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9.xml" ContentType="application/vnd.openxmlformats-officedocument.presentationml.notesSlide+xml"/>
  <Override PartName="/ppt/charts/chart15.xml" ContentType="application/vnd.openxmlformats-officedocument.drawingml.chart+xml"/>
  <Override PartName="/ppt/theme/themeOverride4.xml" ContentType="application/vnd.openxmlformats-officedocument.themeOverride+xml"/>
  <Override PartName="/ppt/notesSlides/notesSlide20.xml" ContentType="application/vnd.openxmlformats-officedocument.presentationml.notesSlide+xml"/>
  <Override PartName="/ppt/charts/chart16.xml" ContentType="application/vnd.openxmlformats-officedocument.drawingml.chart+xml"/>
  <Override PartName="/ppt/theme/themeOverride5.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theme/themeOverride6.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style3.xml" ContentType="application/vnd.ms-office.chartstyle+xml"/>
  <Override PartName="/ppt/charts/colors3.xml" ContentType="application/vnd.ms-office.chartcolorstyle+xml"/>
  <Override PartName="/ppt/charts/chart23.xml" ContentType="application/vnd.openxmlformats-officedocument.drawingml.chart+xml"/>
  <Override PartName="/ppt/theme/themeOverride7.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4.xml" ContentType="application/vnd.openxmlformats-officedocument.drawingml.chart+xml"/>
  <Override PartName="/ppt/theme/themeOverride8.xml" ContentType="application/vnd.openxmlformats-officedocument.themeOverride+xml"/>
  <Override PartName="/ppt/notesSlides/notesSlide27.xml" ContentType="application/vnd.openxmlformats-officedocument.presentationml.notesSlide+xml"/>
  <Override PartName="/ppt/charts/chart25.xml" ContentType="application/vnd.openxmlformats-officedocument.drawingml.chart+xml"/>
  <Override PartName="/ppt/theme/themeOverride9.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6.xml" ContentType="application/vnd.openxmlformats-officedocument.drawingml.chart+xml"/>
  <Override PartName="/ppt/theme/themeOverride10.xml" ContentType="application/vnd.openxmlformats-officedocument.themeOverride+xml"/>
  <Override PartName="/ppt/notesSlides/notesSlide30.xml" ContentType="application/vnd.openxmlformats-officedocument.presentationml.notesSlide+xml"/>
  <Override PartName="/ppt/charts/chart27.xml" ContentType="application/vnd.openxmlformats-officedocument.drawingml.chart+xml"/>
  <Override PartName="/ppt/theme/themeOverride11.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8.xml" ContentType="application/vnd.openxmlformats-officedocument.drawingml.chart+xml"/>
  <Override PartName="/ppt/theme/themeOverride12.xml" ContentType="application/vnd.openxmlformats-officedocument.themeOverride+xml"/>
  <Override PartName="/ppt/notesSlides/notesSlide33.xml" ContentType="application/vnd.openxmlformats-officedocument.presentationml.notesSlide+xml"/>
  <Override PartName="/ppt/charts/chart29.xml" ContentType="application/vnd.openxmlformats-officedocument.drawingml.chart+xml"/>
  <Override PartName="/ppt/theme/themeOverride13.xml" ContentType="application/vnd.openxmlformats-officedocument.themeOverride+xml"/>
  <Override PartName="/ppt/notesSlides/notesSlide34.xml" ContentType="application/vnd.openxmlformats-officedocument.presentationml.notesSlide+xml"/>
  <Override PartName="/ppt/charts/chart30.xml" ContentType="application/vnd.openxmlformats-officedocument.drawingml.chart+xml"/>
  <Override PartName="/ppt/theme/themeOverride14.xml" ContentType="application/vnd.openxmlformats-officedocument.themeOverride+xml"/>
  <Override PartName="/ppt/notesSlides/notesSlide35.xml" ContentType="application/vnd.openxmlformats-officedocument.presentationml.notesSlide+xml"/>
  <Override PartName="/ppt/charts/chart31.xml" ContentType="application/vnd.openxmlformats-officedocument.drawingml.chart+xml"/>
  <Override PartName="/ppt/theme/themeOverride15.xml" ContentType="application/vnd.openxmlformats-officedocument.themeOverride+xml"/>
  <Override PartName="/ppt/notesSlides/notesSlide36.xml" ContentType="application/vnd.openxmlformats-officedocument.presentationml.notesSlide+xml"/>
  <Override PartName="/ppt/charts/chart32.xml" ContentType="application/vnd.openxmlformats-officedocument.drawingml.chart+xml"/>
  <Override PartName="/ppt/theme/themeOverride16.xml" ContentType="application/vnd.openxmlformats-officedocument.themeOverride+xml"/>
  <Override PartName="/ppt/notesSlides/notesSlide37.xml" ContentType="application/vnd.openxmlformats-officedocument.presentationml.notesSlide+xml"/>
  <Override PartName="/ppt/charts/chart33.xml" ContentType="application/vnd.openxmlformats-officedocument.drawingml.chart+xml"/>
  <Override PartName="/ppt/theme/themeOverride17.xml" ContentType="application/vnd.openxmlformats-officedocument.themeOverride+xml"/>
  <Override PartName="/ppt/notesSlides/notesSlide38.xml" ContentType="application/vnd.openxmlformats-officedocument.presentationml.notesSlide+xml"/>
  <Override PartName="/ppt/charts/chart34.xml" ContentType="application/vnd.openxmlformats-officedocument.drawingml.chart+xml"/>
  <Override PartName="/ppt/theme/themeOverride18.xml" ContentType="application/vnd.openxmlformats-officedocument.themeOverride+xml"/>
  <Override PartName="/ppt/charts/chart35.xml" ContentType="application/vnd.openxmlformats-officedocument.drawingml.chart+xml"/>
  <Override PartName="/ppt/notesSlides/notesSlide39.xml" ContentType="application/vnd.openxmlformats-officedocument.presentationml.notesSlide+xml"/>
  <Override PartName="/ppt/charts/chart36.xml" ContentType="application/vnd.openxmlformats-officedocument.drawingml.chart+xml"/>
  <Override PartName="/ppt/theme/themeOverride19.xml" ContentType="application/vnd.openxmlformats-officedocument.themeOverride+xml"/>
  <Override PartName="/ppt/charts/chart37.xml" ContentType="application/vnd.openxmlformats-officedocument.drawingml.chart+xml"/>
  <Override PartName="/ppt/theme/themeOverride20.xml" ContentType="application/vnd.openxmlformats-officedocument.themeOverride+xml"/>
  <Override PartName="/ppt/notesSlides/notesSlide40.xml" ContentType="application/vnd.openxmlformats-officedocument.presentationml.notesSlide+xml"/>
  <Override PartName="/ppt/charts/chart38.xml" ContentType="application/vnd.openxmlformats-officedocument.drawingml.chart+xml"/>
  <Override PartName="/ppt/theme/themeOverride21.xml" ContentType="application/vnd.openxmlformats-officedocument.themeOverride+xml"/>
  <Override PartName="/ppt/notesSlides/notesSlide41.xml" ContentType="application/vnd.openxmlformats-officedocument.presentationml.notesSlide+xml"/>
  <Override PartName="/ppt/charts/chart39.xml" ContentType="application/vnd.openxmlformats-officedocument.drawingml.chart+xml"/>
  <Override PartName="/ppt/theme/themeOverride22.xml" ContentType="application/vnd.openxmlformats-officedocument.themeOverride+xml"/>
  <Override PartName="/ppt/notesSlides/notesSlide42.xml" ContentType="application/vnd.openxmlformats-officedocument.presentationml.notesSlide+xml"/>
  <Override PartName="/ppt/charts/chart40.xml" ContentType="application/vnd.openxmlformats-officedocument.drawingml.chart+xml"/>
  <Override PartName="/ppt/theme/themeOverride23.xml" ContentType="application/vnd.openxmlformats-officedocument.themeOverride+xml"/>
  <Override PartName="/ppt/notesSlides/notesSlide43.xml" ContentType="application/vnd.openxmlformats-officedocument.presentationml.notesSlide+xml"/>
  <Override PartName="/ppt/charts/chart41.xml" ContentType="application/vnd.openxmlformats-officedocument.drawingml.chart+xml"/>
  <Override PartName="/ppt/theme/themeOverride24.xml" ContentType="application/vnd.openxmlformats-officedocument.themeOverride+xml"/>
  <Override PartName="/ppt/notesSlides/notesSlide44.xml" ContentType="application/vnd.openxmlformats-officedocument.presentationml.notesSlide+xml"/>
  <Override PartName="/ppt/charts/chart42.xml" ContentType="application/vnd.openxmlformats-officedocument.drawingml.chart+xml"/>
  <Override PartName="/ppt/theme/themeOverride25.xml" ContentType="application/vnd.openxmlformats-officedocument.themeOverride+xml"/>
  <Override PartName="/ppt/notesSlides/notesSlide45.xml" ContentType="application/vnd.openxmlformats-officedocument.presentationml.notesSlide+xml"/>
  <Override PartName="/ppt/charts/chart43.xml" ContentType="application/vnd.openxmlformats-officedocument.drawingml.chart+xml"/>
  <Override PartName="/ppt/theme/themeOverride26.xml" ContentType="application/vnd.openxmlformats-officedocument.themeOverride+xml"/>
  <Override PartName="/ppt/notesSlides/notesSlide46.xml" ContentType="application/vnd.openxmlformats-officedocument.presentationml.notesSlide+xml"/>
  <Override PartName="/ppt/charts/chart44.xml" ContentType="application/vnd.openxmlformats-officedocument.drawingml.chart+xml"/>
  <Override PartName="/ppt/theme/themeOverride27.xml" ContentType="application/vnd.openxmlformats-officedocument.themeOverride+xml"/>
  <Override PartName="/ppt/notesSlides/notesSlide47.xml" ContentType="application/vnd.openxmlformats-officedocument.presentationml.notesSlide+xml"/>
  <Override PartName="/ppt/charts/chart45.xml" ContentType="application/vnd.openxmlformats-officedocument.drawingml.chart+xml"/>
  <Override PartName="/ppt/theme/themeOverride28.xml" ContentType="application/vnd.openxmlformats-officedocument.themeOverride+xml"/>
  <Override PartName="/ppt/notesSlides/notesSlide48.xml" ContentType="application/vnd.openxmlformats-officedocument.presentationml.notesSlide+xml"/>
  <Override PartName="/ppt/charts/chart46.xml" ContentType="application/vnd.openxmlformats-officedocument.drawingml.chart+xml"/>
  <Override PartName="/ppt/theme/themeOverride29.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7.xml" ContentType="application/vnd.openxmlformats-officedocument.drawingml.chart+xml"/>
  <Override PartName="/ppt/theme/themeOverride30.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48.xml" ContentType="application/vnd.openxmlformats-officedocument.drawingml.chart+xml"/>
  <Override PartName="/ppt/theme/themeOverride31.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49.xml" ContentType="application/vnd.openxmlformats-officedocument.drawingml.chart+xml"/>
  <Override PartName="/ppt/theme/themeOverride32.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50.xml" ContentType="application/vnd.openxmlformats-officedocument.drawingml.chart+xml"/>
  <Override PartName="/ppt/theme/themeOverride33.xml" ContentType="application/vnd.openxmlformats-officedocument.themeOverride+xml"/>
  <Override PartName="/ppt/notesSlides/notesSlide57.xml" ContentType="application/vnd.openxmlformats-officedocument.presentationml.notesSlide+xml"/>
  <Override PartName="/ppt/charts/chart5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8.xml" ContentType="application/vnd.openxmlformats-officedocument.presentationml.notesSlide+xml"/>
  <Override PartName="/ppt/charts/chart52.xml" ContentType="application/vnd.openxmlformats-officedocument.drawingml.chart+xml"/>
  <Override PartName="/ppt/theme/themeOverride34.xml" ContentType="application/vnd.openxmlformats-officedocument.themeOverride+xml"/>
  <Override PartName="/ppt/notesSlides/notesSlide59.xml" ContentType="application/vnd.openxmlformats-officedocument.presentationml.notesSlide+xml"/>
  <Override PartName="/ppt/charts/chart53.xml" ContentType="application/vnd.openxmlformats-officedocument.drawingml.chart+xml"/>
  <Override PartName="/ppt/theme/themeOverride35.xml" ContentType="application/vnd.openxmlformats-officedocument.themeOverride+xml"/>
  <Override PartName="/ppt/charts/chart54.xml" ContentType="application/vnd.openxmlformats-officedocument.drawingml.chart+xml"/>
  <Override PartName="/ppt/theme/themeOverride36.xml" ContentType="application/vnd.openxmlformats-officedocument.themeOverride+xml"/>
  <Override PartName="/ppt/notesSlides/notesSlide60.xml" ContentType="application/vnd.openxmlformats-officedocument.presentationml.notesSlide+xml"/>
  <Override PartName="/ppt/charts/chart55.xml" ContentType="application/vnd.openxmlformats-officedocument.drawingml.chart+xml"/>
  <Override PartName="/ppt/theme/themeOverride37.xml" ContentType="application/vnd.openxmlformats-officedocument.themeOverride+xml"/>
  <Override PartName="/ppt/notesSlides/notesSlide61.xml" ContentType="application/vnd.openxmlformats-officedocument.presentationml.notesSlide+xml"/>
  <Override PartName="/ppt/charts/chart56.xml" ContentType="application/vnd.openxmlformats-officedocument.drawingml.chart+xml"/>
  <Override PartName="/ppt/theme/themeOverride38.xml" ContentType="application/vnd.openxmlformats-officedocument.themeOverride+xml"/>
  <Override PartName="/ppt/notesSlides/notesSlide62.xml" ContentType="application/vnd.openxmlformats-officedocument.presentationml.notesSlide+xml"/>
  <Override PartName="/ppt/charts/chart57.xml" ContentType="application/vnd.openxmlformats-officedocument.drawingml.chart+xml"/>
  <Override PartName="/ppt/theme/themeOverride39.xml" ContentType="application/vnd.openxmlformats-officedocument.themeOverride+xml"/>
  <Override PartName="/ppt/charts/chart58.xml" ContentType="application/vnd.openxmlformats-officedocument.drawingml.chart+xml"/>
  <Override PartName="/ppt/theme/themeOverride40.xml" ContentType="application/vnd.openxmlformats-officedocument.themeOverride+xml"/>
  <Override PartName="/ppt/notesSlides/notesSlide63.xml" ContentType="application/vnd.openxmlformats-officedocument.presentationml.notesSlide+xml"/>
  <Override PartName="/ppt/charts/chart59.xml" ContentType="application/vnd.openxmlformats-officedocument.drawingml.chart+xml"/>
  <Override PartName="/ppt/theme/themeOverride41.xml" ContentType="application/vnd.openxmlformats-officedocument.themeOverride+xml"/>
  <Override PartName="/ppt/notesSlides/notesSlide64.xml" ContentType="application/vnd.openxmlformats-officedocument.presentationml.notesSlide+xml"/>
  <Override PartName="/ppt/charts/chart60.xml" ContentType="application/vnd.openxmlformats-officedocument.drawingml.chart+xml"/>
  <Override PartName="/ppt/theme/themeOverride42.xml" ContentType="application/vnd.openxmlformats-officedocument.themeOverride+xml"/>
  <Override PartName="/ppt/notesSlides/notesSlide65.xml" ContentType="application/vnd.openxmlformats-officedocument.presentationml.notesSlide+xml"/>
  <Override PartName="/ppt/charts/chart6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69"/>
  </p:notesMasterIdLst>
  <p:handoutMasterIdLst>
    <p:handoutMasterId r:id="rId70"/>
  </p:handoutMasterIdLst>
  <p:sldIdLst>
    <p:sldId id="257" r:id="rId3"/>
    <p:sldId id="259" r:id="rId4"/>
    <p:sldId id="349" r:id="rId5"/>
    <p:sldId id="260" r:id="rId6"/>
    <p:sldId id="316" r:id="rId7"/>
    <p:sldId id="315" r:id="rId8"/>
    <p:sldId id="262" r:id="rId9"/>
    <p:sldId id="350" r:id="rId10"/>
    <p:sldId id="261" r:id="rId11"/>
    <p:sldId id="317" r:id="rId12"/>
    <p:sldId id="263" r:id="rId13"/>
    <p:sldId id="337" r:id="rId14"/>
    <p:sldId id="318" r:id="rId15"/>
    <p:sldId id="319" r:id="rId16"/>
    <p:sldId id="309" r:id="rId17"/>
    <p:sldId id="320" r:id="rId18"/>
    <p:sldId id="265" r:id="rId19"/>
    <p:sldId id="266" r:id="rId20"/>
    <p:sldId id="321" r:id="rId21"/>
    <p:sldId id="322" r:id="rId22"/>
    <p:sldId id="344" r:id="rId23"/>
    <p:sldId id="323" r:id="rId24"/>
    <p:sldId id="272" r:id="rId25"/>
    <p:sldId id="324" r:id="rId26"/>
    <p:sldId id="273" r:id="rId27"/>
    <p:sldId id="325" r:id="rId28"/>
    <p:sldId id="275" r:id="rId29"/>
    <p:sldId id="347" r:id="rId30"/>
    <p:sldId id="326" r:id="rId31"/>
    <p:sldId id="277" r:id="rId32"/>
    <p:sldId id="278" r:id="rId33"/>
    <p:sldId id="279" r:id="rId34"/>
    <p:sldId id="348" r:id="rId35"/>
    <p:sldId id="280" r:id="rId36"/>
    <p:sldId id="281" r:id="rId37"/>
    <p:sldId id="282" r:id="rId38"/>
    <p:sldId id="283" r:id="rId39"/>
    <p:sldId id="338" r:id="rId40"/>
    <p:sldId id="284" r:id="rId41"/>
    <p:sldId id="285" r:id="rId42"/>
    <p:sldId id="286" r:id="rId43"/>
    <p:sldId id="345" r:id="rId44"/>
    <p:sldId id="287" r:id="rId45"/>
    <p:sldId id="288" r:id="rId46"/>
    <p:sldId id="340" r:id="rId47"/>
    <p:sldId id="290" r:id="rId48"/>
    <p:sldId id="291" r:id="rId49"/>
    <p:sldId id="311" r:id="rId50"/>
    <p:sldId id="292" r:id="rId51"/>
    <p:sldId id="327" r:id="rId52"/>
    <p:sldId id="328" r:id="rId53"/>
    <p:sldId id="339" r:id="rId54"/>
    <p:sldId id="336" r:id="rId55"/>
    <p:sldId id="329" r:id="rId56"/>
    <p:sldId id="330" r:id="rId57"/>
    <p:sldId id="295" r:id="rId58"/>
    <p:sldId id="296" r:id="rId59"/>
    <p:sldId id="299" r:id="rId60"/>
    <p:sldId id="301" r:id="rId61"/>
    <p:sldId id="302" r:id="rId62"/>
    <p:sldId id="332" r:id="rId63"/>
    <p:sldId id="331" r:id="rId64"/>
    <p:sldId id="334" r:id="rId65"/>
    <p:sldId id="307" r:id="rId66"/>
    <p:sldId id="308" r:id="rId67"/>
    <p:sldId id="335" r:id="rId6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74186" autoAdjust="0"/>
  </p:normalViewPr>
  <p:slideViewPr>
    <p:cSldViewPr>
      <p:cViewPr varScale="1">
        <p:scale>
          <a:sx n="85" d="100"/>
          <a:sy n="85" d="100"/>
        </p:scale>
        <p:origin x="2028" y="90"/>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78" d="100"/>
          <a:sy n="78" d="100"/>
        </p:scale>
        <p:origin x="279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Feuille_de_calcul_Microsoft_Excel5.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2" Type="http://schemas.openxmlformats.org/officeDocument/2006/relationships/package" Target="../embeddings/Feuille_de_calcul_Microsoft_Excel6.xlsx"/><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13.xml.rels><?xml version="1.0" encoding="UTF-8" standalone="yes"?>
<Relationships xmlns="http://schemas.openxmlformats.org/package/2006/relationships"><Relationship Id="rId1" Type="http://schemas.openxmlformats.org/officeDocument/2006/relationships/oleObject" Target="file:///C:\Users\jtenant\Documents\Enqu&#234;te%20SST\2021\MESRI\Bilan%20SST%20SUP%202021%20calcul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jtenant\Documents\Enqu&#234;te%20SST\2021\MESRI\Bilan%20SST%20SUP%202021%20calculs.xlsx" TargetMode="External"/></Relationships>
</file>

<file path=ppt/charts/_rels/chart15.xml.rels><?xml version="1.0" encoding="UTF-8" standalone="yes"?>
<Relationships xmlns="http://schemas.openxmlformats.org/package/2006/relationships"><Relationship Id="rId2" Type="http://schemas.openxmlformats.org/officeDocument/2006/relationships/package" Target="../embeddings/Feuille_de_calcul_Microsoft_Excel8.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2" Type="http://schemas.openxmlformats.org/officeDocument/2006/relationships/package" Target="../embeddings/Feuille_de_calcul_Microsoft_Excel9.xlsx"/><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2" Type="http://schemas.openxmlformats.org/officeDocument/2006/relationships/package" Target="../embeddings/Feuille_de_calcul_Microsoft_Excel10.xlsx"/><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1" Type="http://schemas.openxmlformats.org/officeDocument/2006/relationships/oleObject" Target="file:///C:\Users\jtenant\Documents\Enqu&#234;te%20SST\2021\MESRI\Bilan%20SST%20SUP%202021%20calcul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jtenant\Documents\Enqu&#234;te%20SST\2021\MESRI\Bilan%20SST%20SUP%202021%20calcul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jtenant\Documents\Enqu&#234;te%20SST\2021\MESRI\Bilan%20SST%20SUP%202021%20calcul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jtenant\Documents\Enqu&#234;te%20SST\2021\MESRI\Bilan%20SST%20SUP%202021%20calculs.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C:\Users\jtenant\Documents\Enqu&#234;te%20SST\2021\MESRI\Bilan%20SST%20SUP%202021%20calculs.xlsx" TargetMode="External"/><Relationship Id="rId2" Type="http://schemas.microsoft.com/office/2011/relationships/chartColorStyle" Target="colors3.xml"/><Relationship Id="rId1" Type="http://schemas.microsoft.com/office/2011/relationships/chartStyle" Target="style3.xml"/></Relationships>
</file>

<file path=ppt/charts/_rels/chart23.xml.rels><?xml version="1.0" encoding="UTF-8" standalone="yes"?>
<Relationships xmlns="http://schemas.openxmlformats.org/package/2006/relationships"><Relationship Id="rId2" Type="http://schemas.openxmlformats.org/officeDocument/2006/relationships/package" Target="../embeddings/Feuille_de_calcul_Microsoft_Excel11.xlsx"/><Relationship Id="rId1" Type="http://schemas.openxmlformats.org/officeDocument/2006/relationships/themeOverride" Target="../theme/themeOverride7.xml"/></Relationships>
</file>

<file path=ppt/charts/_rels/chart24.xml.rels><?xml version="1.0" encoding="UTF-8" standalone="yes"?>
<Relationships xmlns="http://schemas.openxmlformats.org/package/2006/relationships"><Relationship Id="rId2" Type="http://schemas.openxmlformats.org/officeDocument/2006/relationships/package" Target="../embeddings/Feuille_de_calcul_Microsoft_Excel12.xlsx"/><Relationship Id="rId1" Type="http://schemas.openxmlformats.org/officeDocument/2006/relationships/themeOverride" Target="../theme/themeOverride8.xml"/></Relationships>
</file>

<file path=ppt/charts/_rels/chart25.xml.rels><?xml version="1.0" encoding="UTF-8" standalone="yes"?>
<Relationships xmlns="http://schemas.openxmlformats.org/package/2006/relationships"><Relationship Id="rId2" Type="http://schemas.openxmlformats.org/officeDocument/2006/relationships/package" Target="../embeddings/Feuille_de_calcul_Microsoft_Excel13.xlsx"/><Relationship Id="rId1" Type="http://schemas.openxmlformats.org/officeDocument/2006/relationships/themeOverride" Target="../theme/themeOverrid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Feuille_de_calcul_Microsoft_Excel14.xlsx"/><Relationship Id="rId1" Type="http://schemas.openxmlformats.org/officeDocument/2006/relationships/themeOverride" Target="../theme/themeOverride10.xml"/></Relationships>
</file>

<file path=ppt/charts/_rels/chart27.xml.rels><?xml version="1.0" encoding="UTF-8" standalone="yes"?>
<Relationships xmlns="http://schemas.openxmlformats.org/package/2006/relationships"><Relationship Id="rId2" Type="http://schemas.openxmlformats.org/officeDocument/2006/relationships/package" Target="../embeddings/Feuille_de_calcul_Microsoft_Excel15.xlsx"/><Relationship Id="rId1" Type="http://schemas.openxmlformats.org/officeDocument/2006/relationships/themeOverride" Target="../theme/themeOverride11.xml"/></Relationships>
</file>

<file path=ppt/charts/_rels/chart28.xml.rels><?xml version="1.0" encoding="UTF-8" standalone="yes"?>
<Relationships xmlns="http://schemas.openxmlformats.org/package/2006/relationships"><Relationship Id="rId2" Type="http://schemas.openxmlformats.org/officeDocument/2006/relationships/package" Target="../embeddings/Feuille_de_calcul_Microsoft_Excel16.xlsx"/><Relationship Id="rId1" Type="http://schemas.openxmlformats.org/officeDocument/2006/relationships/themeOverride" Target="../theme/themeOverride12.xml"/></Relationships>
</file>

<file path=ppt/charts/_rels/chart29.xml.rels><?xml version="1.0" encoding="UTF-8" standalone="yes"?>
<Relationships xmlns="http://schemas.openxmlformats.org/package/2006/relationships"><Relationship Id="rId2" Type="http://schemas.openxmlformats.org/officeDocument/2006/relationships/package" Target="../embeddings/Feuille_de_calcul_Microsoft_Excel17.xlsx"/><Relationship Id="rId1" Type="http://schemas.openxmlformats.org/officeDocument/2006/relationships/themeOverride" Target="../theme/themeOverrid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Feuille_de_calcul_Microsoft_Excel18.xlsx"/><Relationship Id="rId1" Type="http://schemas.openxmlformats.org/officeDocument/2006/relationships/themeOverride" Target="../theme/themeOverride14.xml"/></Relationships>
</file>

<file path=ppt/charts/_rels/chart31.xml.rels><?xml version="1.0" encoding="UTF-8" standalone="yes"?>
<Relationships xmlns="http://schemas.openxmlformats.org/package/2006/relationships"><Relationship Id="rId2" Type="http://schemas.openxmlformats.org/officeDocument/2006/relationships/package" Target="../embeddings/Feuille_de_calcul_Microsoft_Excel19.xlsx"/><Relationship Id="rId1" Type="http://schemas.openxmlformats.org/officeDocument/2006/relationships/themeOverride" Target="../theme/themeOverride15.xml"/></Relationships>
</file>

<file path=ppt/charts/_rels/chart32.xml.rels><?xml version="1.0" encoding="UTF-8" standalone="yes"?>
<Relationships xmlns="http://schemas.openxmlformats.org/package/2006/relationships"><Relationship Id="rId2" Type="http://schemas.openxmlformats.org/officeDocument/2006/relationships/package" Target="../embeddings/Feuille_de_calcul_Microsoft_Excel20.xlsx"/><Relationship Id="rId1" Type="http://schemas.openxmlformats.org/officeDocument/2006/relationships/themeOverride" Target="../theme/themeOverride16.xml"/></Relationships>
</file>

<file path=ppt/charts/_rels/chart33.xml.rels><?xml version="1.0" encoding="UTF-8" standalone="yes"?>
<Relationships xmlns="http://schemas.openxmlformats.org/package/2006/relationships"><Relationship Id="rId2" Type="http://schemas.openxmlformats.org/officeDocument/2006/relationships/package" Target="../embeddings/Feuille_de_calcul_Microsoft_Excel21.xlsx"/><Relationship Id="rId1" Type="http://schemas.openxmlformats.org/officeDocument/2006/relationships/themeOverride" Target="../theme/themeOverride17.xml"/></Relationships>
</file>

<file path=ppt/charts/_rels/chart34.xml.rels><?xml version="1.0" encoding="UTF-8" standalone="yes"?>
<Relationships xmlns="http://schemas.openxmlformats.org/package/2006/relationships"><Relationship Id="rId2" Type="http://schemas.openxmlformats.org/officeDocument/2006/relationships/package" Target="../embeddings/Feuille_de_calcul_Microsoft_Excel22.xlsx"/><Relationship Id="rId1" Type="http://schemas.openxmlformats.org/officeDocument/2006/relationships/themeOverride" Target="../theme/themeOverride18.xml"/></Relationships>
</file>

<file path=ppt/charts/_rels/chart35.xml.rels><?xml version="1.0" encoding="UTF-8" standalone="yes"?>
<Relationships xmlns="http://schemas.openxmlformats.org/package/2006/relationships"><Relationship Id="rId1" Type="http://schemas.openxmlformats.org/officeDocument/2006/relationships/oleObject" Target="file:///C:\Users\jtenant\Documents\Enqu&#234;te%20SST\2021\MESRI\Bilan%20SST%20SUP%202021%20calculs.xlsx" TargetMode="External"/></Relationships>
</file>

<file path=ppt/charts/_rels/chart36.xml.rels><?xml version="1.0" encoding="UTF-8" standalone="yes"?>
<Relationships xmlns="http://schemas.openxmlformats.org/package/2006/relationships"><Relationship Id="rId2" Type="http://schemas.openxmlformats.org/officeDocument/2006/relationships/package" Target="../embeddings/Feuille_de_calcul_Microsoft_Excel23.xlsx"/><Relationship Id="rId1" Type="http://schemas.openxmlformats.org/officeDocument/2006/relationships/themeOverride" Target="../theme/themeOverride19.xml"/></Relationships>
</file>

<file path=ppt/charts/_rels/chart37.xml.rels><?xml version="1.0" encoding="UTF-8" standalone="yes"?>
<Relationships xmlns="http://schemas.openxmlformats.org/package/2006/relationships"><Relationship Id="rId2" Type="http://schemas.openxmlformats.org/officeDocument/2006/relationships/oleObject" Target="file:///C:\Users\jtenant\Documents\Enqu&#234;te%20SST\2021\MESRI\Bilan%20SST%20SUP%202021%20calculs.xlsx" TargetMode="External"/><Relationship Id="rId1" Type="http://schemas.openxmlformats.org/officeDocument/2006/relationships/themeOverride" Target="../theme/themeOverride20.xml"/></Relationships>
</file>

<file path=ppt/charts/_rels/chart38.xml.rels><?xml version="1.0" encoding="UTF-8" standalone="yes"?>
<Relationships xmlns="http://schemas.openxmlformats.org/package/2006/relationships"><Relationship Id="rId2" Type="http://schemas.openxmlformats.org/officeDocument/2006/relationships/package" Target="../embeddings/Feuille_de_calcul_Microsoft_Excel24.xlsx"/><Relationship Id="rId1" Type="http://schemas.openxmlformats.org/officeDocument/2006/relationships/themeOverride" Target="../theme/themeOverride21.xml"/></Relationships>
</file>

<file path=ppt/charts/_rels/chart39.xml.rels><?xml version="1.0" encoding="UTF-8" standalone="yes"?>
<Relationships xmlns="http://schemas.openxmlformats.org/package/2006/relationships"><Relationship Id="rId2" Type="http://schemas.openxmlformats.org/officeDocument/2006/relationships/package" Target="../embeddings/Feuille_de_calcul_Microsoft_Excel25.xlsx"/><Relationship Id="rId1" Type="http://schemas.openxmlformats.org/officeDocument/2006/relationships/themeOverride" Target="../theme/themeOverride22.xml"/></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Feuille_de_calcul_Microsoft_Excel26.xlsx"/><Relationship Id="rId1" Type="http://schemas.openxmlformats.org/officeDocument/2006/relationships/themeOverride" Target="../theme/themeOverride23.xml"/></Relationships>
</file>

<file path=ppt/charts/_rels/chart41.xml.rels><?xml version="1.0" encoding="UTF-8" standalone="yes"?>
<Relationships xmlns="http://schemas.openxmlformats.org/package/2006/relationships"><Relationship Id="rId2" Type="http://schemas.openxmlformats.org/officeDocument/2006/relationships/package" Target="../embeddings/Feuille_de_calcul_Microsoft_Excel27.xlsx"/><Relationship Id="rId1" Type="http://schemas.openxmlformats.org/officeDocument/2006/relationships/themeOverride" Target="../theme/themeOverride24.xml"/></Relationships>
</file>

<file path=ppt/charts/_rels/chart42.xml.rels><?xml version="1.0" encoding="UTF-8" standalone="yes"?>
<Relationships xmlns="http://schemas.openxmlformats.org/package/2006/relationships"><Relationship Id="rId2" Type="http://schemas.openxmlformats.org/officeDocument/2006/relationships/package" Target="../embeddings/Feuille_de_calcul_Microsoft_Excel28.xlsx"/><Relationship Id="rId1" Type="http://schemas.openxmlformats.org/officeDocument/2006/relationships/themeOverride" Target="../theme/themeOverride25.xml"/></Relationships>
</file>

<file path=ppt/charts/_rels/chart43.xml.rels><?xml version="1.0" encoding="UTF-8" standalone="yes"?>
<Relationships xmlns="http://schemas.openxmlformats.org/package/2006/relationships"><Relationship Id="rId2" Type="http://schemas.openxmlformats.org/officeDocument/2006/relationships/package" Target="../embeddings/Feuille_de_calcul_Microsoft_Excel29.xlsx"/><Relationship Id="rId1" Type="http://schemas.openxmlformats.org/officeDocument/2006/relationships/themeOverride" Target="../theme/themeOverride26.xml"/></Relationships>
</file>

<file path=ppt/charts/_rels/chart44.xml.rels><?xml version="1.0" encoding="UTF-8" standalone="yes"?>
<Relationships xmlns="http://schemas.openxmlformats.org/package/2006/relationships"><Relationship Id="rId2" Type="http://schemas.openxmlformats.org/officeDocument/2006/relationships/package" Target="../embeddings/Feuille_de_calcul_Microsoft_Excel30.xlsx"/><Relationship Id="rId1" Type="http://schemas.openxmlformats.org/officeDocument/2006/relationships/themeOverride" Target="../theme/themeOverride27.xml"/></Relationships>
</file>

<file path=ppt/charts/_rels/chart45.xml.rels><?xml version="1.0" encoding="UTF-8" standalone="yes"?>
<Relationships xmlns="http://schemas.openxmlformats.org/package/2006/relationships"><Relationship Id="rId2" Type="http://schemas.openxmlformats.org/officeDocument/2006/relationships/package" Target="../embeddings/Feuille_de_calcul_Microsoft_Excel31.xlsx"/><Relationship Id="rId1" Type="http://schemas.openxmlformats.org/officeDocument/2006/relationships/themeOverride" Target="../theme/themeOverride28.xml"/></Relationships>
</file>

<file path=ppt/charts/_rels/chart46.xml.rels><?xml version="1.0" encoding="UTF-8" standalone="yes"?>
<Relationships xmlns="http://schemas.openxmlformats.org/package/2006/relationships"><Relationship Id="rId2" Type="http://schemas.openxmlformats.org/officeDocument/2006/relationships/package" Target="../embeddings/Feuille_de_calcul_Microsoft_Excel32.xlsx"/><Relationship Id="rId1" Type="http://schemas.openxmlformats.org/officeDocument/2006/relationships/themeOverride" Target="../theme/themeOverride29.xml"/></Relationships>
</file>

<file path=ppt/charts/_rels/chart47.xml.rels><?xml version="1.0" encoding="UTF-8" standalone="yes"?>
<Relationships xmlns="http://schemas.openxmlformats.org/package/2006/relationships"><Relationship Id="rId2" Type="http://schemas.openxmlformats.org/officeDocument/2006/relationships/package" Target="../embeddings/Feuille_de_calcul_Microsoft_Excel33.xlsx"/><Relationship Id="rId1" Type="http://schemas.openxmlformats.org/officeDocument/2006/relationships/themeOverride" Target="../theme/themeOverride30.xml"/></Relationships>
</file>

<file path=ppt/charts/_rels/chart48.xml.rels><?xml version="1.0" encoding="UTF-8" standalone="yes"?>
<Relationships xmlns="http://schemas.openxmlformats.org/package/2006/relationships"><Relationship Id="rId2" Type="http://schemas.openxmlformats.org/officeDocument/2006/relationships/package" Target="../embeddings/Feuille_de_calcul_Microsoft_Excel34.xlsx"/><Relationship Id="rId1" Type="http://schemas.openxmlformats.org/officeDocument/2006/relationships/themeOverride" Target="../theme/themeOverride31.xml"/></Relationships>
</file>

<file path=ppt/charts/_rels/chart49.xml.rels><?xml version="1.0" encoding="UTF-8" standalone="yes"?>
<Relationships xmlns="http://schemas.openxmlformats.org/package/2006/relationships"><Relationship Id="rId2" Type="http://schemas.openxmlformats.org/officeDocument/2006/relationships/package" Target="../embeddings/Feuille_de_calcul_Microsoft_Excel35.xlsx"/><Relationship Id="rId1" Type="http://schemas.openxmlformats.org/officeDocument/2006/relationships/themeOverride" Target="../theme/themeOverride32.xml"/></Relationships>
</file>

<file path=ppt/charts/_rels/chart5.xml.rels><?xml version="1.0" encoding="UTF-8" standalone="yes"?>
<Relationships xmlns="http://schemas.openxmlformats.org/package/2006/relationships"><Relationship Id="rId3" Type="http://schemas.openxmlformats.org/officeDocument/2006/relationships/oleObject" Target="Graphique%20dans%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50.xml.rels><?xml version="1.0" encoding="UTF-8" standalone="yes"?>
<Relationships xmlns="http://schemas.openxmlformats.org/package/2006/relationships"><Relationship Id="rId2" Type="http://schemas.openxmlformats.org/officeDocument/2006/relationships/package" Target="../embeddings/Feuille_de_calcul_Microsoft_Excel36.xlsx"/><Relationship Id="rId1" Type="http://schemas.openxmlformats.org/officeDocument/2006/relationships/themeOverride" Target="../theme/themeOverride33.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jtenant\Documents\Enqu&#234;te%20SST\2021\MESRI\Bilan%20SST%20SUP%202021%20calculs.xlsx" TargetMode="External"/><Relationship Id="rId2" Type="http://schemas.microsoft.com/office/2011/relationships/chartColorStyle" Target="colors4.xml"/><Relationship Id="rId1" Type="http://schemas.microsoft.com/office/2011/relationships/chartStyle" Target="style4.xml"/></Relationships>
</file>

<file path=ppt/charts/_rels/chart52.xml.rels><?xml version="1.0" encoding="UTF-8" standalone="yes"?>
<Relationships xmlns="http://schemas.openxmlformats.org/package/2006/relationships"><Relationship Id="rId2" Type="http://schemas.openxmlformats.org/officeDocument/2006/relationships/package" Target="../embeddings/Feuille_de_calcul_Microsoft_Excel37.xlsx"/><Relationship Id="rId1" Type="http://schemas.openxmlformats.org/officeDocument/2006/relationships/themeOverride" Target="../theme/themeOverride34.xml"/></Relationships>
</file>

<file path=ppt/charts/_rels/chart53.xml.rels><?xml version="1.0" encoding="UTF-8" standalone="yes"?>
<Relationships xmlns="http://schemas.openxmlformats.org/package/2006/relationships"><Relationship Id="rId2" Type="http://schemas.openxmlformats.org/officeDocument/2006/relationships/package" Target="../embeddings/Feuille_de_calcul_Microsoft_Excel38.xlsx"/><Relationship Id="rId1" Type="http://schemas.openxmlformats.org/officeDocument/2006/relationships/themeOverride" Target="../theme/themeOverride35.xml"/></Relationships>
</file>

<file path=ppt/charts/_rels/chart54.xml.rels><?xml version="1.0" encoding="UTF-8" standalone="yes"?>
<Relationships xmlns="http://schemas.openxmlformats.org/package/2006/relationships"><Relationship Id="rId2" Type="http://schemas.openxmlformats.org/officeDocument/2006/relationships/package" Target="../embeddings/Feuille_de_calcul_Microsoft_Excel39.xlsx"/><Relationship Id="rId1" Type="http://schemas.openxmlformats.org/officeDocument/2006/relationships/themeOverride" Target="../theme/themeOverride36.xml"/></Relationships>
</file>

<file path=ppt/charts/_rels/chart55.xml.rels><?xml version="1.0" encoding="UTF-8" standalone="yes"?>
<Relationships xmlns="http://schemas.openxmlformats.org/package/2006/relationships"><Relationship Id="rId2" Type="http://schemas.openxmlformats.org/officeDocument/2006/relationships/package" Target="../embeddings/Feuille_de_calcul_Microsoft_Excel40.xlsx"/><Relationship Id="rId1" Type="http://schemas.openxmlformats.org/officeDocument/2006/relationships/themeOverride" Target="../theme/themeOverride37.xml"/></Relationships>
</file>

<file path=ppt/charts/_rels/chart56.xml.rels><?xml version="1.0" encoding="UTF-8" standalone="yes"?>
<Relationships xmlns="http://schemas.openxmlformats.org/package/2006/relationships"><Relationship Id="rId2" Type="http://schemas.openxmlformats.org/officeDocument/2006/relationships/package" Target="../embeddings/Feuille_de_calcul_Microsoft_Excel41.xlsx"/><Relationship Id="rId1" Type="http://schemas.openxmlformats.org/officeDocument/2006/relationships/themeOverride" Target="../theme/themeOverride38.xml"/></Relationships>
</file>

<file path=ppt/charts/_rels/chart57.xml.rels><?xml version="1.0" encoding="UTF-8" standalone="yes"?>
<Relationships xmlns="http://schemas.openxmlformats.org/package/2006/relationships"><Relationship Id="rId2" Type="http://schemas.openxmlformats.org/officeDocument/2006/relationships/package" Target="../embeddings/Feuille_de_calcul_Microsoft_Excel42.xlsx"/><Relationship Id="rId1" Type="http://schemas.openxmlformats.org/officeDocument/2006/relationships/themeOverride" Target="../theme/themeOverride39.xml"/></Relationships>
</file>

<file path=ppt/charts/_rels/chart58.xml.rels><?xml version="1.0" encoding="UTF-8" standalone="yes"?>
<Relationships xmlns="http://schemas.openxmlformats.org/package/2006/relationships"><Relationship Id="rId2" Type="http://schemas.openxmlformats.org/officeDocument/2006/relationships/package" Target="../embeddings/Feuille_de_calcul_Microsoft_Excel43.xlsx"/><Relationship Id="rId1" Type="http://schemas.openxmlformats.org/officeDocument/2006/relationships/themeOverride" Target="../theme/themeOverride40.xml"/></Relationships>
</file>

<file path=ppt/charts/_rels/chart59.xml.rels><?xml version="1.0" encoding="UTF-8" standalone="yes"?>
<Relationships xmlns="http://schemas.openxmlformats.org/package/2006/relationships"><Relationship Id="rId2" Type="http://schemas.openxmlformats.org/officeDocument/2006/relationships/package" Target="../embeddings/Feuille_de_calcul_Microsoft_Excel44.xlsx"/><Relationship Id="rId1" Type="http://schemas.openxmlformats.org/officeDocument/2006/relationships/themeOverride" Target="../theme/themeOverride4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jtenant\Documents\Enqu&#234;te%20SST\2021\MESRI\Bilan%20SST%20SUP%202021%20calculs.xlsx" TargetMode="External"/></Relationships>
</file>

<file path=ppt/charts/_rels/chart60.xml.rels><?xml version="1.0" encoding="UTF-8" standalone="yes"?>
<Relationships xmlns="http://schemas.openxmlformats.org/package/2006/relationships"><Relationship Id="rId2" Type="http://schemas.openxmlformats.org/officeDocument/2006/relationships/package" Target="../embeddings/Feuille_de_calcul_Microsoft_Excel45.xlsx"/><Relationship Id="rId1" Type="http://schemas.openxmlformats.org/officeDocument/2006/relationships/themeOverride" Target="../theme/themeOverride42.xml"/></Relationships>
</file>

<file path=ppt/charts/_rels/chart61.xml.rels><?xml version="1.0" encoding="UTF-8" standalone="yes"?>
<Relationships xmlns="http://schemas.openxmlformats.org/package/2006/relationships"><Relationship Id="rId1" Type="http://schemas.openxmlformats.org/officeDocument/2006/relationships/package" Target="../embeddings/Feuille_de_calcul_Microsoft_Excel46.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jtenant\Documents\Enqu&#234;te%20SST\2021\MESRI\Bilan%20SST%20SUP%202021%20calculs.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9.xml.rels><?xml version="1.0" encoding="UTF-8" standalone="yes"?>
<Relationships xmlns="http://schemas.openxmlformats.org/package/2006/relationships"><Relationship Id="rId3" Type="http://schemas.openxmlformats.org/officeDocument/2006/relationships/oleObject" Target="file:///C:\Users\jtenant\Documents\Enqu&#234;te%20SST\2021\MESRI\Bilan%20SST%20SUP%202021%20calcul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31424525848498"/>
          <c:y val="0.12772294477445501"/>
          <c:w val="0.55744768042029802"/>
          <c:h val="0.64103839700677745"/>
        </c:manualLayout>
      </c:layout>
      <c:barChart>
        <c:barDir val="bar"/>
        <c:grouping val="clustered"/>
        <c:varyColors val="0"/>
        <c:ser>
          <c:idx val="0"/>
          <c:order val="0"/>
          <c:tx>
            <c:strRef>
              <c:f>Feuil1!$B$1</c:f>
              <c:strCache>
                <c:ptCount val="1"/>
                <c:pt idx="0">
                  <c:v>2019</c:v>
                </c:pt>
              </c:strCache>
            </c:strRef>
          </c:tx>
          <c:spPr>
            <a:solidFill>
              <a:srgbClr val="1F497D">
                <a:lumMod val="40000"/>
                <a:lumOff val="6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Taux de réponse des établissements</c:v>
                </c:pt>
                <c:pt idx="1">
                  <c:v>Taux de personnels couverts par l'enquête</c:v>
                </c:pt>
              </c:strCache>
            </c:strRef>
          </c:cat>
          <c:val>
            <c:numRef>
              <c:f>Feuil1!$B$2:$B$3</c:f>
              <c:numCache>
                <c:formatCode>0%</c:formatCode>
                <c:ptCount val="2"/>
                <c:pt idx="0">
                  <c:v>0.64</c:v>
                </c:pt>
                <c:pt idx="1">
                  <c:v>0.7</c:v>
                </c:pt>
              </c:numCache>
            </c:numRef>
          </c:val>
          <c:extLst>
            <c:ext xmlns:c16="http://schemas.microsoft.com/office/drawing/2014/chart" uri="{C3380CC4-5D6E-409C-BE32-E72D297353CC}">
              <c16:uniqueId val="{00000000-9764-4069-B955-29294C31B95B}"/>
            </c:ext>
          </c:extLst>
        </c:ser>
        <c:ser>
          <c:idx val="1"/>
          <c:order val="1"/>
          <c:tx>
            <c:strRef>
              <c:f>Feuil1!$C$1</c:f>
              <c:strCache>
                <c:ptCount val="1"/>
                <c:pt idx="0">
                  <c:v>2020</c:v>
                </c:pt>
              </c:strCache>
            </c:strRef>
          </c:tx>
          <c:spPr>
            <a:solidFill>
              <a:srgbClr val="1F497D">
                <a:lumMod val="60000"/>
                <a:lumOff val="4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Taux de réponse des établissements</c:v>
                </c:pt>
                <c:pt idx="1">
                  <c:v>Taux de personnels couverts par l'enquête</c:v>
                </c:pt>
              </c:strCache>
            </c:strRef>
          </c:cat>
          <c:val>
            <c:numRef>
              <c:f>Feuil1!$C$2:$C$3</c:f>
              <c:numCache>
                <c:formatCode>0%</c:formatCode>
                <c:ptCount val="2"/>
                <c:pt idx="0">
                  <c:v>0.61</c:v>
                </c:pt>
                <c:pt idx="1">
                  <c:v>0.78</c:v>
                </c:pt>
              </c:numCache>
            </c:numRef>
          </c:val>
          <c:extLst>
            <c:ext xmlns:c16="http://schemas.microsoft.com/office/drawing/2014/chart" uri="{C3380CC4-5D6E-409C-BE32-E72D297353CC}">
              <c16:uniqueId val="{00000001-9764-4069-B955-29294C31B95B}"/>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Taux de réponse des établissements</c:v>
                </c:pt>
                <c:pt idx="1">
                  <c:v>Taux de personnels couverts par l'enquête</c:v>
                </c:pt>
              </c:strCache>
            </c:strRef>
          </c:cat>
          <c:val>
            <c:numRef>
              <c:f>Feuil1!$D$2:$D$3</c:f>
              <c:numCache>
                <c:formatCode>0%</c:formatCode>
                <c:ptCount val="2"/>
                <c:pt idx="0">
                  <c:v>0.6235955056179775</c:v>
                </c:pt>
                <c:pt idx="1">
                  <c:v>0.75535033932611029</c:v>
                </c:pt>
              </c:numCache>
            </c:numRef>
          </c:val>
          <c:extLst>
            <c:ext xmlns:c16="http://schemas.microsoft.com/office/drawing/2014/chart" uri="{C3380CC4-5D6E-409C-BE32-E72D297353CC}">
              <c16:uniqueId val="{00000002-9764-4069-B955-29294C31B95B}"/>
            </c:ext>
          </c:extLst>
        </c:ser>
        <c:dLbls>
          <c:showLegendKey val="0"/>
          <c:showVal val="0"/>
          <c:showCatName val="0"/>
          <c:showSerName val="0"/>
          <c:showPercent val="0"/>
          <c:showBubbleSize val="0"/>
        </c:dLbls>
        <c:gapWidth val="150"/>
        <c:axId val="120047872"/>
        <c:axId val="120152448"/>
      </c:barChart>
      <c:catAx>
        <c:axId val="120047872"/>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20152448"/>
        <c:crosses val="autoZero"/>
        <c:auto val="1"/>
        <c:lblAlgn val="ctr"/>
        <c:lblOffset val="100"/>
        <c:noMultiLvlLbl val="0"/>
      </c:catAx>
      <c:valAx>
        <c:axId val="120152448"/>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20047872"/>
        <c:crosses val="autoZero"/>
        <c:crossBetween val="between"/>
      </c:valAx>
    </c:plotArea>
    <c:plotVisOnly val="1"/>
    <c:dispBlanksAs val="gap"/>
    <c:showDLblsOverMax val="0"/>
  </c:chart>
  <c:spPr>
    <a:solidFill>
      <a:sysClr val="window" lastClr="FFFFFF"/>
    </a:solidFill>
  </c:spPr>
  <c:txPr>
    <a:bodyPr/>
    <a:lstStyle/>
    <a:p>
      <a:pPr>
        <a:defRPr sz="1800"/>
      </a:pPr>
      <a:endParaRPr lang="fr-FR"/>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119037088410101"/>
          <c:y val="0.12772294477445501"/>
          <c:w val="0.45871289783608699"/>
          <c:h val="0.79611038699256598"/>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Etablissements disposant d'un MP</c:v>
                </c:pt>
                <c:pt idx="1">
                  <c:v>Les MP sont titulaires d’un diplôme en médecine du travail</c:v>
                </c:pt>
                <c:pt idx="2">
                  <c:v>Les MP internes à l'établissement disposent d’une lettre de mission</c:v>
                </c:pt>
                <c:pt idx="3">
                  <c:v>L’activité de tiers-temps est identifiée dans les lettres de mission (24 établissements parmi les 48 concernés)</c:v>
                </c:pt>
                <c:pt idx="4">
                  <c:v>Des conventions ont été signées pour l’intervention des médecins extérieurs à l’établissement en 2021</c:v>
                </c:pt>
                <c:pt idx="5">
                  <c:v>L’activité de tiers-temps est identifiée dans les conventions en 2021</c:v>
                </c:pt>
              </c:strCache>
            </c:strRef>
          </c:cat>
          <c:val>
            <c:numRef>
              <c:f>Feuil1!$B$2:$B$7</c:f>
              <c:numCache>
                <c:formatCode>0%</c:formatCode>
                <c:ptCount val="6"/>
                <c:pt idx="0">
                  <c:v>0.83620689655172409</c:v>
                </c:pt>
                <c:pt idx="1">
                  <c:v>0.73473053892215567</c:v>
                </c:pt>
                <c:pt idx="2">
                  <c:v>0.21856287425149701</c:v>
                </c:pt>
                <c:pt idx="3">
                  <c:v>0.68181818181818177</c:v>
                </c:pt>
                <c:pt idx="4">
                  <c:v>0.67346938775510201</c:v>
                </c:pt>
                <c:pt idx="5">
                  <c:v>0.73770491803278693</c:v>
                </c:pt>
              </c:numCache>
            </c:numRef>
          </c:val>
          <c:extLst>
            <c:ext xmlns:c16="http://schemas.microsoft.com/office/drawing/2014/chart" uri="{C3380CC4-5D6E-409C-BE32-E72D297353CC}">
              <c16:uniqueId val="{00000000-982B-4574-96EE-C30E7B915259}"/>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aseline="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Etablissements disposant d'un MP</c:v>
                </c:pt>
                <c:pt idx="1">
                  <c:v>Les MP sont titulaires d’un diplôme en médecine du travail</c:v>
                </c:pt>
                <c:pt idx="2">
                  <c:v>Les MP internes à l'établissement disposent d’une lettre de mission</c:v>
                </c:pt>
                <c:pt idx="3">
                  <c:v>L’activité de tiers-temps est identifiée dans les lettres de mission (24 établissements parmi les 48 concernés)</c:v>
                </c:pt>
                <c:pt idx="4">
                  <c:v>Des conventions ont été signées pour l’intervention des médecins extérieurs à l’établissement en 2021</c:v>
                </c:pt>
                <c:pt idx="5">
                  <c:v>L’activité de tiers-temps est identifiée dans les conventions en 2021</c:v>
                </c:pt>
              </c:strCache>
            </c:strRef>
          </c:cat>
          <c:val>
            <c:numRef>
              <c:f>Feuil1!$C$2:$C$7</c:f>
              <c:numCache>
                <c:formatCode>0%</c:formatCode>
                <c:ptCount val="6"/>
                <c:pt idx="0">
                  <c:v>0.88073394495412849</c:v>
                </c:pt>
                <c:pt idx="1">
                  <c:v>0.66582278481012658</c:v>
                </c:pt>
                <c:pt idx="2">
                  <c:v>0.40759493670886077</c:v>
                </c:pt>
                <c:pt idx="3">
                  <c:v>0.7192982456140351</c:v>
                </c:pt>
                <c:pt idx="4">
                  <c:v>0.52293577981651373</c:v>
                </c:pt>
                <c:pt idx="5">
                  <c:v>0.77192982456140347</c:v>
                </c:pt>
              </c:numCache>
            </c:numRef>
          </c:val>
          <c:extLst>
            <c:ext xmlns:c16="http://schemas.microsoft.com/office/drawing/2014/chart" uri="{C3380CC4-5D6E-409C-BE32-E72D297353CC}">
              <c16:uniqueId val="{00000001-982B-4574-96EE-C30E7B915259}"/>
            </c:ext>
          </c:extLst>
        </c:ser>
        <c:ser>
          <c:idx val="2"/>
          <c:order val="2"/>
          <c:tx>
            <c:strRef>
              <c:f>Feuil1!$D$1</c:f>
              <c:strCache>
                <c:ptCount val="1"/>
                <c:pt idx="0">
                  <c:v>2021</c:v>
                </c:pt>
              </c:strCache>
            </c:strRef>
          </c:tx>
          <c:spPr>
            <a:solidFill>
              <a:srgbClr val="0070C0"/>
            </a:solidFill>
          </c:spPr>
          <c:invertIfNegative val="0"/>
          <c:dLbls>
            <c:numFmt formatCode="0%" sourceLinked="0"/>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Feuil1!$A$2:$A$7</c:f>
              <c:strCache>
                <c:ptCount val="6"/>
                <c:pt idx="0">
                  <c:v>Etablissements disposant d'un MP</c:v>
                </c:pt>
                <c:pt idx="1">
                  <c:v>Les MP sont titulaires d’un diplôme en médecine du travail</c:v>
                </c:pt>
                <c:pt idx="2">
                  <c:v>Les MP internes à l'établissement disposent d’une lettre de mission</c:v>
                </c:pt>
                <c:pt idx="3">
                  <c:v>L’activité de tiers-temps est identifiée dans les lettres de mission (24 établissements parmi les 48 concernés)</c:v>
                </c:pt>
                <c:pt idx="4">
                  <c:v>Des conventions ont été signées pour l’intervention des médecins extérieurs à l’établissement en 2021</c:v>
                </c:pt>
                <c:pt idx="5">
                  <c:v>L’activité de tiers-temps est identifiée dans les conventions en 2021</c:v>
                </c:pt>
              </c:strCache>
            </c:strRef>
          </c:cat>
          <c:val>
            <c:numRef>
              <c:f>Feuil1!$D$2:$D$7</c:f>
              <c:numCache>
                <c:formatCode>0%</c:formatCode>
                <c:ptCount val="6"/>
                <c:pt idx="0">
                  <c:v>0.83783783783783783</c:v>
                </c:pt>
                <c:pt idx="1">
                  <c:v>0.73740157480314961</c:v>
                </c:pt>
                <c:pt idx="2">
                  <c:v>0.64</c:v>
                </c:pt>
                <c:pt idx="3">
                  <c:v>0.5</c:v>
                </c:pt>
                <c:pt idx="4">
                  <c:v>0.53153153153153154</c:v>
                </c:pt>
                <c:pt idx="5">
                  <c:v>0.72881355932203384</c:v>
                </c:pt>
              </c:numCache>
            </c:numRef>
          </c:val>
          <c:extLst>
            <c:ext xmlns:c16="http://schemas.microsoft.com/office/drawing/2014/chart" uri="{C3380CC4-5D6E-409C-BE32-E72D297353CC}">
              <c16:uniqueId val="{00000000-D1AC-46FA-A173-8002D7ED8884}"/>
            </c:ext>
          </c:extLst>
        </c:ser>
        <c:dLbls>
          <c:showLegendKey val="0"/>
          <c:showVal val="0"/>
          <c:showCatName val="0"/>
          <c:showSerName val="0"/>
          <c:showPercent val="0"/>
          <c:showBubbleSize val="0"/>
        </c:dLbls>
        <c:gapWidth val="150"/>
        <c:axId val="117969664"/>
        <c:axId val="117971200"/>
      </c:barChart>
      <c:catAx>
        <c:axId val="117969664"/>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17971200"/>
        <c:crosses val="autoZero"/>
        <c:auto val="1"/>
        <c:lblAlgn val="ctr"/>
        <c:lblOffset val="100"/>
        <c:noMultiLvlLbl val="0"/>
      </c:catAx>
      <c:valAx>
        <c:axId val="117971200"/>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17969664"/>
        <c:crosses val="autoZero"/>
        <c:crossBetween val="between"/>
        <c:minorUnit val="0.05"/>
      </c:valAx>
    </c:plotArea>
    <c:plotVisOnly val="1"/>
    <c:dispBlanksAs val="gap"/>
    <c:showDLblsOverMax val="0"/>
  </c:chart>
  <c:spPr>
    <a:solidFill>
      <a:sysClr val="window" lastClr="FFFFFF"/>
    </a:solidFill>
  </c:spPr>
  <c:txPr>
    <a:bodyPr/>
    <a:lstStyle/>
    <a:p>
      <a:pPr>
        <a:defRPr sz="1800"/>
      </a:pPr>
      <a:endParaRPr lang="fr-F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119037088410101"/>
          <c:y val="0.12772294477445501"/>
          <c:w val="0.45871289783608699"/>
          <c:h val="0.79611038699256598"/>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Etablissements disposant d'une équipe pluridisciplinaire en santé au travail, au sens de l’article 10 du décret n°82-453</c:v>
                </c:pt>
                <c:pt idx="1">
                  <c:v>Etablissements avec secrétaire médicale </c:v>
                </c:pt>
                <c:pt idx="2">
                  <c:v>Etablissements avec personnel infirmier diplômé en santé au travail </c:v>
                </c:pt>
                <c:pt idx="3">
                  <c:v>Etablissements avec ergonome</c:v>
                </c:pt>
                <c:pt idx="4">
                  <c:v>Etablissements avec psychologue du travail</c:v>
                </c:pt>
              </c:strCache>
            </c:strRef>
          </c:cat>
          <c:val>
            <c:numRef>
              <c:f>Feuil1!$B$2:$B$6</c:f>
              <c:numCache>
                <c:formatCode>0%</c:formatCode>
                <c:ptCount val="5"/>
                <c:pt idx="0">
                  <c:v>0.52586206896551724</c:v>
                </c:pt>
                <c:pt idx="1">
                  <c:v>0.56034482758620685</c:v>
                </c:pt>
                <c:pt idx="2">
                  <c:v>0.35344827586206895</c:v>
                </c:pt>
                <c:pt idx="3">
                  <c:v>0.18965517241379309</c:v>
                </c:pt>
                <c:pt idx="4">
                  <c:v>0.27586206896551724</c:v>
                </c:pt>
              </c:numCache>
            </c:numRef>
          </c:val>
          <c:extLst>
            <c:ext xmlns:c16="http://schemas.microsoft.com/office/drawing/2014/chart" uri="{C3380CC4-5D6E-409C-BE32-E72D297353CC}">
              <c16:uniqueId val="{00000000-542A-4DF4-951F-8A4FED09700E}"/>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Etablissements disposant d'une équipe pluridisciplinaire en santé au travail, au sens de l’article 10 du décret n°82-453</c:v>
                </c:pt>
                <c:pt idx="1">
                  <c:v>Etablissements avec secrétaire médicale </c:v>
                </c:pt>
                <c:pt idx="2">
                  <c:v>Etablissements avec personnel infirmier diplômé en santé au travail </c:v>
                </c:pt>
                <c:pt idx="3">
                  <c:v>Etablissements avec ergonome</c:v>
                </c:pt>
                <c:pt idx="4">
                  <c:v>Etablissements avec psychologue du travail</c:v>
                </c:pt>
              </c:strCache>
            </c:strRef>
          </c:cat>
          <c:val>
            <c:numRef>
              <c:f>Feuil1!$C$2:$C$6</c:f>
              <c:numCache>
                <c:formatCode>0%</c:formatCode>
                <c:ptCount val="5"/>
                <c:pt idx="0">
                  <c:v>0.52293577981651373</c:v>
                </c:pt>
                <c:pt idx="1">
                  <c:v>0.46788990825688076</c:v>
                </c:pt>
                <c:pt idx="2">
                  <c:v>0.29357798165137616</c:v>
                </c:pt>
                <c:pt idx="3">
                  <c:v>0.21100917431192662</c:v>
                </c:pt>
                <c:pt idx="4">
                  <c:v>0.32110091743119268</c:v>
                </c:pt>
              </c:numCache>
            </c:numRef>
          </c:val>
          <c:extLst>
            <c:ext xmlns:c16="http://schemas.microsoft.com/office/drawing/2014/chart" uri="{C3380CC4-5D6E-409C-BE32-E72D297353CC}">
              <c16:uniqueId val="{00000001-542A-4DF4-951F-8A4FED09700E}"/>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Etablissements disposant d'une équipe pluridisciplinaire en santé au travail, au sens de l’article 10 du décret n°82-453</c:v>
                </c:pt>
                <c:pt idx="1">
                  <c:v>Etablissements avec secrétaire médicale </c:v>
                </c:pt>
                <c:pt idx="2">
                  <c:v>Etablissements avec personnel infirmier diplômé en santé au travail </c:v>
                </c:pt>
                <c:pt idx="3">
                  <c:v>Etablissements avec ergonome</c:v>
                </c:pt>
                <c:pt idx="4">
                  <c:v>Etablissements avec psychologue du travail</c:v>
                </c:pt>
              </c:strCache>
            </c:strRef>
          </c:cat>
          <c:val>
            <c:numRef>
              <c:f>Feuil1!$D$2:$D$6</c:f>
              <c:numCache>
                <c:formatCode>0%</c:formatCode>
                <c:ptCount val="5"/>
                <c:pt idx="0">
                  <c:v>0.5855855855855856</c:v>
                </c:pt>
                <c:pt idx="1">
                  <c:v>0.46846846846846846</c:v>
                </c:pt>
                <c:pt idx="2">
                  <c:v>0.46846846846846846</c:v>
                </c:pt>
                <c:pt idx="3">
                  <c:v>0.1981981981981982</c:v>
                </c:pt>
                <c:pt idx="4">
                  <c:v>0.27927927927927926</c:v>
                </c:pt>
              </c:numCache>
            </c:numRef>
          </c:val>
          <c:extLst>
            <c:ext xmlns:c16="http://schemas.microsoft.com/office/drawing/2014/chart" uri="{C3380CC4-5D6E-409C-BE32-E72D297353CC}">
              <c16:uniqueId val="{00000000-6CBB-471C-9581-FF4556666D58}"/>
            </c:ext>
          </c:extLst>
        </c:ser>
        <c:dLbls>
          <c:showLegendKey val="0"/>
          <c:showVal val="0"/>
          <c:showCatName val="0"/>
          <c:showSerName val="0"/>
          <c:showPercent val="0"/>
          <c:showBubbleSize val="0"/>
        </c:dLbls>
        <c:gapWidth val="150"/>
        <c:axId val="118270592"/>
        <c:axId val="118284672"/>
      </c:barChart>
      <c:catAx>
        <c:axId val="118270592"/>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18284672"/>
        <c:crosses val="autoZero"/>
        <c:auto val="1"/>
        <c:lblAlgn val="ctr"/>
        <c:lblOffset val="100"/>
        <c:noMultiLvlLbl val="0"/>
      </c:catAx>
      <c:valAx>
        <c:axId val="118284672"/>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18270592"/>
        <c:crosses val="autoZero"/>
        <c:crossBetween val="between"/>
        <c:minorUnit val="0.05"/>
      </c:valAx>
    </c:plotArea>
    <c:plotVisOnly val="1"/>
    <c:dispBlanksAs val="gap"/>
    <c:showDLblsOverMax val="0"/>
  </c:chart>
  <c:txPr>
    <a:bodyPr/>
    <a:lstStyle/>
    <a:p>
      <a:pPr>
        <a:defRPr sz="1800"/>
      </a:pPr>
      <a:endParaRPr lang="fr-F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Feuil1!$B$1</c:f>
              <c:strCache>
                <c:ptCount val="1"/>
                <c:pt idx="0">
                  <c:v>2019</c:v>
                </c:pt>
              </c:strCache>
            </c:strRef>
          </c:tx>
          <c:spPr>
            <a:solidFill>
              <a:schemeClr val="tx2">
                <a:lumMod val="20000"/>
                <a:lumOff val="80000"/>
              </a:scheme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Etablissements dotés d'un CHSCT</c:v>
                </c:pt>
                <c:pt idx="1">
                  <c:v>Etablissements dotés de CHSCT spéciaux</c:v>
                </c:pt>
                <c:pt idx="2">
                  <c:v>Le CHSCT siège en formation élargie</c:v>
                </c:pt>
                <c:pt idx="3">
                  <c:v>Les décisions de composition des CHSCT ont été rédigées </c:v>
                </c:pt>
                <c:pt idx="4">
                  <c:v>Les règlements intérieurs des CHSCT ont été adoptés</c:v>
                </c:pt>
                <c:pt idx="5">
                  <c:v>Procédure formalisée d’utilisation des jours</c:v>
                </c:pt>
              </c:strCache>
            </c:strRef>
          </c:cat>
          <c:val>
            <c:numRef>
              <c:f>Feuil1!$B$2:$B$7</c:f>
              <c:numCache>
                <c:formatCode>0%</c:formatCode>
                <c:ptCount val="6"/>
                <c:pt idx="0">
                  <c:v>0.9568965517241379</c:v>
                </c:pt>
                <c:pt idx="1">
                  <c:v>0.12931034482758622</c:v>
                </c:pt>
                <c:pt idx="2">
                  <c:v>0.48275862068965519</c:v>
                </c:pt>
                <c:pt idx="3">
                  <c:v>0.91379310344827591</c:v>
                </c:pt>
                <c:pt idx="4">
                  <c:v>0.89655172413793105</c:v>
                </c:pt>
                <c:pt idx="5">
                  <c:v>0.42352941176470588</c:v>
                </c:pt>
              </c:numCache>
            </c:numRef>
          </c:val>
          <c:extLst>
            <c:ext xmlns:c16="http://schemas.microsoft.com/office/drawing/2014/chart" uri="{C3380CC4-5D6E-409C-BE32-E72D297353CC}">
              <c16:uniqueId val="{00000000-29DB-4FB7-BF59-2DE201D935C3}"/>
            </c:ext>
          </c:extLst>
        </c:ser>
        <c:ser>
          <c:idx val="1"/>
          <c:order val="1"/>
          <c:tx>
            <c:strRef>
              <c:f>Feuil1!$C$1</c:f>
              <c:strCache>
                <c:ptCount val="1"/>
                <c:pt idx="0">
                  <c:v>2020</c:v>
                </c:pt>
              </c:strCache>
            </c:strRef>
          </c:tx>
          <c:spPr>
            <a:solidFill>
              <a:schemeClr val="tx2">
                <a:lumMod val="40000"/>
                <a:lumOff val="60000"/>
              </a:schemeClr>
            </a:solidFill>
          </c:spPr>
          <c:invertIfNegative val="0"/>
          <c:dLbls>
            <c:spPr>
              <a:noFill/>
              <a:ln>
                <a:noFill/>
              </a:ln>
              <a:effectLst/>
            </c:spPr>
            <c:txPr>
              <a:bodyPr/>
              <a:lstStyle/>
              <a:p>
                <a:pPr>
                  <a:defRPr sz="1200" baseline="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Etablissements dotés d'un CHSCT</c:v>
                </c:pt>
                <c:pt idx="1">
                  <c:v>Etablissements dotés de CHSCT spéciaux</c:v>
                </c:pt>
                <c:pt idx="2">
                  <c:v>Le CHSCT siège en formation élargie</c:v>
                </c:pt>
                <c:pt idx="3">
                  <c:v>Les décisions de composition des CHSCT ont été rédigées </c:v>
                </c:pt>
                <c:pt idx="4">
                  <c:v>Les règlements intérieurs des CHSCT ont été adoptés</c:v>
                </c:pt>
                <c:pt idx="5">
                  <c:v>Procédure formalisée d’utilisation des jours</c:v>
                </c:pt>
              </c:strCache>
            </c:strRef>
          </c:cat>
          <c:val>
            <c:numRef>
              <c:f>Feuil1!$C$2:$C$7</c:f>
              <c:numCache>
                <c:formatCode>0%</c:formatCode>
                <c:ptCount val="6"/>
                <c:pt idx="0">
                  <c:v>0.94495412844036697</c:v>
                </c:pt>
                <c:pt idx="1">
                  <c:v>0.22018348623853212</c:v>
                </c:pt>
                <c:pt idx="2">
                  <c:v>0.59633027522935778</c:v>
                </c:pt>
                <c:pt idx="3">
                  <c:v>0.93577981651376152</c:v>
                </c:pt>
                <c:pt idx="4">
                  <c:v>0.88990825688073394</c:v>
                </c:pt>
                <c:pt idx="5">
                  <c:v>0.32110091743119268</c:v>
                </c:pt>
              </c:numCache>
            </c:numRef>
          </c:val>
          <c:extLst>
            <c:ext xmlns:c16="http://schemas.microsoft.com/office/drawing/2014/chart" uri="{C3380CC4-5D6E-409C-BE32-E72D297353CC}">
              <c16:uniqueId val="{00000001-29DB-4FB7-BF59-2DE201D935C3}"/>
            </c:ext>
          </c:extLst>
        </c:ser>
        <c:ser>
          <c:idx val="2"/>
          <c:order val="2"/>
          <c:tx>
            <c:strRef>
              <c:f>Feuil1!$D$1</c:f>
              <c:strCache>
                <c:ptCount val="1"/>
                <c:pt idx="0">
                  <c:v>2021</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Feuil1!$A$2:$A$7</c:f>
              <c:strCache>
                <c:ptCount val="6"/>
                <c:pt idx="0">
                  <c:v>Etablissements dotés d'un CHSCT</c:v>
                </c:pt>
                <c:pt idx="1">
                  <c:v>Etablissements dotés de CHSCT spéciaux</c:v>
                </c:pt>
                <c:pt idx="2">
                  <c:v>Le CHSCT siège en formation élargie</c:v>
                </c:pt>
                <c:pt idx="3">
                  <c:v>Les décisions de composition des CHSCT ont été rédigées </c:v>
                </c:pt>
                <c:pt idx="4">
                  <c:v>Les règlements intérieurs des CHSCT ont été adoptés</c:v>
                </c:pt>
                <c:pt idx="5">
                  <c:v>Procédure formalisée d’utilisation des jours</c:v>
                </c:pt>
              </c:strCache>
            </c:strRef>
          </c:cat>
          <c:val>
            <c:numRef>
              <c:f>Feuil1!$D$2:$D$7</c:f>
              <c:numCache>
                <c:formatCode>0%</c:formatCode>
                <c:ptCount val="6"/>
                <c:pt idx="0">
                  <c:v>0.98198198198198194</c:v>
                </c:pt>
                <c:pt idx="1">
                  <c:v>0.2072072072072072</c:v>
                </c:pt>
                <c:pt idx="2">
                  <c:v>0.54054054054054057</c:v>
                </c:pt>
                <c:pt idx="3">
                  <c:v>0.91891891891891897</c:v>
                </c:pt>
                <c:pt idx="4">
                  <c:v>0.86486486486486491</c:v>
                </c:pt>
                <c:pt idx="5">
                  <c:v>0.29729729729729731</c:v>
                </c:pt>
              </c:numCache>
            </c:numRef>
          </c:val>
          <c:extLst>
            <c:ext xmlns:c16="http://schemas.microsoft.com/office/drawing/2014/chart" uri="{C3380CC4-5D6E-409C-BE32-E72D297353CC}">
              <c16:uniqueId val="{00000000-9B7A-4733-AF42-E81D120C4A58}"/>
            </c:ext>
          </c:extLst>
        </c:ser>
        <c:dLbls>
          <c:showLegendKey val="0"/>
          <c:showVal val="0"/>
          <c:showCatName val="0"/>
          <c:showSerName val="0"/>
          <c:showPercent val="0"/>
          <c:showBubbleSize val="0"/>
        </c:dLbls>
        <c:gapWidth val="150"/>
        <c:axId val="118440704"/>
        <c:axId val="118442240"/>
      </c:barChart>
      <c:catAx>
        <c:axId val="118440704"/>
        <c:scaling>
          <c:orientation val="maxMin"/>
        </c:scaling>
        <c:delete val="0"/>
        <c:axPos val="l"/>
        <c:numFmt formatCode="General" sourceLinked="0"/>
        <c:majorTickMark val="out"/>
        <c:minorTickMark val="none"/>
        <c:tickLblPos val="nextTo"/>
        <c:txPr>
          <a:bodyPr/>
          <a:lstStyle/>
          <a:p>
            <a:pPr>
              <a:defRPr sz="1200" b="1"/>
            </a:pPr>
            <a:endParaRPr lang="fr-FR"/>
          </a:p>
        </c:txPr>
        <c:crossAx val="118442240"/>
        <c:crosses val="autoZero"/>
        <c:auto val="1"/>
        <c:lblAlgn val="ctr"/>
        <c:lblOffset val="100"/>
        <c:noMultiLvlLbl val="0"/>
      </c:catAx>
      <c:valAx>
        <c:axId val="118442240"/>
        <c:scaling>
          <c:orientation val="minMax"/>
          <c:max val="1"/>
        </c:scaling>
        <c:delete val="0"/>
        <c:axPos val="t"/>
        <c:majorGridlines/>
        <c:numFmt formatCode="0%" sourceLinked="1"/>
        <c:majorTickMark val="out"/>
        <c:minorTickMark val="none"/>
        <c:tickLblPos val="nextTo"/>
        <c:txPr>
          <a:bodyPr/>
          <a:lstStyle/>
          <a:p>
            <a:pPr>
              <a:defRPr sz="1200"/>
            </a:pPr>
            <a:endParaRPr lang="fr-FR"/>
          </a:p>
        </c:txPr>
        <c:crossAx val="118440704"/>
        <c:crosses val="autoZero"/>
        <c:crossBetween val="between"/>
        <c:minorUnit val="0.05"/>
      </c:valAx>
    </c:plotArea>
    <c:plotVisOnly val="1"/>
    <c:dispBlanksAs val="gap"/>
    <c:showDLblsOverMax val="0"/>
  </c:chart>
  <c:txPr>
    <a:bodyPr/>
    <a:lstStyle/>
    <a:p>
      <a:pPr>
        <a:defRPr sz="18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pPr>
              <a:noFill/>
              <a:ln>
                <a:noFill/>
              </a:ln>
              <a:effectLst/>
            </c:sp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'1.3 à 1.5'!$H$49:$H$51</c:f>
              <c:strCache>
                <c:ptCount val="3"/>
                <c:pt idx="0">
                  <c:v>Chef d’établissement</c:v>
                </c:pt>
                <c:pt idx="1">
                  <c:v>Vice président</c:v>
                </c:pt>
                <c:pt idx="2">
                  <c:v>DGS</c:v>
                </c:pt>
              </c:strCache>
            </c:strRef>
          </c:cat>
          <c:val>
            <c:numRef>
              <c:f>'1.3 à 1.5'!$I$49:$I$51</c:f>
              <c:numCache>
                <c:formatCode>General</c:formatCode>
                <c:ptCount val="3"/>
                <c:pt idx="0">
                  <c:v>102</c:v>
                </c:pt>
                <c:pt idx="1">
                  <c:v>3</c:v>
                </c:pt>
                <c:pt idx="2">
                  <c:v>1</c:v>
                </c:pt>
              </c:numCache>
            </c:numRef>
          </c:val>
          <c:extLst>
            <c:ext xmlns:c16="http://schemas.microsoft.com/office/drawing/2014/chart" uri="{C3380CC4-5D6E-409C-BE32-E72D297353CC}">
              <c16:uniqueId val="{00000000-72D3-47B0-A4EF-9A220156B2FA}"/>
            </c:ext>
          </c:extLst>
        </c:ser>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'1.3 à 1.5'!$H$60:$H$63</c:f>
              <c:strCache>
                <c:ptCount val="4"/>
                <c:pt idx="0">
                  <c:v>Intranet</c:v>
                </c:pt>
                <c:pt idx="1">
                  <c:v>Affichage</c:v>
                </c:pt>
                <c:pt idx="2">
                  <c:v>courriel </c:v>
                </c:pt>
                <c:pt idx="3">
                  <c:v>autre</c:v>
                </c:pt>
              </c:strCache>
            </c:strRef>
          </c:cat>
          <c:val>
            <c:numRef>
              <c:f>'1.3 à 1.5'!$J$60:$J$63</c:f>
              <c:numCache>
                <c:formatCode>0%</c:formatCode>
                <c:ptCount val="4"/>
                <c:pt idx="0">
                  <c:v>0.70992366412213737</c:v>
                </c:pt>
                <c:pt idx="1">
                  <c:v>0.53435114503816794</c:v>
                </c:pt>
                <c:pt idx="2">
                  <c:v>0.19083969465648856</c:v>
                </c:pt>
                <c:pt idx="3">
                  <c:v>9.1603053435114504E-2</c:v>
                </c:pt>
              </c:numCache>
            </c:numRef>
          </c:val>
          <c:extLst>
            <c:ext xmlns:c16="http://schemas.microsoft.com/office/drawing/2014/chart" uri="{C3380CC4-5D6E-409C-BE32-E72D297353CC}">
              <c16:uniqueId val="{00000000-6A6C-4E0D-9756-9E68E2D40B20}"/>
            </c:ext>
          </c:extLst>
        </c:ser>
        <c:dLbls>
          <c:showLegendKey val="0"/>
          <c:showVal val="0"/>
          <c:showCatName val="0"/>
          <c:showSerName val="0"/>
          <c:showPercent val="0"/>
          <c:showBubbleSize val="0"/>
        </c:dLbls>
        <c:gapWidth val="150"/>
        <c:shape val="box"/>
        <c:axId val="123158528"/>
        <c:axId val="123160064"/>
        <c:axId val="0"/>
        <c:extLst>
          <c:ext xmlns:c15="http://schemas.microsoft.com/office/drawing/2012/chart" uri="{02D57815-91ED-43cb-92C2-25804820EDAC}">
            <c15:filteredBarSeries>
              <c15:ser>
                <c:idx val="1"/>
                <c:order val="1"/>
                <c:invertIfNegative val="0"/>
                <c:cat>
                  <c:strRef>
                    <c:extLst>
                      <c:ext uri="{02D57815-91ED-43cb-92C2-25804820EDAC}">
                        <c15:formulaRef>
                          <c15:sqref>'1.3 à 1.5'!$H$60:$H$63</c15:sqref>
                        </c15:formulaRef>
                      </c:ext>
                    </c:extLst>
                    <c:strCache>
                      <c:ptCount val="4"/>
                      <c:pt idx="0">
                        <c:v>Intranet</c:v>
                      </c:pt>
                      <c:pt idx="1">
                        <c:v>Affichage</c:v>
                      </c:pt>
                      <c:pt idx="2">
                        <c:v>courriel </c:v>
                      </c:pt>
                      <c:pt idx="3">
                        <c:v>autre</c:v>
                      </c:pt>
                    </c:strCache>
                  </c:strRef>
                </c:cat>
                <c:val>
                  <c:numRef>
                    <c:extLst>
                      <c:ext uri="{02D57815-91ED-43cb-92C2-25804820EDAC}">
                        <c15:formulaRef>
                          <c15:sqref>'1.3 à 1.5'!$J$60:$J$63</c15:sqref>
                        </c15:formulaRef>
                      </c:ext>
                    </c:extLst>
                    <c:numCache>
                      <c:formatCode>0%</c:formatCode>
                      <c:ptCount val="4"/>
                      <c:pt idx="0">
                        <c:v>0.70992366412213737</c:v>
                      </c:pt>
                      <c:pt idx="1">
                        <c:v>0.53435114503816794</c:v>
                      </c:pt>
                      <c:pt idx="2">
                        <c:v>0.19083969465648856</c:v>
                      </c:pt>
                      <c:pt idx="3">
                        <c:v>9.1603053435114504E-2</c:v>
                      </c:pt>
                    </c:numCache>
                  </c:numRef>
                </c:val>
                <c:extLst>
                  <c:ext xmlns:c16="http://schemas.microsoft.com/office/drawing/2014/chart" uri="{C3380CC4-5D6E-409C-BE32-E72D297353CC}">
                    <c16:uniqueId val="{00000001-6A6C-4E0D-9756-9E68E2D40B20}"/>
                  </c:ext>
                </c:extLst>
              </c15:ser>
            </c15:filteredBarSeries>
          </c:ext>
        </c:extLst>
      </c:bar3DChart>
      <c:catAx>
        <c:axId val="123158528"/>
        <c:scaling>
          <c:orientation val="minMax"/>
        </c:scaling>
        <c:delete val="0"/>
        <c:axPos val="b"/>
        <c:numFmt formatCode="General" sourceLinked="0"/>
        <c:majorTickMark val="out"/>
        <c:minorTickMark val="none"/>
        <c:tickLblPos val="nextTo"/>
        <c:crossAx val="123160064"/>
        <c:crosses val="autoZero"/>
        <c:auto val="1"/>
        <c:lblAlgn val="ctr"/>
        <c:lblOffset val="100"/>
        <c:noMultiLvlLbl val="0"/>
      </c:catAx>
      <c:valAx>
        <c:axId val="123160064"/>
        <c:scaling>
          <c:orientation val="minMax"/>
        </c:scaling>
        <c:delete val="0"/>
        <c:axPos val="l"/>
        <c:majorGridlines/>
        <c:numFmt formatCode="0%" sourceLinked="1"/>
        <c:majorTickMark val="out"/>
        <c:minorTickMark val="none"/>
        <c:tickLblPos val="nextTo"/>
        <c:crossAx val="123158528"/>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31424525848498"/>
          <c:y val="0.12772294477445501"/>
          <c:w val="0.55744768042029802"/>
          <c:h val="0.79611038699256598"/>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Modalités d’accès aux registres pour les agents et les usagers</c:v>
                </c:pt>
                <c:pt idx="1">
                  <c:v>Registres SST mis en place</c:v>
                </c:pt>
                <c:pt idx="2">
                  <c:v>Signalements comportant une réponse de la part du chef de service concerné</c:v>
                </c:pt>
              </c:strCache>
            </c:strRef>
          </c:cat>
          <c:val>
            <c:numRef>
              <c:f>Feuil1!$B$2:$B$4</c:f>
              <c:numCache>
                <c:formatCode>0%</c:formatCode>
                <c:ptCount val="3"/>
                <c:pt idx="0">
                  <c:v>0.86206896551724133</c:v>
                </c:pt>
                <c:pt idx="1">
                  <c:v>0.96551724137931039</c:v>
                </c:pt>
                <c:pt idx="2">
                  <c:v>0.81016749926535414</c:v>
                </c:pt>
              </c:numCache>
            </c:numRef>
          </c:val>
          <c:extLst>
            <c:ext xmlns:c16="http://schemas.microsoft.com/office/drawing/2014/chart" uri="{C3380CC4-5D6E-409C-BE32-E72D297353CC}">
              <c16:uniqueId val="{00000000-8CB1-49E7-A8F6-22BB77AE3C3A}"/>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Modalités d’accès aux registres pour les agents et les usagers</c:v>
                </c:pt>
                <c:pt idx="1">
                  <c:v>Registres SST mis en place</c:v>
                </c:pt>
                <c:pt idx="2">
                  <c:v>Signalements comportant une réponse de la part du chef de service concerné</c:v>
                </c:pt>
              </c:strCache>
            </c:strRef>
          </c:cat>
          <c:val>
            <c:numRef>
              <c:f>Feuil1!$C$2:$C$4</c:f>
              <c:numCache>
                <c:formatCode>0%</c:formatCode>
                <c:ptCount val="3"/>
                <c:pt idx="0">
                  <c:v>0.82568807339449546</c:v>
                </c:pt>
                <c:pt idx="1">
                  <c:v>0.96330275229357798</c:v>
                </c:pt>
                <c:pt idx="2">
                  <c:v>0.66959578207381376</c:v>
                </c:pt>
              </c:numCache>
            </c:numRef>
          </c:val>
          <c:extLst>
            <c:ext xmlns:c16="http://schemas.microsoft.com/office/drawing/2014/chart" uri="{C3380CC4-5D6E-409C-BE32-E72D297353CC}">
              <c16:uniqueId val="{00000001-8CB1-49E7-A8F6-22BB77AE3C3A}"/>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Feuil1!$A$2:$A$4</c:f>
              <c:strCache>
                <c:ptCount val="3"/>
                <c:pt idx="0">
                  <c:v>Modalités d’accès aux registres pour les agents et les usagers</c:v>
                </c:pt>
                <c:pt idx="1">
                  <c:v>Registres SST mis en place</c:v>
                </c:pt>
                <c:pt idx="2">
                  <c:v>Signalements comportant une réponse de la part du chef de service concerné</c:v>
                </c:pt>
              </c:strCache>
            </c:strRef>
          </c:cat>
          <c:val>
            <c:numRef>
              <c:f>Feuil1!$D$2:$D$4</c:f>
              <c:numCache>
                <c:formatCode>0%</c:formatCode>
                <c:ptCount val="3"/>
                <c:pt idx="0">
                  <c:v>0.81081081081081086</c:v>
                </c:pt>
                <c:pt idx="1">
                  <c:v>0.95495495495495497</c:v>
                </c:pt>
                <c:pt idx="2">
                  <c:v>0.66655574043261234</c:v>
                </c:pt>
              </c:numCache>
            </c:numRef>
          </c:val>
          <c:extLst>
            <c:ext xmlns:c16="http://schemas.microsoft.com/office/drawing/2014/chart" uri="{C3380CC4-5D6E-409C-BE32-E72D297353CC}">
              <c16:uniqueId val="{00000000-5F1F-4732-8625-84C1927B4C05}"/>
            </c:ext>
          </c:extLst>
        </c:ser>
        <c:dLbls>
          <c:showLegendKey val="0"/>
          <c:showVal val="0"/>
          <c:showCatName val="0"/>
          <c:showSerName val="0"/>
          <c:showPercent val="0"/>
          <c:showBubbleSize val="0"/>
        </c:dLbls>
        <c:gapWidth val="150"/>
        <c:axId val="120281728"/>
        <c:axId val="120287616"/>
      </c:barChart>
      <c:catAx>
        <c:axId val="120281728"/>
        <c:scaling>
          <c:orientation val="maxMin"/>
        </c:scaling>
        <c:delete val="0"/>
        <c:axPos val="l"/>
        <c:majorGridlines/>
        <c:numFmt formatCode="General" sourceLinked="1"/>
        <c:majorTickMark val="out"/>
        <c:minorTickMark val="none"/>
        <c:tickLblPos val="nextTo"/>
        <c:txPr>
          <a:bodyPr/>
          <a:lstStyle/>
          <a:p>
            <a:pPr>
              <a:defRPr sz="1200"/>
            </a:pPr>
            <a:endParaRPr lang="fr-FR"/>
          </a:p>
        </c:txPr>
        <c:crossAx val="120287616"/>
        <c:crosses val="autoZero"/>
        <c:auto val="1"/>
        <c:lblAlgn val="ctr"/>
        <c:lblOffset val="100"/>
        <c:noMultiLvlLbl val="0"/>
      </c:catAx>
      <c:valAx>
        <c:axId val="120287616"/>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2028172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31424525848498"/>
          <c:y val="0.12772294477445501"/>
          <c:w val="0.55744768042029802"/>
          <c:h val="0.74319936673702902"/>
        </c:manualLayout>
      </c:layout>
      <c:barChart>
        <c:barDir val="bar"/>
        <c:grouping val="clustered"/>
        <c:varyColors val="0"/>
        <c:ser>
          <c:idx val="0"/>
          <c:order val="0"/>
          <c:tx>
            <c:strRef>
              <c:f>Feuil1!$B$1</c:f>
              <c:strCache>
                <c:ptCount val="1"/>
                <c:pt idx="0">
                  <c:v>2019</c:v>
                </c:pt>
              </c:strCache>
            </c:strRef>
          </c:tx>
          <c:spPr>
            <a:solidFill>
              <a:srgbClr val="1F497D">
                <a:lumMod val="40000"/>
                <a:lumOff val="6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Les modalités d’accès aux registres SDGI ont été arrêtées en lien avec le CHSCT</c:v>
                </c:pt>
                <c:pt idx="1">
                  <c:v>Taux de réponses aux signalements dans le registre SDGI en 2020</c:v>
                </c:pt>
              </c:strCache>
            </c:strRef>
          </c:cat>
          <c:val>
            <c:numRef>
              <c:f>Feuil1!$B$2:$B$3</c:f>
              <c:numCache>
                <c:formatCode>0%</c:formatCode>
                <c:ptCount val="2"/>
                <c:pt idx="0">
                  <c:v>0.77586206896551724</c:v>
                </c:pt>
                <c:pt idx="1">
                  <c:v>0.97222222222222221</c:v>
                </c:pt>
              </c:numCache>
            </c:numRef>
          </c:val>
          <c:extLst>
            <c:ext xmlns:c16="http://schemas.microsoft.com/office/drawing/2014/chart" uri="{C3380CC4-5D6E-409C-BE32-E72D297353CC}">
              <c16:uniqueId val="{00000000-5322-44BD-8AF3-E522DD249D27}"/>
            </c:ext>
          </c:extLst>
        </c:ser>
        <c:ser>
          <c:idx val="1"/>
          <c:order val="1"/>
          <c:tx>
            <c:strRef>
              <c:f>Feuil1!$C$1</c:f>
              <c:strCache>
                <c:ptCount val="1"/>
                <c:pt idx="0">
                  <c:v>2020</c:v>
                </c:pt>
              </c:strCache>
            </c:strRef>
          </c:tx>
          <c:spPr>
            <a:solidFill>
              <a:srgbClr val="1F497D">
                <a:lumMod val="60000"/>
                <a:lumOff val="4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Les modalités d’accès aux registres SDGI ont été arrêtées en lien avec le CHSCT</c:v>
                </c:pt>
                <c:pt idx="1">
                  <c:v>Taux de réponses aux signalements dans le registre SDGI en 2020</c:v>
                </c:pt>
              </c:strCache>
            </c:strRef>
          </c:cat>
          <c:val>
            <c:numRef>
              <c:f>Feuil1!$C$2:$C$3</c:f>
              <c:numCache>
                <c:formatCode>0%</c:formatCode>
                <c:ptCount val="2"/>
                <c:pt idx="0">
                  <c:v>0.80733944954128445</c:v>
                </c:pt>
                <c:pt idx="1">
                  <c:v>1</c:v>
                </c:pt>
              </c:numCache>
            </c:numRef>
          </c:val>
          <c:extLst>
            <c:ext xmlns:c16="http://schemas.microsoft.com/office/drawing/2014/chart" uri="{C3380CC4-5D6E-409C-BE32-E72D297353CC}">
              <c16:uniqueId val="{00000001-5322-44BD-8AF3-E522DD249D27}"/>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Les modalités d’accès aux registres SDGI ont été arrêtées en lien avec le CHSCT</c:v>
                </c:pt>
                <c:pt idx="1">
                  <c:v>Taux de réponses aux signalements dans le registre SDGI en 2020</c:v>
                </c:pt>
              </c:strCache>
            </c:strRef>
          </c:cat>
          <c:val>
            <c:numRef>
              <c:f>Feuil1!$D$2:$D$3</c:f>
              <c:numCache>
                <c:formatCode>0%</c:formatCode>
                <c:ptCount val="2"/>
                <c:pt idx="0">
                  <c:v>0.84684684684684686</c:v>
                </c:pt>
                <c:pt idx="1">
                  <c:v>0.83333333333333337</c:v>
                </c:pt>
              </c:numCache>
            </c:numRef>
          </c:val>
          <c:extLst>
            <c:ext xmlns:c16="http://schemas.microsoft.com/office/drawing/2014/chart" uri="{C3380CC4-5D6E-409C-BE32-E72D297353CC}">
              <c16:uniqueId val="{00000000-B41D-4FD9-8BED-C04F67EE0D71}"/>
            </c:ext>
          </c:extLst>
        </c:ser>
        <c:dLbls>
          <c:showLegendKey val="0"/>
          <c:showVal val="0"/>
          <c:showCatName val="0"/>
          <c:showSerName val="0"/>
          <c:showPercent val="0"/>
          <c:showBubbleSize val="0"/>
        </c:dLbls>
        <c:gapWidth val="150"/>
        <c:axId val="120047872"/>
        <c:axId val="120152448"/>
      </c:barChart>
      <c:catAx>
        <c:axId val="120047872"/>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20152448"/>
        <c:crosses val="autoZero"/>
        <c:auto val="1"/>
        <c:lblAlgn val="ctr"/>
        <c:lblOffset val="100"/>
        <c:noMultiLvlLbl val="0"/>
      </c:catAx>
      <c:valAx>
        <c:axId val="120152448"/>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2004787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31424525848498"/>
          <c:y val="0.12772294477445501"/>
          <c:w val="0.55744768042029802"/>
          <c:h val="0.79611038699256598"/>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Le secrétaire du CHSCT a été désigné</c:v>
                </c:pt>
                <c:pt idx="1">
                  <c:v>Un secrétaire suppléant a été désigné</c:v>
                </c:pt>
                <c:pt idx="2">
                  <c:v>L’ordre du jour des séances du CHSCT est établi en concertation avec le secrétaire</c:v>
                </c:pt>
                <c:pt idx="3">
                  <c:v>Les représentants suppléants sont informés des réunions du CHSCT</c:v>
                </c:pt>
              </c:strCache>
            </c:strRef>
          </c:cat>
          <c:val>
            <c:numRef>
              <c:f>Feuil1!$B$2:$B$5</c:f>
              <c:numCache>
                <c:formatCode>0%</c:formatCode>
                <c:ptCount val="4"/>
                <c:pt idx="0">
                  <c:v>0.92241379310344829</c:v>
                </c:pt>
                <c:pt idx="1">
                  <c:v>0.68965517241379315</c:v>
                </c:pt>
                <c:pt idx="2">
                  <c:v>0.80349344978165937</c:v>
                </c:pt>
                <c:pt idx="3">
                  <c:v>0.93965517241379315</c:v>
                </c:pt>
              </c:numCache>
            </c:numRef>
          </c:val>
          <c:extLst>
            <c:ext xmlns:c16="http://schemas.microsoft.com/office/drawing/2014/chart" uri="{C3380CC4-5D6E-409C-BE32-E72D297353CC}">
              <c16:uniqueId val="{00000000-6C95-436F-BD14-53E6736E8162}"/>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Le secrétaire du CHSCT a été désigné</c:v>
                </c:pt>
                <c:pt idx="1">
                  <c:v>Un secrétaire suppléant a été désigné</c:v>
                </c:pt>
                <c:pt idx="2">
                  <c:v>L’ordre du jour des séances du CHSCT est établi en concertation avec le secrétaire</c:v>
                </c:pt>
                <c:pt idx="3">
                  <c:v>Les représentants suppléants sont informés des réunions du CHSCT</c:v>
                </c:pt>
              </c:strCache>
            </c:strRef>
          </c:cat>
          <c:val>
            <c:numRef>
              <c:f>Feuil1!$C$2:$C$5</c:f>
              <c:numCache>
                <c:formatCode>0%</c:formatCode>
                <c:ptCount val="4"/>
                <c:pt idx="0">
                  <c:v>0.94495412844036697</c:v>
                </c:pt>
                <c:pt idx="1">
                  <c:v>0.72477064220183485</c:v>
                </c:pt>
                <c:pt idx="2">
                  <c:v>0.68807339449541283</c:v>
                </c:pt>
                <c:pt idx="3">
                  <c:v>0.91743119266055051</c:v>
                </c:pt>
              </c:numCache>
            </c:numRef>
          </c:val>
          <c:extLst>
            <c:ext xmlns:c16="http://schemas.microsoft.com/office/drawing/2014/chart" uri="{C3380CC4-5D6E-409C-BE32-E72D297353CC}">
              <c16:uniqueId val="{00000001-6C95-436F-BD14-53E6736E8162}"/>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Le secrétaire du CHSCT a été désigné</c:v>
                </c:pt>
                <c:pt idx="1">
                  <c:v>Un secrétaire suppléant a été désigné</c:v>
                </c:pt>
                <c:pt idx="2">
                  <c:v>L’ordre du jour des séances du CHSCT est établi en concertation avec le secrétaire</c:v>
                </c:pt>
                <c:pt idx="3">
                  <c:v>Les représentants suppléants sont informés des réunions du CHSCT</c:v>
                </c:pt>
              </c:strCache>
            </c:strRef>
          </c:cat>
          <c:val>
            <c:numRef>
              <c:f>Feuil1!$D$2:$D$5</c:f>
              <c:numCache>
                <c:formatCode>0%</c:formatCode>
                <c:ptCount val="4"/>
                <c:pt idx="0">
                  <c:v>0.963963963963964</c:v>
                </c:pt>
                <c:pt idx="1">
                  <c:v>0.73873873873873874</c:v>
                </c:pt>
                <c:pt idx="2">
                  <c:v>0.7927927927927928</c:v>
                </c:pt>
                <c:pt idx="3">
                  <c:v>0.92792792792792789</c:v>
                </c:pt>
              </c:numCache>
            </c:numRef>
          </c:val>
          <c:extLst>
            <c:ext xmlns:c16="http://schemas.microsoft.com/office/drawing/2014/chart" uri="{C3380CC4-5D6E-409C-BE32-E72D297353CC}">
              <c16:uniqueId val="{00000000-1146-41AB-83CC-F07D50F27891}"/>
            </c:ext>
          </c:extLst>
        </c:ser>
        <c:dLbls>
          <c:showLegendKey val="0"/>
          <c:showVal val="0"/>
          <c:showCatName val="0"/>
          <c:showSerName val="0"/>
          <c:showPercent val="0"/>
          <c:showBubbleSize val="0"/>
        </c:dLbls>
        <c:gapWidth val="150"/>
        <c:axId val="99781248"/>
        <c:axId val="99799424"/>
      </c:barChart>
      <c:catAx>
        <c:axId val="99781248"/>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99799424"/>
        <c:crosses val="autoZero"/>
        <c:auto val="1"/>
        <c:lblAlgn val="ctr"/>
        <c:lblOffset val="100"/>
        <c:noMultiLvlLbl val="0"/>
      </c:catAx>
      <c:valAx>
        <c:axId val="99799424"/>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9978124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'2.1 à 2.3'!$B$5:$B$7</c:f>
              <c:strCache>
                <c:ptCount val="3"/>
                <c:pt idx="0">
                  <c:v>Secrétaire désigné pour 4 ans</c:v>
                </c:pt>
                <c:pt idx="1">
                  <c:v>Secrétaire désigné pour moins de 4 ans (mais plus d'une séance)</c:v>
                </c:pt>
                <c:pt idx="2">
                  <c:v>Secrétaire désigné à la séance</c:v>
                </c:pt>
              </c:strCache>
            </c:strRef>
          </c:cat>
          <c:val>
            <c:numRef>
              <c:f>'2.1 à 2.3'!$C$5:$C$7</c:f>
              <c:numCache>
                <c:formatCode>General</c:formatCode>
                <c:ptCount val="3"/>
                <c:pt idx="0">
                  <c:v>67</c:v>
                </c:pt>
                <c:pt idx="1">
                  <c:v>34</c:v>
                </c:pt>
                <c:pt idx="2">
                  <c:v>6</c:v>
                </c:pt>
              </c:numCache>
            </c:numRef>
          </c:val>
          <c:extLst>
            <c:ext xmlns:c16="http://schemas.microsoft.com/office/drawing/2014/chart" uri="{C3380CC4-5D6E-409C-BE32-E72D297353CC}">
              <c16:uniqueId val="{00000000-62C6-4FA1-9B53-CB65A06905E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5968202439734016"/>
          <c:y val="2.5610678091192184E-2"/>
          <c:w val="0.41379912773175453"/>
          <c:h val="0.9716396954259896"/>
        </c:manualLayout>
      </c:layout>
      <c:overlay val="0"/>
      <c:txPr>
        <a:bodyPr/>
        <a:lstStyle/>
        <a:p>
          <a:pPr>
            <a:defRPr sz="900"/>
          </a:pPr>
          <a:endParaRPr lang="fr-FR"/>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'2.1 à 2.3'!$P$4:$P$5</c:f>
              <c:strCache>
                <c:ptCount val="2"/>
                <c:pt idx="0">
                  <c:v>15 jours et plus</c:v>
                </c:pt>
                <c:pt idx="1">
                  <c:v>14 jours et moins</c:v>
                </c:pt>
              </c:strCache>
            </c:strRef>
          </c:cat>
          <c:val>
            <c:numRef>
              <c:f>'2.1 à 2.3'!$Q$4:$Q$5</c:f>
              <c:numCache>
                <c:formatCode>0%</c:formatCode>
                <c:ptCount val="2"/>
                <c:pt idx="0">
                  <c:v>0.80582524271844658</c:v>
                </c:pt>
                <c:pt idx="1">
                  <c:v>0.1941747572815534</c:v>
                </c:pt>
              </c:numCache>
            </c:numRef>
          </c:val>
          <c:extLst>
            <c:ext xmlns:c16="http://schemas.microsoft.com/office/drawing/2014/chart" uri="{C3380CC4-5D6E-409C-BE32-E72D297353CC}">
              <c16:uniqueId val="{00000000-AFA3-457C-970A-A2CBE2E62A98}"/>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6237843270665322"/>
          <c:y val="0.29753171988114474"/>
          <c:w val="0.33591297642115897"/>
          <c:h val="0.4188204992533283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4161798866992502"/>
          <c:y val="0.11896463380404999"/>
          <c:w val="0.47705126555674798"/>
          <c:h val="0.79611038699256598"/>
        </c:manualLayout>
      </c:layout>
      <c:barChart>
        <c:barDir val="bar"/>
        <c:grouping val="clustered"/>
        <c:varyColors val="0"/>
        <c:ser>
          <c:idx val="0"/>
          <c:order val="0"/>
          <c:tx>
            <c:strRef>
              <c:f>Feuil1!$B$1</c:f>
              <c:strCache>
                <c:ptCount val="1"/>
                <c:pt idx="0">
                  <c:v>2019</c:v>
                </c:pt>
              </c:strCache>
            </c:strRef>
          </c:tx>
          <c:spPr>
            <a:solidFill>
              <a:schemeClr val="tx2">
                <a:lumMod val="20000"/>
                <a:lumOff val="80000"/>
              </a:scheme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Etablissements dans lesquels les unités de travail ont été définies</c:v>
                </c:pt>
                <c:pt idx="1">
                  <c:v>Etablissements dans lesquels les responsables d’unités de travail sont formellement désignés comme chef de service au sens de l’article 2-1 du Décret n°82-453 </c:v>
                </c:pt>
                <c:pt idx="2">
                  <c:v>Etablissements dans lesquels la formation des chefs de service intègre les aspects de santé et sécurité au travail</c:v>
                </c:pt>
              </c:strCache>
            </c:strRef>
          </c:cat>
          <c:val>
            <c:numRef>
              <c:f>Feuil1!$B$2:$B$4</c:f>
              <c:numCache>
                <c:formatCode>0%</c:formatCode>
                <c:ptCount val="3"/>
                <c:pt idx="0">
                  <c:v>0.91228070175438591</c:v>
                </c:pt>
                <c:pt idx="1">
                  <c:v>0.74075771463489148</c:v>
                </c:pt>
                <c:pt idx="2">
                  <c:v>0.47413793103448276</c:v>
                </c:pt>
              </c:numCache>
            </c:numRef>
          </c:val>
          <c:extLst>
            <c:ext xmlns:c16="http://schemas.microsoft.com/office/drawing/2014/chart" uri="{C3380CC4-5D6E-409C-BE32-E72D297353CC}">
              <c16:uniqueId val="{00000000-F4EE-4878-8B0C-486F72A0B64A}"/>
            </c:ext>
          </c:extLst>
        </c:ser>
        <c:ser>
          <c:idx val="1"/>
          <c:order val="1"/>
          <c:tx>
            <c:strRef>
              <c:f>Feuil1!$C$1</c:f>
              <c:strCache>
                <c:ptCount val="1"/>
                <c:pt idx="0">
                  <c:v>2020</c:v>
                </c:pt>
              </c:strCache>
            </c:strRef>
          </c:tx>
          <c:spPr>
            <a:solidFill>
              <a:schemeClr val="tx2">
                <a:lumMod val="40000"/>
                <a:lumOff val="60000"/>
              </a:scheme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Etablissements dans lesquels les unités de travail ont été définies</c:v>
                </c:pt>
                <c:pt idx="1">
                  <c:v>Etablissements dans lesquels les responsables d’unités de travail sont formellement désignés comme chef de service au sens de l’article 2-1 du Décret n°82-453 </c:v>
                </c:pt>
                <c:pt idx="2">
                  <c:v>Etablissements dans lesquels la formation des chefs de service intègre les aspects de santé et sécurité au travail</c:v>
                </c:pt>
              </c:strCache>
            </c:strRef>
          </c:cat>
          <c:val>
            <c:numRef>
              <c:f>Feuil1!$C$2:$C$4</c:f>
              <c:numCache>
                <c:formatCode>0%</c:formatCode>
                <c:ptCount val="3"/>
                <c:pt idx="0">
                  <c:v>0.90825688073394495</c:v>
                </c:pt>
                <c:pt idx="1">
                  <c:v>0.77856078059357636</c:v>
                </c:pt>
                <c:pt idx="2">
                  <c:v>0.43119266055045874</c:v>
                </c:pt>
              </c:numCache>
            </c:numRef>
          </c:val>
          <c:extLst>
            <c:ext xmlns:c16="http://schemas.microsoft.com/office/drawing/2014/chart" uri="{C3380CC4-5D6E-409C-BE32-E72D297353CC}">
              <c16:uniqueId val="{00000001-F4EE-4878-8B0C-486F72A0B64A}"/>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Feuil1!$A$2:$A$4</c:f>
              <c:strCache>
                <c:ptCount val="3"/>
                <c:pt idx="0">
                  <c:v>Etablissements dans lesquels les unités de travail ont été définies</c:v>
                </c:pt>
                <c:pt idx="1">
                  <c:v>Etablissements dans lesquels les responsables d’unités de travail sont formellement désignés comme chef de service au sens de l’article 2-1 du Décret n°82-453 </c:v>
                </c:pt>
                <c:pt idx="2">
                  <c:v>Etablissements dans lesquels la formation des chefs de service intègre les aspects de santé et sécurité au travail</c:v>
                </c:pt>
              </c:strCache>
            </c:strRef>
          </c:cat>
          <c:val>
            <c:numRef>
              <c:f>Feuil1!$D$2:$D$4</c:f>
              <c:numCache>
                <c:formatCode>0%</c:formatCode>
                <c:ptCount val="3"/>
                <c:pt idx="0">
                  <c:v>0.86486486486486491</c:v>
                </c:pt>
                <c:pt idx="1">
                  <c:v>0.81259237363287018</c:v>
                </c:pt>
                <c:pt idx="2">
                  <c:v>0.48648648648648651</c:v>
                </c:pt>
              </c:numCache>
            </c:numRef>
          </c:val>
          <c:extLst>
            <c:ext xmlns:c16="http://schemas.microsoft.com/office/drawing/2014/chart" uri="{C3380CC4-5D6E-409C-BE32-E72D297353CC}">
              <c16:uniqueId val="{00000000-EF18-4E58-9BBE-3A3839BDB928}"/>
            </c:ext>
          </c:extLst>
        </c:ser>
        <c:dLbls>
          <c:showLegendKey val="0"/>
          <c:showVal val="0"/>
          <c:showCatName val="0"/>
          <c:showSerName val="0"/>
          <c:showPercent val="0"/>
          <c:showBubbleSize val="0"/>
        </c:dLbls>
        <c:gapWidth val="150"/>
        <c:axId val="32754304"/>
        <c:axId val="32760192"/>
      </c:barChart>
      <c:catAx>
        <c:axId val="32754304"/>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32760192"/>
        <c:crosses val="autoZero"/>
        <c:auto val="1"/>
        <c:lblAlgn val="ctr"/>
        <c:lblOffset val="100"/>
        <c:noMultiLvlLbl val="0"/>
      </c:catAx>
      <c:valAx>
        <c:axId val="32760192"/>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32754304"/>
        <c:crosses val="autoZero"/>
        <c:crossBetween val="between"/>
        <c:majorUnit val="0.2"/>
        <c:minorUnit val="0.05"/>
      </c:valAx>
    </c:plotArea>
    <c:plotVisOnly val="1"/>
    <c:dispBlanksAs val="gap"/>
    <c:showDLblsOverMax val="0"/>
  </c:chart>
  <c:txPr>
    <a:bodyPr/>
    <a:lstStyle/>
    <a:p>
      <a:pPr>
        <a:defRPr sz="1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'2.1 à 2.3'!$S$20:$S$21</c:f>
              <c:strCache>
                <c:ptCount val="2"/>
                <c:pt idx="0">
                  <c:v>4 semaines et moins</c:v>
                </c:pt>
                <c:pt idx="1">
                  <c:v>plus de 4 semaines</c:v>
                </c:pt>
              </c:strCache>
            </c:strRef>
          </c:cat>
          <c:val>
            <c:numRef>
              <c:f>'2.1 à 2.3'!$U$20:$U$21</c:f>
              <c:numCache>
                <c:formatCode>0%</c:formatCode>
                <c:ptCount val="2"/>
                <c:pt idx="0">
                  <c:v>0.5617977528089888</c:v>
                </c:pt>
                <c:pt idx="1">
                  <c:v>0.43820224719101125</c:v>
                </c:pt>
              </c:numCache>
            </c:numRef>
          </c:val>
          <c:extLst>
            <c:ext xmlns:c16="http://schemas.microsoft.com/office/drawing/2014/chart" uri="{C3380CC4-5D6E-409C-BE32-E72D297353CC}">
              <c16:uniqueId val="{00000000-DBE1-4F6B-A031-883620A91D42}"/>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35"/>
          <c:dPt>
            <c:idx val="0"/>
            <c:bubble3D val="0"/>
            <c:spPr>
              <a:solidFill>
                <a:srgbClr val="FFC000"/>
              </a:solidFill>
            </c:spPr>
            <c:extLst>
              <c:ext xmlns:c16="http://schemas.microsoft.com/office/drawing/2014/chart" uri="{C3380CC4-5D6E-409C-BE32-E72D297353CC}">
                <c16:uniqueId val="{00000001-D4B5-489C-834B-C2186F592768}"/>
              </c:ext>
            </c:extLst>
          </c:dPt>
          <c:dPt>
            <c:idx val="1"/>
            <c:bubble3D val="0"/>
            <c:spPr>
              <a:solidFill>
                <a:schemeClr val="tx2">
                  <a:lumMod val="40000"/>
                  <a:lumOff val="60000"/>
                </a:schemeClr>
              </a:solidFill>
            </c:spPr>
            <c:extLst>
              <c:ext xmlns:c16="http://schemas.microsoft.com/office/drawing/2014/chart" uri="{C3380CC4-5D6E-409C-BE32-E72D297353CC}">
                <c16:uniqueId val="{00000003-D4B5-489C-834B-C2186F592768}"/>
              </c:ext>
            </c:extLst>
          </c:dPt>
          <c:dPt>
            <c:idx val="2"/>
            <c:bubble3D val="0"/>
            <c:spPr>
              <a:solidFill>
                <a:srgbClr val="00B050"/>
              </a:solidFill>
            </c:spPr>
            <c:extLst>
              <c:ext xmlns:c16="http://schemas.microsoft.com/office/drawing/2014/chart" uri="{C3380CC4-5D6E-409C-BE32-E72D297353CC}">
                <c16:uniqueId val="{00000005-D4B5-489C-834B-C2186F592768}"/>
              </c:ext>
            </c:extLst>
          </c:dPt>
          <c:dLbls>
            <c:spPr>
              <a:noFill/>
              <a:ln>
                <a:noFill/>
              </a:ln>
              <a:effectLst/>
            </c:sp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'Bilan SST SUP 2018 V 17 05 18'!$DV$134:$DV$136</c:f>
              <c:strCache>
                <c:ptCount val="3"/>
                <c:pt idx="0">
                  <c:v>2 réunions</c:v>
                </c:pt>
                <c:pt idx="1">
                  <c:v>3 réunions</c:v>
                </c:pt>
                <c:pt idx="2">
                  <c:v>4 réunions et plus</c:v>
                </c:pt>
              </c:strCache>
            </c:strRef>
          </c:cat>
          <c:val>
            <c:numRef>
              <c:f>'Bilan SST SUP 2018 V 17 05 18'!$DW$134:$DW$136</c:f>
              <c:numCache>
                <c:formatCode>0</c:formatCode>
                <c:ptCount val="3"/>
                <c:pt idx="0">
                  <c:v>5</c:v>
                </c:pt>
                <c:pt idx="1">
                  <c:v>16</c:v>
                </c:pt>
                <c:pt idx="2">
                  <c:v>81</c:v>
                </c:pt>
              </c:numCache>
            </c:numRef>
          </c:val>
          <c:extLst>
            <c:ext xmlns:c16="http://schemas.microsoft.com/office/drawing/2014/chart" uri="{C3380CC4-5D6E-409C-BE32-E72D297353CC}">
              <c16:uniqueId val="{00000006-D4B5-489C-834B-C2186F592768}"/>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smtClean="0"/>
              <a:t>Réunions des</a:t>
            </a:r>
            <a:r>
              <a:rPr lang="fr-FR" baseline="0" dirty="0" smtClean="0"/>
              <a:t> CHSCT</a:t>
            </a:r>
            <a:endParaRPr lang="fr-F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'2.1 à 2.3'!$F$27</c:f>
              <c:strCache>
                <c:ptCount val="1"/>
                <c:pt idx="0">
                  <c:v>Réunions exclusivement à la demande des représentants du personnel</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'2.1 à 2.3'!$G$26:$I$26</c:f>
              <c:numCache>
                <c:formatCode>General</c:formatCode>
                <c:ptCount val="3"/>
                <c:pt idx="0">
                  <c:v>2021</c:v>
                </c:pt>
                <c:pt idx="1">
                  <c:v>2020</c:v>
                </c:pt>
                <c:pt idx="2">
                  <c:v>2019</c:v>
                </c:pt>
              </c:numCache>
            </c:numRef>
          </c:cat>
          <c:val>
            <c:numRef>
              <c:f>'2.1 à 2.3'!$G$27:$I$27</c:f>
              <c:numCache>
                <c:formatCode>General</c:formatCode>
                <c:ptCount val="3"/>
                <c:pt idx="0">
                  <c:v>16</c:v>
                </c:pt>
                <c:pt idx="1">
                  <c:v>45</c:v>
                </c:pt>
                <c:pt idx="2">
                  <c:v>22</c:v>
                </c:pt>
              </c:numCache>
            </c:numRef>
          </c:val>
          <c:extLst>
            <c:ext xmlns:c16="http://schemas.microsoft.com/office/drawing/2014/chart" uri="{C3380CC4-5D6E-409C-BE32-E72D297353CC}">
              <c16:uniqueId val="{00000000-E920-4A02-A48B-D07F39D5CB93}"/>
            </c:ext>
          </c:extLst>
        </c:ser>
        <c:ser>
          <c:idx val="1"/>
          <c:order val="1"/>
          <c:tx>
            <c:strRef>
              <c:f>'2.1 à 2.3'!$F$28</c:f>
              <c:strCache>
                <c:ptCount val="1"/>
                <c:pt idx="0">
                  <c:v>Réunions du CHSCT saisis par le CT</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'2.1 à 2.3'!$G$26:$I$26</c:f>
              <c:numCache>
                <c:formatCode>General</c:formatCode>
                <c:ptCount val="3"/>
                <c:pt idx="0">
                  <c:v>2021</c:v>
                </c:pt>
                <c:pt idx="1">
                  <c:v>2020</c:v>
                </c:pt>
                <c:pt idx="2">
                  <c:v>2019</c:v>
                </c:pt>
              </c:numCache>
            </c:numRef>
          </c:cat>
          <c:val>
            <c:numRef>
              <c:f>'2.1 à 2.3'!$G$28:$I$28</c:f>
              <c:numCache>
                <c:formatCode>General</c:formatCode>
                <c:ptCount val="3"/>
                <c:pt idx="0">
                  <c:v>9</c:v>
                </c:pt>
                <c:pt idx="1">
                  <c:v>9</c:v>
                </c:pt>
                <c:pt idx="2">
                  <c:v>13</c:v>
                </c:pt>
              </c:numCache>
            </c:numRef>
          </c:val>
          <c:extLst>
            <c:ext xmlns:c16="http://schemas.microsoft.com/office/drawing/2014/chart" uri="{C3380CC4-5D6E-409C-BE32-E72D297353CC}">
              <c16:uniqueId val="{00000001-E920-4A02-A48B-D07F39D5CB93}"/>
            </c:ext>
          </c:extLst>
        </c:ser>
        <c:ser>
          <c:idx val="2"/>
          <c:order val="2"/>
          <c:tx>
            <c:strRef>
              <c:f>'2.1 à 2.3'!$F$29</c:f>
              <c:strCache>
                <c:ptCount val="1"/>
                <c:pt idx="0">
                  <c:v>Réunions suite à signalement de danger grave et imminent</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'2.1 à 2.3'!$G$26:$I$26</c:f>
              <c:numCache>
                <c:formatCode>General</c:formatCode>
                <c:ptCount val="3"/>
                <c:pt idx="0">
                  <c:v>2021</c:v>
                </c:pt>
                <c:pt idx="1">
                  <c:v>2020</c:v>
                </c:pt>
                <c:pt idx="2">
                  <c:v>2019</c:v>
                </c:pt>
              </c:numCache>
            </c:numRef>
          </c:cat>
          <c:val>
            <c:numRef>
              <c:f>'2.1 à 2.3'!$G$29:$I$29</c:f>
              <c:numCache>
                <c:formatCode>General</c:formatCode>
                <c:ptCount val="3"/>
                <c:pt idx="0">
                  <c:v>6</c:v>
                </c:pt>
                <c:pt idx="1">
                  <c:v>10</c:v>
                </c:pt>
                <c:pt idx="2">
                  <c:v>11</c:v>
                </c:pt>
              </c:numCache>
            </c:numRef>
          </c:val>
          <c:extLst>
            <c:ext xmlns:c16="http://schemas.microsoft.com/office/drawing/2014/chart" uri="{C3380CC4-5D6E-409C-BE32-E72D297353CC}">
              <c16:uniqueId val="{00000002-E920-4A02-A48B-D07F39D5CB93}"/>
            </c:ext>
          </c:extLst>
        </c:ser>
        <c:dLbls>
          <c:showLegendKey val="0"/>
          <c:showVal val="0"/>
          <c:showCatName val="0"/>
          <c:showSerName val="0"/>
          <c:showPercent val="0"/>
          <c:showBubbleSize val="0"/>
        </c:dLbls>
        <c:gapWidth val="150"/>
        <c:shape val="box"/>
        <c:axId val="563495856"/>
        <c:axId val="563489952"/>
        <c:axId val="0"/>
      </c:bar3DChart>
      <c:catAx>
        <c:axId val="5634958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63489952"/>
        <c:crosses val="autoZero"/>
        <c:auto val="1"/>
        <c:lblAlgn val="ctr"/>
        <c:lblOffset val="100"/>
        <c:noMultiLvlLbl val="0"/>
      </c:catAx>
      <c:valAx>
        <c:axId val="563489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6349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462064897041874"/>
          <c:y val="0.12772294477445501"/>
          <c:w val="0.41120148682374086"/>
          <c:h val="0.79611038699256598"/>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Réunions en présence du chef d’établissement</c:v>
                </c:pt>
                <c:pt idx="1">
                  <c:v>Réunions en présence du médecin de prévention</c:v>
                </c:pt>
                <c:pt idx="2">
                  <c:v>Réunions en présence du CP ou de l'AP</c:v>
                </c:pt>
                <c:pt idx="3">
                  <c:v>Présence de GT</c:v>
                </c:pt>
              </c:strCache>
            </c:strRef>
          </c:cat>
          <c:val>
            <c:numRef>
              <c:f>Feuil1!$B$2:$B$5</c:f>
              <c:numCache>
                <c:formatCode>0%</c:formatCode>
                <c:ptCount val="4"/>
                <c:pt idx="0">
                  <c:v>0.83406113537117899</c:v>
                </c:pt>
                <c:pt idx="1">
                  <c:v>0.59825327510917026</c:v>
                </c:pt>
                <c:pt idx="2">
                  <c:v>0.93449781659388642</c:v>
                </c:pt>
                <c:pt idx="3">
                  <c:v>0.57758620689655171</c:v>
                </c:pt>
              </c:numCache>
            </c:numRef>
          </c:val>
          <c:extLst>
            <c:ext xmlns:c16="http://schemas.microsoft.com/office/drawing/2014/chart" uri="{C3380CC4-5D6E-409C-BE32-E72D297353CC}">
              <c16:uniqueId val="{00000000-0C94-494A-99ED-F3C27479CEFC}"/>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wrap="square" lIns="38100" tIns="19050" rIns="38100" bIns="19050" anchor="ctr">
                <a:spAutoFit/>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Réunions en présence du chef d’établissement</c:v>
                </c:pt>
                <c:pt idx="1">
                  <c:v>Réunions en présence du médecin de prévention</c:v>
                </c:pt>
                <c:pt idx="2">
                  <c:v>Réunions en présence du CP ou de l'AP</c:v>
                </c:pt>
                <c:pt idx="3">
                  <c:v>Présence de GT</c:v>
                </c:pt>
              </c:strCache>
            </c:strRef>
          </c:cat>
          <c:val>
            <c:numRef>
              <c:f>Feuil1!$C$2:$C$5</c:f>
              <c:numCache>
                <c:formatCode>0%</c:formatCode>
                <c:ptCount val="4"/>
                <c:pt idx="0">
                  <c:v>0.92</c:v>
                </c:pt>
                <c:pt idx="1">
                  <c:v>0.6</c:v>
                </c:pt>
                <c:pt idx="2">
                  <c:v>0.9</c:v>
                </c:pt>
                <c:pt idx="3">
                  <c:v>0.41</c:v>
                </c:pt>
              </c:numCache>
            </c:numRef>
          </c:val>
          <c:extLst>
            <c:ext xmlns:c16="http://schemas.microsoft.com/office/drawing/2014/chart" uri="{C3380CC4-5D6E-409C-BE32-E72D297353CC}">
              <c16:uniqueId val="{00000003-0C94-494A-99ED-F3C27479CEFC}"/>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Réunions en présence du chef d’établissement</c:v>
                </c:pt>
                <c:pt idx="1">
                  <c:v>Réunions en présence du médecin de prévention</c:v>
                </c:pt>
                <c:pt idx="2">
                  <c:v>Réunions en présence du CP ou de l'AP</c:v>
                </c:pt>
                <c:pt idx="3">
                  <c:v>Présence de GT</c:v>
                </c:pt>
              </c:strCache>
            </c:strRef>
          </c:cat>
          <c:val>
            <c:numRef>
              <c:f>Feuil1!$D$2:$D$5</c:f>
              <c:numCache>
                <c:formatCode>0%</c:formatCode>
                <c:ptCount val="4"/>
                <c:pt idx="0">
                  <c:v>0.92615384615384611</c:v>
                </c:pt>
                <c:pt idx="1">
                  <c:v>0.61256544502617805</c:v>
                </c:pt>
                <c:pt idx="2">
                  <c:v>0.96723868954758185</c:v>
                </c:pt>
                <c:pt idx="3">
                  <c:v>0.38738738738738737</c:v>
                </c:pt>
              </c:numCache>
            </c:numRef>
          </c:val>
          <c:extLst>
            <c:ext xmlns:c16="http://schemas.microsoft.com/office/drawing/2014/chart" uri="{C3380CC4-5D6E-409C-BE32-E72D297353CC}">
              <c16:uniqueId val="{00000004-0C94-494A-99ED-F3C27479CEFC}"/>
            </c:ext>
          </c:extLst>
        </c:ser>
        <c:dLbls>
          <c:showLegendKey val="0"/>
          <c:showVal val="0"/>
          <c:showCatName val="0"/>
          <c:showSerName val="0"/>
          <c:showPercent val="0"/>
          <c:showBubbleSize val="0"/>
        </c:dLbls>
        <c:gapWidth val="150"/>
        <c:axId val="121604736"/>
        <c:axId val="132608384"/>
      </c:barChart>
      <c:catAx>
        <c:axId val="121604736"/>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32608384"/>
        <c:crosses val="autoZero"/>
        <c:auto val="1"/>
        <c:lblAlgn val="ctr"/>
        <c:lblOffset val="100"/>
        <c:noMultiLvlLbl val="0"/>
      </c:catAx>
      <c:valAx>
        <c:axId val="132608384"/>
        <c:scaling>
          <c:orientation val="minMax"/>
          <c:max val="1"/>
        </c:scaling>
        <c:delete val="0"/>
        <c:axPos val="t"/>
        <c:majorGridlines/>
        <c:minorGridlines/>
        <c:numFmt formatCode="0%" sourceLinked="0"/>
        <c:majorTickMark val="cross"/>
        <c:minorTickMark val="none"/>
        <c:tickLblPos val="nextTo"/>
        <c:txPr>
          <a:bodyPr/>
          <a:lstStyle/>
          <a:p>
            <a:pPr>
              <a:defRPr sz="1200"/>
            </a:pPr>
            <a:endParaRPr lang="fr-FR"/>
          </a:p>
        </c:txPr>
        <c:crossAx val="121604736"/>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47670572849548"/>
          <c:y val="0.11934364087494023"/>
          <c:w val="0.34988376946888916"/>
          <c:h val="0.80448967904284219"/>
        </c:manualLayout>
      </c:layout>
      <c:barChart>
        <c:barDir val="bar"/>
        <c:grouping val="clustered"/>
        <c:varyColors val="0"/>
        <c:ser>
          <c:idx val="0"/>
          <c:order val="0"/>
          <c:tx>
            <c:strRef>
              <c:f>Feuil1!$B$1</c:f>
              <c:strCache>
                <c:ptCount val="1"/>
                <c:pt idx="0">
                  <c:v>2019</c:v>
                </c:pt>
              </c:strCache>
            </c:strRef>
          </c:tx>
          <c:spPr>
            <a:solidFill>
              <a:srgbClr val="3066A1">
                <a:lumMod val="20000"/>
                <a:lumOff val="80000"/>
              </a:srgbClr>
            </a:solidFill>
          </c:spPr>
          <c:invertIfNegative val="0"/>
          <c:dLbls>
            <c:spPr>
              <a:noFill/>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Rapport annuel  rédigé </c:v>
                </c:pt>
                <c:pt idx="1">
                  <c:v>Rapport annuel a fait l'objet d'un avis du CHSCT </c:v>
                </c:pt>
                <c:pt idx="2">
                  <c:v>Programme annuel  rédigé</c:v>
                </c:pt>
                <c:pt idx="3">
                  <c:v>Programme annuel a fait l'objet d'un avis du CHSCT </c:v>
                </c:pt>
                <c:pt idx="4">
                  <c:v>Programme annuel intègre les RPS</c:v>
                </c:pt>
                <c:pt idx="5">
                  <c:v>Unités de travail couvertes par un diagnostic RPS</c:v>
                </c:pt>
                <c:pt idx="6">
                  <c:v>Unités de travail ayant réalisé un plan de prévention des RPS</c:v>
                </c:pt>
                <c:pt idx="7">
                  <c:v>Analyse des registres SST présentée en CHSCT</c:v>
                </c:pt>
              </c:strCache>
            </c:strRef>
          </c:cat>
          <c:val>
            <c:numRef>
              <c:f>Feuil1!$B$2:$B$9</c:f>
              <c:numCache>
                <c:formatCode>0%</c:formatCode>
                <c:ptCount val="8"/>
                <c:pt idx="0">
                  <c:v>0.65517241379310343</c:v>
                </c:pt>
                <c:pt idx="1">
                  <c:v>0.55172413793103448</c:v>
                </c:pt>
                <c:pt idx="2">
                  <c:v>0.69827586206896552</c:v>
                </c:pt>
                <c:pt idx="3">
                  <c:v>0.63793103448275867</c:v>
                </c:pt>
                <c:pt idx="4">
                  <c:v>0.62931034482758619</c:v>
                </c:pt>
                <c:pt idx="5">
                  <c:v>0.119406063105795</c:v>
                </c:pt>
                <c:pt idx="6">
                  <c:v>6.5786760156733348E-2</c:v>
                </c:pt>
                <c:pt idx="7">
                  <c:v>0.83620689655172409</c:v>
                </c:pt>
              </c:numCache>
            </c:numRef>
          </c:val>
          <c:extLst>
            <c:ext xmlns:c16="http://schemas.microsoft.com/office/drawing/2014/chart" uri="{C3380CC4-5D6E-409C-BE32-E72D297353CC}">
              <c16:uniqueId val="{00000000-18A8-4E7A-8777-986703DB23F7}"/>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Rapport annuel  rédigé </c:v>
                </c:pt>
                <c:pt idx="1">
                  <c:v>Rapport annuel a fait l'objet d'un avis du CHSCT </c:v>
                </c:pt>
                <c:pt idx="2">
                  <c:v>Programme annuel  rédigé</c:v>
                </c:pt>
                <c:pt idx="3">
                  <c:v>Programme annuel a fait l'objet d'un avis du CHSCT </c:v>
                </c:pt>
                <c:pt idx="4">
                  <c:v>Programme annuel intègre les RPS</c:v>
                </c:pt>
                <c:pt idx="5">
                  <c:v>Unités de travail couvertes par un diagnostic RPS</c:v>
                </c:pt>
                <c:pt idx="6">
                  <c:v>Unités de travail ayant réalisé un plan de prévention des RPS</c:v>
                </c:pt>
                <c:pt idx="7">
                  <c:v>Analyse des registres SST présentée en CHSCT</c:v>
                </c:pt>
              </c:strCache>
            </c:strRef>
          </c:cat>
          <c:val>
            <c:numRef>
              <c:f>Feuil1!$C$2:$C$9</c:f>
              <c:numCache>
                <c:formatCode>0%</c:formatCode>
                <c:ptCount val="8"/>
                <c:pt idx="0">
                  <c:v>0.64220183486238536</c:v>
                </c:pt>
                <c:pt idx="1">
                  <c:v>0.58715596330275233</c:v>
                </c:pt>
                <c:pt idx="2">
                  <c:v>0.70642201834862384</c:v>
                </c:pt>
                <c:pt idx="3">
                  <c:v>0.64220183486238536</c:v>
                </c:pt>
                <c:pt idx="4">
                  <c:v>0.58715596330275233</c:v>
                </c:pt>
                <c:pt idx="5">
                  <c:v>8.5512942133080361E-2</c:v>
                </c:pt>
                <c:pt idx="6">
                  <c:v>5.3123729502642637E-2</c:v>
                </c:pt>
                <c:pt idx="7">
                  <c:v>0.79816513761467889</c:v>
                </c:pt>
              </c:numCache>
            </c:numRef>
          </c:val>
          <c:extLst>
            <c:ext xmlns:c16="http://schemas.microsoft.com/office/drawing/2014/chart" uri="{C3380CC4-5D6E-409C-BE32-E72D297353CC}">
              <c16:uniqueId val="{00000001-18A8-4E7A-8777-986703DB23F7}"/>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Feuil1!$A$2:$A$9</c:f>
              <c:strCache>
                <c:ptCount val="8"/>
                <c:pt idx="0">
                  <c:v>Rapport annuel  rédigé </c:v>
                </c:pt>
                <c:pt idx="1">
                  <c:v>Rapport annuel a fait l'objet d'un avis du CHSCT </c:v>
                </c:pt>
                <c:pt idx="2">
                  <c:v>Programme annuel  rédigé</c:v>
                </c:pt>
                <c:pt idx="3">
                  <c:v>Programme annuel a fait l'objet d'un avis du CHSCT </c:v>
                </c:pt>
                <c:pt idx="4">
                  <c:v>Programme annuel intègre les RPS</c:v>
                </c:pt>
                <c:pt idx="5">
                  <c:v>Unités de travail couvertes par un diagnostic RPS</c:v>
                </c:pt>
                <c:pt idx="6">
                  <c:v>Unités de travail ayant réalisé un plan de prévention des RPS</c:v>
                </c:pt>
                <c:pt idx="7">
                  <c:v>Analyse des registres SST présentée en CHSCT</c:v>
                </c:pt>
              </c:strCache>
            </c:strRef>
          </c:cat>
          <c:val>
            <c:numRef>
              <c:f>Feuil1!$D$2:$D$9</c:f>
              <c:numCache>
                <c:formatCode>0%</c:formatCode>
                <c:ptCount val="8"/>
                <c:pt idx="0">
                  <c:v>0.70270270270270274</c:v>
                </c:pt>
                <c:pt idx="1">
                  <c:v>0.5855855855855856</c:v>
                </c:pt>
                <c:pt idx="2">
                  <c:v>0.77477477477477474</c:v>
                </c:pt>
                <c:pt idx="3">
                  <c:v>0.71171171171171166</c:v>
                </c:pt>
                <c:pt idx="4">
                  <c:v>0.67567567567567566</c:v>
                </c:pt>
                <c:pt idx="5">
                  <c:v>8.4394325209166968E-2</c:v>
                </c:pt>
                <c:pt idx="6">
                  <c:v>4.2197162604583484E-2</c:v>
                </c:pt>
                <c:pt idx="7">
                  <c:v>0.84684684684684686</c:v>
                </c:pt>
              </c:numCache>
            </c:numRef>
          </c:val>
          <c:extLst>
            <c:ext xmlns:c16="http://schemas.microsoft.com/office/drawing/2014/chart" uri="{C3380CC4-5D6E-409C-BE32-E72D297353CC}">
              <c16:uniqueId val="{00000000-9A5C-4AAE-9351-3EBD4507C03F}"/>
            </c:ext>
          </c:extLst>
        </c:ser>
        <c:dLbls>
          <c:showLegendKey val="0"/>
          <c:showVal val="0"/>
          <c:showCatName val="0"/>
          <c:showSerName val="0"/>
          <c:showPercent val="0"/>
          <c:showBubbleSize val="0"/>
        </c:dLbls>
        <c:gapWidth val="150"/>
        <c:axId val="151440384"/>
        <c:axId val="151450368"/>
      </c:barChart>
      <c:catAx>
        <c:axId val="151440384"/>
        <c:scaling>
          <c:orientation val="maxMin"/>
        </c:scaling>
        <c:delete val="0"/>
        <c:axPos val="l"/>
        <c:majorGridlines/>
        <c:numFmt formatCode="General" sourceLinked="1"/>
        <c:majorTickMark val="out"/>
        <c:minorTickMark val="none"/>
        <c:tickLblPos val="nextTo"/>
        <c:txPr>
          <a:bodyPr/>
          <a:lstStyle/>
          <a:p>
            <a:pPr>
              <a:defRPr sz="1400" b="1"/>
            </a:pPr>
            <a:endParaRPr lang="fr-FR"/>
          </a:p>
        </c:txPr>
        <c:crossAx val="151450368"/>
        <c:crosses val="autoZero"/>
        <c:auto val="1"/>
        <c:lblAlgn val="ctr"/>
        <c:lblOffset val="100"/>
        <c:noMultiLvlLbl val="0"/>
      </c:catAx>
      <c:valAx>
        <c:axId val="151450368"/>
        <c:scaling>
          <c:orientation val="minMax"/>
          <c:max val="1"/>
        </c:scaling>
        <c:delete val="0"/>
        <c:axPos val="t"/>
        <c:majorGridlines/>
        <c:minorGridlines/>
        <c:numFmt formatCode="0%" sourceLinked="0"/>
        <c:majorTickMark val="cross"/>
        <c:minorTickMark val="none"/>
        <c:tickLblPos val="nextTo"/>
        <c:txPr>
          <a:bodyPr/>
          <a:lstStyle/>
          <a:p>
            <a:pPr>
              <a:defRPr sz="1200"/>
            </a:pPr>
            <a:endParaRPr lang="fr-FR"/>
          </a:p>
        </c:txPr>
        <c:crossAx val="15144038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47670572849548"/>
          <c:y val="0.11934364087494023"/>
          <c:w val="0.34988376946888916"/>
          <c:h val="0.80448967904284219"/>
        </c:manualLayout>
      </c:layout>
      <c:barChart>
        <c:barDir val="bar"/>
        <c:grouping val="clustered"/>
        <c:varyColors val="0"/>
        <c:ser>
          <c:idx val="0"/>
          <c:order val="0"/>
          <c:tx>
            <c:strRef>
              <c:f>Feuil1!$B$1</c:f>
              <c:strCache>
                <c:ptCount val="1"/>
                <c:pt idx="0">
                  <c:v>2019</c:v>
                </c:pt>
              </c:strCache>
            </c:strRef>
          </c:tx>
          <c:spPr>
            <a:solidFill>
              <a:srgbClr val="3066A1">
                <a:lumMod val="20000"/>
                <a:lumOff val="80000"/>
              </a:srgbClr>
            </a:solidFill>
          </c:spPr>
          <c:invertIfNegative val="0"/>
          <c:dLbls>
            <c:spPr>
              <a:noFill/>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Rapport annuel  communiqué au CT</c:v>
                </c:pt>
                <c:pt idx="1">
                  <c:v>Rapport annuel  communiqué au CA</c:v>
                </c:pt>
                <c:pt idx="2">
                  <c:v>Programme annuel  communiqué au CT</c:v>
                </c:pt>
                <c:pt idx="3">
                  <c:v>Programme annuel  communiqué au CA</c:v>
                </c:pt>
              </c:strCache>
            </c:strRef>
          </c:cat>
          <c:val>
            <c:numRef>
              <c:f>Feuil1!$B$2:$B$5</c:f>
              <c:numCache>
                <c:formatCode>0%</c:formatCode>
                <c:ptCount val="4"/>
                <c:pt idx="0">
                  <c:v>0.28448275862068967</c:v>
                </c:pt>
                <c:pt idx="1">
                  <c:v>0.18965517241379309</c:v>
                </c:pt>
                <c:pt idx="2">
                  <c:v>0.27586206896551724</c:v>
                </c:pt>
                <c:pt idx="3">
                  <c:v>0.18965517241379309</c:v>
                </c:pt>
              </c:numCache>
            </c:numRef>
          </c:val>
          <c:extLst>
            <c:ext xmlns:c16="http://schemas.microsoft.com/office/drawing/2014/chart" uri="{C3380CC4-5D6E-409C-BE32-E72D297353CC}">
              <c16:uniqueId val="{00000000-51F9-4E69-92C0-74B4DCA77157}"/>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Rapport annuel  communiqué au CT</c:v>
                </c:pt>
                <c:pt idx="1">
                  <c:v>Rapport annuel  communiqué au CA</c:v>
                </c:pt>
                <c:pt idx="2">
                  <c:v>Programme annuel  communiqué au CT</c:v>
                </c:pt>
                <c:pt idx="3">
                  <c:v>Programme annuel  communiqué au CA</c:v>
                </c:pt>
              </c:strCache>
            </c:strRef>
          </c:cat>
          <c:val>
            <c:numRef>
              <c:f>Feuil1!$C$2:$C$5</c:f>
              <c:numCache>
                <c:formatCode>0%</c:formatCode>
                <c:ptCount val="4"/>
                <c:pt idx="0">
                  <c:v>0.37614678899082571</c:v>
                </c:pt>
                <c:pt idx="1">
                  <c:v>0.28440366972477066</c:v>
                </c:pt>
                <c:pt idx="2">
                  <c:v>0.37614678899082571</c:v>
                </c:pt>
                <c:pt idx="3">
                  <c:v>0.28440366972477066</c:v>
                </c:pt>
              </c:numCache>
            </c:numRef>
          </c:val>
          <c:extLst>
            <c:ext xmlns:c16="http://schemas.microsoft.com/office/drawing/2014/chart" uri="{C3380CC4-5D6E-409C-BE32-E72D297353CC}">
              <c16:uniqueId val="{00000001-51F9-4E69-92C0-74B4DCA77157}"/>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Rapport annuel  communiqué au CT</c:v>
                </c:pt>
                <c:pt idx="1">
                  <c:v>Rapport annuel  communiqué au CA</c:v>
                </c:pt>
                <c:pt idx="2">
                  <c:v>Programme annuel  communiqué au CT</c:v>
                </c:pt>
                <c:pt idx="3">
                  <c:v>Programme annuel  communiqué au CA</c:v>
                </c:pt>
              </c:strCache>
            </c:strRef>
          </c:cat>
          <c:val>
            <c:numRef>
              <c:f>Feuil1!$D$2:$D$5</c:f>
              <c:numCache>
                <c:formatCode>0%</c:formatCode>
                <c:ptCount val="4"/>
                <c:pt idx="0">
                  <c:v>0.3783783783783784</c:v>
                </c:pt>
                <c:pt idx="1">
                  <c:v>0.25225225225225223</c:v>
                </c:pt>
                <c:pt idx="2">
                  <c:v>0.38738738738738737</c:v>
                </c:pt>
                <c:pt idx="3">
                  <c:v>0.26126126126126126</c:v>
                </c:pt>
              </c:numCache>
            </c:numRef>
          </c:val>
          <c:extLst>
            <c:ext xmlns:c16="http://schemas.microsoft.com/office/drawing/2014/chart" uri="{C3380CC4-5D6E-409C-BE32-E72D297353CC}">
              <c16:uniqueId val="{00000000-D092-4AF3-8BB3-C47385FE62D9}"/>
            </c:ext>
          </c:extLst>
        </c:ser>
        <c:dLbls>
          <c:showLegendKey val="0"/>
          <c:showVal val="0"/>
          <c:showCatName val="0"/>
          <c:showSerName val="0"/>
          <c:showPercent val="0"/>
          <c:showBubbleSize val="0"/>
        </c:dLbls>
        <c:gapWidth val="150"/>
        <c:axId val="132833664"/>
        <c:axId val="132835584"/>
      </c:barChart>
      <c:catAx>
        <c:axId val="132833664"/>
        <c:scaling>
          <c:orientation val="maxMin"/>
        </c:scaling>
        <c:delete val="0"/>
        <c:axPos val="l"/>
        <c:majorGridlines/>
        <c:numFmt formatCode="General" sourceLinked="1"/>
        <c:majorTickMark val="out"/>
        <c:minorTickMark val="none"/>
        <c:tickLblPos val="nextTo"/>
        <c:txPr>
          <a:bodyPr/>
          <a:lstStyle/>
          <a:p>
            <a:pPr>
              <a:defRPr sz="1400" b="1"/>
            </a:pPr>
            <a:endParaRPr lang="fr-FR"/>
          </a:p>
        </c:txPr>
        <c:crossAx val="132835584"/>
        <c:crosses val="autoZero"/>
        <c:auto val="1"/>
        <c:lblAlgn val="ctr"/>
        <c:lblOffset val="100"/>
        <c:noMultiLvlLbl val="0"/>
      </c:catAx>
      <c:valAx>
        <c:axId val="132835584"/>
        <c:scaling>
          <c:orientation val="minMax"/>
          <c:max val="1"/>
        </c:scaling>
        <c:delete val="0"/>
        <c:axPos val="t"/>
        <c:majorGridlines/>
        <c:minorGridlines/>
        <c:numFmt formatCode="0%" sourceLinked="0"/>
        <c:majorTickMark val="cross"/>
        <c:minorTickMark val="none"/>
        <c:tickLblPos val="nextTo"/>
        <c:txPr>
          <a:bodyPr/>
          <a:lstStyle/>
          <a:p>
            <a:pPr>
              <a:defRPr sz="1200"/>
            </a:pPr>
            <a:endParaRPr lang="fr-FR"/>
          </a:p>
        </c:txPr>
        <c:crossAx val="13283366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74259311394447"/>
          <c:y val="0.12331576890625359"/>
          <c:w val="0.32053269126256928"/>
          <c:h val="0.80089604579940377"/>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Visites du CHSCT programmées annuellement</c:v>
                </c:pt>
                <c:pt idx="1">
                  <c:v>Programme de visite validé en CHSCT</c:v>
                </c:pt>
                <c:pt idx="2">
                  <c:v>Procédure formalisée de visite</c:v>
                </c:pt>
                <c:pt idx="3">
                  <c:v>Etablissements organisant des visites de CHSCT</c:v>
                </c:pt>
                <c:pt idx="4">
                  <c:v>Rapports de visite rédigés</c:v>
                </c:pt>
                <c:pt idx="5">
                  <c:v>Rapports de visites rédigés et présentés en CHSCT</c:v>
                </c:pt>
                <c:pt idx="6">
                  <c:v>Visites organisées en dehors du programme annuel prévisionnel</c:v>
                </c:pt>
                <c:pt idx="7">
                  <c:v>Visites en présence d’un médecin de prévention</c:v>
                </c:pt>
              </c:strCache>
            </c:strRef>
          </c:cat>
          <c:val>
            <c:numRef>
              <c:f>Feuil1!$B$2:$B$9</c:f>
              <c:numCache>
                <c:formatCode>0%</c:formatCode>
                <c:ptCount val="8"/>
                <c:pt idx="0">
                  <c:v>0.68103448275862066</c:v>
                </c:pt>
                <c:pt idx="1">
                  <c:v>0.69827586206896552</c:v>
                </c:pt>
                <c:pt idx="2">
                  <c:v>0.5</c:v>
                </c:pt>
                <c:pt idx="3">
                  <c:v>0.72413793103448276</c:v>
                </c:pt>
                <c:pt idx="4">
                  <c:v>0.8315412186379928</c:v>
                </c:pt>
                <c:pt idx="5">
                  <c:v>0.77060931899641572</c:v>
                </c:pt>
                <c:pt idx="6">
                  <c:v>0.13620071684587814</c:v>
                </c:pt>
                <c:pt idx="7">
                  <c:v>0.30107526881720431</c:v>
                </c:pt>
              </c:numCache>
            </c:numRef>
          </c:val>
          <c:extLst>
            <c:ext xmlns:c16="http://schemas.microsoft.com/office/drawing/2014/chart" uri="{C3380CC4-5D6E-409C-BE32-E72D297353CC}">
              <c16:uniqueId val="{00000000-742F-479E-A48C-B88813804A24}"/>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aseline="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Visites du CHSCT programmées annuellement</c:v>
                </c:pt>
                <c:pt idx="1">
                  <c:v>Programme de visite validé en CHSCT</c:v>
                </c:pt>
                <c:pt idx="2">
                  <c:v>Procédure formalisée de visite</c:v>
                </c:pt>
                <c:pt idx="3">
                  <c:v>Etablissements organisant des visites de CHSCT</c:v>
                </c:pt>
                <c:pt idx="4">
                  <c:v>Rapports de visite rédigés</c:v>
                </c:pt>
                <c:pt idx="5">
                  <c:v>Rapports de visites rédigés et présentés en CHSCT</c:v>
                </c:pt>
                <c:pt idx="6">
                  <c:v>Visites organisées en dehors du programme annuel prévisionnel</c:v>
                </c:pt>
                <c:pt idx="7">
                  <c:v>Visites en présence d’un médecin de prévention</c:v>
                </c:pt>
              </c:strCache>
            </c:strRef>
          </c:cat>
          <c:val>
            <c:numRef>
              <c:f>Feuil1!$C$2:$C$9</c:f>
              <c:numCache>
                <c:formatCode>0%</c:formatCode>
                <c:ptCount val="8"/>
                <c:pt idx="0">
                  <c:v>0.68807339449541283</c:v>
                </c:pt>
                <c:pt idx="1">
                  <c:v>0.68807339449541283</c:v>
                </c:pt>
                <c:pt idx="2">
                  <c:v>0.47706422018348627</c:v>
                </c:pt>
                <c:pt idx="3">
                  <c:v>0.47706422018348627</c:v>
                </c:pt>
                <c:pt idx="4">
                  <c:v>1</c:v>
                </c:pt>
                <c:pt idx="5">
                  <c:v>0.98076923076923073</c:v>
                </c:pt>
                <c:pt idx="6">
                  <c:v>0.59615384615384615</c:v>
                </c:pt>
                <c:pt idx="7">
                  <c:v>0.62820512820512819</c:v>
                </c:pt>
              </c:numCache>
            </c:numRef>
          </c:val>
          <c:extLst>
            <c:ext xmlns:c16="http://schemas.microsoft.com/office/drawing/2014/chart" uri="{C3380CC4-5D6E-409C-BE32-E72D297353CC}">
              <c16:uniqueId val="{00000001-742F-479E-A48C-B88813804A24}"/>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Feuil1!$A$2:$A$9</c:f>
              <c:strCache>
                <c:ptCount val="8"/>
                <c:pt idx="0">
                  <c:v>Visites du CHSCT programmées annuellement</c:v>
                </c:pt>
                <c:pt idx="1">
                  <c:v>Programme de visite validé en CHSCT</c:v>
                </c:pt>
                <c:pt idx="2">
                  <c:v>Procédure formalisée de visite</c:v>
                </c:pt>
                <c:pt idx="3">
                  <c:v>Etablissements organisant des visites de CHSCT</c:v>
                </c:pt>
                <c:pt idx="4">
                  <c:v>Rapports de visite rédigés</c:v>
                </c:pt>
                <c:pt idx="5">
                  <c:v>Rapports de visites rédigés et présentés en CHSCT</c:v>
                </c:pt>
                <c:pt idx="6">
                  <c:v>Visites organisées en dehors du programme annuel prévisionnel</c:v>
                </c:pt>
                <c:pt idx="7">
                  <c:v>Visites en présence d’un médecin de prévention</c:v>
                </c:pt>
              </c:strCache>
            </c:strRef>
          </c:cat>
          <c:val>
            <c:numRef>
              <c:f>Feuil1!$D$2:$D$9</c:f>
              <c:numCache>
                <c:formatCode>0%</c:formatCode>
                <c:ptCount val="8"/>
                <c:pt idx="0">
                  <c:v>0.63963963963963966</c:v>
                </c:pt>
                <c:pt idx="1">
                  <c:v>0.66666666666666663</c:v>
                </c:pt>
                <c:pt idx="2">
                  <c:v>0.49549549549549549</c:v>
                </c:pt>
                <c:pt idx="3">
                  <c:v>0.57657657657657657</c:v>
                </c:pt>
                <c:pt idx="4">
                  <c:v>0.9241071428571429</c:v>
                </c:pt>
                <c:pt idx="5">
                  <c:v>0.96135265700483097</c:v>
                </c:pt>
                <c:pt idx="6">
                  <c:v>0.63963963963963966</c:v>
                </c:pt>
                <c:pt idx="7">
                  <c:v>0.42410714285714285</c:v>
                </c:pt>
              </c:numCache>
            </c:numRef>
          </c:val>
          <c:extLst>
            <c:ext xmlns:c16="http://schemas.microsoft.com/office/drawing/2014/chart" uri="{C3380CC4-5D6E-409C-BE32-E72D297353CC}">
              <c16:uniqueId val="{00000000-C136-4717-8757-CFF25E46C68E}"/>
            </c:ext>
          </c:extLst>
        </c:ser>
        <c:dLbls>
          <c:showLegendKey val="0"/>
          <c:showVal val="0"/>
          <c:showCatName val="0"/>
          <c:showSerName val="0"/>
          <c:showPercent val="0"/>
          <c:showBubbleSize val="0"/>
        </c:dLbls>
        <c:gapWidth val="150"/>
        <c:axId val="151668608"/>
        <c:axId val="151692032"/>
      </c:barChart>
      <c:catAx>
        <c:axId val="151668608"/>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51692032"/>
        <c:crosses val="autoZero"/>
        <c:auto val="1"/>
        <c:lblAlgn val="ctr"/>
        <c:lblOffset val="100"/>
        <c:noMultiLvlLbl val="0"/>
      </c:catAx>
      <c:valAx>
        <c:axId val="151692032"/>
        <c:scaling>
          <c:orientation val="minMax"/>
        </c:scaling>
        <c:delete val="0"/>
        <c:axPos val="t"/>
        <c:majorGridlines/>
        <c:minorGridlines/>
        <c:numFmt formatCode="0%" sourceLinked="0"/>
        <c:majorTickMark val="cross"/>
        <c:minorTickMark val="none"/>
        <c:tickLblPos val="nextTo"/>
        <c:txPr>
          <a:bodyPr/>
          <a:lstStyle/>
          <a:p>
            <a:pPr>
              <a:defRPr sz="1200"/>
            </a:pPr>
            <a:endParaRPr lang="fr-FR"/>
          </a:p>
        </c:txPr>
        <c:crossAx val="15166860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9243801570831387"/>
          <c:y val="0.19705087620456502"/>
          <c:w val="0.28716475856659152"/>
          <c:h val="0.59122223404896523"/>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Procédure formalisée d’enquête </c:v>
                </c:pt>
                <c:pt idx="1">
                  <c:v>Enquêtes réalisées pour les accidents graves ou à caractère répété et pour les maladies professionnelles</c:v>
                </c:pt>
              </c:strCache>
            </c:strRef>
          </c:cat>
          <c:val>
            <c:numRef>
              <c:f>Feuil1!$B$2:$B$3</c:f>
              <c:numCache>
                <c:formatCode>0%</c:formatCode>
                <c:ptCount val="2"/>
                <c:pt idx="0">
                  <c:v>0.21759259259259259</c:v>
                </c:pt>
                <c:pt idx="1">
                  <c:v>4.3478260869565216E-2</c:v>
                </c:pt>
              </c:numCache>
            </c:numRef>
          </c:val>
          <c:extLst>
            <c:ext xmlns:c16="http://schemas.microsoft.com/office/drawing/2014/chart" uri="{C3380CC4-5D6E-409C-BE32-E72D297353CC}">
              <c16:uniqueId val="{00000000-35DA-46F0-B52E-E28EC501B322}"/>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Procédure formalisée d’enquête </c:v>
                </c:pt>
                <c:pt idx="1">
                  <c:v>Enquêtes réalisées pour les accidents graves ou à caractère répété et pour les maladies professionnelles</c:v>
                </c:pt>
              </c:strCache>
            </c:strRef>
          </c:cat>
          <c:val>
            <c:numRef>
              <c:f>Feuil1!$C$2:$C$3</c:f>
              <c:numCache>
                <c:formatCode>0%</c:formatCode>
                <c:ptCount val="2"/>
                <c:pt idx="0">
                  <c:v>0.31192660550458717</c:v>
                </c:pt>
                <c:pt idx="1">
                  <c:v>0.10256410256410256</c:v>
                </c:pt>
              </c:numCache>
            </c:numRef>
          </c:val>
          <c:extLst>
            <c:ext xmlns:c16="http://schemas.microsoft.com/office/drawing/2014/chart" uri="{C3380CC4-5D6E-409C-BE32-E72D297353CC}">
              <c16:uniqueId val="{00000001-35DA-46F0-B52E-E28EC501B322}"/>
            </c:ext>
          </c:extLst>
        </c:ser>
        <c:ser>
          <c:idx val="2"/>
          <c:order val="2"/>
          <c:tx>
            <c:strRef>
              <c:f>Feuil1!$D$1</c:f>
              <c:strCache>
                <c:ptCount val="1"/>
                <c:pt idx="0">
                  <c:v>2021</c:v>
                </c:pt>
              </c:strCache>
            </c:strRef>
          </c:tx>
          <c:spPr>
            <a:solidFill>
              <a:srgbClr val="1F497D">
                <a:lumMod val="60000"/>
                <a:lumOff val="40000"/>
              </a:srgbClr>
            </a:solidFill>
            <a:ln>
              <a:noFill/>
            </a:ln>
          </c:spPr>
          <c:invertIfNegative val="0"/>
          <c:dLbls>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Procédure formalisée d’enquête </c:v>
                </c:pt>
                <c:pt idx="1">
                  <c:v>Enquêtes réalisées pour les accidents graves ou à caractère répété et pour les maladies professionnelles</c:v>
                </c:pt>
              </c:strCache>
            </c:strRef>
          </c:cat>
          <c:val>
            <c:numRef>
              <c:f>Feuil1!$D$2:$D$3</c:f>
              <c:numCache>
                <c:formatCode>0%</c:formatCode>
                <c:ptCount val="2"/>
                <c:pt idx="0">
                  <c:v>0.33333333333333331</c:v>
                </c:pt>
                <c:pt idx="1">
                  <c:v>5.9782608695652176E-2</c:v>
                </c:pt>
              </c:numCache>
            </c:numRef>
          </c:val>
          <c:extLst>
            <c:ext xmlns:c16="http://schemas.microsoft.com/office/drawing/2014/chart" uri="{C3380CC4-5D6E-409C-BE32-E72D297353CC}">
              <c16:uniqueId val="{00000002-35DA-46F0-B52E-E28EC501B322}"/>
            </c:ext>
          </c:extLst>
        </c:ser>
        <c:dLbls>
          <c:showLegendKey val="0"/>
          <c:showVal val="0"/>
          <c:showCatName val="0"/>
          <c:showSerName val="0"/>
          <c:showPercent val="0"/>
          <c:showBubbleSize val="0"/>
        </c:dLbls>
        <c:gapWidth val="150"/>
        <c:axId val="166922112"/>
        <c:axId val="166923648"/>
      </c:barChart>
      <c:catAx>
        <c:axId val="166922112"/>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66923648"/>
        <c:crosses val="autoZero"/>
        <c:auto val="1"/>
        <c:lblAlgn val="ctr"/>
        <c:lblOffset val="100"/>
        <c:noMultiLvlLbl val="0"/>
      </c:catAx>
      <c:valAx>
        <c:axId val="166923648"/>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6692211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74259311394447"/>
          <c:y val="0.12331576890625359"/>
          <c:w val="0.32053269126256928"/>
          <c:h val="0.80089604579940377"/>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Etablissements dans lesquels les CHSCT ont formulé des avis</c:v>
                </c:pt>
                <c:pt idx="1">
                  <c:v>Dont nombre d’avis sur les consignes </c:v>
                </c:pt>
                <c:pt idx="2">
                  <c:v>Dont nombre d’avis sur les travaux (aménagement, déménagement…) </c:v>
                </c:pt>
                <c:pt idx="3">
                  <c:v>Dont nombre d’avis sur les réorganisations (fusions…) </c:v>
                </c:pt>
                <c:pt idx="4">
                  <c:v>Dont nombre d’avis sur les nouveaux projets scientifiques d’envergure</c:v>
                </c:pt>
                <c:pt idx="5">
                  <c:v>Dont nombre d’avis du CHSCT sur la gestion des situations exceptionnelles</c:v>
                </c:pt>
              </c:strCache>
            </c:strRef>
          </c:cat>
          <c:val>
            <c:numRef>
              <c:f>Feuil1!$B$2:$B$7</c:f>
              <c:numCache>
                <c:formatCode>0%</c:formatCode>
                <c:ptCount val="6"/>
                <c:pt idx="0">
                  <c:v>0.66379310344827591</c:v>
                </c:pt>
                <c:pt idx="1">
                  <c:v>0.11325724319578578</c:v>
                </c:pt>
                <c:pt idx="2">
                  <c:v>8.4284460052677784E-2</c:v>
                </c:pt>
                <c:pt idx="3">
                  <c:v>9.3064091308165051E-2</c:v>
                </c:pt>
                <c:pt idx="4">
                  <c:v>6.145741878841089E-3</c:v>
                </c:pt>
                <c:pt idx="5">
                  <c:v>4.7410008779631259E-2</c:v>
                </c:pt>
              </c:numCache>
            </c:numRef>
          </c:val>
          <c:extLst>
            <c:ext xmlns:c16="http://schemas.microsoft.com/office/drawing/2014/chart" uri="{C3380CC4-5D6E-409C-BE32-E72D297353CC}">
              <c16:uniqueId val="{00000000-239F-4F4B-B223-5A00BDCA6426}"/>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Etablissements dans lesquels les CHSCT ont formulé des avis</c:v>
                </c:pt>
                <c:pt idx="1">
                  <c:v>Dont nombre d’avis sur les consignes </c:v>
                </c:pt>
                <c:pt idx="2">
                  <c:v>Dont nombre d’avis sur les travaux (aménagement, déménagement…) </c:v>
                </c:pt>
                <c:pt idx="3">
                  <c:v>Dont nombre d’avis sur les réorganisations (fusions…) </c:v>
                </c:pt>
                <c:pt idx="4">
                  <c:v>Dont nombre d’avis sur les nouveaux projets scientifiques d’envergure</c:v>
                </c:pt>
                <c:pt idx="5">
                  <c:v>Dont nombre d’avis du CHSCT sur la gestion des situations exceptionnelles</c:v>
                </c:pt>
              </c:strCache>
            </c:strRef>
          </c:cat>
          <c:val>
            <c:numRef>
              <c:f>Feuil1!$C$2:$C$7</c:f>
              <c:numCache>
                <c:formatCode>0%</c:formatCode>
                <c:ptCount val="6"/>
                <c:pt idx="0">
                  <c:v>0.64220183486238536</c:v>
                </c:pt>
                <c:pt idx="1">
                  <c:v>0.13100000000000001</c:v>
                </c:pt>
                <c:pt idx="2">
                  <c:v>0.04</c:v>
                </c:pt>
                <c:pt idx="3">
                  <c:v>3.5000000000000003E-2</c:v>
                </c:pt>
                <c:pt idx="4">
                  <c:v>4.0000000000000001E-3</c:v>
                </c:pt>
                <c:pt idx="5">
                  <c:v>0.38100000000000001</c:v>
                </c:pt>
              </c:numCache>
            </c:numRef>
          </c:val>
          <c:extLst>
            <c:ext xmlns:c16="http://schemas.microsoft.com/office/drawing/2014/chart" uri="{C3380CC4-5D6E-409C-BE32-E72D297353CC}">
              <c16:uniqueId val="{00000001-239F-4F4B-B223-5A00BDCA6426}"/>
            </c:ext>
          </c:extLst>
        </c:ser>
        <c:ser>
          <c:idx val="2"/>
          <c:order val="2"/>
          <c:tx>
            <c:strRef>
              <c:f>Feuil1!$D$1</c:f>
              <c:strCache>
                <c:ptCount val="1"/>
                <c:pt idx="0">
                  <c:v>2021</c:v>
                </c:pt>
              </c:strCache>
            </c:strRef>
          </c:tx>
          <c:spPr>
            <a:solidFill>
              <a:srgbClr val="1F497D">
                <a:lumMod val="60000"/>
                <a:lumOff val="40000"/>
              </a:srgbClr>
            </a:solidFill>
          </c:spPr>
          <c:invertIfNegative val="0"/>
          <c:dLbls>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Etablissements dans lesquels les CHSCT ont formulé des avis</c:v>
                </c:pt>
                <c:pt idx="1">
                  <c:v>Dont nombre d’avis sur les consignes </c:v>
                </c:pt>
                <c:pt idx="2">
                  <c:v>Dont nombre d’avis sur les travaux (aménagement, déménagement…) </c:v>
                </c:pt>
                <c:pt idx="3">
                  <c:v>Dont nombre d’avis sur les réorganisations (fusions…) </c:v>
                </c:pt>
                <c:pt idx="4">
                  <c:v>Dont nombre d’avis sur les nouveaux projets scientifiques d’envergure</c:v>
                </c:pt>
                <c:pt idx="5">
                  <c:v>Dont nombre d’avis du CHSCT sur la gestion des situations exceptionnelles</c:v>
                </c:pt>
              </c:strCache>
            </c:strRef>
          </c:cat>
          <c:val>
            <c:numRef>
              <c:f>Feuil1!$D$2:$D$7</c:f>
              <c:numCache>
                <c:formatCode>0%</c:formatCode>
                <c:ptCount val="6"/>
                <c:pt idx="0">
                  <c:v>0.65765765765765771</c:v>
                </c:pt>
                <c:pt idx="1">
                  <c:v>0.12067156348373557</c:v>
                </c:pt>
                <c:pt idx="2">
                  <c:v>8.4994753410283314E-2</c:v>
                </c:pt>
                <c:pt idx="3">
                  <c:v>4.6169989506820566E-2</c:v>
                </c:pt>
                <c:pt idx="4">
                  <c:v>8.3945435466946487E-3</c:v>
                </c:pt>
                <c:pt idx="5">
                  <c:v>0.15529905561385099</c:v>
                </c:pt>
              </c:numCache>
            </c:numRef>
          </c:val>
          <c:extLst>
            <c:ext xmlns:c16="http://schemas.microsoft.com/office/drawing/2014/chart" uri="{C3380CC4-5D6E-409C-BE32-E72D297353CC}">
              <c16:uniqueId val="{00000002-239F-4F4B-B223-5A00BDCA6426}"/>
            </c:ext>
          </c:extLst>
        </c:ser>
        <c:dLbls>
          <c:showLegendKey val="0"/>
          <c:showVal val="0"/>
          <c:showCatName val="0"/>
          <c:showSerName val="0"/>
          <c:showPercent val="0"/>
          <c:showBubbleSize val="0"/>
        </c:dLbls>
        <c:gapWidth val="150"/>
        <c:axId val="166988800"/>
        <c:axId val="167105280"/>
      </c:barChart>
      <c:catAx>
        <c:axId val="166988800"/>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67105280"/>
        <c:crosses val="autoZero"/>
        <c:auto val="1"/>
        <c:lblAlgn val="ctr"/>
        <c:lblOffset val="100"/>
        <c:noMultiLvlLbl val="0"/>
      </c:catAx>
      <c:valAx>
        <c:axId val="167105280"/>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6698880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269589442651196"/>
          <c:y val="8.0316863087366186E-2"/>
          <c:w val="0.49530602997365136"/>
          <c:h val="0.80089604579940377"/>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Rapport d’activité rédigé</c:v>
                </c:pt>
                <c:pt idx="1">
                  <c:v>Rapport d’activité  présenté en CHSCT</c:v>
                </c:pt>
              </c:strCache>
            </c:strRef>
          </c:cat>
          <c:val>
            <c:numRef>
              <c:f>Feuil1!$B$2:$B$3</c:f>
              <c:numCache>
                <c:formatCode>0%</c:formatCode>
                <c:ptCount val="2"/>
                <c:pt idx="0">
                  <c:v>0.7068965517241379</c:v>
                </c:pt>
                <c:pt idx="1">
                  <c:v>0.68103448275862066</c:v>
                </c:pt>
              </c:numCache>
            </c:numRef>
          </c:val>
          <c:extLst>
            <c:ext xmlns:c16="http://schemas.microsoft.com/office/drawing/2014/chart" uri="{C3380CC4-5D6E-409C-BE32-E72D297353CC}">
              <c16:uniqueId val="{00000000-AB85-4CD8-A08C-2AF57B3B424A}"/>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Rapport d’activité rédigé</c:v>
                </c:pt>
                <c:pt idx="1">
                  <c:v>Rapport d’activité  présenté en CHSCT</c:v>
                </c:pt>
              </c:strCache>
            </c:strRef>
          </c:cat>
          <c:val>
            <c:numRef>
              <c:f>Feuil1!$C$2:$C$3</c:f>
              <c:numCache>
                <c:formatCode>0%</c:formatCode>
                <c:ptCount val="2"/>
                <c:pt idx="0">
                  <c:v>0.65137614678899081</c:v>
                </c:pt>
                <c:pt idx="1">
                  <c:v>0.61467889908256879</c:v>
                </c:pt>
              </c:numCache>
            </c:numRef>
          </c:val>
          <c:extLst>
            <c:ext xmlns:c16="http://schemas.microsoft.com/office/drawing/2014/chart" uri="{C3380CC4-5D6E-409C-BE32-E72D297353CC}">
              <c16:uniqueId val="{00000001-AB85-4CD8-A08C-2AF57B3B424A}"/>
            </c:ext>
          </c:extLst>
        </c:ser>
        <c:ser>
          <c:idx val="2"/>
          <c:order val="2"/>
          <c:tx>
            <c:strRef>
              <c:f>Feuil1!$D$1</c:f>
              <c:strCache>
                <c:ptCount val="1"/>
                <c:pt idx="0">
                  <c:v>2021</c:v>
                </c:pt>
              </c:strCache>
            </c:strRef>
          </c:tx>
          <c:spPr>
            <a:solidFill>
              <a:srgbClr val="1F497D">
                <a:lumMod val="60000"/>
                <a:lumOff val="40000"/>
              </a:srgbClr>
            </a:solidFill>
          </c:spPr>
          <c:invertIfNegative val="0"/>
          <c:dLbls>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Rapport d’activité rédigé</c:v>
                </c:pt>
                <c:pt idx="1">
                  <c:v>Rapport d’activité  présenté en CHSCT</c:v>
                </c:pt>
              </c:strCache>
            </c:strRef>
          </c:cat>
          <c:val>
            <c:numRef>
              <c:f>Feuil1!$D$2:$D$3</c:f>
              <c:numCache>
                <c:formatCode>0%</c:formatCode>
                <c:ptCount val="2"/>
                <c:pt idx="0">
                  <c:v>0.71171171171171166</c:v>
                </c:pt>
                <c:pt idx="1">
                  <c:v>0.71171171171171166</c:v>
                </c:pt>
              </c:numCache>
            </c:numRef>
          </c:val>
          <c:extLst>
            <c:ext xmlns:c16="http://schemas.microsoft.com/office/drawing/2014/chart" uri="{C3380CC4-5D6E-409C-BE32-E72D297353CC}">
              <c16:uniqueId val="{00000002-AB85-4CD8-A08C-2AF57B3B424A}"/>
            </c:ext>
          </c:extLst>
        </c:ser>
        <c:dLbls>
          <c:showLegendKey val="0"/>
          <c:showVal val="0"/>
          <c:showCatName val="0"/>
          <c:showSerName val="0"/>
          <c:showPercent val="0"/>
          <c:showBubbleSize val="0"/>
        </c:dLbls>
        <c:gapWidth val="150"/>
        <c:axId val="154310912"/>
        <c:axId val="154320896"/>
      </c:barChart>
      <c:catAx>
        <c:axId val="154310912"/>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54320896"/>
        <c:crosses val="autoZero"/>
        <c:auto val="1"/>
        <c:lblAlgn val="ctr"/>
        <c:lblOffset val="100"/>
        <c:noMultiLvlLbl val="0"/>
      </c:catAx>
      <c:valAx>
        <c:axId val="154320896"/>
        <c:scaling>
          <c:orientation val="minMax"/>
          <c:max val="1"/>
          <c:min val="0"/>
        </c:scaling>
        <c:delete val="0"/>
        <c:axPos val="t"/>
        <c:majorGridlines/>
        <c:minorGridlines/>
        <c:numFmt formatCode="0%" sourceLinked="1"/>
        <c:majorTickMark val="cross"/>
        <c:minorTickMark val="none"/>
        <c:tickLblPos val="nextTo"/>
        <c:txPr>
          <a:bodyPr/>
          <a:lstStyle/>
          <a:p>
            <a:pPr>
              <a:defRPr sz="1200"/>
            </a:pPr>
            <a:endParaRPr lang="fr-FR"/>
          </a:p>
        </c:txPr>
        <c:crossAx val="15431091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61029908713846615"/>
          <c:y val="4.8199213280011637E-2"/>
          <c:w val="0.367654751323927"/>
          <c:h val="0.936889409029522"/>
        </c:manualLayout>
      </c:layout>
      <c:overlay val="0"/>
      <c:txPr>
        <a:bodyPr/>
        <a:lstStyle/>
        <a:p>
          <a:pPr>
            <a:defRPr sz="1200"/>
          </a:pPr>
          <a:endParaRPr lang="fr-FR"/>
        </a:p>
      </c:txPr>
    </c:legend>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74259311394447"/>
          <c:y val="0.12331576890625359"/>
          <c:w val="0.32053269126256928"/>
          <c:h val="0.80089604579940377"/>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Rapport d’activité rédigé</c:v>
                </c:pt>
                <c:pt idx="1">
                  <c:v>Rapport d’activité présenté en CHSCT</c:v>
                </c:pt>
              </c:strCache>
            </c:strRef>
          </c:cat>
          <c:val>
            <c:numRef>
              <c:f>Feuil1!$B$2:$B$3</c:f>
              <c:numCache>
                <c:formatCode>0%</c:formatCode>
                <c:ptCount val="2"/>
                <c:pt idx="0">
                  <c:v>0.44827586206896552</c:v>
                </c:pt>
                <c:pt idx="1">
                  <c:v>0.26724137931034481</c:v>
                </c:pt>
              </c:numCache>
            </c:numRef>
          </c:val>
          <c:extLst>
            <c:ext xmlns:c16="http://schemas.microsoft.com/office/drawing/2014/chart" uri="{C3380CC4-5D6E-409C-BE32-E72D297353CC}">
              <c16:uniqueId val="{00000000-22CC-4FC0-B8E9-17E50390A295}"/>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Rapport d’activité rédigé</c:v>
                </c:pt>
                <c:pt idx="1">
                  <c:v>Rapport d’activité présenté en CHSCT</c:v>
                </c:pt>
              </c:strCache>
            </c:strRef>
          </c:cat>
          <c:val>
            <c:numRef>
              <c:f>Feuil1!$C$2:$C$3</c:f>
              <c:numCache>
                <c:formatCode>0%</c:formatCode>
                <c:ptCount val="2"/>
                <c:pt idx="0">
                  <c:v>0.44954128440366975</c:v>
                </c:pt>
                <c:pt idx="1">
                  <c:v>0.24770642201834864</c:v>
                </c:pt>
              </c:numCache>
            </c:numRef>
          </c:val>
          <c:extLst>
            <c:ext xmlns:c16="http://schemas.microsoft.com/office/drawing/2014/chart" uri="{C3380CC4-5D6E-409C-BE32-E72D297353CC}">
              <c16:uniqueId val="{00000001-22CC-4FC0-B8E9-17E50390A295}"/>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Rapport d’activité rédigé</c:v>
                </c:pt>
                <c:pt idx="1">
                  <c:v>Rapport d’activité présenté en CHSCT</c:v>
                </c:pt>
              </c:strCache>
            </c:strRef>
          </c:cat>
          <c:val>
            <c:numRef>
              <c:f>Feuil1!$D$2:$D$3</c:f>
              <c:numCache>
                <c:formatCode>0%</c:formatCode>
                <c:ptCount val="2"/>
                <c:pt idx="0">
                  <c:v>0.45045045045045046</c:v>
                </c:pt>
                <c:pt idx="1">
                  <c:v>0.24324324324324326</c:v>
                </c:pt>
              </c:numCache>
            </c:numRef>
          </c:val>
          <c:extLst>
            <c:ext xmlns:c16="http://schemas.microsoft.com/office/drawing/2014/chart" uri="{C3380CC4-5D6E-409C-BE32-E72D297353CC}">
              <c16:uniqueId val="{00000000-205E-4CB6-B807-1DB2E691E068}"/>
            </c:ext>
          </c:extLst>
        </c:ser>
        <c:dLbls>
          <c:showLegendKey val="0"/>
          <c:showVal val="0"/>
          <c:showCatName val="0"/>
          <c:showSerName val="0"/>
          <c:showPercent val="0"/>
          <c:showBubbleSize val="0"/>
        </c:dLbls>
        <c:gapWidth val="150"/>
        <c:axId val="167154432"/>
        <c:axId val="167155968"/>
      </c:barChart>
      <c:catAx>
        <c:axId val="167154432"/>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67155968"/>
        <c:crosses val="autoZero"/>
        <c:auto val="1"/>
        <c:lblAlgn val="ctr"/>
        <c:lblOffset val="100"/>
        <c:noMultiLvlLbl val="0"/>
      </c:catAx>
      <c:valAx>
        <c:axId val="167155968"/>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6715443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74259311394447"/>
          <c:y val="0.12331576890625359"/>
          <c:w val="0.32053269126256928"/>
          <c:h val="0.80089604579940377"/>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4F-4C0B-B206-A5C643EF8745}"/>
                </c:ext>
              </c:extLst>
            </c:dLbl>
            <c:spPr>
              <a:noFill/>
              <a:ln>
                <a:noFill/>
              </a:ln>
              <a:effectLst/>
            </c:spPr>
            <c:txPr>
              <a:bodyPr/>
              <a:lstStyle/>
              <a:p>
                <a:pPr>
                  <a:defRPr sz="1200"/>
                </a:pPr>
                <a:endParaRPr lang="fr-FR"/>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Feuil1!$A$2:$A$5</c:f>
              <c:strCache>
                <c:ptCount val="4"/>
                <c:pt idx="0">
                  <c:v>Réunions du CHSCT en présence de l’ISST</c:v>
                </c:pt>
                <c:pt idx="1">
                  <c:v>Rapports d’inspection transmis au CHSCT</c:v>
                </c:pt>
                <c:pt idx="2">
                  <c:v>Courriers de propositions de mesures immédiates transmis à l'établissement</c:v>
                </c:pt>
                <c:pt idx="3">
                  <c:v>Suites données aux propositions de mesures immédiates et présentées au CHSCT</c:v>
                </c:pt>
              </c:strCache>
            </c:strRef>
          </c:cat>
          <c:val>
            <c:numRef>
              <c:f>Feuil1!$B$2:$B$5</c:f>
              <c:numCache>
                <c:formatCode>0%</c:formatCode>
                <c:ptCount val="4"/>
                <c:pt idx="0">
                  <c:v>0.36206896551724138</c:v>
                </c:pt>
                <c:pt idx="1">
                  <c:v>0.78260869565217395</c:v>
                </c:pt>
                <c:pt idx="2">
                  <c:v>0.91304347826086951</c:v>
                </c:pt>
                <c:pt idx="3">
                  <c:v>0.76470588235294112</c:v>
                </c:pt>
              </c:numCache>
            </c:numRef>
          </c:val>
          <c:extLst>
            <c:ext xmlns:c16="http://schemas.microsoft.com/office/drawing/2014/chart" uri="{C3380CC4-5D6E-409C-BE32-E72D297353CC}">
              <c16:uniqueId val="{00000000-3BF5-41A2-A00C-C33E5B29EEF6}"/>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Réunions du CHSCT en présence de l’ISST</c:v>
                </c:pt>
                <c:pt idx="1">
                  <c:v>Rapports d’inspection transmis au CHSCT</c:v>
                </c:pt>
                <c:pt idx="2">
                  <c:v>Courriers de propositions de mesures immédiates transmis à l'établissement</c:v>
                </c:pt>
                <c:pt idx="3">
                  <c:v>Suites données aux propositions de mesures immédiates et présentées au CHSCT</c:v>
                </c:pt>
              </c:strCache>
            </c:strRef>
          </c:cat>
          <c:val>
            <c:numRef>
              <c:f>Feuil1!$C$2:$C$5</c:f>
              <c:numCache>
                <c:formatCode>0%</c:formatCode>
                <c:ptCount val="4"/>
                <c:pt idx="0">
                  <c:v>0.45871559633027525</c:v>
                </c:pt>
                <c:pt idx="1">
                  <c:v>0.95</c:v>
                </c:pt>
                <c:pt idx="2">
                  <c:v>0.5</c:v>
                </c:pt>
                <c:pt idx="3">
                  <c:v>0.6</c:v>
                </c:pt>
              </c:numCache>
            </c:numRef>
          </c:val>
          <c:extLst>
            <c:ext xmlns:c16="http://schemas.microsoft.com/office/drawing/2014/chart" uri="{C3380CC4-5D6E-409C-BE32-E72D297353CC}">
              <c16:uniqueId val="{00000001-3BF5-41A2-A00C-C33E5B29EEF6}"/>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Réunions du CHSCT en présence de l’ISST</c:v>
                </c:pt>
                <c:pt idx="1">
                  <c:v>Rapports d’inspection transmis au CHSCT</c:v>
                </c:pt>
                <c:pt idx="2">
                  <c:v>Courriers de propositions de mesures immédiates transmis à l'établissement</c:v>
                </c:pt>
                <c:pt idx="3">
                  <c:v>Suites données aux propositions de mesures immédiates et présentées au CHSCT</c:v>
                </c:pt>
              </c:strCache>
            </c:strRef>
          </c:cat>
          <c:val>
            <c:numRef>
              <c:f>Feuil1!$D$2:$D$5</c:f>
              <c:numCache>
                <c:formatCode>0%</c:formatCode>
                <c:ptCount val="4"/>
                <c:pt idx="0">
                  <c:v>0.43243243243243246</c:v>
                </c:pt>
                <c:pt idx="1">
                  <c:v>0.80952380952380953</c:v>
                </c:pt>
                <c:pt idx="2">
                  <c:v>0.54545454545454541</c:v>
                </c:pt>
                <c:pt idx="3">
                  <c:v>0.9285714285714286</c:v>
                </c:pt>
              </c:numCache>
            </c:numRef>
          </c:val>
          <c:extLst>
            <c:ext xmlns:c16="http://schemas.microsoft.com/office/drawing/2014/chart" uri="{C3380CC4-5D6E-409C-BE32-E72D297353CC}">
              <c16:uniqueId val="{00000000-27C1-41B7-8877-FA840E0509B8}"/>
            </c:ext>
          </c:extLst>
        </c:ser>
        <c:dLbls>
          <c:showLegendKey val="0"/>
          <c:showVal val="0"/>
          <c:showCatName val="0"/>
          <c:showSerName val="0"/>
          <c:showPercent val="0"/>
          <c:showBubbleSize val="0"/>
        </c:dLbls>
        <c:gapWidth val="150"/>
        <c:axId val="167492608"/>
        <c:axId val="167494400"/>
      </c:barChart>
      <c:catAx>
        <c:axId val="167492608"/>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67494400"/>
        <c:crosses val="autoZero"/>
        <c:auto val="1"/>
        <c:lblAlgn val="ctr"/>
        <c:lblOffset val="100"/>
        <c:noMultiLvlLbl val="0"/>
      </c:catAx>
      <c:valAx>
        <c:axId val="167494400"/>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6749260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74259311394447"/>
          <c:y val="0.12331576890625359"/>
          <c:w val="0.32053269126256928"/>
          <c:h val="0.73107447125757952"/>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Les orientations stratégiques ministérielles sont présentées en CHSCT</c:v>
                </c:pt>
              </c:strCache>
            </c:strRef>
          </c:cat>
          <c:val>
            <c:numRef>
              <c:f>Feuil1!$B$2</c:f>
              <c:numCache>
                <c:formatCode>0%</c:formatCode>
                <c:ptCount val="1"/>
                <c:pt idx="0">
                  <c:v>0.484375</c:v>
                </c:pt>
              </c:numCache>
            </c:numRef>
          </c:val>
          <c:extLst>
            <c:ext xmlns:c16="http://schemas.microsoft.com/office/drawing/2014/chart" uri="{C3380CC4-5D6E-409C-BE32-E72D297353CC}">
              <c16:uniqueId val="{00000000-22E2-4117-850F-F0666463F5C2}"/>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Les orientations stratégiques ministérielles sont présentées en CHSCT</c:v>
                </c:pt>
              </c:strCache>
            </c:strRef>
          </c:cat>
          <c:val>
            <c:numRef>
              <c:f>Feuil1!$C$2</c:f>
              <c:numCache>
                <c:formatCode>0%</c:formatCode>
                <c:ptCount val="1"/>
                <c:pt idx="0">
                  <c:v>0.6330275229357798</c:v>
                </c:pt>
              </c:numCache>
            </c:numRef>
          </c:val>
          <c:extLst>
            <c:ext xmlns:c16="http://schemas.microsoft.com/office/drawing/2014/chart" uri="{C3380CC4-5D6E-409C-BE32-E72D297353CC}">
              <c16:uniqueId val="{00000001-22E2-4117-850F-F0666463F5C2}"/>
            </c:ext>
          </c:extLst>
        </c:ser>
        <c:ser>
          <c:idx val="2"/>
          <c:order val="2"/>
          <c:tx>
            <c:strRef>
              <c:f>Feuil1!$D$1</c:f>
              <c:strCache>
                <c:ptCount val="1"/>
                <c:pt idx="0">
                  <c:v>2021</c:v>
                </c:pt>
              </c:strCache>
            </c:strRef>
          </c:tx>
          <c:spPr>
            <a:solidFill>
              <a:srgbClr val="1F497D">
                <a:lumMod val="60000"/>
                <a:lumOff val="40000"/>
              </a:srgb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E2-4117-850F-F0666463F5C2}"/>
                </c:ext>
              </c:extLst>
            </c:dLbl>
            <c:spPr>
              <a:noFill/>
              <a:ln>
                <a:noFill/>
              </a:ln>
              <a:effectLst/>
            </c:spPr>
            <c:txPr>
              <a:bodyPr/>
              <a:lstStyle/>
              <a:p>
                <a:pPr>
                  <a:defRPr sz="1400" b="1"/>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Feuil1!$A$2</c:f>
              <c:strCache>
                <c:ptCount val="1"/>
                <c:pt idx="0">
                  <c:v>Les orientations stratégiques ministérielles sont présentées en CHSCT</c:v>
                </c:pt>
              </c:strCache>
            </c:strRef>
          </c:cat>
          <c:val>
            <c:numRef>
              <c:f>Feuil1!$D$2</c:f>
              <c:numCache>
                <c:formatCode>0%</c:formatCode>
                <c:ptCount val="1"/>
                <c:pt idx="0">
                  <c:v>0.6216216216216216</c:v>
                </c:pt>
              </c:numCache>
            </c:numRef>
          </c:val>
          <c:extLst>
            <c:ext xmlns:c16="http://schemas.microsoft.com/office/drawing/2014/chart" uri="{C3380CC4-5D6E-409C-BE32-E72D297353CC}">
              <c16:uniqueId val="{00000003-22E2-4117-850F-F0666463F5C2}"/>
            </c:ext>
          </c:extLst>
        </c:ser>
        <c:dLbls>
          <c:showLegendKey val="0"/>
          <c:showVal val="0"/>
          <c:showCatName val="0"/>
          <c:showSerName val="0"/>
          <c:showPercent val="0"/>
          <c:showBubbleSize val="0"/>
        </c:dLbls>
        <c:gapWidth val="150"/>
        <c:axId val="167946112"/>
        <c:axId val="167947648"/>
      </c:barChart>
      <c:catAx>
        <c:axId val="167946112"/>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67947648"/>
        <c:crosses val="autoZero"/>
        <c:auto val="1"/>
        <c:lblAlgn val="ctr"/>
        <c:lblOffset val="100"/>
        <c:noMultiLvlLbl val="0"/>
      </c:catAx>
      <c:valAx>
        <c:axId val="167947648"/>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6794611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74259311394447"/>
          <c:y val="0.12331576890625359"/>
          <c:w val="0.32053269126256928"/>
          <c:h val="0.73943404436544091"/>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Le CHSCT a émis un avis sur le plan de formation en matière de santé et de sécurité</c:v>
                </c:pt>
                <c:pt idx="1">
                  <c:v>Le bilan des formations santé et sécurité a été présenté en CHSCT</c:v>
                </c:pt>
              </c:strCache>
            </c:strRef>
          </c:cat>
          <c:val>
            <c:numRef>
              <c:f>Feuil1!$B$2:$B$3</c:f>
              <c:numCache>
                <c:formatCode>0%</c:formatCode>
                <c:ptCount val="2"/>
                <c:pt idx="0">
                  <c:v>0.55172413793103448</c:v>
                </c:pt>
                <c:pt idx="1">
                  <c:v>0.7068965517241379</c:v>
                </c:pt>
              </c:numCache>
            </c:numRef>
          </c:val>
          <c:extLst>
            <c:ext xmlns:c16="http://schemas.microsoft.com/office/drawing/2014/chart" uri="{C3380CC4-5D6E-409C-BE32-E72D297353CC}">
              <c16:uniqueId val="{00000000-2BCA-49C1-9F8D-0F6825E4731D}"/>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Le CHSCT a émis un avis sur le plan de formation en matière de santé et de sécurité</c:v>
                </c:pt>
                <c:pt idx="1">
                  <c:v>Le bilan des formations santé et sécurité a été présenté en CHSCT</c:v>
                </c:pt>
              </c:strCache>
            </c:strRef>
          </c:cat>
          <c:val>
            <c:numRef>
              <c:f>Feuil1!$C$2:$C$3</c:f>
              <c:numCache>
                <c:formatCode>0%</c:formatCode>
                <c:ptCount val="2"/>
                <c:pt idx="0">
                  <c:v>0.48623853211009177</c:v>
                </c:pt>
                <c:pt idx="1">
                  <c:v>0.66055045871559637</c:v>
                </c:pt>
              </c:numCache>
            </c:numRef>
          </c:val>
          <c:extLst>
            <c:ext xmlns:c16="http://schemas.microsoft.com/office/drawing/2014/chart" uri="{C3380CC4-5D6E-409C-BE32-E72D297353CC}">
              <c16:uniqueId val="{00000001-2BCA-49C1-9F8D-0F6825E4731D}"/>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Le CHSCT a émis un avis sur le plan de formation en matière de santé et de sécurité</c:v>
                </c:pt>
                <c:pt idx="1">
                  <c:v>Le bilan des formations santé et sécurité a été présenté en CHSCT</c:v>
                </c:pt>
              </c:strCache>
            </c:strRef>
          </c:cat>
          <c:val>
            <c:numRef>
              <c:f>Feuil1!$D$2:$D$3</c:f>
              <c:numCache>
                <c:formatCode>0%</c:formatCode>
                <c:ptCount val="2"/>
                <c:pt idx="0">
                  <c:v>0.5495495495495496</c:v>
                </c:pt>
                <c:pt idx="1">
                  <c:v>0.70270270270270274</c:v>
                </c:pt>
              </c:numCache>
            </c:numRef>
          </c:val>
          <c:extLst>
            <c:ext xmlns:c16="http://schemas.microsoft.com/office/drawing/2014/chart" uri="{C3380CC4-5D6E-409C-BE32-E72D297353CC}">
              <c16:uniqueId val="{00000000-596B-43FF-A79C-999452367F5A}"/>
            </c:ext>
          </c:extLst>
        </c:ser>
        <c:dLbls>
          <c:showLegendKey val="0"/>
          <c:showVal val="0"/>
          <c:showCatName val="0"/>
          <c:showSerName val="0"/>
          <c:showPercent val="0"/>
          <c:showBubbleSize val="0"/>
        </c:dLbls>
        <c:gapWidth val="150"/>
        <c:axId val="167977344"/>
        <c:axId val="167978880"/>
      </c:barChart>
      <c:catAx>
        <c:axId val="167977344"/>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67978880"/>
        <c:crosses val="autoZero"/>
        <c:auto val="1"/>
        <c:lblAlgn val="ctr"/>
        <c:lblOffset val="100"/>
        <c:noMultiLvlLbl val="0"/>
      </c:catAx>
      <c:valAx>
        <c:axId val="167978880"/>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6797734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74259311394447"/>
          <c:y val="0.12331576890625359"/>
          <c:w val="0.32053269126256928"/>
          <c:h val="0.61869215792399967"/>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Les projets, les propositions et les avis du CHSCT sont diffusés aux agents</c:v>
                </c:pt>
              </c:strCache>
            </c:strRef>
          </c:cat>
          <c:val>
            <c:numRef>
              <c:f>Feuil1!$B$2</c:f>
              <c:numCache>
                <c:formatCode>0%</c:formatCode>
                <c:ptCount val="1"/>
                <c:pt idx="0">
                  <c:v>0.76724137931034486</c:v>
                </c:pt>
              </c:numCache>
            </c:numRef>
          </c:val>
          <c:extLst>
            <c:ext xmlns:c16="http://schemas.microsoft.com/office/drawing/2014/chart" uri="{C3380CC4-5D6E-409C-BE32-E72D297353CC}">
              <c16:uniqueId val="{00000000-72E1-4B9A-B234-4D4E892C3BF8}"/>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Les projets, les propositions et les avis du CHSCT sont diffusés aux agents</c:v>
                </c:pt>
              </c:strCache>
            </c:strRef>
          </c:cat>
          <c:val>
            <c:numRef>
              <c:f>Feuil1!$C$2</c:f>
              <c:numCache>
                <c:formatCode>0%</c:formatCode>
                <c:ptCount val="1"/>
                <c:pt idx="0">
                  <c:v>0.73394495412844041</c:v>
                </c:pt>
              </c:numCache>
            </c:numRef>
          </c:val>
          <c:extLst>
            <c:ext xmlns:c16="http://schemas.microsoft.com/office/drawing/2014/chart" uri="{C3380CC4-5D6E-409C-BE32-E72D297353CC}">
              <c16:uniqueId val="{00000001-72E1-4B9A-B234-4D4E892C3BF8}"/>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c:f>
              <c:strCache>
                <c:ptCount val="1"/>
                <c:pt idx="0">
                  <c:v>Les projets, les propositions et les avis du CHSCT sont diffusés aux agents</c:v>
                </c:pt>
              </c:strCache>
            </c:strRef>
          </c:cat>
          <c:val>
            <c:numRef>
              <c:f>Feuil1!$D$2</c:f>
              <c:numCache>
                <c:formatCode>0%</c:formatCode>
                <c:ptCount val="1"/>
                <c:pt idx="0">
                  <c:v>0.73873873873873874</c:v>
                </c:pt>
              </c:numCache>
            </c:numRef>
          </c:val>
          <c:extLst>
            <c:ext xmlns:c16="http://schemas.microsoft.com/office/drawing/2014/chart" uri="{C3380CC4-5D6E-409C-BE32-E72D297353CC}">
              <c16:uniqueId val="{00000000-A527-487A-8947-08CB2FD0B8A7}"/>
            </c:ext>
          </c:extLst>
        </c:ser>
        <c:dLbls>
          <c:showLegendKey val="0"/>
          <c:showVal val="0"/>
          <c:showCatName val="0"/>
          <c:showSerName val="0"/>
          <c:showPercent val="0"/>
          <c:showBubbleSize val="0"/>
        </c:dLbls>
        <c:gapWidth val="150"/>
        <c:axId val="167624064"/>
        <c:axId val="167634048"/>
      </c:barChart>
      <c:catAx>
        <c:axId val="167624064"/>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67634048"/>
        <c:crosses val="autoZero"/>
        <c:auto val="1"/>
        <c:lblAlgn val="ctr"/>
        <c:lblOffset val="100"/>
        <c:noMultiLvlLbl val="0"/>
      </c:catAx>
      <c:valAx>
        <c:axId val="167634048"/>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6762406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pPr>
              <a:noFill/>
              <a:ln>
                <a:noFill/>
              </a:ln>
              <a:effectLst/>
            </c:sp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'2.7 à 2.15'!$L$18:$L$20</c:f>
              <c:strCache>
                <c:ptCount val="3"/>
                <c:pt idx="0">
                  <c:v>Affichage</c:v>
                </c:pt>
                <c:pt idx="1">
                  <c:v>courriel aux agents</c:v>
                </c:pt>
                <c:pt idx="2">
                  <c:v>Intranet</c:v>
                </c:pt>
              </c:strCache>
            </c:strRef>
          </c:cat>
          <c:val>
            <c:numRef>
              <c:f>'2.7 à 2.15'!$M$18:$M$20</c:f>
              <c:numCache>
                <c:formatCode>General</c:formatCode>
                <c:ptCount val="3"/>
                <c:pt idx="0">
                  <c:v>19</c:v>
                </c:pt>
                <c:pt idx="1">
                  <c:v>20</c:v>
                </c:pt>
                <c:pt idx="2">
                  <c:v>74</c:v>
                </c:pt>
              </c:numCache>
            </c:numRef>
          </c:val>
          <c:extLst>
            <c:ext xmlns:c16="http://schemas.microsoft.com/office/drawing/2014/chart" uri="{C3380CC4-5D6E-409C-BE32-E72D297353CC}">
              <c16:uniqueId val="{00000000-2B15-4205-ABB1-96F314F29BF7}"/>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74259311394447"/>
          <c:y val="0.12331576890625359"/>
          <c:w val="0.32053269126256928"/>
          <c:h val="0.61643610349702882"/>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Le CHSCT est informé des suites données aux avis du CHSCT </c:v>
                </c:pt>
              </c:strCache>
            </c:strRef>
          </c:cat>
          <c:val>
            <c:numRef>
              <c:f>Feuil1!$B$2</c:f>
              <c:numCache>
                <c:formatCode>0%</c:formatCode>
                <c:ptCount val="1"/>
                <c:pt idx="0">
                  <c:v>0.75862068965517238</c:v>
                </c:pt>
              </c:numCache>
            </c:numRef>
          </c:val>
          <c:extLst>
            <c:ext xmlns:c16="http://schemas.microsoft.com/office/drawing/2014/chart" uri="{C3380CC4-5D6E-409C-BE32-E72D297353CC}">
              <c16:uniqueId val="{00000000-D3A0-445B-B0E0-A345892FC21D}"/>
            </c:ext>
          </c:extLst>
        </c:ser>
        <c:ser>
          <c:idx val="1"/>
          <c:order val="1"/>
          <c:tx>
            <c:strRef>
              <c:f>Feuil1!$C$1</c:f>
              <c:strCache>
                <c:ptCount val="1"/>
                <c:pt idx="0">
                  <c:v>2020</c:v>
                </c:pt>
              </c:strCache>
            </c:strRef>
          </c:tx>
          <c:spPr>
            <a:solidFill>
              <a:srgbClr val="1F497D">
                <a:lumMod val="40000"/>
                <a:lumOff val="60000"/>
              </a:srgbClr>
            </a:solidFill>
          </c:spPr>
          <c:invertIfNegative val="0"/>
          <c:dPt>
            <c:idx val="0"/>
            <c:invertIfNegative val="0"/>
            <c:bubble3D val="0"/>
            <c:extLst>
              <c:ext xmlns:c16="http://schemas.microsoft.com/office/drawing/2014/chart" uri="{C3380CC4-5D6E-409C-BE32-E72D297353CC}">
                <c16:uniqueId val="{00000001-D3A0-445B-B0E0-A345892FC21D}"/>
              </c:ext>
            </c:extLst>
          </c:dPt>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Le CHSCT est informé des suites données aux avis du CHSCT </c:v>
                </c:pt>
              </c:strCache>
            </c:strRef>
          </c:cat>
          <c:val>
            <c:numRef>
              <c:f>Feuil1!$C$2</c:f>
              <c:numCache>
                <c:formatCode>0%</c:formatCode>
                <c:ptCount val="1"/>
                <c:pt idx="0">
                  <c:v>0.67889908256880738</c:v>
                </c:pt>
              </c:numCache>
            </c:numRef>
          </c:val>
          <c:extLst>
            <c:ext xmlns:c16="http://schemas.microsoft.com/office/drawing/2014/chart" uri="{C3380CC4-5D6E-409C-BE32-E72D297353CC}">
              <c16:uniqueId val="{00000002-D3A0-445B-B0E0-A345892FC21D}"/>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c:f>
              <c:strCache>
                <c:ptCount val="1"/>
                <c:pt idx="0">
                  <c:v>Le CHSCT est informé des suites données aux avis du CHSCT </c:v>
                </c:pt>
              </c:strCache>
            </c:strRef>
          </c:cat>
          <c:val>
            <c:numRef>
              <c:f>Feuil1!$D$2</c:f>
              <c:numCache>
                <c:formatCode>0%</c:formatCode>
                <c:ptCount val="1"/>
                <c:pt idx="0">
                  <c:v>0.79611650485436891</c:v>
                </c:pt>
              </c:numCache>
            </c:numRef>
          </c:val>
          <c:extLst>
            <c:ext xmlns:c16="http://schemas.microsoft.com/office/drawing/2014/chart" uri="{C3380CC4-5D6E-409C-BE32-E72D297353CC}">
              <c16:uniqueId val="{00000001-F197-4ADF-823D-CA44678392C2}"/>
            </c:ext>
          </c:extLst>
        </c:ser>
        <c:dLbls>
          <c:showLegendKey val="0"/>
          <c:showVal val="0"/>
          <c:showCatName val="0"/>
          <c:showSerName val="0"/>
          <c:showPercent val="0"/>
          <c:showBubbleSize val="0"/>
        </c:dLbls>
        <c:gapWidth val="150"/>
        <c:axId val="168105472"/>
        <c:axId val="168107008"/>
      </c:barChart>
      <c:catAx>
        <c:axId val="168105472"/>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68107008"/>
        <c:crosses val="autoZero"/>
        <c:auto val="1"/>
        <c:lblAlgn val="ctr"/>
        <c:lblOffset val="100"/>
        <c:noMultiLvlLbl val="0"/>
      </c:catAx>
      <c:valAx>
        <c:axId val="168107008"/>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6810547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78520351544947"/>
          <c:y val="0.13930182235602243"/>
          <c:w val="0.39304274533477679"/>
          <c:h val="0.81216230777519516"/>
        </c:manualLayout>
      </c:layout>
      <c:pieChart>
        <c:varyColors val="1"/>
        <c:ser>
          <c:idx val="0"/>
          <c:order val="0"/>
          <c:explosion val="25"/>
          <c:dLbls>
            <c:spPr>
              <a:noFill/>
              <a:ln>
                <a:noFill/>
              </a:ln>
              <a:effectLst/>
            </c:sp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'2.7 à 2.15'!$L$23:$L$26</c:f>
              <c:strCache>
                <c:ptCount val="4"/>
                <c:pt idx="0">
                  <c:v>Deux mois ou moins</c:v>
                </c:pt>
                <c:pt idx="1">
                  <c:v>Plus de deux mois </c:v>
                </c:pt>
                <c:pt idx="2">
                  <c:v>CHSCT non informé</c:v>
                </c:pt>
                <c:pt idx="3">
                  <c:v>non concerné</c:v>
                </c:pt>
              </c:strCache>
            </c:strRef>
          </c:cat>
          <c:val>
            <c:numRef>
              <c:f>'2.7 à 2.15'!$M$23:$M$26</c:f>
              <c:numCache>
                <c:formatCode>General</c:formatCode>
                <c:ptCount val="4"/>
                <c:pt idx="0">
                  <c:v>48</c:v>
                </c:pt>
                <c:pt idx="1">
                  <c:v>34</c:v>
                </c:pt>
                <c:pt idx="2">
                  <c:v>9</c:v>
                </c:pt>
                <c:pt idx="3">
                  <c:v>8</c:v>
                </c:pt>
              </c:numCache>
            </c:numRef>
          </c:val>
          <c:extLst>
            <c:ext xmlns:c16="http://schemas.microsoft.com/office/drawing/2014/chart" uri="{C3380CC4-5D6E-409C-BE32-E72D297353CC}">
              <c16:uniqueId val="{00000000-701B-4698-A52A-C4610313E0A8}"/>
            </c:ext>
          </c:extLst>
        </c:ser>
        <c:ser>
          <c:idx val="1"/>
          <c:order val="1"/>
          <c:explosion val="25"/>
          <c:cat>
            <c:strRef>
              <c:f>'2.7 à 2.15'!$L$23:$L$26</c:f>
              <c:strCache>
                <c:ptCount val="4"/>
                <c:pt idx="0">
                  <c:v>Deux mois ou moins</c:v>
                </c:pt>
                <c:pt idx="1">
                  <c:v>Plus de deux mois </c:v>
                </c:pt>
                <c:pt idx="2">
                  <c:v>CHSCT non informé</c:v>
                </c:pt>
                <c:pt idx="3">
                  <c:v>non concerné</c:v>
                </c:pt>
              </c:strCache>
            </c:strRef>
          </c:cat>
          <c:val>
            <c:numRef>
              <c:f>'2.7 à 2.15'!$N$23:$N$26</c:f>
              <c:numCache>
                <c:formatCode>0%</c:formatCode>
                <c:ptCount val="4"/>
                <c:pt idx="0">
                  <c:v>0.48484848484848486</c:v>
                </c:pt>
                <c:pt idx="1">
                  <c:v>0.34343434343434343</c:v>
                </c:pt>
                <c:pt idx="2">
                  <c:v>9.0909090909090912E-2</c:v>
                </c:pt>
                <c:pt idx="3">
                  <c:v>8.0808080808080815E-2</c:v>
                </c:pt>
              </c:numCache>
            </c:numRef>
          </c:val>
          <c:extLst>
            <c:ext xmlns:c16="http://schemas.microsoft.com/office/drawing/2014/chart" uri="{C3380CC4-5D6E-409C-BE32-E72D297353CC}">
              <c16:uniqueId val="{00000001-701B-4698-A52A-C4610313E0A8}"/>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74259311394447"/>
          <c:y val="0.12331576890625359"/>
          <c:w val="0.32053269126256928"/>
          <c:h val="0.80089604579940377"/>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Taux de demandes de recours à un expert agréé</c:v>
                </c:pt>
                <c:pt idx="1">
                  <c:v>Taux de refus de l’administration de faire appel à un expert agréé</c:v>
                </c:pt>
                <c:pt idx="2">
                  <c:v>Taux de présentations de rapport d’expertise agréée en CHSCT</c:v>
                </c:pt>
              </c:strCache>
            </c:strRef>
          </c:cat>
          <c:val>
            <c:numRef>
              <c:f>Feuil1!$B$2:$B$4</c:f>
              <c:numCache>
                <c:formatCode>0%</c:formatCode>
                <c:ptCount val="3"/>
                <c:pt idx="0">
                  <c:v>0.10344827586206896</c:v>
                </c:pt>
                <c:pt idx="1">
                  <c:v>0.15384615384615385</c:v>
                </c:pt>
                <c:pt idx="2">
                  <c:v>0.6</c:v>
                </c:pt>
              </c:numCache>
            </c:numRef>
          </c:val>
          <c:extLst>
            <c:ext xmlns:c16="http://schemas.microsoft.com/office/drawing/2014/chart" uri="{C3380CC4-5D6E-409C-BE32-E72D297353CC}">
              <c16:uniqueId val="{00000000-426C-48A5-9933-417CE4AA7444}"/>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Taux de demandes de recours à un expert agréé</c:v>
                </c:pt>
                <c:pt idx="1">
                  <c:v>Taux de refus de l’administration de faire appel à un expert agréé</c:v>
                </c:pt>
                <c:pt idx="2">
                  <c:v>Taux de présentations de rapport d’expertise agréée en CHSCT</c:v>
                </c:pt>
              </c:strCache>
            </c:strRef>
          </c:cat>
          <c:val>
            <c:numRef>
              <c:f>Feuil1!$C$2:$C$4</c:f>
              <c:numCache>
                <c:formatCode>0%</c:formatCode>
                <c:ptCount val="3"/>
                <c:pt idx="0">
                  <c:v>8.2568807339449546E-2</c:v>
                </c:pt>
                <c:pt idx="1">
                  <c:v>0.15789473684210525</c:v>
                </c:pt>
                <c:pt idx="2">
                  <c:v>1</c:v>
                </c:pt>
              </c:numCache>
            </c:numRef>
          </c:val>
          <c:extLst>
            <c:ext xmlns:c16="http://schemas.microsoft.com/office/drawing/2014/chart" uri="{C3380CC4-5D6E-409C-BE32-E72D297353CC}">
              <c16:uniqueId val="{00000001-426C-48A5-9933-417CE4AA7444}"/>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Feuil1!$A$2:$A$4</c:f>
              <c:strCache>
                <c:ptCount val="3"/>
                <c:pt idx="0">
                  <c:v>Taux de demandes de recours à un expert agréé</c:v>
                </c:pt>
                <c:pt idx="1">
                  <c:v>Taux de refus de l’administration de faire appel à un expert agréé</c:v>
                </c:pt>
                <c:pt idx="2">
                  <c:v>Taux de présentations de rapport d’expertise agréée en CHSCT</c:v>
                </c:pt>
              </c:strCache>
            </c:strRef>
          </c:cat>
          <c:val>
            <c:numRef>
              <c:f>Feuil1!$D$2:$D$4</c:f>
              <c:numCache>
                <c:formatCode>0%</c:formatCode>
                <c:ptCount val="3"/>
                <c:pt idx="0">
                  <c:v>7.2072072072072071E-2</c:v>
                </c:pt>
                <c:pt idx="1">
                  <c:v>0.25</c:v>
                </c:pt>
                <c:pt idx="2">
                  <c:v>0.83333333333333337</c:v>
                </c:pt>
              </c:numCache>
            </c:numRef>
          </c:val>
          <c:extLst>
            <c:ext xmlns:c16="http://schemas.microsoft.com/office/drawing/2014/chart" uri="{C3380CC4-5D6E-409C-BE32-E72D297353CC}">
              <c16:uniqueId val="{00000000-9A48-4E4E-BE68-DD02813C516F}"/>
            </c:ext>
          </c:extLst>
        </c:ser>
        <c:dLbls>
          <c:showLegendKey val="0"/>
          <c:showVal val="0"/>
          <c:showCatName val="0"/>
          <c:showSerName val="0"/>
          <c:showPercent val="0"/>
          <c:showBubbleSize val="0"/>
        </c:dLbls>
        <c:gapWidth val="150"/>
        <c:axId val="168754176"/>
        <c:axId val="168960768"/>
      </c:barChart>
      <c:catAx>
        <c:axId val="168754176"/>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68960768"/>
        <c:crosses val="autoZero"/>
        <c:auto val="1"/>
        <c:lblAlgn val="ctr"/>
        <c:lblOffset val="100"/>
        <c:noMultiLvlLbl val="0"/>
      </c:catAx>
      <c:valAx>
        <c:axId val="168960768"/>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68754176"/>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130189951582119"/>
          <c:y val="0.12331576890625359"/>
          <c:w val="0.39276115522352961"/>
          <c:h val="0.57265334297279291"/>
        </c:manualLayout>
      </c:layout>
      <c:barChart>
        <c:barDir val="bar"/>
        <c:grouping val="clustered"/>
        <c:varyColors val="0"/>
        <c:ser>
          <c:idx val="0"/>
          <c:order val="0"/>
          <c:tx>
            <c:strRef>
              <c:f>Feuil1!$B$1</c:f>
              <c:strCache>
                <c:ptCount val="1"/>
                <c:pt idx="0">
                  <c:v>2019</c:v>
                </c:pt>
              </c:strCache>
            </c:strRef>
          </c:tx>
          <c:spPr>
            <a:solidFill>
              <a:srgbClr val="4F81BD">
                <a:lumMod val="40000"/>
                <a:lumOff val="60000"/>
              </a:srgbClr>
            </a:solidFill>
          </c:spPr>
          <c:invertIfNegative val="0"/>
          <c:dLbls>
            <c:dLbl>
              <c:idx val="0"/>
              <c:spPr/>
              <c:txPr>
                <a:bodyPr/>
                <a:lstStyle/>
                <a:p>
                  <a:pPr>
                    <a:defRPr sz="1100" b="0"/>
                  </a:pPr>
                  <a:endParaRPr lang="fr-FR"/>
                </a:p>
              </c:txPr>
              <c:dLblPos val="outEnd"/>
              <c:showLegendKey val="0"/>
              <c:showVal val="1"/>
              <c:showCatName val="0"/>
              <c:showSerName val="0"/>
              <c:showPercent val="0"/>
              <c:showBubbleSize val="0"/>
              <c:extLst>
                <c:ext xmlns:c16="http://schemas.microsoft.com/office/drawing/2014/chart" uri="{C3380CC4-5D6E-409C-BE32-E72D297353CC}">
                  <c16:uniqueId val="{00000000-524F-4319-8C5E-C9DBF0947B1B}"/>
                </c:ext>
              </c:extLst>
            </c:dLbl>
            <c:spPr>
              <a:noFill/>
              <a:ln>
                <a:noFill/>
              </a:ln>
              <a:effectLst/>
            </c:spPr>
            <c:txPr>
              <a:bodyPr/>
              <a:lstStyle/>
              <a:p>
                <a:pPr>
                  <a:defRPr sz="11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Un bilan de mise en œuvre de la surveillance médicale post-professionnelle est-il présenté au CHSCT ?</c:v>
                </c:pt>
              </c:strCache>
            </c:strRef>
          </c:cat>
          <c:val>
            <c:numRef>
              <c:f>Feuil1!$B$2</c:f>
              <c:numCache>
                <c:formatCode>0%</c:formatCode>
                <c:ptCount val="1"/>
                <c:pt idx="0">
                  <c:v>0.11</c:v>
                </c:pt>
              </c:numCache>
            </c:numRef>
          </c:val>
          <c:extLst>
            <c:ext xmlns:c16="http://schemas.microsoft.com/office/drawing/2014/chart" uri="{C3380CC4-5D6E-409C-BE32-E72D297353CC}">
              <c16:uniqueId val="{00000001-524F-4319-8C5E-C9DBF0947B1B}"/>
            </c:ext>
          </c:extLst>
        </c:ser>
        <c:ser>
          <c:idx val="1"/>
          <c:order val="1"/>
          <c:tx>
            <c:strRef>
              <c:f>Feuil1!$C$1</c:f>
              <c:strCache>
                <c:ptCount val="1"/>
                <c:pt idx="0">
                  <c:v>2020</c:v>
                </c:pt>
              </c:strCache>
            </c:strRef>
          </c:tx>
          <c:spPr>
            <a:solidFill>
              <a:srgbClr val="4F81BD">
                <a:lumMod val="60000"/>
                <a:lumOff val="40000"/>
              </a:srgbClr>
            </a:solidFill>
          </c:spPr>
          <c:invertIfNegative val="0"/>
          <c:dLbls>
            <c:spPr>
              <a:noFill/>
              <a:ln>
                <a:noFill/>
              </a:ln>
              <a:effectLst/>
            </c:spPr>
            <c:txPr>
              <a:bodyPr wrap="square" lIns="38100" tIns="19050" rIns="38100" bIns="19050" anchor="ctr">
                <a:spAutoFit/>
              </a:bodyPr>
              <a:lstStyle/>
              <a:p>
                <a:pPr>
                  <a:defRPr sz="12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Un bilan de mise en œuvre de la surveillance médicale post-professionnelle est-il présenté au CHSCT ?</c:v>
                </c:pt>
              </c:strCache>
            </c:strRef>
          </c:cat>
          <c:val>
            <c:numRef>
              <c:f>Feuil1!$C$2</c:f>
              <c:numCache>
                <c:formatCode>0%</c:formatCode>
                <c:ptCount val="1"/>
                <c:pt idx="0">
                  <c:v>9.0909090909090912E-2</c:v>
                </c:pt>
              </c:numCache>
            </c:numRef>
          </c:val>
          <c:extLst>
            <c:ext xmlns:c16="http://schemas.microsoft.com/office/drawing/2014/chart" uri="{C3380CC4-5D6E-409C-BE32-E72D297353CC}">
              <c16:uniqueId val="{00000000-D885-419E-A4EE-38E2F4372259}"/>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c:f>
              <c:strCache>
                <c:ptCount val="1"/>
                <c:pt idx="0">
                  <c:v>Un bilan de mise en œuvre de la surveillance médicale post-professionnelle est-il présenté au CHSCT ?</c:v>
                </c:pt>
              </c:strCache>
            </c:strRef>
          </c:cat>
          <c:val>
            <c:numRef>
              <c:f>Feuil1!$D$2</c:f>
              <c:numCache>
                <c:formatCode>0%</c:formatCode>
                <c:ptCount val="1"/>
                <c:pt idx="0">
                  <c:v>0.10810810810810811</c:v>
                </c:pt>
              </c:numCache>
            </c:numRef>
          </c:val>
          <c:extLst>
            <c:ext xmlns:c16="http://schemas.microsoft.com/office/drawing/2014/chart" uri="{C3380CC4-5D6E-409C-BE32-E72D297353CC}">
              <c16:uniqueId val="{00000000-022F-4A6D-B228-EBA7EC6DC252}"/>
            </c:ext>
          </c:extLst>
        </c:ser>
        <c:dLbls>
          <c:showLegendKey val="0"/>
          <c:showVal val="0"/>
          <c:showCatName val="0"/>
          <c:showSerName val="0"/>
          <c:showPercent val="0"/>
          <c:showBubbleSize val="0"/>
        </c:dLbls>
        <c:gapWidth val="150"/>
        <c:axId val="169008512"/>
        <c:axId val="169374848"/>
      </c:barChart>
      <c:catAx>
        <c:axId val="169008512"/>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69374848"/>
        <c:crosses val="autoZero"/>
        <c:auto val="1"/>
        <c:lblAlgn val="ctr"/>
        <c:lblOffset val="100"/>
        <c:noMultiLvlLbl val="0"/>
      </c:catAx>
      <c:valAx>
        <c:axId val="169374848"/>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6900851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6013488580145301"/>
          <c:y val="0.12772294477445501"/>
          <c:w val="0.46057765190501798"/>
          <c:h val="0.79611038699256598"/>
        </c:manualLayout>
      </c:layout>
      <c:barChart>
        <c:barDir val="bar"/>
        <c:grouping val="clustered"/>
        <c:varyColors val="0"/>
        <c:ser>
          <c:idx val="1"/>
          <c:order val="0"/>
          <c:tx>
            <c:strRef>
              <c:f>Feuil1!$B$1</c:f>
              <c:strCache>
                <c:ptCount val="1"/>
                <c:pt idx="0">
                  <c:v>2019</c:v>
                </c:pt>
              </c:strCache>
            </c:strRef>
          </c:tx>
          <c:spPr>
            <a:solidFill>
              <a:schemeClr val="tx2">
                <a:lumMod val="20000"/>
                <a:lumOff val="80000"/>
              </a:schemeClr>
            </a:solidFill>
          </c:spPr>
          <c:invertIfNegative val="0"/>
          <c:dLbls>
            <c:spPr>
              <a:noFill/>
              <a:ln>
                <a:noFill/>
              </a:ln>
              <a:effectLst/>
            </c:spPr>
            <c:txPr>
              <a:bodyPr/>
              <a:lstStyle/>
              <a:p>
                <a:pPr>
                  <a:defRPr sz="10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Un ou plusieurs conseillers de prévention (CP) désignés pour l’ensemble de l’établissement</c:v>
                </c:pt>
                <c:pt idx="1">
                  <c:v>Etablissements dans lesquels le CP dispose d’une lettre de cadrage</c:v>
                </c:pt>
                <c:pt idx="2">
                  <c:v>CP exercant à temps plein</c:v>
                </c:pt>
                <c:pt idx="3">
                  <c:v>CP rattachés au chef d'établissement</c:v>
                </c:pt>
                <c:pt idx="4">
                  <c:v>CP ayant bénéficié d’une formation initiale </c:v>
                </c:pt>
                <c:pt idx="5">
                  <c:v>CP ayant bénéficié d’une formation continue en 2021</c:v>
                </c:pt>
              </c:strCache>
            </c:strRef>
          </c:cat>
          <c:val>
            <c:numRef>
              <c:f>Feuil1!$B$2:$B$7</c:f>
              <c:numCache>
                <c:formatCode>0%</c:formatCode>
                <c:ptCount val="6"/>
                <c:pt idx="0">
                  <c:v>0.82352941176470584</c:v>
                </c:pt>
                <c:pt idx="1">
                  <c:v>0.68674698795180722</c:v>
                </c:pt>
                <c:pt idx="2">
                  <c:v>0.44</c:v>
                </c:pt>
                <c:pt idx="3">
                  <c:v>0.72</c:v>
                </c:pt>
                <c:pt idx="4">
                  <c:v>0.82530120481927716</c:v>
                </c:pt>
                <c:pt idx="5">
                  <c:v>0.39156626506024095</c:v>
                </c:pt>
              </c:numCache>
            </c:numRef>
          </c:val>
          <c:extLst>
            <c:ext xmlns:c16="http://schemas.microsoft.com/office/drawing/2014/chart" uri="{C3380CC4-5D6E-409C-BE32-E72D297353CC}">
              <c16:uniqueId val="{00000000-7445-44B6-8104-295F4C6979A5}"/>
            </c:ext>
          </c:extLst>
        </c:ser>
        <c:ser>
          <c:idx val="0"/>
          <c:order val="1"/>
          <c:tx>
            <c:strRef>
              <c:f>Feuil1!$C$1</c:f>
              <c:strCache>
                <c:ptCount val="1"/>
                <c:pt idx="0">
                  <c:v>2020</c:v>
                </c:pt>
              </c:strCache>
            </c:strRef>
          </c:tx>
          <c:spPr>
            <a:solidFill>
              <a:schemeClr val="tx2">
                <a:lumMod val="40000"/>
                <a:lumOff val="60000"/>
              </a:schemeClr>
            </a:solidFill>
          </c:spPr>
          <c:invertIfNegative val="0"/>
          <c:dLbls>
            <c:spPr>
              <a:noFill/>
              <a:ln>
                <a:noFill/>
              </a:ln>
              <a:effectLst/>
            </c:spPr>
            <c:txPr>
              <a:bodyPr/>
              <a:lstStyle/>
              <a:p>
                <a:pPr>
                  <a:defRPr sz="1000" baseline="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Un ou plusieurs conseillers de prévention (CP) désignés pour l’ensemble de l’établissement</c:v>
                </c:pt>
                <c:pt idx="1">
                  <c:v>Etablissements dans lesquels le CP dispose d’une lettre de cadrage</c:v>
                </c:pt>
                <c:pt idx="2">
                  <c:v>CP exercant à temps plein</c:v>
                </c:pt>
                <c:pt idx="3">
                  <c:v>CP rattachés au chef d'établissement</c:v>
                </c:pt>
                <c:pt idx="4">
                  <c:v>CP ayant bénéficié d’une formation initiale </c:v>
                </c:pt>
                <c:pt idx="5">
                  <c:v>CP ayant bénéficié d’une formation continue en 2021</c:v>
                </c:pt>
              </c:strCache>
            </c:strRef>
          </c:cat>
          <c:val>
            <c:numRef>
              <c:f>Feuil1!$C$2:$C$7</c:f>
              <c:numCache>
                <c:formatCode>0%</c:formatCode>
                <c:ptCount val="6"/>
                <c:pt idx="0">
                  <c:v>0.87155963302752293</c:v>
                </c:pt>
                <c:pt idx="1">
                  <c:v>0.74311926605504586</c:v>
                </c:pt>
                <c:pt idx="2">
                  <c:v>0.46</c:v>
                </c:pt>
                <c:pt idx="3">
                  <c:v>0.7</c:v>
                </c:pt>
                <c:pt idx="4">
                  <c:v>0.75609756097560976</c:v>
                </c:pt>
                <c:pt idx="5">
                  <c:v>0.44878048780487806</c:v>
                </c:pt>
              </c:numCache>
            </c:numRef>
          </c:val>
          <c:extLst>
            <c:ext xmlns:c16="http://schemas.microsoft.com/office/drawing/2014/chart" uri="{C3380CC4-5D6E-409C-BE32-E72D297353CC}">
              <c16:uniqueId val="{00000001-7445-44B6-8104-295F4C6979A5}"/>
            </c:ext>
          </c:extLst>
        </c:ser>
        <c:ser>
          <c:idx val="2"/>
          <c:order val="2"/>
          <c:tx>
            <c:strRef>
              <c:f>Feuil1!$D$1</c:f>
              <c:strCache>
                <c:ptCount val="1"/>
                <c:pt idx="0">
                  <c:v>2021</c:v>
                </c:pt>
              </c:strCache>
            </c:strRef>
          </c:tx>
          <c:spPr>
            <a:solidFill>
              <a:srgbClr val="0070C0"/>
            </a:solidFill>
          </c:spPr>
          <c:invertIfNegative val="0"/>
          <c:dLbls>
            <c:dLbl>
              <c:idx val="0"/>
              <c:layout>
                <c:manualLayout>
                  <c:x val="2.7716860701059798E-3"/>
                  <c:y val="-2.2045872217901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45-44B6-8104-295F4C6979A5}"/>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Un ou plusieurs conseillers de prévention (CP) désignés pour l’ensemble de l’établissement</c:v>
                </c:pt>
                <c:pt idx="1">
                  <c:v>Etablissements dans lesquels le CP dispose d’une lettre de cadrage</c:v>
                </c:pt>
                <c:pt idx="2">
                  <c:v>CP exercant à temps plein</c:v>
                </c:pt>
                <c:pt idx="3">
                  <c:v>CP rattachés au chef d'établissement</c:v>
                </c:pt>
                <c:pt idx="4">
                  <c:v>CP ayant bénéficié d’une formation initiale </c:v>
                </c:pt>
                <c:pt idx="5">
                  <c:v>CP ayant bénéficié d’une formation continue en 2021</c:v>
                </c:pt>
              </c:strCache>
            </c:strRef>
          </c:cat>
          <c:val>
            <c:numRef>
              <c:f>Feuil1!$D$2:$D$7</c:f>
              <c:numCache>
                <c:formatCode>0%</c:formatCode>
                <c:ptCount val="6"/>
                <c:pt idx="0">
                  <c:v>0.89189189189189189</c:v>
                </c:pt>
                <c:pt idx="1">
                  <c:v>0.74774774774774777</c:v>
                </c:pt>
                <c:pt idx="2">
                  <c:v>0.36936936936936937</c:v>
                </c:pt>
                <c:pt idx="3">
                  <c:v>0.69306930693069302</c:v>
                </c:pt>
                <c:pt idx="4">
                  <c:v>0.73684210526315785</c:v>
                </c:pt>
                <c:pt idx="5">
                  <c:v>0.50292397660818711</c:v>
                </c:pt>
              </c:numCache>
            </c:numRef>
          </c:val>
          <c:extLst>
            <c:ext xmlns:c16="http://schemas.microsoft.com/office/drawing/2014/chart" uri="{C3380CC4-5D6E-409C-BE32-E72D297353CC}">
              <c16:uniqueId val="{00000003-7445-44B6-8104-295F4C6979A5}"/>
            </c:ext>
          </c:extLst>
        </c:ser>
        <c:ser>
          <c:idx val="3"/>
          <c:order val="3"/>
          <c:tx>
            <c:strRef>
              <c:f>Feuil1!$E$1</c:f>
              <c:strCache>
                <c:ptCount val="1"/>
              </c:strCache>
            </c:strRef>
          </c:tx>
          <c:invertIfNegative val="0"/>
          <c:cat>
            <c:strRef>
              <c:f>Feuil1!$A$2:$A$7</c:f>
              <c:strCache>
                <c:ptCount val="6"/>
                <c:pt idx="0">
                  <c:v>Un ou plusieurs conseillers de prévention (CP) désignés pour l’ensemble de l’établissement</c:v>
                </c:pt>
                <c:pt idx="1">
                  <c:v>Etablissements dans lesquels le CP dispose d’une lettre de cadrage</c:v>
                </c:pt>
                <c:pt idx="2">
                  <c:v>CP exercant à temps plein</c:v>
                </c:pt>
                <c:pt idx="3">
                  <c:v>CP rattachés au chef d'établissement</c:v>
                </c:pt>
                <c:pt idx="4">
                  <c:v>CP ayant bénéficié d’une formation initiale </c:v>
                </c:pt>
                <c:pt idx="5">
                  <c:v>CP ayant bénéficié d’une formation continue en 2021</c:v>
                </c:pt>
              </c:strCache>
            </c:strRef>
          </c:cat>
          <c:val>
            <c:numRef>
              <c:f>Feuil1!$E$2:$E$7</c:f>
              <c:numCache>
                <c:formatCode>General</c:formatCode>
                <c:ptCount val="6"/>
              </c:numCache>
            </c:numRef>
          </c:val>
          <c:extLst>
            <c:ext xmlns:c16="http://schemas.microsoft.com/office/drawing/2014/chart" uri="{C3380CC4-5D6E-409C-BE32-E72D297353CC}">
              <c16:uniqueId val="{00000000-B549-4D13-B4C4-173580B8D621}"/>
            </c:ext>
          </c:extLst>
        </c:ser>
        <c:dLbls>
          <c:showLegendKey val="0"/>
          <c:showVal val="0"/>
          <c:showCatName val="0"/>
          <c:showSerName val="0"/>
          <c:showPercent val="0"/>
          <c:showBubbleSize val="0"/>
        </c:dLbls>
        <c:gapWidth val="150"/>
        <c:axId val="77427072"/>
        <c:axId val="77428608"/>
      </c:barChart>
      <c:catAx>
        <c:axId val="77427072"/>
        <c:scaling>
          <c:orientation val="maxMin"/>
        </c:scaling>
        <c:delete val="0"/>
        <c:axPos val="l"/>
        <c:majorGridlines/>
        <c:minorGridlines/>
        <c:numFmt formatCode="General" sourceLinked="1"/>
        <c:majorTickMark val="out"/>
        <c:minorTickMark val="none"/>
        <c:tickLblPos val="nextTo"/>
        <c:txPr>
          <a:bodyPr/>
          <a:lstStyle/>
          <a:p>
            <a:pPr>
              <a:defRPr sz="1200" b="1"/>
            </a:pPr>
            <a:endParaRPr lang="fr-FR"/>
          </a:p>
        </c:txPr>
        <c:crossAx val="77428608"/>
        <c:crosses val="autoZero"/>
        <c:auto val="1"/>
        <c:lblAlgn val="ctr"/>
        <c:lblOffset val="100"/>
        <c:noMultiLvlLbl val="0"/>
      </c:catAx>
      <c:valAx>
        <c:axId val="77428608"/>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77427072"/>
        <c:crosses val="autoZero"/>
        <c:crossBetween val="between"/>
        <c:majorUnit val="0.2"/>
        <c:minorUnit val="0.04"/>
      </c:valAx>
    </c:plotArea>
    <c:plotVisOnly val="1"/>
    <c:dispBlanksAs val="gap"/>
    <c:showDLblsOverMax val="0"/>
  </c:chart>
  <c:txPr>
    <a:bodyPr/>
    <a:lstStyle/>
    <a:p>
      <a:pPr>
        <a:defRPr sz="1800"/>
      </a:pPr>
      <a:endParaRPr lang="fr-F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31424525848498"/>
          <c:y val="0.12772294477445501"/>
          <c:w val="0.47705126555674798"/>
          <c:h val="0.79611038699256598"/>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Etablissements disposant d’un DUERP</c:v>
                </c:pt>
                <c:pt idx="1">
                  <c:v>Unités de travail disposant d’un DUERP</c:v>
                </c:pt>
                <c:pt idx="2">
                  <c:v>Dont unités de travail dans lesquelles le DUERP a été mis à jour durant l'année en cours</c:v>
                </c:pt>
                <c:pt idx="3">
                  <c:v>Dont unités de travail dont le DUERP intègre un volet RPS</c:v>
                </c:pt>
              </c:strCache>
            </c:strRef>
          </c:cat>
          <c:val>
            <c:numRef>
              <c:f>Feuil1!$B$2:$B$5</c:f>
              <c:numCache>
                <c:formatCode>0%</c:formatCode>
                <c:ptCount val="4"/>
                <c:pt idx="0">
                  <c:v>0.87931034482758619</c:v>
                </c:pt>
                <c:pt idx="1">
                  <c:v>0.70669110907424382</c:v>
                </c:pt>
                <c:pt idx="2">
                  <c:v>0.62624297449200172</c:v>
                </c:pt>
                <c:pt idx="3">
                  <c:v>0.4143968871595331</c:v>
                </c:pt>
              </c:numCache>
            </c:numRef>
          </c:val>
          <c:extLst>
            <c:ext xmlns:c16="http://schemas.microsoft.com/office/drawing/2014/chart" uri="{C3380CC4-5D6E-409C-BE32-E72D297353CC}">
              <c16:uniqueId val="{00000000-2D36-4539-8A05-38FAA9677278}"/>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aseline="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Etablissements disposant d’un DUERP</c:v>
                </c:pt>
                <c:pt idx="1">
                  <c:v>Unités de travail disposant d’un DUERP</c:v>
                </c:pt>
                <c:pt idx="2">
                  <c:v>Dont unités de travail dans lesquelles le DUERP a été mis à jour durant l'année en cours</c:v>
                </c:pt>
                <c:pt idx="3">
                  <c:v>Dont unités de travail dont le DUERP intègre un volet RPS</c:v>
                </c:pt>
              </c:strCache>
            </c:strRef>
          </c:cat>
          <c:val>
            <c:numRef>
              <c:f>Feuil1!$C$2:$C$5</c:f>
              <c:numCache>
                <c:formatCode>0%</c:formatCode>
                <c:ptCount val="4"/>
                <c:pt idx="0">
                  <c:v>0.87155963302752293</c:v>
                </c:pt>
                <c:pt idx="1">
                  <c:v>0.7730044721506979</c:v>
                </c:pt>
                <c:pt idx="2">
                  <c:v>0.48502507114785204</c:v>
                </c:pt>
                <c:pt idx="3">
                  <c:v>0.30519040520395718</c:v>
                </c:pt>
              </c:numCache>
            </c:numRef>
          </c:val>
          <c:extLst>
            <c:ext xmlns:c16="http://schemas.microsoft.com/office/drawing/2014/chart" uri="{C3380CC4-5D6E-409C-BE32-E72D297353CC}">
              <c16:uniqueId val="{00000001-2D36-4539-8A05-38FAA9677278}"/>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Etablissements disposant d’un DUERP</c:v>
                </c:pt>
                <c:pt idx="1">
                  <c:v>Unités de travail disposant d’un DUERP</c:v>
                </c:pt>
                <c:pt idx="2">
                  <c:v>Dont unités de travail dans lesquelles le DUERP a été mis à jour durant l'année en cours</c:v>
                </c:pt>
                <c:pt idx="3">
                  <c:v>Dont unités de travail dont le DUERP intègre un volet RPS</c:v>
                </c:pt>
              </c:strCache>
            </c:strRef>
          </c:cat>
          <c:val>
            <c:numRef>
              <c:f>Feuil1!$D$2:$D$5</c:f>
              <c:numCache>
                <c:formatCode>0%</c:formatCode>
                <c:ptCount val="4"/>
                <c:pt idx="0">
                  <c:v>0.87387387387387383</c:v>
                </c:pt>
                <c:pt idx="1">
                  <c:v>0.82131244457582031</c:v>
                </c:pt>
                <c:pt idx="2">
                  <c:v>0.63775418391218286</c:v>
                </c:pt>
                <c:pt idx="3">
                  <c:v>0.38797912542738888</c:v>
                </c:pt>
              </c:numCache>
            </c:numRef>
          </c:val>
          <c:extLst>
            <c:ext xmlns:c16="http://schemas.microsoft.com/office/drawing/2014/chart" uri="{C3380CC4-5D6E-409C-BE32-E72D297353CC}">
              <c16:uniqueId val="{00000000-2494-4ED1-AA48-70A833C1163A}"/>
            </c:ext>
          </c:extLst>
        </c:ser>
        <c:dLbls>
          <c:showLegendKey val="0"/>
          <c:showVal val="0"/>
          <c:showCatName val="0"/>
          <c:showSerName val="0"/>
          <c:showPercent val="0"/>
          <c:showBubbleSize val="0"/>
        </c:dLbls>
        <c:gapWidth val="150"/>
        <c:axId val="169527168"/>
        <c:axId val="169528704"/>
      </c:barChart>
      <c:catAx>
        <c:axId val="169527168"/>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69528704"/>
        <c:crosses val="autoZero"/>
        <c:auto val="1"/>
        <c:lblAlgn val="ctr"/>
        <c:lblOffset val="100"/>
        <c:noMultiLvlLbl val="0"/>
      </c:catAx>
      <c:valAx>
        <c:axId val="169528704"/>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6952716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74259311394447"/>
          <c:y val="0.12331576890625359"/>
          <c:w val="0.32053269126256928"/>
          <c:h val="0.60083528354113358"/>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Unités de travail disposant d’un programme d’actions validé par les chefs de service</c:v>
                </c:pt>
              </c:strCache>
            </c:strRef>
          </c:cat>
          <c:val>
            <c:numRef>
              <c:f>Feuil1!$B$2</c:f>
              <c:numCache>
                <c:formatCode>0%</c:formatCode>
                <c:ptCount val="1"/>
                <c:pt idx="0">
                  <c:v>0.41735410937977391</c:v>
                </c:pt>
              </c:numCache>
            </c:numRef>
          </c:val>
          <c:extLst>
            <c:ext xmlns:c16="http://schemas.microsoft.com/office/drawing/2014/chart" uri="{C3380CC4-5D6E-409C-BE32-E72D297353CC}">
              <c16:uniqueId val="{00000000-0DD1-43FC-9567-4BAB8FD32481}"/>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Unités de travail disposant d’un programme d’actions validé par les chefs de service</c:v>
                </c:pt>
              </c:strCache>
            </c:strRef>
          </c:cat>
          <c:val>
            <c:numRef>
              <c:f>Feuil1!$C$2</c:f>
              <c:numCache>
                <c:formatCode>0%</c:formatCode>
                <c:ptCount val="1"/>
                <c:pt idx="0">
                  <c:v>0.49342729367122917</c:v>
                </c:pt>
              </c:numCache>
            </c:numRef>
          </c:val>
          <c:extLst>
            <c:ext xmlns:c16="http://schemas.microsoft.com/office/drawing/2014/chart" uri="{C3380CC4-5D6E-409C-BE32-E72D297353CC}">
              <c16:uniqueId val="{00000001-0DD1-43FC-9567-4BAB8FD32481}"/>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c:f>
              <c:strCache>
                <c:ptCount val="1"/>
                <c:pt idx="0">
                  <c:v>Unités de travail disposant d’un programme d’actions validé par les chefs de service</c:v>
                </c:pt>
              </c:strCache>
            </c:strRef>
          </c:cat>
          <c:val>
            <c:numRef>
              <c:f>Feuil1!$D$2</c:f>
              <c:numCache>
                <c:formatCode>0%</c:formatCode>
                <c:ptCount val="1"/>
                <c:pt idx="0">
                  <c:v>0.59887673662429797</c:v>
                </c:pt>
              </c:numCache>
            </c:numRef>
          </c:val>
          <c:extLst>
            <c:ext xmlns:c16="http://schemas.microsoft.com/office/drawing/2014/chart" uri="{C3380CC4-5D6E-409C-BE32-E72D297353CC}">
              <c16:uniqueId val="{00000000-2D48-439D-8053-09A0668683D3}"/>
            </c:ext>
          </c:extLst>
        </c:ser>
        <c:dLbls>
          <c:showLegendKey val="0"/>
          <c:showVal val="0"/>
          <c:showCatName val="0"/>
          <c:showSerName val="0"/>
          <c:showPercent val="0"/>
          <c:showBubbleSize val="0"/>
        </c:dLbls>
        <c:gapWidth val="150"/>
        <c:axId val="169546112"/>
        <c:axId val="169547648"/>
      </c:barChart>
      <c:catAx>
        <c:axId val="169546112"/>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69547648"/>
        <c:crosses val="autoZero"/>
        <c:auto val="1"/>
        <c:lblAlgn val="ctr"/>
        <c:lblOffset val="100"/>
        <c:noMultiLvlLbl val="0"/>
      </c:catAx>
      <c:valAx>
        <c:axId val="169547648"/>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6954611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0891515593614198"/>
          <c:y val="0.12331576890625359"/>
          <c:w val="0.29758879230510732"/>
          <c:h val="0.80089604579940377"/>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Procédures de validation des modes opératoires </c:v>
                </c:pt>
                <c:pt idx="1">
                  <c:v>Procédure de rédaction et d’archivage des plans de prévention</c:v>
                </c:pt>
                <c:pt idx="2">
                  <c:v>Le CHSCT est informé lors de l’établissement des plans de prévention</c:v>
                </c:pt>
                <c:pt idx="3">
                  <c:v>Le CHSCT est informé des dates des visites d’inspection communes</c:v>
                </c:pt>
              </c:strCache>
            </c:strRef>
          </c:cat>
          <c:val>
            <c:numRef>
              <c:f>Feuil1!$B$2:$B$5</c:f>
              <c:numCache>
                <c:formatCode>0%</c:formatCode>
                <c:ptCount val="4"/>
                <c:pt idx="0">
                  <c:v>0.22340425531914893</c:v>
                </c:pt>
                <c:pt idx="1">
                  <c:v>0.67241379310344829</c:v>
                </c:pt>
                <c:pt idx="2">
                  <c:v>0.12389380530973451</c:v>
                </c:pt>
                <c:pt idx="3">
                  <c:v>0.16666666666666666</c:v>
                </c:pt>
              </c:numCache>
            </c:numRef>
          </c:val>
          <c:extLst>
            <c:ext xmlns:c16="http://schemas.microsoft.com/office/drawing/2014/chart" uri="{C3380CC4-5D6E-409C-BE32-E72D297353CC}">
              <c16:uniqueId val="{00000000-6B06-4AF6-9C47-E9F8E13E6B57}"/>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Procédures de validation des modes opératoires </c:v>
                </c:pt>
                <c:pt idx="1">
                  <c:v>Procédure de rédaction et d’archivage des plans de prévention</c:v>
                </c:pt>
                <c:pt idx="2">
                  <c:v>Le CHSCT est informé lors de l’établissement des plans de prévention</c:v>
                </c:pt>
                <c:pt idx="3">
                  <c:v>Le CHSCT est informé des dates des visites d’inspection communes</c:v>
                </c:pt>
              </c:strCache>
            </c:strRef>
          </c:cat>
          <c:val>
            <c:numRef>
              <c:f>Feuil1!$C$2:$C$5</c:f>
              <c:numCache>
                <c:formatCode>0%</c:formatCode>
                <c:ptCount val="4"/>
                <c:pt idx="0">
                  <c:v>0.12844036697247707</c:v>
                </c:pt>
                <c:pt idx="1">
                  <c:v>0.66972477064220182</c:v>
                </c:pt>
                <c:pt idx="2">
                  <c:v>0.16981132075471697</c:v>
                </c:pt>
                <c:pt idx="3">
                  <c:v>0.12844036697247707</c:v>
                </c:pt>
              </c:numCache>
            </c:numRef>
          </c:val>
          <c:extLst>
            <c:ext xmlns:c16="http://schemas.microsoft.com/office/drawing/2014/chart" uri="{C3380CC4-5D6E-409C-BE32-E72D297353CC}">
              <c16:uniqueId val="{00000001-6B06-4AF6-9C47-E9F8E13E6B57}"/>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Procédures de validation des modes opératoires </c:v>
                </c:pt>
                <c:pt idx="1">
                  <c:v>Procédure de rédaction et d’archivage des plans de prévention</c:v>
                </c:pt>
                <c:pt idx="2">
                  <c:v>Le CHSCT est informé lors de l’établissement des plans de prévention</c:v>
                </c:pt>
                <c:pt idx="3">
                  <c:v>Le CHSCT est informé des dates des visites d’inspection communes</c:v>
                </c:pt>
              </c:strCache>
            </c:strRef>
          </c:cat>
          <c:val>
            <c:numRef>
              <c:f>Feuil1!$D$2:$D$5</c:f>
              <c:numCache>
                <c:formatCode>0%</c:formatCode>
                <c:ptCount val="4"/>
                <c:pt idx="0">
                  <c:v>0.31764705882352939</c:v>
                </c:pt>
                <c:pt idx="1">
                  <c:v>0.65765765765765771</c:v>
                </c:pt>
                <c:pt idx="2">
                  <c:v>0.2072072072072072</c:v>
                </c:pt>
                <c:pt idx="3">
                  <c:v>0.18018018018018017</c:v>
                </c:pt>
              </c:numCache>
            </c:numRef>
          </c:val>
          <c:extLst>
            <c:ext xmlns:c16="http://schemas.microsoft.com/office/drawing/2014/chart" uri="{C3380CC4-5D6E-409C-BE32-E72D297353CC}">
              <c16:uniqueId val="{00000000-E9DB-4343-8B87-137060F9A4AC}"/>
            </c:ext>
          </c:extLst>
        </c:ser>
        <c:dLbls>
          <c:showLegendKey val="0"/>
          <c:showVal val="0"/>
          <c:showCatName val="0"/>
          <c:showSerName val="0"/>
          <c:showPercent val="0"/>
          <c:showBubbleSize val="0"/>
        </c:dLbls>
        <c:gapWidth val="150"/>
        <c:axId val="171879040"/>
        <c:axId val="171880832"/>
      </c:barChart>
      <c:catAx>
        <c:axId val="171879040"/>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71880832"/>
        <c:crosses val="autoZero"/>
        <c:auto val="1"/>
        <c:lblAlgn val="ctr"/>
        <c:lblOffset val="100"/>
        <c:noMultiLvlLbl val="0"/>
      </c:catAx>
      <c:valAx>
        <c:axId val="171880832"/>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7187904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31424525848498"/>
          <c:y val="0.12772294477445501"/>
          <c:w val="0.47705126555674798"/>
          <c:h val="0.79611038699256598"/>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wrap="square" lIns="38100" tIns="19050" rIns="38100" bIns="19050" anchor="ctr">
                <a:spAutoFit/>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Procédure  de rédaction et d’archivage des plans généraux de coordination  pour les opérations de bâtiment et de génie civil</c:v>
                </c:pt>
                <c:pt idx="1">
                  <c:v>Procédure de rédaction et d’archivage des dossiers d’intervention ultérieure sur l’ouvrage </c:v>
                </c:pt>
                <c:pt idx="2">
                  <c:v>Procédure de validation des documents par l’établissement </c:v>
                </c:pt>
              </c:strCache>
            </c:strRef>
          </c:cat>
          <c:val>
            <c:numRef>
              <c:f>Feuil1!$B$2:$B$4</c:f>
              <c:numCache>
                <c:formatCode>0%</c:formatCode>
                <c:ptCount val="3"/>
                <c:pt idx="0">
                  <c:v>0.52777777777777779</c:v>
                </c:pt>
                <c:pt idx="1">
                  <c:v>0.47524752475247523</c:v>
                </c:pt>
                <c:pt idx="2">
                  <c:v>0.35106382978723405</c:v>
                </c:pt>
              </c:numCache>
            </c:numRef>
          </c:val>
          <c:extLst>
            <c:ext xmlns:c16="http://schemas.microsoft.com/office/drawing/2014/chart" uri="{C3380CC4-5D6E-409C-BE32-E72D297353CC}">
              <c16:uniqueId val="{00000000-EA0B-4826-834C-AE1FA3FB9623}"/>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wrap="square" lIns="38100" tIns="19050" rIns="38100" bIns="19050" anchor="ctr">
                <a:spAutoFit/>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Procédure  de rédaction et d’archivage des plans généraux de coordination  pour les opérations de bâtiment et de génie civil</c:v>
                </c:pt>
                <c:pt idx="1">
                  <c:v>Procédure de rédaction et d’archivage des dossiers d’intervention ultérieure sur l’ouvrage </c:v>
                </c:pt>
                <c:pt idx="2">
                  <c:v>Procédure de validation des documents par l’établissement </c:v>
                </c:pt>
              </c:strCache>
            </c:strRef>
          </c:cat>
          <c:val>
            <c:numRef>
              <c:f>Feuil1!$C$2:$C$4</c:f>
              <c:numCache>
                <c:formatCode>0%</c:formatCode>
                <c:ptCount val="3"/>
                <c:pt idx="0">
                  <c:v>0.44954128440366975</c:v>
                </c:pt>
                <c:pt idx="1">
                  <c:v>0.38532110091743121</c:v>
                </c:pt>
                <c:pt idx="2">
                  <c:v>0.24770642201834864</c:v>
                </c:pt>
              </c:numCache>
            </c:numRef>
          </c:val>
          <c:extLst>
            <c:ext xmlns:c16="http://schemas.microsoft.com/office/drawing/2014/chart" uri="{C3380CC4-5D6E-409C-BE32-E72D297353CC}">
              <c16:uniqueId val="{00000001-EA0B-4826-834C-AE1FA3FB9623}"/>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Feuil1!$A$2:$A$4</c:f>
              <c:strCache>
                <c:ptCount val="3"/>
                <c:pt idx="0">
                  <c:v>Procédure  de rédaction et d’archivage des plans généraux de coordination  pour les opérations de bâtiment et de génie civil</c:v>
                </c:pt>
                <c:pt idx="1">
                  <c:v>Procédure de rédaction et d’archivage des dossiers d’intervention ultérieure sur l’ouvrage </c:v>
                </c:pt>
                <c:pt idx="2">
                  <c:v>Procédure de validation des documents par l’établissement </c:v>
                </c:pt>
              </c:strCache>
            </c:strRef>
          </c:cat>
          <c:val>
            <c:numRef>
              <c:f>Feuil1!$D$2:$D$4</c:f>
              <c:numCache>
                <c:formatCode>0%</c:formatCode>
                <c:ptCount val="3"/>
                <c:pt idx="0">
                  <c:v>0.46846846846846846</c:v>
                </c:pt>
                <c:pt idx="1">
                  <c:v>0.45945945945945948</c:v>
                </c:pt>
                <c:pt idx="2">
                  <c:v>0.32432432432432434</c:v>
                </c:pt>
              </c:numCache>
            </c:numRef>
          </c:val>
          <c:extLst>
            <c:ext xmlns:c16="http://schemas.microsoft.com/office/drawing/2014/chart" uri="{C3380CC4-5D6E-409C-BE32-E72D297353CC}">
              <c16:uniqueId val="{00000000-D6AF-4BD8-BA5D-978DF81CE60C}"/>
            </c:ext>
          </c:extLst>
        </c:ser>
        <c:dLbls>
          <c:showLegendKey val="0"/>
          <c:showVal val="0"/>
          <c:showCatName val="0"/>
          <c:showSerName val="0"/>
          <c:showPercent val="0"/>
          <c:showBubbleSize val="0"/>
        </c:dLbls>
        <c:gapWidth val="150"/>
        <c:axId val="171946752"/>
        <c:axId val="171948288"/>
      </c:barChart>
      <c:catAx>
        <c:axId val="171946752"/>
        <c:scaling>
          <c:orientation val="maxMin"/>
        </c:scaling>
        <c:delete val="0"/>
        <c:axPos val="l"/>
        <c:majorGridlines/>
        <c:numFmt formatCode="General" sourceLinked="1"/>
        <c:majorTickMark val="out"/>
        <c:minorTickMark val="none"/>
        <c:tickLblPos val="nextTo"/>
        <c:crossAx val="171948288"/>
        <c:crosses val="autoZero"/>
        <c:auto val="1"/>
        <c:lblAlgn val="ctr"/>
        <c:lblOffset val="100"/>
        <c:noMultiLvlLbl val="0"/>
      </c:catAx>
      <c:valAx>
        <c:axId val="171948288"/>
        <c:scaling>
          <c:orientation val="minMax"/>
          <c:max val="1"/>
        </c:scaling>
        <c:delete val="0"/>
        <c:axPos val="t"/>
        <c:majorGridlines/>
        <c:minorGridlines/>
        <c:numFmt formatCode="0%" sourceLinked="1"/>
        <c:majorTickMark val="cross"/>
        <c:minorTickMark val="none"/>
        <c:tickLblPos val="nextTo"/>
        <c:crossAx val="171946752"/>
        <c:crosses val="autoZero"/>
        <c:crossBetween val="between"/>
      </c:valAx>
    </c:plotArea>
    <c:plotVisOnly val="1"/>
    <c:dispBlanksAs val="gap"/>
    <c:showDLblsOverMax val="0"/>
  </c:chart>
  <c:txPr>
    <a:bodyPr/>
    <a:lstStyle/>
    <a:p>
      <a:pPr>
        <a:defRPr sz="1400"/>
      </a:pPr>
      <a:endParaRPr lang="fr-FR"/>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66454617465235"/>
          <c:y val="0.12772294477445501"/>
          <c:w val="0.37470098591148232"/>
          <c:h val="0.79611038699256598"/>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Procédures adaptées pour l’ensemble des contrôles périodiques </c:v>
                </c:pt>
                <c:pt idx="1">
                  <c:v>Taux d’avis favorable de la part des commissions de sécurité pour les établissements recevant du public</c:v>
                </c:pt>
                <c:pt idx="2">
                  <c:v>Taux de réalisation des dossiers techniques amiante (DTA)</c:v>
                </c:pt>
                <c:pt idx="3">
                  <c:v>Taux de DTA à jour</c:v>
                </c:pt>
              </c:strCache>
            </c:strRef>
          </c:cat>
          <c:val>
            <c:numRef>
              <c:f>Feuil1!$B$2:$B$5</c:f>
              <c:numCache>
                <c:formatCode>0%</c:formatCode>
                <c:ptCount val="4"/>
                <c:pt idx="0">
                  <c:v>0.69827586206896552</c:v>
                </c:pt>
                <c:pt idx="1">
                  <c:v>0.94499999999999995</c:v>
                </c:pt>
                <c:pt idx="2">
                  <c:v>0.90700000000000003</c:v>
                </c:pt>
                <c:pt idx="3">
                  <c:v>0.72</c:v>
                </c:pt>
              </c:numCache>
            </c:numRef>
          </c:val>
          <c:extLst>
            <c:ext xmlns:c16="http://schemas.microsoft.com/office/drawing/2014/chart" uri="{C3380CC4-5D6E-409C-BE32-E72D297353CC}">
              <c16:uniqueId val="{00000000-0E18-4266-B745-E7388E48BB13}"/>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Procédures adaptées pour l’ensemble des contrôles périodiques </c:v>
                </c:pt>
                <c:pt idx="1">
                  <c:v>Taux d’avis favorable de la part des commissions de sécurité pour les établissements recevant du public</c:v>
                </c:pt>
                <c:pt idx="2">
                  <c:v>Taux de réalisation des dossiers techniques amiante (DTA)</c:v>
                </c:pt>
                <c:pt idx="3">
                  <c:v>Taux de DTA à jour</c:v>
                </c:pt>
              </c:strCache>
            </c:strRef>
          </c:cat>
          <c:val>
            <c:numRef>
              <c:f>Feuil1!$C$2:$C$5</c:f>
              <c:numCache>
                <c:formatCode>0%</c:formatCode>
                <c:ptCount val="4"/>
                <c:pt idx="0">
                  <c:v>0.75229357798165142</c:v>
                </c:pt>
                <c:pt idx="1">
                  <c:v>0.97099999999999997</c:v>
                </c:pt>
                <c:pt idx="2">
                  <c:v>0.94199999999999995</c:v>
                </c:pt>
                <c:pt idx="3">
                  <c:v>0.84</c:v>
                </c:pt>
              </c:numCache>
            </c:numRef>
          </c:val>
          <c:extLst>
            <c:ext xmlns:c16="http://schemas.microsoft.com/office/drawing/2014/chart" uri="{C3380CC4-5D6E-409C-BE32-E72D297353CC}">
              <c16:uniqueId val="{00000001-0E18-4266-B745-E7388E48BB13}"/>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Procédures adaptées pour l’ensemble des contrôles périodiques </c:v>
                </c:pt>
                <c:pt idx="1">
                  <c:v>Taux d’avis favorable de la part des commissions de sécurité pour les établissements recevant du public</c:v>
                </c:pt>
                <c:pt idx="2">
                  <c:v>Taux de réalisation des dossiers techniques amiante (DTA)</c:v>
                </c:pt>
                <c:pt idx="3">
                  <c:v>Taux de DTA à jour</c:v>
                </c:pt>
              </c:strCache>
            </c:strRef>
          </c:cat>
          <c:val>
            <c:numRef>
              <c:f>Feuil1!$D$2:$D$5</c:f>
              <c:numCache>
                <c:formatCode>0%</c:formatCode>
                <c:ptCount val="4"/>
                <c:pt idx="0">
                  <c:v>0.70270270270270274</c:v>
                </c:pt>
                <c:pt idx="1">
                  <c:v>0.94</c:v>
                </c:pt>
                <c:pt idx="2">
                  <c:v>0.95</c:v>
                </c:pt>
                <c:pt idx="3">
                  <c:v>0.81</c:v>
                </c:pt>
              </c:numCache>
            </c:numRef>
          </c:val>
          <c:extLst>
            <c:ext xmlns:c16="http://schemas.microsoft.com/office/drawing/2014/chart" uri="{C3380CC4-5D6E-409C-BE32-E72D297353CC}">
              <c16:uniqueId val="{00000000-57AC-4F62-88B3-761299F19B23}"/>
            </c:ext>
          </c:extLst>
        </c:ser>
        <c:dLbls>
          <c:showLegendKey val="0"/>
          <c:showVal val="0"/>
          <c:showCatName val="0"/>
          <c:showSerName val="0"/>
          <c:showPercent val="0"/>
          <c:showBubbleSize val="0"/>
        </c:dLbls>
        <c:gapWidth val="150"/>
        <c:axId val="172035072"/>
        <c:axId val="172045056"/>
      </c:barChart>
      <c:catAx>
        <c:axId val="172035072"/>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72045056"/>
        <c:crosses val="autoZero"/>
        <c:auto val="1"/>
        <c:lblAlgn val="ctr"/>
        <c:lblOffset val="100"/>
        <c:noMultiLvlLbl val="0"/>
      </c:catAx>
      <c:valAx>
        <c:axId val="172045056"/>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7203507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31424525848498"/>
          <c:y val="0.12772294477445501"/>
          <c:w val="0.47705126555674798"/>
          <c:h val="0.46377449289260259"/>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Fiches collectives de risques rédigées collectives d'exposition aux risques</c:v>
                </c:pt>
              </c:strCache>
            </c:strRef>
          </c:cat>
          <c:val>
            <c:numRef>
              <c:f>Feuil1!$B$2</c:f>
              <c:numCache>
                <c:formatCode>0%</c:formatCode>
                <c:ptCount val="1"/>
                <c:pt idx="0">
                  <c:v>0.15517241379310345</c:v>
                </c:pt>
              </c:numCache>
            </c:numRef>
          </c:val>
          <c:extLst>
            <c:ext xmlns:c16="http://schemas.microsoft.com/office/drawing/2014/chart" uri="{C3380CC4-5D6E-409C-BE32-E72D297353CC}">
              <c16:uniqueId val="{00000000-3BAC-4E47-AF6C-3A2B24BF3C74}"/>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Fiches collectives de risques rédigées collectives d'exposition aux risques</c:v>
                </c:pt>
              </c:strCache>
            </c:strRef>
          </c:cat>
          <c:val>
            <c:numRef>
              <c:f>Feuil1!$C$2</c:f>
              <c:numCache>
                <c:formatCode>0%</c:formatCode>
                <c:ptCount val="1"/>
                <c:pt idx="0">
                  <c:v>0.20183486238532111</c:v>
                </c:pt>
              </c:numCache>
            </c:numRef>
          </c:val>
          <c:extLst>
            <c:ext xmlns:c16="http://schemas.microsoft.com/office/drawing/2014/chart" uri="{C3380CC4-5D6E-409C-BE32-E72D297353CC}">
              <c16:uniqueId val="{00000001-3BAC-4E47-AF6C-3A2B24BF3C74}"/>
            </c:ext>
          </c:extLst>
        </c:ser>
        <c:ser>
          <c:idx val="2"/>
          <c:order val="2"/>
          <c:tx>
            <c:strRef>
              <c:f>Feuil1!$D$1</c:f>
              <c:strCache>
                <c:ptCount val="1"/>
                <c:pt idx="0">
                  <c:v>2021</c:v>
                </c:pt>
              </c:strCache>
            </c:strRef>
          </c:tx>
          <c:spPr>
            <a:solidFill>
              <a:srgbClr val="0070C0"/>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3D-4488-9488-75DBFF23D063}"/>
                </c:ext>
              </c:extLst>
            </c:dLbl>
            <c:spPr>
              <a:noFill/>
              <a:ln>
                <a:noFill/>
              </a:ln>
              <a:effectLst/>
            </c:spPr>
            <c:txPr>
              <a:bodyPr wrap="square" lIns="38100" tIns="19050" rIns="38100" bIns="19050" anchor="ctr">
                <a:spAutoFit/>
              </a:bodyPr>
              <a:lstStyle/>
              <a:p>
                <a:pPr>
                  <a:defRPr sz="1400" b="1"/>
                </a:pPr>
                <a:endParaRPr lang="fr-FR"/>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Feuil1!$A$2</c:f>
              <c:strCache>
                <c:ptCount val="1"/>
                <c:pt idx="0">
                  <c:v>Fiches collectives de risques rédigées collectives d'exposition aux risques</c:v>
                </c:pt>
              </c:strCache>
            </c:strRef>
          </c:cat>
          <c:val>
            <c:numRef>
              <c:f>Feuil1!$D$2</c:f>
              <c:numCache>
                <c:formatCode>0%</c:formatCode>
                <c:ptCount val="1"/>
                <c:pt idx="0">
                  <c:v>0.16216216216216217</c:v>
                </c:pt>
              </c:numCache>
            </c:numRef>
          </c:val>
          <c:extLst>
            <c:ext xmlns:c16="http://schemas.microsoft.com/office/drawing/2014/chart" uri="{C3380CC4-5D6E-409C-BE32-E72D297353CC}">
              <c16:uniqueId val="{00000000-4C3D-4488-9488-75DBFF23D063}"/>
            </c:ext>
          </c:extLst>
        </c:ser>
        <c:dLbls>
          <c:showLegendKey val="0"/>
          <c:showVal val="0"/>
          <c:showCatName val="0"/>
          <c:showSerName val="0"/>
          <c:showPercent val="0"/>
          <c:showBubbleSize val="0"/>
        </c:dLbls>
        <c:gapWidth val="150"/>
        <c:axId val="172319872"/>
        <c:axId val="172321408"/>
      </c:barChart>
      <c:catAx>
        <c:axId val="172319872"/>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72321408"/>
        <c:crosses val="autoZero"/>
        <c:auto val="1"/>
        <c:lblAlgn val="ctr"/>
        <c:lblOffset val="100"/>
        <c:noMultiLvlLbl val="0"/>
      </c:catAx>
      <c:valAx>
        <c:axId val="172321408"/>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7231987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211278135687584"/>
          <c:y val="0.12772294477445501"/>
          <c:w val="0.36993780322914183"/>
          <c:h val="0.79611038699256598"/>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c:spPr>
            <c:txPr>
              <a:bodyPr wrap="square" lIns="38100" tIns="19050" rIns="38100" bIns="19050" anchor="ctr">
                <a:spAutoFit/>
              </a:bodyPr>
              <a:lstStyle/>
              <a:p>
                <a:pPr>
                  <a:defRPr sz="1100">
                    <a:latin typeface="+mn-lt"/>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Nombre de fiches individuelles de suivi de l’exposition à l'amiante délivrées</c:v>
                </c:pt>
                <c:pt idx="1">
                  <c:v>Nombre de fiches individuelles d’expositionà l'hyperbarie délivrées</c:v>
                </c:pt>
                <c:pt idx="2">
                  <c:v>Nombre de fiches individuelles de suivi de l’exposition aux facteurs de pénibilité délivrées</c:v>
                </c:pt>
              </c:strCache>
            </c:strRef>
          </c:cat>
          <c:val>
            <c:numRef>
              <c:f>Feuil1!$B$2:$B$4</c:f>
              <c:numCache>
                <c:formatCode>0</c:formatCode>
                <c:ptCount val="3"/>
                <c:pt idx="0">
                  <c:v>95</c:v>
                </c:pt>
                <c:pt idx="1">
                  <c:v>54</c:v>
                </c:pt>
                <c:pt idx="2">
                  <c:v>256</c:v>
                </c:pt>
              </c:numCache>
            </c:numRef>
          </c:val>
          <c:extLst>
            <c:ext xmlns:c16="http://schemas.microsoft.com/office/drawing/2014/chart" uri="{C3380CC4-5D6E-409C-BE32-E72D297353CC}">
              <c16:uniqueId val="{00000000-1AA0-49D6-B823-10C052366550}"/>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100">
                    <a:latin typeface="+mn-lt"/>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Nombre de fiches individuelles de suivi de l’exposition à l'amiante délivrées</c:v>
                </c:pt>
                <c:pt idx="1">
                  <c:v>Nombre de fiches individuelles d’expositionà l'hyperbarie délivrées</c:v>
                </c:pt>
                <c:pt idx="2">
                  <c:v>Nombre de fiches individuelles de suivi de l’exposition aux facteurs de pénibilité délivrées</c:v>
                </c:pt>
              </c:strCache>
            </c:strRef>
          </c:cat>
          <c:val>
            <c:numRef>
              <c:f>Feuil1!$C$2:$C$4</c:f>
              <c:numCache>
                <c:formatCode>General</c:formatCode>
                <c:ptCount val="3"/>
                <c:pt idx="0">
                  <c:v>14</c:v>
                </c:pt>
                <c:pt idx="1">
                  <c:v>42</c:v>
                </c:pt>
                <c:pt idx="2">
                  <c:v>77</c:v>
                </c:pt>
              </c:numCache>
            </c:numRef>
          </c:val>
          <c:extLst>
            <c:ext xmlns:c16="http://schemas.microsoft.com/office/drawing/2014/chart" uri="{C3380CC4-5D6E-409C-BE32-E72D297353CC}">
              <c16:uniqueId val="{00000001-1AA0-49D6-B823-10C052366550}"/>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Feuil1!$A$2:$A$4</c:f>
              <c:strCache>
                <c:ptCount val="3"/>
                <c:pt idx="0">
                  <c:v>Nombre de fiches individuelles de suivi de l’exposition à l'amiante délivrées</c:v>
                </c:pt>
                <c:pt idx="1">
                  <c:v>Nombre de fiches individuelles d’expositionà l'hyperbarie délivrées</c:v>
                </c:pt>
                <c:pt idx="2">
                  <c:v>Nombre de fiches individuelles de suivi de l’exposition aux facteurs de pénibilité délivrées</c:v>
                </c:pt>
              </c:strCache>
            </c:strRef>
          </c:cat>
          <c:val>
            <c:numRef>
              <c:f>Feuil1!$D$2:$D$4</c:f>
              <c:numCache>
                <c:formatCode>General</c:formatCode>
                <c:ptCount val="3"/>
                <c:pt idx="0">
                  <c:v>33</c:v>
                </c:pt>
                <c:pt idx="1">
                  <c:v>18</c:v>
                </c:pt>
                <c:pt idx="2">
                  <c:v>90</c:v>
                </c:pt>
              </c:numCache>
            </c:numRef>
          </c:val>
          <c:extLst>
            <c:ext xmlns:c16="http://schemas.microsoft.com/office/drawing/2014/chart" uri="{C3380CC4-5D6E-409C-BE32-E72D297353CC}">
              <c16:uniqueId val="{00000000-4DED-464A-A955-5F582C368875}"/>
            </c:ext>
          </c:extLst>
        </c:ser>
        <c:dLbls>
          <c:showLegendKey val="0"/>
          <c:showVal val="0"/>
          <c:showCatName val="0"/>
          <c:showSerName val="0"/>
          <c:showPercent val="0"/>
          <c:showBubbleSize val="0"/>
        </c:dLbls>
        <c:gapWidth val="150"/>
        <c:axId val="188598912"/>
        <c:axId val="196542848"/>
      </c:barChart>
      <c:catAx>
        <c:axId val="188598912"/>
        <c:scaling>
          <c:orientation val="maxMin"/>
        </c:scaling>
        <c:delete val="0"/>
        <c:axPos val="l"/>
        <c:majorGridlines/>
        <c:numFmt formatCode="General" sourceLinked="1"/>
        <c:majorTickMark val="out"/>
        <c:minorTickMark val="none"/>
        <c:tickLblPos val="nextTo"/>
        <c:txPr>
          <a:bodyPr/>
          <a:lstStyle/>
          <a:p>
            <a:pPr>
              <a:defRPr sz="1400"/>
            </a:pPr>
            <a:endParaRPr lang="fr-FR"/>
          </a:p>
        </c:txPr>
        <c:crossAx val="196542848"/>
        <c:crosses val="autoZero"/>
        <c:auto val="1"/>
        <c:lblAlgn val="ctr"/>
        <c:lblOffset val="100"/>
        <c:noMultiLvlLbl val="0"/>
      </c:catAx>
      <c:valAx>
        <c:axId val="196542848"/>
        <c:scaling>
          <c:orientation val="minMax"/>
        </c:scaling>
        <c:delete val="0"/>
        <c:axPos val="t"/>
        <c:majorGridlines/>
        <c:minorGridlines/>
        <c:numFmt formatCode="#,##0" sourceLinked="0"/>
        <c:majorTickMark val="cross"/>
        <c:minorTickMark val="none"/>
        <c:tickLblPos val="nextTo"/>
        <c:crossAx val="188598912"/>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fr-FR"/>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8874051592304519"/>
          <c:y val="0.10470413424702822"/>
          <c:w val="0.28868071807100154"/>
          <c:h val="0.79611038699256598"/>
        </c:manualLayout>
      </c:layout>
      <c:barChart>
        <c:barDir val="bar"/>
        <c:grouping val="clustered"/>
        <c:varyColors val="0"/>
        <c:ser>
          <c:idx val="0"/>
          <c:order val="0"/>
          <c:tx>
            <c:strRef>
              <c:f>Feuil1!$B$1</c:f>
              <c:strCache>
                <c:ptCount val="1"/>
                <c:pt idx="0">
                  <c:v>2019</c:v>
                </c:pt>
              </c:strCache>
            </c:strRef>
          </c:tx>
          <c:spPr>
            <a:solidFill>
              <a:srgbClr val="4F81BD">
                <a:lumMod val="20000"/>
                <a:lumOff val="8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Agents chimiques dangereux (ACD) présents dans l’établissement</c:v>
                </c:pt>
                <c:pt idx="1">
                  <c:v>Liste des personnes exposées aux ACD</c:v>
                </c:pt>
                <c:pt idx="2">
                  <c:v>Agents CMR présents dans l’établissement</c:v>
                </c:pt>
                <c:pt idx="3">
                  <c:v>Liste des produits CMR </c:v>
                </c:pt>
                <c:pt idx="4">
                  <c:v>Fiches individuelles d’exposition aux CMR</c:v>
                </c:pt>
                <c:pt idx="5">
                  <c:v>Présence dans l’établissement d'agents biologiques des groupes 2 ou 3</c:v>
                </c:pt>
                <c:pt idx="6">
                  <c:v>Liste des personnes exposées aux agents biologiques</c:v>
                </c:pt>
              </c:strCache>
            </c:strRef>
          </c:cat>
          <c:val>
            <c:numRef>
              <c:f>Feuil1!$B$2:$B$8</c:f>
              <c:numCache>
                <c:formatCode>0%</c:formatCode>
                <c:ptCount val="7"/>
                <c:pt idx="0">
                  <c:v>0.66379310344827591</c:v>
                </c:pt>
                <c:pt idx="1">
                  <c:v>0.42857142857142855</c:v>
                </c:pt>
                <c:pt idx="2">
                  <c:v>0.60344827586206895</c:v>
                </c:pt>
                <c:pt idx="3">
                  <c:v>0.6</c:v>
                </c:pt>
                <c:pt idx="4">
                  <c:v>0.19614893863820904</c:v>
                </c:pt>
                <c:pt idx="5">
                  <c:v>0.50420168067226889</c:v>
                </c:pt>
                <c:pt idx="6">
                  <c:v>0.33333333333333331</c:v>
                </c:pt>
              </c:numCache>
            </c:numRef>
          </c:val>
          <c:extLst>
            <c:ext xmlns:c16="http://schemas.microsoft.com/office/drawing/2014/chart" uri="{C3380CC4-5D6E-409C-BE32-E72D297353CC}">
              <c16:uniqueId val="{00000000-EE3A-48B3-9F39-DAC7C461AAB1}"/>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Agents chimiques dangereux (ACD) présents dans l’établissement</c:v>
                </c:pt>
                <c:pt idx="1">
                  <c:v>Liste des personnes exposées aux ACD</c:v>
                </c:pt>
                <c:pt idx="2">
                  <c:v>Agents CMR présents dans l’établissement</c:v>
                </c:pt>
                <c:pt idx="3">
                  <c:v>Liste des produits CMR </c:v>
                </c:pt>
                <c:pt idx="4">
                  <c:v>Fiches individuelles d’exposition aux CMR</c:v>
                </c:pt>
                <c:pt idx="5">
                  <c:v>Présence dans l’établissement d'agents biologiques des groupes 2 ou 3</c:v>
                </c:pt>
                <c:pt idx="6">
                  <c:v>Liste des personnes exposées aux agents biologiques</c:v>
                </c:pt>
              </c:strCache>
            </c:strRef>
          </c:cat>
          <c:val>
            <c:numRef>
              <c:f>Feuil1!$C$2:$C$8</c:f>
              <c:numCache>
                <c:formatCode>0%</c:formatCode>
                <c:ptCount val="7"/>
                <c:pt idx="0">
                  <c:v>0.69724770642201839</c:v>
                </c:pt>
                <c:pt idx="1">
                  <c:v>0.5</c:v>
                </c:pt>
                <c:pt idx="2">
                  <c:v>0.65137614678899081</c:v>
                </c:pt>
                <c:pt idx="3">
                  <c:v>0.63380281690140849</c:v>
                </c:pt>
                <c:pt idx="4">
                  <c:v>0.46341463414634149</c:v>
                </c:pt>
                <c:pt idx="5">
                  <c:v>0.39449541284403672</c:v>
                </c:pt>
                <c:pt idx="6">
                  <c:v>0.51162790697674421</c:v>
                </c:pt>
              </c:numCache>
            </c:numRef>
          </c:val>
          <c:extLst>
            <c:ext xmlns:c16="http://schemas.microsoft.com/office/drawing/2014/chart" uri="{C3380CC4-5D6E-409C-BE32-E72D297353CC}">
              <c16:uniqueId val="{00000001-EE3A-48B3-9F39-DAC7C461AAB1}"/>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Feuil1!$A$2:$A$8</c:f>
              <c:strCache>
                <c:ptCount val="7"/>
                <c:pt idx="0">
                  <c:v>Agents chimiques dangereux (ACD) présents dans l’établissement</c:v>
                </c:pt>
                <c:pt idx="1">
                  <c:v>Liste des personnes exposées aux ACD</c:v>
                </c:pt>
                <c:pt idx="2">
                  <c:v>Agents CMR présents dans l’établissement</c:v>
                </c:pt>
                <c:pt idx="3">
                  <c:v>Liste des produits CMR </c:v>
                </c:pt>
                <c:pt idx="4">
                  <c:v>Fiches individuelles d’exposition aux CMR</c:v>
                </c:pt>
                <c:pt idx="5">
                  <c:v>Présence dans l’établissement d'agents biologiques des groupes 2 ou 3</c:v>
                </c:pt>
                <c:pt idx="6">
                  <c:v>Liste des personnes exposées aux agents biologiques</c:v>
                </c:pt>
              </c:strCache>
            </c:strRef>
          </c:cat>
          <c:val>
            <c:numRef>
              <c:f>Feuil1!$D$2:$D$8</c:f>
              <c:numCache>
                <c:formatCode>0%</c:formatCode>
                <c:ptCount val="7"/>
                <c:pt idx="0">
                  <c:v>0.65765765765765771</c:v>
                </c:pt>
                <c:pt idx="1">
                  <c:v>0.53947368421052633</c:v>
                </c:pt>
                <c:pt idx="2">
                  <c:v>0.59459459459459463</c:v>
                </c:pt>
                <c:pt idx="3">
                  <c:v>0.62121212121212122</c:v>
                </c:pt>
                <c:pt idx="4">
                  <c:v>0.28487733430977663</c:v>
                </c:pt>
                <c:pt idx="5">
                  <c:v>0.18018018018018017</c:v>
                </c:pt>
                <c:pt idx="6">
                  <c:v>0.36507936507936506</c:v>
                </c:pt>
              </c:numCache>
            </c:numRef>
          </c:val>
          <c:extLst>
            <c:ext xmlns:c16="http://schemas.microsoft.com/office/drawing/2014/chart" uri="{C3380CC4-5D6E-409C-BE32-E72D297353CC}">
              <c16:uniqueId val="{00000000-5C94-471A-9179-C4E3B824D812}"/>
            </c:ext>
          </c:extLst>
        </c:ser>
        <c:dLbls>
          <c:showLegendKey val="0"/>
          <c:showVal val="0"/>
          <c:showCatName val="0"/>
          <c:showSerName val="0"/>
          <c:showPercent val="0"/>
          <c:showBubbleSize val="0"/>
        </c:dLbls>
        <c:gapWidth val="150"/>
        <c:axId val="167243776"/>
        <c:axId val="167245312"/>
      </c:barChart>
      <c:catAx>
        <c:axId val="167243776"/>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67245312"/>
        <c:crosses val="autoZero"/>
        <c:auto val="1"/>
        <c:lblAlgn val="ctr"/>
        <c:lblOffset val="100"/>
        <c:noMultiLvlLbl val="0"/>
      </c:catAx>
      <c:valAx>
        <c:axId val="167245312"/>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67243776"/>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7062326044137965"/>
          <c:y val="0.10470413424702822"/>
          <c:w val="0.30679797355266714"/>
          <c:h val="0.79611038699256598"/>
        </c:manualLayout>
      </c:layout>
      <c:barChart>
        <c:barDir val="bar"/>
        <c:grouping val="clustered"/>
        <c:varyColors val="0"/>
        <c:ser>
          <c:idx val="0"/>
          <c:order val="0"/>
          <c:tx>
            <c:strRef>
              <c:f>Feuil1!$B$1</c:f>
              <c:strCache>
                <c:ptCount val="1"/>
                <c:pt idx="0">
                  <c:v>2019</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Sources radioactives utilisées dans l’établissement</c:v>
                </c:pt>
                <c:pt idx="1">
                  <c:v>Liste des personnes exposées aux sources radioactives</c:v>
                </c:pt>
                <c:pt idx="2">
                  <c:v>Sources de rayonnement optique artificiel utilisées dans l’établissement</c:v>
                </c:pt>
                <c:pt idx="3">
                  <c:v>Liste des personnes exposées aux rayonnements optiques artificiels</c:v>
                </c:pt>
                <c:pt idx="4">
                  <c:v>Substances à l’état nanoparticulaire présentes dans l’établissement</c:v>
                </c:pt>
                <c:pt idx="5">
                  <c:v>Liste des personnes exposées aux substances à l’état nanoparticulaire</c:v>
                </c:pt>
              </c:strCache>
            </c:strRef>
          </c:cat>
          <c:val>
            <c:numRef>
              <c:f>Feuil1!$B$2:$B$7</c:f>
              <c:numCache>
                <c:formatCode>0%</c:formatCode>
                <c:ptCount val="6"/>
                <c:pt idx="0">
                  <c:v>0.45689655172413796</c:v>
                </c:pt>
                <c:pt idx="1">
                  <c:v>0.75471698113207553</c:v>
                </c:pt>
                <c:pt idx="2">
                  <c:v>0.62068965517241381</c:v>
                </c:pt>
                <c:pt idx="3">
                  <c:v>0.41666666666666669</c:v>
                </c:pt>
                <c:pt idx="4">
                  <c:v>0.43103448275862066</c:v>
                </c:pt>
                <c:pt idx="5">
                  <c:v>0.36</c:v>
                </c:pt>
              </c:numCache>
            </c:numRef>
          </c:val>
          <c:extLst>
            <c:ext xmlns:c16="http://schemas.microsoft.com/office/drawing/2014/chart" uri="{C3380CC4-5D6E-409C-BE32-E72D297353CC}">
              <c16:uniqueId val="{00000000-8300-4B4C-BDEE-B5312E7E5C7A}"/>
            </c:ext>
          </c:extLst>
        </c:ser>
        <c:ser>
          <c:idx val="1"/>
          <c:order val="1"/>
          <c:tx>
            <c:strRef>
              <c:f>Feuil1!$C$1</c:f>
              <c:strCache>
                <c:ptCount val="1"/>
                <c:pt idx="0">
                  <c:v>2020</c:v>
                </c:pt>
              </c:strCache>
            </c:strRef>
          </c:tx>
          <c:spPr>
            <a:solidFill>
              <a:srgbClr val="1F497D">
                <a:lumMod val="60000"/>
                <a:lumOff val="4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Sources radioactives utilisées dans l’établissement</c:v>
                </c:pt>
                <c:pt idx="1">
                  <c:v>Liste des personnes exposées aux sources radioactives</c:v>
                </c:pt>
                <c:pt idx="2">
                  <c:v>Sources de rayonnement optique artificiel utilisées dans l’établissement</c:v>
                </c:pt>
                <c:pt idx="3">
                  <c:v>Liste des personnes exposées aux rayonnements optiques artificiels</c:v>
                </c:pt>
                <c:pt idx="4">
                  <c:v>Substances à l’état nanoparticulaire présentes dans l’établissement</c:v>
                </c:pt>
                <c:pt idx="5">
                  <c:v>Liste des personnes exposées aux substances à l’état nanoparticulaire</c:v>
                </c:pt>
              </c:strCache>
            </c:strRef>
          </c:cat>
          <c:val>
            <c:numRef>
              <c:f>Feuil1!$C$2:$C$7</c:f>
              <c:numCache>
                <c:formatCode>0%</c:formatCode>
                <c:ptCount val="6"/>
                <c:pt idx="0">
                  <c:v>0.51376146788990829</c:v>
                </c:pt>
                <c:pt idx="1">
                  <c:v>0.7321428571428571</c:v>
                </c:pt>
                <c:pt idx="2">
                  <c:v>0.62385321100917435</c:v>
                </c:pt>
                <c:pt idx="3">
                  <c:v>0.4264705882352941</c:v>
                </c:pt>
                <c:pt idx="4">
                  <c:v>0.46788990825688076</c:v>
                </c:pt>
                <c:pt idx="5">
                  <c:v>0.31372549019607843</c:v>
                </c:pt>
              </c:numCache>
            </c:numRef>
          </c:val>
          <c:extLst>
            <c:ext xmlns:c16="http://schemas.microsoft.com/office/drawing/2014/chart" uri="{C3380CC4-5D6E-409C-BE32-E72D297353CC}">
              <c16:uniqueId val="{00000001-8300-4B4C-BDEE-B5312E7E5C7A}"/>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Feuil1!$A$2:$A$7</c:f>
              <c:strCache>
                <c:ptCount val="6"/>
                <c:pt idx="0">
                  <c:v>Sources radioactives utilisées dans l’établissement</c:v>
                </c:pt>
                <c:pt idx="1">
                  <c:v>Liste des personnes exposées aux sources radioactives</c:v>
                </c:pt>
                <c:pt idx="2">
                  <c:v>Sources de rayonnement optique artificiel utilisées dans l’établissement</c:v>
                </c:pt>
                <c:pt idx="3">
                  <c:v>Liste des personnes exposées aux rayonnements optiques artificiels</c:v>
                </c:pt>
                <c:pt idx="4">
                  <c:v>Substances à l’état nanoparticulaire présentes dans l’établissement</c:v>
                </c:pt>
                <c:pt idx="5">
                  <c:v>Liste des personnes exposées aux substances à l’état nanoparticulaire</c:v>
                </c:pt>
              </c:strCache>
            </c:strRef>
          </c:cat>
          <c:val>
            <c:numRef>
              <c:f>Feuil1!$D$2:$D$7</c:f>
              <c:numCache>
                <c:formatCode>0%</c:formatCode>
                <c:ptCount val="6"/>
                <c:pt idx="0">
                  <c:v>0.49549549549549549</c:v>
                </c:pt>
                <c:pt idx="1">
                  <c:v>0.70909090909090911</c:v>
                </c:pt>
                <c:pt idx="2">
                  <c:v>0.5855855855855856</c:v>
                </c:pt>
                <c:pt idx="3">
                  <c:v>0.35384615384615387</c:v>
                </c:pt>
                <c:pt idx="4">
                  <c:v>0.46846846846846846</c:v>
                </c:pt>
                <c:pt idx="5">
                  <c:v>0.28846153846153844</c:v>
                </c:pt>
              </c:numCache>
            </c:numRef>
          </c:val>
          <c:extLst>
            <c:ext xmlns:c16="http://schemas.microsoft.com/office/drawing/2014/chart" uri="{C3380CC4-5D6E-409C-BE32-E72D297353CC}">
              <c16:uniqueId val="{00000000-3BE5-416D-8BDF-A9AC3C8E7DD5}"/>
            </c:ext>
          </c:extLst>
        </c:ser>
        <c:dLbls>
          <c:showLegendKey val="0"/>
          <c:showVal val="0"/>
          <c:showCatName val="0"/>
          <c:showSerName val="0"/>
          <c:showPercent val="0"/>
          <c:showBubbleSize val="0"/>
        </c:dLbls>
        <c:gapWidth val="150"/>
        <c:axId val="172433408"/>
        <c:axId val="172434944"/>
      </c:barChart>
      <c:catAx>
        <c:axId val="172433408"/>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72434944"/>
        <c:crosses val="autoZero"/>
        <c:auto val="1"/>
        <c:lblAlgn val="ctr"/>
        <c:lblOffset val="100"/>
        <c:noMultiLvlLbl val="0"/>
      </c:catAx>
      <c:valAx>
        <c:axId val="172434944"/>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7243340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7062326044137965"/>
          <c:y val="0.10470413424702822"/>
          <c:w val="0.30679797355266714"/>
          <c:h val="0.79611038699256598"/>
        </c:manualLayout>
      </c:layout>
      <c:barChart>
        <c:barDir val="bar"/>
        <c:grouping val="clustered"/>
        <c:varyColors val="0"/>
        <c:ser>
          <c:idx val="0"/>
          <c:order val="0"/>
          <c:tx>
            <c:strRef>
              <c:f>Feuil1!$B$1</c:f>
              <c:strCache>
                <c:ptCount val="1"/>
                <c:pt idx="0">
                  <c:v>2019</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Présence de micro-organismes génétiquement modifiés </c:v>
                </c:pt>
                <c:pt idx="1">
                  <c:v>Etablissement avec agrément de la commission de génie génétique</c:v>
                </c:pt>
                <c:pt idx="2">
                  <c:v>Présence d'animaux génétiquement modifiés</c:v>
                </c:pt>
                <c:pt idx="3">
                  <c:v>Etablissement avec agrément de la commission de génie génétique</c:v>
                </c:pt>
                <c:pt idx="4">
                  <c:v>Présence de plantes génétiquement modifiées</c:v>
                </c:pt>
                <c:pt idx="5">
                  <c:v>Etablissement avec agrément de la commission de génie génétique</c:v>
                </c:pt>
                <c:pt idx="6">
                  <c:v>Présence d'une animalerie (animaux utilisés à des fins scientifiques)</c:v>
                </c:pt>
                <c:pt idx="7">
                  <c:v>Animaleries conformes à la réglementation </c:v>
                </c:pt>
              </c:strCache>
            </c:strRef>
          </c:cat>
          <c:val>
            <c:numRef>
              <c:f>Feuil1!$B$2:$B$9</c:f>
              <c:numCache>
                <c:formatCode>0%</c:formatCode>
                <c:ptCount val="8"/>
                <c:pt idx="0">
                  <c:v>0.28448275862068967</c:v>
                </c:pt>
                <c:pt idx="1">
                  <c:v>0.87878787878787878</c:v>
                </c:pt>
                <c:pt idx="2">
                  <c:v>0.19827586206896552</c:v>
                </c:pt>
                <c:pt idx="3">
                  <c:v>0.82608695652173914</c:v>
                </c:pt>
                <c:pt idx="4">
                  <c:v>0.18965517241379309</c:v>
                </c:pt>
                <c:pt idx="5">
                  <c:v>0.72727272727272729</c:v>
                </c:pt>
                <c:pt idx="6">
                  <c:v>0.30172413793103448</c:v>
                </c:pt>
                <c:pt idx="7">
                  <c:v>0.91666666666666663</c:v>
                </c:pt>
              </c:numCache>
            </c:numRef>
          </c:val>
          <c:extLst>
            <c:ext xmlns:c16="http://schemas.microsoft.com/office/drawing/2014/chart" uri="{C3380CC4-5D6E-409C-BE32-E72D297353CC}">
              <c16:uniqueId val="{00000000-763F-4912-96C5-C0D71EB9B4CC}"/>
            </c:ext>
          </c:extLst>
        </c:ser>
        <c:ser>
          <c:idx val="1"/>
          <c:order val="1"/>
          <c:tx>
            <c:strRef>
              <c:f>Feuil1!$C$1</c:f>
              <c:strCache>
                <c:ptCount val="1"/>
                <c:pt idx="0">
                  <c:v>2020</c:v>
                </c:pt>
              </c:strCache>
            </c:strRef>
          </c:tx>
          <c:spPr>
            <a:solidFill>
              <a:srgbClr val="1F497D">
                <a:lumMod val="60000"/>
                <a:lumOff val="4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Présence de micro-organismes génétiquement modifiés </c:v>
                </c:pt>
                <c:pt idx="1">
                  <c:v>Etablissement avec agrément de la commission de génie génétique</c:v>
                </c:pt>
                <c:pt idx="2">
                  <c:v>Présence d'animaux génétiquement modifiés</c:v>
                </c:pt>
                <c:pt idx="3">
                  <c:v>Etablissement avec agrément de la commission de génie génétique</c:v>
                </c:pt>
                <c:pt idx="4">
                  <c:v>Présence de plantes génétiquement modifiées</c:v>
                </c:pt>
                <c:pt idx="5">
                  <c:v>Etablissement avec agrément de la commission de génie génétique</c:v>
                </c:pt>
                <c:pt idx="6">
                  <c:v>Présence d'une animalerie (animaux utilisés à des fins scientifiques)</c:v>
                </c:pt>
                <c:pt idx="7">
                  <c:v>Animaleries conformes à la réglementation </c:v>
                </c:pt>
              </c:strCache>
            </c:strRef>
          </c:cat>
          <c:val>
            <c:numRef>
              <c:f>Feuil1!$C$2:$C$9</c:f>
              <c:numCache>
                <c:formatCode>0%</c:formatCode>
                <c:ptCount val="8"/>
                <c:pt idx="0">
                  <c:v>0.3577981651376147</c:v>
                </c:pt>
                <c:pt idx="1">
                  <c:v>0.79487179487179482</c:v>
                </c:pt>
                <c:pt idx="2">
                  <c:v>0.23853211009174313</c:v>
                </c:pt>
                <c:pt idx="3">
                  <c:v>0.88461538461538458</c:v>
                </c:pt>
                <c:pt idx="4">
                  <c:v>0.23853211009174313</c:v>
                </c:pt>
                <c:pt idx="5">
                  <c:v>0.7931034482758621</c:v>
                </c:pt>
                <c:pt idx="6">
                  <c:v>0.3669724770642202</c:v>
                </c:pt>
                <c:pt idx="7">
                  <c:v>0.96610169491525422</c:v>
                </c:pt>
              </c:numCache>
            </c:numRef>
          </c:val>
          <c:extLst>
            <c:ext xmlns:c16="http://schemas.microsoft.com/office/drawing/2014/chart" uri="{C3380CC4-5D6E-409C-BE32-E72D297353CC}">
              <c16:uniqueId val="{00000001-763F-4912-96C5-C0D71EB9B4CC}"/>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Feuil1!$A$2:$A$9</c:f>
              <c:strCache>
                <c:ptCount val="8"/>
                <c:pt idx="0">
                  <c:v>Présence de micro-organismes génétiquement modifiés </c:v>
                </c:pt>
                <c:pt idx="1">
                  <c:v>Etablissement avec agrément de la commission de génie génétique</c:v>
                </c:pt>
                <c:pt idx="2">
                  <c:v>Présence d'animaux génétiquement modifiés</c:v>
                </c:pt>
                <c:pt idx="3">
                  <c:v>Etablissement avec agrément de la commission de génie génétique</c:v>
                </c:pt>
                <c:pt idx="4">
                  <c:v>Présence de plantes génétiquement modifiées</c:v>
                </c:pt>
                <c:pt idx="5">
                  <c:v>Etablissement avec agrément de la commission de génie génétique</c:v>
                </c:pt>
                <c:pt idx="6">
                  <c:v>Présence d'une animalerie (animaux utilisés à des fins scientifiques)</c:v>
                </c:pt>
                <c:pt idx="7">
                  <c:v>Animaleries conformes à la réglementation </c:v>
                </c:pt>
              </c:strCache>
            </c:strRef>
          </c:cat>
          <c:val>
            <c:numRef>
              <c:f>Feuil1!$D$2:$D$9</c:f>
              <c:numCache>
                <c:formatCode>0%</c:formatCode>
                <c:ptCount val="8"/>
                <c:pt idx="0">
                  <c:v>0.30630630630630629</c:v>
                </c:pt>
                <c:pt idx="1">
                  <c:v>0.82352941176470584</c:v>
                </c:pt>
                <c:pt idx="2">
                  <c:v>0.21621621621621623</c:v>
                </c:pt>
                <c:pt idx="3">
                  <c:v>0.875</c:v>
                </c:pt>
                <c:pt idx="4">
                  <c:v>0.16216216216216217</c:v>
                </c:pt>
                <c:pt idx="5">
                  <c:v>0.88888888888888884</c:v>
                </c:pt>
                <c:pt idx="6">
                  <c:v>0.31531531531531531</c:v>
                </c:pt>
                <c:pt idx="7">
                  <c:v>0.94736842105263153</c:v>
                </c:pt>
              </c:numCache>
            </c:numRef>
          </c:val>
          <c:extLst>
            <c:ext xmlns:c16="http://schemas.microsoft.com/office/drawing/2014/chart" uri="{C3380CC4-5D6E-409C-BE32-E72D297353CC}">
              <c16:uniqueId val="{00000000-FCFC-4216-A74E-AFB97B9EDD2B}"/>
            </c:ext>
          </c:extLst>
        </c:ser>
        <c:dLbls>
          <c:showLegendKey val="0"/>
          <c:showVal val="0"/>
          <c:showCatName val="0"/>
          <c:showSerName val="0"/>
          <c:showPercent val="0"/>
          <c:showBubbleSize val="0"/>
        </c:dLbls>
        <c:gapWidth val="150"/>
        <c:axId val="172601344"/>
        <c:axId val="172602880"/>
      </c:barChart>
      <c:catAx>
        <c:axId val="172601344"/>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72602880"/>
        <c:crosses val="autoZero"/>
        <c:auto val="1"/>
        <c:lblAlgn val="ctr"/>
        <c:lblOffset val="100"/>
        <c:noMultiLvlLbl val="0"/>
      </c:catAx>
      <c:valAx>
        <c:axId val="172602880"/>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7260134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Nombre </a:t>
            </a:r>
            <a:r>
              <a:rPr lang="fr-FR" dirty="0" smtClean="0"/>
              <a:t>de CP par</a:t>
            </a:r>
            <a:r>
              <a:rPr lang="fr-FR" baseline="0" dirty="0" smtClean="0"/>
              <a:t> établissement</a:t>
            </a:r>
            <a:endParaRPr lang="fr-F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'[Graphique dans Microsoft PowerPoint]Bilan SST SUP 2018 V 17 05 18'!$I$226:$I$235</c:f>
              <c:numCache>
                <c:formatCode>0</c:formatCode>
                <c:ptCount val="10"/>
                <c:pt idx="0">
                  <c:v>1</c:v>
                </c:pt>
                <c:pt idx="1">
                  <c:v>2</c:v>
                </c:pt>
                <c:pt idx="2">
                  <c:v>4</c:v>
                </c:pt>
                <c:pt idx="3">
                  <c:v>5</c:v>
                </c:pt>
                <c:pt idx="4">
                  <c:v>6</c:v>
                </c:pt>
                <c:pt idx="5">
                  <c:v>8</c:v>
                </c:pt>
                <c:pt idx="6">
                  <c:v>9</c:v>
                </c:pt>
                <c:pt idx="7">
                  <c:v>10</c:v>
                </c:pt>
                <c:pt idx="8">
                  <c:v>14</c:v>
                </c:pt>
                <c:pt idx="9">
                  <c:v>19</c:v>
                </c:pt>
              </c:numCache>
            </c:numRef>
          </c:cat>
          <c:val>
            <c:numRef>
              <c:f>'[Graphique dans Microsoft PowerPoint]Bilan SST SUP 2018 V 17 05 18'!$J$226:$J$235</c:f>
              <c:numCache>
                <c:formatCode>0</c:formatCode>
                <c:ptCount val="10"/>
                <c:pt idx="0">
                  <c:v>89</c:v>
                </c:pt>
                <c:pt idx="1">
                  <c:v>1</c:v>
                </c:pt>
                <c:pt idx="2">
                  <c:v>1</c:v>
                </c:pt>
                <c:pt idx="3">
                  <c:v>2</c:v>
                </c:pt>
                <c:pt idx="4">
                  <c:v>1</c:v>
                </c:pt>
                <c:pt idx="5">
                  <c:v>1</c:v>
                </c:pt>
                <c:pt idx="6">
                  <c:v>1</c:v>
                </c:pt>
                <c:pt idx="7">
                  <c:v>1</c:v>
                </c:pt>
                <c:pt idx="8">
                  <c:v>1</c:v>
                </c:pt>
                <c:pt idx="9">
                  <c:v>1</c:v>
                </c:pt>
              </c:numCache>
            </c:numRef>
          </c:val>
          <c:extLst>
            <c:ext xmlns:c16="http://schemas.microsoft.com/office/drawing/2014/chart" uri="{C3380CC4-5D6E-409C-BE32-E72D297353CC}">
              <c16:uniqueId val="{00000000-CDAD-480E-BE3D-8C4D9A7709B8}"/>
            </c:ext>
          </c:extLst>
        </c:ser>
        <c:dLbls>
          <c:showLegendKey val="0"/>
          <c:showVal val="0"/>
          <c:showCatName val="0"/>
          <c:showSerName val="0"/>
          <c:showPercent val="0"/>
          <c:showBubbleSize val="0"/>
        </c:dLbls>
        <c:gapWidth val="219"/>
        <c:overlap val="-27"/>
        <c:axId val="441577800"/>
        <c:axId val="441577472"/>
      </c:barChart>
      <c:catAx>
        <c:axId val="44157780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1577472"/>
        <c:crosses val="autoZero"/>
        <c:auto val="1"/>
        <c:lblAlgn val="ctr"/>
        <c:lblOffset val="100"/>
        <c:noMultiLvlLbl val="0"/>
      </c:catAx>
      <c:valAx>
        <c:axId val="441577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1577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74259311394447"/>
          <c:y val="0.12331576890625359"/>
          <c:w val="0.32053269126256928"/>
          <c:h val="0.46293712463321057"/>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Existence de procédures d’habilitation </c:v>
                </c:pt>
              </c:strCache>
            </c:strRef>
          </c:cat>
          <c:val>
            <c:numRef>
              <c:f>Feuil1!$B$2</c:f>
              <c:numCache>
                <c:formatCode>0%</c:formatCode>
                <c:ptCount val="1"/>
                <c:pt idx="0">
                  <c:v>0.73275862068965514</c:v>
                </c:pt>
              </c:numCache>
            </c:numRef>
          </c:val>
          <c:extLst>
            <c:ext xmlns:c16="http://schemas.microsoft.com/office/drawing/2014/chart" uri="{C3380CC4-5D6E-409C-BE32-E72D297353CC}">
              <c16:uniqueId val="{00000000-D7BD-4439-B24F-484DFCE8DCDB}"/>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Existence de procédures d’habilitation </c:v>
                </c:pt>
              </c:strCache>
            </c:strRef>
          </c:cat>
          <c:val>
            <c:numRef>
              <c:f>Feuil1!$C$2</c:f>
              <c:numCache>
                <c:formatCode>0%</c:formatCode>
                <c:ptCount val="1"/>
                <c:pt idx="0">
                  <c:v>0.64220183486238536</c:v>
                </c:pt>
              </c:numCache>
            </c:numRef>
          </c:val>
          <c:extLst>
            <c:ext xmlns:c16="http://schemas.microsoft.com/office/drawing/2014/chart" uri="{C3380CC4-5D6E-409C-BE32-E72D297353CC}">
              <c16:uniqueId val="{00000001-D7BD-4439-B24F-484DFCE8DCDB}"/>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c:f>
              <c:strCache>
                <c:ptCount val="1"/>
                <c:pt idx="0">
                  <c:v>Existence de procédures d’habilitation </c:v>
                </c:pt>
              </c:strCache>
            </c:strRef>
          </c:cat>
          <c:val>
            <c:numRef>
              <c:f>Feuil1!$D$2</c:f>
              <c:numCache>
                <c:formatCode>0%</c:formatCode>
                <c:ptCount val="1"/>
                <c:pt idx="0">
                  <c:v>0.67567567567567566</c:v>
                </c:pt>
              </c:numCache>
            </c:numRef>
          </c:val>
          <c:extLst>
            <c:ext xmlns:c16="http://schemas.microsoft.com/office/drawing/2014/chart" uri="{C3380CC4-5D6E-409C-BE32-E72D297353CC}">
              <c16:uniqueId val="{00000000-213C-4E53-9E2D-1F0C61A66C5E}"/>
            </c:ext>
          </c:extLst>
        </c:ser>
        <c:dLbls>
          <c:showLegendKey val="0"/>
          <c:showVal val="0"/>
          <c:showCatName val="0"/>
          <c:showSerName val="0"/>
          <c:showPercent val="0"/>
          <c:showBubbleSize val="0"/>
        </c:dLbls>
        <c:gapWidth val="150"/>
        <c:axId val="172987904"/>
        <c:axId val="172989440"/>
      </c:barChart>
      <c:catAx>
        <c:axId val="172987904"/>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72989440"/>
        <c:crosses val="autoZero"/>
        <c:auto val="1"/>
        <c:lblAlgn val="ctr"/>
        <c:lblOffset val="100"/>
        <c:noMultiLvlLbl val="0"/>
      </c:catAx>
      <c:valAx>
        <c:axId val="172989440"/>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72987904"/>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2C-4379-85A8-610FD17CF6E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D2C-4379-85A8-610FD17CF6E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D2C-4379-85A8-610FD17CF6E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D2C-4379-85A8-610FD17CF6E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D2C-4379-85A8-610FD17CF6E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'4'!$D$30:$H$30</c:f>
              <c:strCache>
                <c:ptCount val="5"/>
                <c:pt idx="0">
                  <c:v>&lt; de 5 jours</c:v>
                </c:pt>
                <c:pt idx="1">
                  <c:v>de 5 jours </c:v>
                </c:pt>
                <c:pt idx="2">
                  <c:v>&gt; 5 jours</c:v>
                </c:pt>
                <c:pt idx="3">
                  <c:v>pas de formation</c:v>
                </c:pt>
                <c:pt idx="4">
                  <c:v>non disponible</c:v>
                </c:pt>
              </c:strCache>
            </c:strRef>
          </c:cat>
          <c:val>
            <c:numRef>
              <c:f>'4'!$D$31:$H$31</c:f>
              <c:numCache>
                <c:formatCode>General</c:formatCode>
                <c:ptCount val="5"/>
                <c:pt idx="0">
                  <c:v>20</c:v>
                </c:pt>
                <c:pt idx="1">
                  <c:v>44</c:v>
                </c:pt>
                <c:pt idx="2">
                  <c:v>20</c:v>
                </c:pt>
                <c:pt idx="3">
                  <c:v>3</c:v>
                </c:pt>
                <c:pt idx="4">
                  <c:v>3</c:v>
                </c:pt>
              </c:numCache>
            </c:numRef>
          </c:val>
          <c:extLst>
            <c:ext xmlns:c16="http://schemas.microsoft.com/office/drawing/2014/chart" uri="{C3380CC4-5D6E-409C-BE32-E72D297353CC}">
              <c16:uniqueId val="{0000000A-6D2C-4379-85A8-610FD17CF6EB}"/>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2.2834768863306005E-2"/>
          <c:y val="0.78368092640186826"/>
          <c:w val="0.95163073909067375"/>
          <c:h val="0.1861989964717610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74259311394447"/>
          <c:y val="0.12331576890625359"/>
          <c:w val="0.32053269126256928"/>
          <c:h val="0.80089604579940377"/>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b="0">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Procédure de communication des éléments nécessaires à l’exercice de ses missions</c:v>
                </c:pt>
                <c:pt idx="1">
                  <c:v>Les déclarations d’AT sont  transmises au médecin de prévention </c:v>
                </c:pt>
                <c:pt idx="2">
                  <c:v>Les déclarations de MP sont  transmises au médecin de prévention</c:v>
                </c:pt>
              </c:strCache>
            </c:strRef>
          </c:cat>
          <c:val>
            <c:numRef>
              <c:f>Feuil1!$B$2:$B$4</c:f>
              <c:numCache>
                <c:formatCode>0%</c:formatCode>
                <c:ptCount val="3"/>
                <c:pt idx="0">
                  <c:v>0.38793103448275862</c:v>
                </c:pt>
                <c:pt idx="1">
                  <c:v>0.63793103448275867</c:v>
                </c:pt>
                <c:pt idx="2">
                  <c:v>0.61206896551724133</c:v>
                </c:pt>
              </c:numCache>
            </c:numRef>
          </c:val>
          <c:extLst>
            <c:ext xmlns:c16="http://schemas.microsoft.com/office/drawing/2014/chart" uri="{C3380CC4-5D6E-409C-BE32-E72D297353CC}">
              <c16:uniqueId val="{00000000-A654-47E4-AFB3-75F372984FF2}"/>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Procédure de communication des éléments nécessaires à l’exercice de ses missions</c:v>
                </c:pt>
                <c:pt idx="1">
                  <c:v>Les déclarations d’AT sont  transmises au médecin de prévention </c:v>
                </c:pt>
                <c:pt idx="2">
                  <c:v>Les déclarations de MP sont  transmises au médecin de prévention</c:v>
                </c:pt>
              </c:strCache>
            </c:strRef>
          </c:cat>
          <c:val>
            <c:numRef>
              <c:f>Feuil1!$C$2:$C$4</c:f>
              <c:numCache>
                <c:formatCode>0%</c:formatCode>
                <c:ptCount val="3"/>
                <c:pt idx="0">
                  <c:v>0.3577981651376147</c:v>
                </c:pt>
                <c:pt idx="1">
                  <c:v>0.60550458715596334</c:v>
                </c:pt>
                <c:pt idx="2">
                  <c:v>0.60550458715596334</c:v>
                </c:pt>
              </c:numCache>
            </c:numRef>
          </c:val>
          <c:extLst>
            <c:ext xmlns:c16="http://schemas.microsoft.com/office/drawing/2014/chart" uri="{C3380CC4-5D6E-409C-BE32-E72D297353CC}">
              <c16:uniqueId val="{00000001-A654-47E4-AFB3-75F372984FF2}"/>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Feuil1!$A$2:$A$4</c:f>
              <c:strCache>
                <c:ptCount val="3"/>
                <c:pt idx="0">
                  <c:v>Procédure de communication des éléments nécessaires à l’exercice de ses missions</c:v>
                </c:pt>
                <c:pt idx="1">
                  <c:v>Les déclarations d’AT sont  transmises au médecin de prévention </c:v>
                </c:pt>
                <c:pt idx="2">
                  <c:v>Les déclarations de MP sont  transmises au médecin de prévention</c:v>
                </c:pt>
              </c:strCache>
            </c:strRef>
          </c:cat>
          <c:val>
            <c:numRef>
              <c:f>Feuil1!$D$2:$D$4</c:f>
              <c:numCache>
                <c:formatCode>0%</c:formatCode>
                <c:ptCount val="3"/>
                <c:pt idx="0">
                  <c:v>0.45045045045045046</c:v>
                </c:pt>
                <c:pt idx="1">
                  <c:v>0.63963963963963966</c:v>
                </c:pt>
                <c:pt idx="2">
                  <c:v>0.64864864864864868</c:v>
                </c:pt>
              </c:numCache>
            </c:numRef>
          </c:val>
          <c:extLst>
            <c:ext xmlns:c16="http://schemas.microsoft.com/office/drawing/2014/chart" uri="{C3380CC4-5D6E-409C-BE32-E72D297353CC}">
              <c16:uniqueId val="{00000000-8461-4DD4-8BC6-7E92DF10B870}"/>
            </c:ext>
          </c:extLst>
        </c:ser>
        <c:dLbls>
          <c:showLegendKey val="0"/>
          <c:showVal val="0"/>
          <c:showCatName val="0"/>
          <c:showSerName val="0"/>
          <c:showPercent val="0"/>
          <c:showBubbleSize val="0"/>
        </c:dLbls>
        <c:gapWidth val="150"/>
        <c:axId val="174106112"/>
        <c:axId val="174107648"/>
      </c:barChart>
      <c:catAx>
        <c:axId val="174106112"/>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74107648"/>
        <c:crosses val="autoZero"/>
        <c:auto val="1"/>
        <c:lblAlgn val="ctr"/>
        <c:lblOffset val="100"/>
        <c:noMultiLvlLbl val="0"/>
      </c:catAx>
      <c:valAx>
        <c:axId val="174107648"/>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7410611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2358127360593107"/>
          <c:y val="0.12331576890625359"/>
          <c:w val="0.28316504150035926"/>
          <c:h val="0.73303942908695419"/>
        </c:manualLayout>
      </c:layout>
      <c:barChart>
        <c:barDir val="bar"/>
        <c:grouping val="clustered"/>
        <c:varyColors val="0"/>
        <c:ser>
          <c:idx val="1"/>
          <c:order val="0"/>
          <c:tx>
            <c:strRef>
              <c:f>Feuil1!$B$1</c:f>
              <c:strCache>
                <c:ptCount val="1"/>
                <c:pt idx="0">
                  <c:v>2019</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Visites médicales relatives à la SMP</c:v>
                </c:pt>
              </c:strCache>
            </c:strRef>
          </c:cat>
          <c:val>
            <c:numRef>
              <c:f>Feuil1!$B$2</c:f>
              <c:numCache>
                <c:formatCode>0%</c:formatCode>
                <c:ptCount val="1"/>
                <c:pt idx="0">
                  <c:v>0.21175278622087132</c:v>
                </c:pt>
              </c:numCache>
            </c:numRef>
          </c:val>
          <c:extLst>
            <c:ext xmlns:c16="http://schemas.microsoft.com/office/drawing/2014/chart" uri="{C3380CC4-5D6E-409C-BE32-E72D297353CC}">
              <c16:uniqueId val="{00000000-3480-41A9-B611-B528ECD8D0D3}"/>
            </c:ext>
          </c:extLst>
        </c:ser>
        <c:ser>
          <c:idx val="0"/>
          <c:order val="1"/>
          <c:tx>
            <c:strRef>
              <c:f>Feuil1!$C$1</c:f>
              <c:strCache>
                <c:ptCount val="1"/>
                <c:pt idx="0">
                  <c:v>2020</c:v>
                </c:pt>
              </c:strCache>
            </c:strRef>
          </c:tx>
          <c:spPr>
            <a:solidFill>
              <a:srgbClr val="1F497D">
                <a:lumMod val="60000"/>
                <a:lumOff val="40000"/>
              </a:srgbClr>
            </a:solidFill>
          </c:spPr>
          <c:invertIfNegative val="0"/>
          <c:dLbls>
            <c:spPr>
              <a:noFill/>
              <a:ln>
                <a:noFill/>
              </a:ln>
              <a:effectLst/>
            </c:spPr>
            <c:txPr>
              <a:bodyPr/>
              <a:lstStyle/>
              <a:p>
                <a:pPr>
                  <a:defRPr sz="12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Visites médicales relatives à la SMP</c:v>
                </c:pt>
              </c:strCache>
            </c:strRef>
          </c:cat>
          <c:val>
            <c:numRef>
              <c:f>Feuil1!$C$2</c:f>
              <c:numCache>
                <c:formatCode>0%</c:formatCode>
                <c:ptCount val="1"/>
                <c:pt idx="0">
                  <c:v>0.10260026443367122</c:v>
                </c:pt>
              </c:numCache>
            </c:numRef>
          </c:val>
          <c:extLst>
            <c:ext xmlns:c16="http://schemas.microsoft.com/office/drawing/2014/chart" uri="{C3380CC4-5D6E-409C-BE32-E72D297353CC}">
              <c16:uniqueId val="{00000002-3480-41A9-B611-B528ECD8D0D3}"/>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c:f>
              <c:strCache>
                <c:ptCount val="1"/>
                <c:pt idx="0">
                  <c:v>Visites médicales relatives à la SMP</c:v>
                </c:pt>
              </c:strCache>
            </c:strRef>
          </c:cat>
          <c:val>
            <c:numRef>
              <c:f>Feuil1!$D$2</c:f>
              <c:numCache>
                <c:formatCode>0%</c:formatCode>
                <c:ptCount val="1"/>
                <c:pt idx="0">
                  <c:v>0.21877059211145627</c:v>
                </c:pt>
              </c:numCache>
            </c:numRef>
          </c:val>
          <c:extLst>
            <c:ext xmlns:c16="http://schemas.microsoft.com/office/drawing/2014/chart" uri="{C3380CC4-5D6E-409C-BE32-E72D297353CC}">
              <c16:uniqueId val="{00000000-DDF6-4350-A26D-41C5FD299355}"/>
            </c:ext>
          </c:extLst>
        </c:ser>
        <c:dLbls>
          <c:showLegendKey val="0"/>
          <c:showVal val="0"/>
          <c:showCatName val="0"/>
          <c:showSerName val="0"/>
          <c:showPercent val="0"/>
          <c:showBubbleSize val="0"/>
        </c:dLbls>
        <c:gapWidth val="150"/>
        <c:axId val="173903872"/>
        <c:axId val="173905408"/>
      </c:barChart>
      <c:catAx>
        <c:axId val="173903872"/>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73905408"/>
        <c:crosses val="autoZero"/>
        <c:auto val="1"/>
        <c:lblAlgn val="ctr"/>
        <c:lblOffset val="100"/>
        <c:noMultiLvlLbl val="0"/>
      </c:catAx>
      <c:valAx>
        <c:axId val="173905408"/>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7390387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2358127360593107"/>
          <c:y val="0.12331576890625359"/>
          <c:w val="0.28316504150035926"/>
          <c:h val="0.73303942908695419"/>
        </c:manualLayout>
      </c:layout>
      <c:barChart>
        <c:barDir val="bar"/>
        <c:grouping val="clustered"/>
        <c:varyColors val="0"/>
        <c:ser>
          <c:idx val="1"/>
          <c:order val="0"/>
          <c:tx>
            <c:strRef>
              <c:f>Feuil1!$B$1</c:f>
              <c:strCache>
                <c:ptCount val="1"/>
                <c:pt idx="0">
                  <c:v>2019</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Visites médicales à la demande des agents</c:v>
                </c:pt>
              </c:strCache>
            </c:strRef>
          </c:cat>
          <c:val>
            <c:numRef>
              <c:f>Feuil1!$B$2</c:f>
              <c:numCache>
                <c:formatCode>0%</c:formatCode>
                <c:ptCount val="1"/>
                <c:pt idx="0">
                  <c:v>0.84337849046170865</c:v>
                </c:pt>
              </c:numCache>
            </c:numRef>
          </c:val>
          <c:extLst>
            <c:ext xmlns:c16="http://schemas.microsoft.com/office/drawing/2014/chart" uri="{C3380CC4-5D6E-409C-BE32-E72D297353CC}">
              <c16:uniqueId val="{00000000-E61D-4CBC-8C6D-E69DAD708BA8}"/>
            </c:ext>
          </c:extLst>
        </c:ser>
        <c:ser>
          <c:idx val="0"/>
          <c:order val="1"/>
          <c:tx>
            <c:strRef>
              <c:f>Feuil1!$C$1</c:f>
              <c:strCache>
                <c:ptCount val="1"/>
                <c:pt idx="0">
                  <c:v>2020</c:v>
                </c:pt>
              </c:strCache>
            </c:strRef>
          </c:tx>
          <c:spPr>
            <a:solidFill>
              <a:srgbClr val="1F497D">
                <a:lumMod val="60000"/>
                <a:lumOff val="40000"/>
              </a:srgbClr>
            </a:solidFill>
          </c:spPr>
          <c:invertIfNegative val="0"/>
          <c:dLbls>
            <c:spPr>
              <a:noFill/>
              <a:ln>
                <a:noFill/>
              </a:ln>
              <a:effectLst/>
            </c:spPr>
            <c:txPr>
              <a:bodyPr wrap="square" lIns="38100" tIns="19050" rIns="38100" bIns="19050" anchor="ctr">
                <a:spAutoFit/>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Visites médicales à la demande des agents</c:v>
                </c:pt>
              </c:strCache>
            </c:strRef>
          </c:cat>
          <c:val>
            <c:numRef>
              <c:f>Feuil1!$C$2</c:f>
              <c:numCache>
                <c:formatCode>0.00%</c:formatCode>
                <c:ptCount val="1"/>
                <c:pt idx="0">
                  <c:v>0.99963543565439295</c:v>
                </c:pt>
              </c:numCache>
            </c:numRef>
          </c:val>
          <c:extLst>
            <c:ext xmlns:c16="http://schemas.microsoft.com/office/drawing/2014/chart" uri="{C3380CC4-5D6E-409C-BE32-E72D297353CC}">
              <c16:uniqueId val="{00000002-E61D-4CBC-8C6D-E69DAD708BA8}"/>
            </c:ext>
          </c:extLst>
        </c:ser>
        <c:ser>
          <c:idx val="2"/>
          <c:order val="2"/>
          <c:tx>
            <c:strRef>
              <c:f>Feuil1!$D$1</c:f>
              <c:strCache>
                <c:ptCount val="1"/>
                <c:pt idx="0">
                  <c:v>2021</c:v>
                </c:pt>
              </c:strCache>
            </c:strRef>
          </c:tx>
          <c:spPr>
            <a:solidFill>
              <a:srgbClr val="0070C0"/>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CA-44C6-8A2B-FE759A443C88}"/>
                </c:ext>
              </c:extLst>
            </c:dLbl>
            <c:spPr>
              <a:noFill/>
              <a:ln>
                <a:noFill/>
              </a:ln>
              <a:effectLst/>
            </c:spPr>
            <c:txPr>
              <a:bodyPr wrap="square" lIns="38100" tIns="19050" rIns="38100" bIns="19050" anchor="ctr">
                <a:spAutoFit/>
              </a:bodyPr>
              <a:lstStyle/>
              <a:p>
                <a:pPr>
                  <a:defRPr sz="1400" b="1"/>
                </a:pPr>
                <a:endParaRPr lang="fr-FR"/>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Feuil1!$A$2</c:f>
              <c:strCache>
                <c:ptCount val="1"/>
                <c:pt idx="0">
                  <c:v>Visites médicales à la demande des agents</c:v>
                </c:pt>
              </c:strCache>
            </c:strRef>
          </c:cat>
          <c:val>
            <c:numRef>
              <c:f>Feuil1!$D$2</c:f>
              <c:numCache>
                <c:formatCode>0%</c:formatCode>
                <c:ptCount val="1"/>
                <c:pt idx="0">
                  <c:v>0.97913208442020394</c:v>
                </c:pt>
              </c:numCache>
            </c:numRef>
          </c:val>
          <c:extLst>
            <c:ext xmlns:c16="http://schemas.microsoft.com/office/drawing/2014/chart" uri="{C3380CC4-5D6E-409C-BE32-E72D297353CC}">
              <c16:uniqueId val="{00000000-E9CA-44C6-8A2B-FE759A443C88}"/>
            </c:ext>
          </c:extLst>
        </c:ser>
        <c:dLbls>
          <c:showLegendKey val="0"/>
          <c:showVal val="0"/>
          <c:showCatName val="0"/>
          <c:showSerName val="0"/>
          <c:showPercent val="0"/>
          <c:showBubbleSize val="0"/>
        </c:dLbls>
        <c:gapWidth val="150"/>
        <c:axId val="173903872"/>
        <c:axId val="173905408"/>
      </c:barChart>
      <c:catAx>
        <c:axId val="173903872"/>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73905408"/>
        <c:crosses val="autoZero"/>
        <c:auto val="1"/>
        <c:lblAlgn val="ctr"/>
        <c:lblOffset val="100"/>
        <c:noMultiLvlLbl val="0"/>
      </c:catAx>
      <c:valAx>
        <c:axId val="173905408"/>
        <c:scaling>
          <c:orientation val="minMax"/>
          <c:max val="1"/>
          <c:min val="0"/>
        </c:scaling>
        <c:delete val="0"/>
        <c:axPos val="t"/>
        <c:majorGridlines/>
        <c:minorGridlines/>
        <c:numFmt formatCode="0%" sourceLinked="1"/>
        <c:majorTickMark val="cross"/>
        <c:minorTickMark val="none"/>
        <c:tickLblPos val="nextTo"/>
        <c:txPr>
          <a:bodyPr/>
          <a:lstStyle/>
          <a:p>
            <a:pPr>
              <a:defRPr sz="1200"/>
            </a:pPr>
            <a:endParaRPr lang="fr-FR"/>
          </a:p>
        </c:txPr>
        <c:crossAx val="17390387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2358127360593107"/>
          <c:y val="0.12331576890625359"/>
          <c:w val="0.28316504150035926"/>
          <c:h val="0.73303942908695419"/>
        </c:manualLayout>
      </c:layout>
      <c:barChart>
        <c:barDir val="bar"/>
        <c:grouping val="clustered"/>
        <c:varyColors val="0"/>
        <c:ser>
          <c:idx val="1"/>
          <c:order val="0"/>
          <c:tx>
            <c:strRef>
              <c:f>Feuil1!$B$1</c:f>
              <c:strCache>
                <c:ptCount val="1"/>
                <c:pt idx="0">
                  <c:v>2019</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Visites quinquennales 19348 visites réalisés pour 28977 agents concernés)</c:v>
                </c:pt>
              </c:strCache>
            </c:strRef>
          </c:cat>
          <c:val>
            <c:numRef>
              <c:f>Feuil1!$B$2</c:f>
              <c:numCache>
                <c:formatCode>0%</c:formatCode>
                <c:ptCount val="1"/>
                <c:pt idx="0">
                  <c:v>0.47089280716484749</c:v>
                </c:pt>
              </c:numCache>
            </c:numRef>
          </c:val>
          <c:extLst>
            <c:ext xmlns:c16="http://schemas.microsoft.com/office/drawing/2014/chart" uri="{C3380CC4-5D6E-409C-BE32-E72D297353CC}">
              <c16:uniqueId val="{00000000-1DF4-4198-B25B-67E998733DA4}"/>
            </c:ext>
          </c:extLst>
        </c:ser>
        <c:ser>
          <c:idx val="0"/>
          <c:order val="1"/>
          <c:tx>
            <c:strRef>
              <c:f>Feuil1!$C$1</c:f>
              <c:strCache>
                <c:ptCount val="1"/>
                <c:pt idx="0">
                  <c:v>2020</c:v>
                </c:pt>
              </c:strCache>
            </c:strRef>
          </c:tx>
          <c:spPr>
            <a:solidFill>
              <a:srgbClr val="1F497D">
                <a:lumMod val="60000"/>
                <a:lumOff val="40000"/>
              </a:srgbClr>
            </a:solidFill>
          </c:spPr>
          <c:invertIfNegative val="0"/>
          <c:dLbls>
            <c:spPr>
              <a:noFill/>
              <a:ln>
                <a:noFill/>
              </a:ln>
              <a:effectLst/>
            </c:spPr>
            <c:txPr>
              <a:bodyPr wrap="square" lIns="38100" tIns="19050" rIns="38100" bIns="19050" anchor="ctr">
                <a:spAutoFit/>
              </a:bodyPr>
              <a:lstStyle/>
              <a:p>
                <a:pPr>
                  <a:defRPr sz="14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Visites quinquennales 19348 visites réalisés pour 28977 agents concernés)</c:v>
                </c:pt>
              </c:strCache>
            </c:strRef>
          </c:cat>
          <c:val>
            <c:numRef>
              <c:f>Feuil1!$C$2</c:f>
              <c:numCache>
                <c:formatCode>0%</c:formatCode>
                <c:ptCount val="1"/>
                <c:pt idx="0">
                  <c:v>0.894855850763143</c:v>
                </c:pt>
              </c:numCache>
            </c:numRef>
          </c:val>
          <c:extLst>
            <c:ext xmlns:c16="http://schemas.microsoft.com/office/drawing/2014/chart" uri="{C3380CC4-5D6E-409C-BE32-E72D297353CC}">
              <c16:uniqueId val="{00000001-1DF4-4198-B25B-67E998733DA4}"/>
            </c:ext>
          </c:extLst>
        </c:ser>
        <c:ser>
          <c:idx val="2"/>
          <c:order val="2"/>
          <c:tx>
            <c:strRef>
              <c:f>Feuil1!$D$1</c:f>
              <c:strCache>
                <c:ptCount val="1"/>
                <c:pt idx="0">
                  <c:v>2021</c:v>
                </c:pt>
              </c:strCache>
            </c:strRef>
          </c:tx>
          <c:spPr>
            <a:solidFill>
              <a:srgbClr val="0070C0"/>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1C-4BA3-8EAF-90A4AA55C698}"/>
                </c:ext>
              </c:extLst>
            </c:dLbl>
            <c:spPr>
              <a:noFill/>
              <a:ln>
                <a:noFill/>
              </a:ln>
              <a:effectLst/>
            </c:spPr>
            <c:txPr>
              <a:bodyPr wrap="square" lIns="38100" tIns="19050" rIns="38100" bIns="19050" anchor="ctr">
                <a:spAutoFit/>
              </a:bodyPr>
              <a:lstStyle/>
              <a:p>
                <a:pPr>
                  <a:defRPr sz="1400" b="1"/>
                </a:pPr>
                <a:endParaRPr lang="fr-FR"/>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Feuil1!$A$2</c:f>
              <c:strCache>
                <c:ptCount val="1"/>
                <c:pt idx="0">
                  <c:v>Visites quinquennales 19348 visites réalisés pour 28977 agents concernés)</c:v>
                </c:pt>
              </c:strCache>
            </c:strRef>
          </c:cat>
          <c:val>
            <c:numRef>
              <c:f>Feuil1!$D$2</c:f>
              <c:numCache>
                <c:formatCode>0%</c:formatCode>
                <c:ptCount val="1"/>
                <c:pt idx="0">
                  <c:v>0.66770197052835012</c:v>
                </c:pt>
              </c:numCache>
            </c:numRef>
          </c:val>
          <c:extLst>
            <c:ext xmlns:c16="http://schemas.microsoft.com/office/drawing/2014/chart" uri="{C3380CC4-5D6E-409C-BE32-E72D297353CC}">
              <c16:uniqueId val="{00000000-641C-4BA3-8EAF-90A4AA55C698}"/>
            </c:ext>
          </c:extLst>
        </c:ser>
        <c:dLbls>
          <c:showLegendKey val="0"/>
          <c:showVal val="0"/>
          <c:showCatName val="0"/>
          <c:showSerName val="0"/>
          <c:showPercent val="0"/>
          <c:showBubbleSize val="0"/>
        </c:dLbls>
        <c:gapWidth val="150"/>
        <c:axId val="173903872"/>
        <c:axId val="173905408"/>
      </c:barChart>
      <c:catAx>
        <c:axId val="173903872"/>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73905408"/>
        <c:crosses val="autoZero"/>
        <c:auto val="1"/>
        <c:lblAlgn val="ctr"/>
        <c:lblOffset val="100"/>
        <c:noMultiLvlLbl val="0"/>
      </c:catAx>
      <c:valAx>
        <c:axId val="173905408"/>
        <c:scaling>
          <c:orientation val="minMax"/>
          <c:max val="1"/>
          <c:min val="0"/>
        </c:scaling>
        <c:delete val="0"/>
        <c:axPos val="t"/>
        <c:majorGridlines/>
        <c:minorGridlines/>
        <c:numFmt formatCode="0%" sourceLinked="1"/>
        <c:majorTickMark val="cross"/>
        <c:minorTickMark val="none"/>
        <c:tickLblPos val="nextTo"/>
        <c:txPr>
          <a:bodyPr/>
          <a:lstStyle/>
          <a:p>
            <a:pPr>
              <a:defRPr sz="1200"/>
            </a:pPr>
            <a:endParaRPr lang="fr-FR"/>
          </a:p>
        </c:txPr>
        <c:crossAx val="17390387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74259311394447"/>
          <c:y val="0.12331576890625359"/>
          <c:w val="0.32053269126256928"/>
          <c:h val="0.51481044589816805"/>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Existence d'une procédure pour les vaccinations (33 établissements parmi les 63 dans lesquels des agents biologiques des groupes 2 ou 3 sont présents)</c:v>
                </c:pt>
              </c:strCache>
            </c:strRef>
          </c:cat>
          <c:val>
            <c:numRef>
              <c:f>Feuil1!$B$2</c:f>
              <c:numCache>
                <c:formatCode>0%</c:formatCode>
                <c:ptCount val="1"/>
                <c:pt idx="0">
                  <c:v>0.53333333333333333</c:v>
                </c:pt>
              </c:numCache>
            </c:numRef>
          </c:val>
          <c:extLst>
            <c:ext xmlns:c16="http://schemas.microsoft.com/office/drawing/2014/chart" uri="{C3380CC4-5D6E-409C-BE32-E72D297353CC}">
              <c16:uniqueId val="{00000000-153E-47E2-9CB6-4074B6708792}"/>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Existence d'une procédure pour les vaccinations (33 établissements parmi les 63 dans lesquels des agents biologiques des groupes 2 ou 3 sont présents)</c:v>
                </c:pt>
              </c:strCache>
            </c:strRef>
          </c:cat>
          <c:val>
            <c:numRef>
              <c:f>Feuil1!$C$2</c:f>
              <c:numCache>
                <c:formatCode>0%</c:formatCode>
                <c:ptCount val="1"/>
                <c:pt idx="0">
                  <c:v>0.79069767441860461</c:v>
                </c:pt>
              </c:numCache>
            </c:numRef>
          </c:val>
          <c:extLst>
            <c:ext xmlns:c16="http://schemas.microsoft.com/office/drawing/2014/chart" uri="{C3380CC4-5D6E-409C-BE32-E72D297353CC}">
              <c16:uniqueId val="{00000001-153E-47E2-9CB6-4074B6708792}"/>
            </c:ext>
          </c:extLst>
        </c:ser>
        <c:ser>
          <c:idx val="2"/>
          <c:order val="2"/>
          <c:tx>
            <c:strRef>
              <c:f>Feuil1!$D$1</c:f>
              <c:strCache>
                <c:ptCount val="1"/>
                <c:pt idx="0">
                  <c:v>2021</c:v>
                </c:pt>
              </c:strCache>
            </c:strRef>
          </c:tx>
          <c:spPr>
            <a:solidFill>
              <a:srgbClr val="0070C0"/>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98-45FB-90AF-23410EFDB47C}"/>
                </c:ext>
              </c:extLst>
            </c:dLbl>
            <c:spPr>
              <a:noFill/>
              <a:ln>
                <a:noFill/>
              </a:ln>
              <a:effectLst/>
            </c:spPr>
            <c:txPr>
              <a:bodyPr wrap="square" lIns="38100" tIns="19050" rIns="38100" bIns="19050" anchor="ctr">
                <a:spAutoFit/>
              </a:bodyPr>
              <a:lstStyle/>
              <a:p>
                <a:pPr>
                  <a:defRPr sz="1400" b="1"/>
                </a:pPr>
                <a:endParaRPr lang="fr-FR"/>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Feuil1!$A$2</c:f>
              <c:strCache>
                <c:ptCount val="1"/>
                <c:pt idx="0">
                  <c:v>Existence d'une procédure pour les vaccinations (33 établissements parmi les 63 dans lesquels des agents biologiques des groupes 2 ou 3 sont présents)</c:v>
                </c:pt>
              </c:strCache>
            </c:strRef>
          </c:cat>
          <c:val>
            <c:numRef>
              <c:f>Feuil1!$D$2</c:f>
              <c:numCache>
                <c:formatCode>0%</c:formatCode>
                <c:ptCount val="1"/>
                <c:pt idx="0">
                  <c:v>0.52380952380952384</c:v>
                </c:pt>
              </c:numCache>
            </c:numRef>
          </c:val>
          <c:extLst>
            <c:ext xmlns:c16="http://schemas.microsoft.com/office/drawing/2014/chart" uri="{C3380CC4-5D6E-409C-BE32-E72D297353CC}">
              <c16:uniqueId val="{00000000-1D98-45FB-90AF-23410EFDB47C}"/>
            </c:ext>
          </c:extLst>
        </c:ser>
        <c:ser>
          <c:idx val="3"/>
          <c:order val="3"/>
          <c:tx>
            <c:strRef>
              <c:f>Feuil1!$E$1</c:f>
              <c:strCache>
                <c:ptCount val="1"/>
              </c:strCache>
            </c:strRef>
          </c:tx>
          <c:invertIfNegative val="0"/>
          <c:cat>
            <c:strRef>
              <c:f>Feuil1!$A$2</c:f>
              <c:strCache>
                <c:ptCount val="1"/>
                <c:pt idx="0">
                  <c:v>Existence d'une procédure pour les vaccinations (33 établissements parmi les 63 dans lesquels des agents biologiques des groupes 2 ou 3 sont présents)</c:v>
                </c:pt>
              </c:strCache>
            </c:strRef>
          </c:cat>
          <c:val>
            <c:numRef>
              <c:f>Feuil1!$E$2</c:f>
              <c:numCache>
                <c:formatCode>General</c:formatCode>
                <c:ptCount val="1"/>
              </c:numCache>
            </c:numRef>
          </c:val>
          <c:extLst>
            <c:ext xmlns:c16="http://schemas.microsoft.com/office/drawing/2014/chart" uri="{C3380CC4-5D6E-409C-BE32-E72D297353CC}">
              <c16:uniqueId val="{00000000-B326-4A37-BE11-D749FFA8AA8D}"/>
            </c:ext>
          </c:extLst>
        </c:ser>
        <c:dLbls>
          <c:showLegendKey val="0"/>
          <c:showVal val="0"/>
          <c:showCatName val="0"/>
          <c:showSerName val="0"/>
          <c:showPercent val="0"/>
          <c:showBubbleSize val="0"/>
        </c:dLbls>
        <c:gapWidth val="150"/>
        <c:axId val="173982080"/>
        <c:axId val="173983616"/>
      </c:barChart>
      <c:catAx>
        <c:axId val="173982080"/>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73983616"/>
        <c:crosses val="autoZero"/>
        <c:auto val="1"/>
        <c:lblAlgn val="ctr"/>
        <c:lblOffset val="100"/>
        <c:noMultiLvlLbl val="0"/>
      </c:catAx>
      <c:valAx>
        <c:axId val="173983616"/>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73982080"/>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908625261128071"/>
          <c:y val="0.21808545784923739"/>
          <c:w val="0.44998058278429481"/>
          <c:h val="0.5621027494514006"/>
        </c:manualLayout>
      </c:layout>
      <c:barChart>
        <c:barDir val="bar"/>
        <c:grouping val="clustered"/>
        <c:varyColors val="0"/>
        <c:ser>
          <c:idx val="1"/>
          <c:order val="0"/>
          <c:tx>
            <c:strRef>
              <c:f>Feuil1!$B$1</c:f>
              <c:strCache>
                <c:ptCount val="1"/>
                <c:pt idx="0">
                  <c:v>2019</c:v>
                </c:pt>
              </c:strCache>
            </c:strRef>
          </c:tx>
          <c:spPr>
            <a:solidFill>
              <a:srgbClr val="1F497D">
                <a:lumMod val="40000"/>
                <a:lumOff val="60000"/>
              </a:srgbClr>
            </a:solidFill>
          </c:spPr>
          <c:invertIfNegative val="0"/>
          <c:dLbls>
            <c:dLbl>
              <c:idx val="0"/>
              <c:spPr>
                <a:noFill/>
                <a:ln>
                  <a:noFill/>
                </a:ln>
                <a:effectLst/>
              </c:spPr>
              <c:txPr>
                <a:bodyPr/>
                <a:lstStyle/>
                <a:p>
                  <a:pPr>
                    <a:defRPr sz="1200" b="0">
                      <a:latin typeface="+mn-lt"/>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E6-4C6F-918F-76F063538CAF}"/>
                </c:ext>
              </c:extLst>
            </c:dLbl>
            <c:spPr>
              <a:noFill/>
              <a:ln>
                <a:noFill/>
              </a:ln>
              <a:effectLst/>
            </c:spPr>
            <c:txPr>
              <a:bodyPr/>
              <a:lstStyle/>
              <a:p>
                <a:pPr>
                  <a:defRPr b="0"/>
                </a:pPr>
                <a:endParaRPr lang="fr-FR"/>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Feuil1!$A$2</c:f>
              <c:strCache>
                <c:ptCount val="1"/>
                <c:pt idx="0">
                  <c:v>Visites de service par le médecin de prévention (46 établissements en 2021)</c:v>
                </c:pt>
              </c:strCache>
            </c:strRef>
          </c:cat>
          <c:val>
            <c:numRef>
              <c:f>Feuil1!$B$2</c:f>
              <c:numCache>
                <c:formatCode>0%</c:formatCode>
                <c:ptCount val="1"/>
                <c:pt idx="0">
                  <c:v>0.49137931034482757</c:v>
                </c:pt>
              </c:numCache>
            </c:numRef>
          </c:val>
          <c:extLst>
            <c:ext xmlns:c16="http://schemas.microsoft.com/office/drawing/2014/chart" uri="{C3380CC4-5D6E-409C-BE32-E72D297353CC}">
              <c16:uniqueId val="{00000001-43E6-4C6F-918F-76F063538CAF}"/>
            </c:ext>
          </c:extLst>
        </c:ser>
        <c:ser>
          <c:idx val="0"/>
          <c:order val="1"/>
          <c:tx>
            <c:strRef>
              <c:f>Feuil1!$C$1</c:f>
              <c:strCache>
                <c:ptCount val="1"/>
                <c:pt idx="0">
                  <c:v>2020</c:v>
                </c:pt>
              </c:strCache>
            </c:strRef>
          </c:tx>
          <c:spPr>
            <a:solidFill>
              <a:srgbClr val="1F497D">
                <a:lumMod val="60000"/>
                <a:lumOff val="40000"/>
              </a:srgbClr>
            </a:solidFill>
          </c:spPr>
          <c:invertIfNegative val="0"/>
          <c:dLbls>
            <c:spPr>
              <a:noFill/>
              <a:ln>
                <a:noFill/>
              </a:ln>
              <a:effectLst/>
            </c:spPr>
            <c:txPr>
              <a:bodyPr/>
              <a:lstStyle/>
              <a:p>
                <a:pPr>
                  <a:defRPr sz="1200" b="0">
                    <a:latin typeface="+mn-lt"/>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Visites de service par le médecin de prévention (46 établissements en 2021)</c:v>
                </c:pt>
              </c:strCache>
            </c:strRef>
          </c:cat>
          <c:val>
            <c:numRef>
              <c:f>Feuil1!$C$2</c:f>
              <c:numCache>
                <c:formatCode>0%</c:formatCode>
                <c:ptCount val="1"/>
                <c:pt idx="0">
                  <c:v>0.25688073394495414</c:v>
                </c:pt>
              </c:numCache>
            </c:numRef>
          </c:val>
          <c:extLst>
            <c:ext xmlns:c16="http://schemas.microsoft.com/office/drawing/2014/chart" uri="{C3380CC4-5D6E-409C-BE32-E72D297353CC}">
              <c16:uniqueId val="{00000002-43E6-4C6F-918F-76F063538CAF}"/>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c:f>
              <c:strCache>
                <c:ptCount val="1"/>
                <c:pt idx="0">
                  <c:v>Visites de service par le médecin de prévention (46 établissements en 2021)</c:v>
                </c:pt>
              </c:strCache>
            </c:strRef>
          </c:cat>
          <c:val>
            <c:numRef>
              <c:f>Feuil1!$D$2</c:f>
              <c:numCache>
                <c:formatCode>0%</c:formatCode>
                <c:ptCount val="1"/>
                <c:pt idx="0">
                  <c:v>0.4144144144144144</c:v>
                </c:pt>
              </c:numCache>
            </c:numRef>
          </c:val>
          <c:extLst>
            <c:ext xmlns:c16="http://schemas.microsoft.com/office/drawing/2014/chart" uri="{C3380CC4-5D6E-409C-BE32-E72D297353CC}">
              <c16:uniqueId val="{00000003-43E6-4C6F-918F-76F063538CAF}"/>
            </c:ext>
          </c:extLst>
        </c:ser>
        <c:dLbls>
          <c:showLegendKey val="0"/>
          <c:showVal val="0"/>
          <c:showCatName val="0"/>
          <c:showSerName val="0"/>
          <c:showPercent val="0"/>
          <c:showBubbleSize val="0"/>
        </c:dLbls>
        <c:gapWidth val="150"/>
        <c:axId val="140876800"/>
        <c:axId val="140878592"/>
      </c:barChart>
      <c:catAx>
        <c:axId val="140876800"/>
        <c:scaling>
          <c:orientation val="maxMin"/>
        </c:scaling>
        <c:delete val="0"/>
        <c:axPos val="l"/>
        <c:majorGridlines/>
        <c:numFmt formatCode="General" sourceLinked="1"/>
        <c:majorTickMark val="out"/>
        <c:minorTickMark val="none"/>
        <c:tickLblPos val="nextTo"/>
        <c:crossAx val="140878592"/>
        <c:crosses val="autoZero"/>
        <c:auto val="1"/>
        <c:lblAlgn val="ctr"/>
        <c:lblOffset val="100"/>
        <c:noMultiLvlLbl val="0"/>
      </c:catAx>
      <c:valAx>
        <c:axId val="140878592"/>
        <c:scaling>
          <c:orientation val="minMax"/>
          <c:max val="1"/>
        </c:scaling>
        <c:delete val="0"/>
        <c:axPos val="t"/>
        <c:majorGridlines/>
        <c:minorGridlines/>
        <c:numFmt formatCode="0%" sourceLinked="1"/>
        <c:majorTickMark val="cross"/>
        <c:minorTickMark val="none"/>
        <c:tickLblPos val="nextTo"/>
        <c:crossAx val="140876800"/>
        <c:crosses val="autoZero"/>
        <c:crossBetween val="between"/>
        <c:majorUnit val="0.2"/>
      </c:valAx>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fr-FR"/>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478384197938929"/>
          <c:y val="0.30620007930663345"/>
          <c:w val="0.47730503666860008"/>
          <c:h val="0.59349034910459209"/>
        </c:manualLayout>
      </c:layout>
      <c:barChart>
        <c:barDir val="bar"/>
        <c:grouping val="clustered"/>
        <c:varyColors val="0"/>
        <c:ser>
          <c:idx val="0"/>
          <c:order val="0"/>
          <c:tx>
            <c:strRef>
              <c:f>Feuil1!$B$1</c:f>
              <c:strCache>
                <c:ptCount val="1"/>
                <c:pt idx="0">
                  <c:v>2019</c:v>
                </c:pt>
              </c:strCache>
            </c:strRef>
          </c:tx>
          <c:spPr>
            <a:solidFill>
              <a:srgbClr val="1F497D">
                <a:lumMod val="40000"/>
                <a:lumOff val="60000"/>
              </a:srgbClr>
            </a:solidFill>
          </c:spPr>
          <c:invertIfNegative val="0"/>
          <c:dLbls>
            <c:spPr>
              <a:noFill/>
              <a:ln>
                <a:noFill/>
              </a:ln>
              <a:effectLst/>
            </c:spPr>
            <c:txPr>
              <a:bodyPr/>
              <a:lstStyle/>
              <a:p>
                <a:pPr>
                  <a:defRPr sz="1200" b="0">
                    <a:latin typeface="+mn-lt"/>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Dossiers médicaux constitués (50 établissements)
</c:v>
                </c:pt>
              </c:strCache>
            </c:strRef>
          </c:cat>
          <c:val>
            <c:numRef>
              <c:f>Feuil1!$B$2</c:f>
              <c:numCache>
                <c:formatCode>0%</c:formatCode>
                <c:ptCount val="1"/>
                <c:pt idx="0">
                  <c:v>0.44827586206896552</c:v>
                </c:pt>
              </c:numCache>
            </c:numRef>
          </c:val>
          <c:extLst>
            <c:ext xmlns:c16="http://schemas.microsoft.com/office/drawing/2014/chart" uri="{C3380CC4-5D6E-409C-BE32-E72D297353CC}">
              <c16:uniqueId val="{00000000-D71F-4CF9-9209-52B8FABF596C}"/>
            </c:ext>
          </c:extLst>
        </c:ser>
        <c:ser>
          <c:idx val="1"/>
          <c:order val="1"/>
          <c:tx>
            <c:strRef>
              <c:f>Feuil1!$C$1</c:f>
              <c:strCache>
                <c:ptCount val="1"/>
                <c:pt idx="0">
                  <c:v>2020</c:v>
                </c:pt>
              </c:strCache>
            </c:strRef>
          </c:tx>
          <c:spPr>
            <a:solidFill>
              <a:srgbClr val="1F497D">
                <a:lumMod val="60000"/>
                <a:lumOff val="40000"/>
              </a:srgbClr>
            </a:solidFill>
          </c:spPr>
          <c:invertIfNegative val="0"/>
          <c:dLbls>
            <c:spPr>
              <a:noFill/>
              <a:ln>
                <a:noFill/>
              </a:ln>
              <a:effectLst/>
            </c:spPr>
            <c:txPr>
              <a:bodyPr/>
              <a:lstStyle/>
              <a:p>
                <a:pPr>
                  <a:defRPr sz="1200" b="0">
                    <a:latin typeface="+mn-lt"/>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Dossiers médicaux constitués (50 établissements)
</c:v>
                </c:pt>
              </c:strCache>
            </c:strRef>
          </c:cat>
          <c:val>
            <c:numRef>
              <c:f>Feuil1!$C$2</c:f>
              <c:numCache>
                <c:formatCode>0%</c:formatCode>
                <c:ptCount val="1"/>
                <c:pt idx="0">
                  <c:v>0.41284403669724773</c:v>
                </c:pt>
              </c:numCache>
            </c:numRef>
          </c:val>
          <c:extLst>
            <c:ext xmlns:c16="http://schemas.microsoft.com/office/drawing/2014/chart" uri="{C3380CC4-5D6E-409C-BE32-E72D297353CC}">
              <c16:uniqueId val="{00000001-D71F-4CF9-9209-52B8FABF596C}"/>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latin typeface="+mn-lt"/>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c:f>
              <c:strCache>
                <c:ptCount val="1"/>
                <c:pt idx="0">
                  <c:v>Dossiers médicaux constitués (50 établissements)
</c:v>
                </c:pt>
              </c:strCache>
            </c:strRef>
          </c:cat>
          <c:val>
            <c:numRef>
              <c:f>Feuil1!$D$2</c:f>
              <c:numCache>
                <c:formatCode>0%</c:formatCode>
                <c:ptCount val="1"/>
                <c:pt idx="0">
                  <c:v>0.45045045045045046</c:v>
                </c:pt>
              </c:numCache>
            </c:numRef>
          </c:val>
          <c:extLst>
            <c:ext xmlns:c16="http://schemas.microsoft.com/office/drawing/2014/chart" uri="{C3380CC4-5D6E-409C-BE32-E72D297353CC}">
              <c16:uniqueId val="{00000002-D71F-4CF9-9209-52B8FABF596C}"/>
            </c:ext>
          </c:extLst>
        </c:ser>
        <c:dLbls>
          <c:showLegendKey val="0"/>
          <c:showVal val="0"/>
          <c:showCatName val="0"/>
          <c:showSerName val="0"/>
          <c:showPercent val="0"/>
          <c:showBubbleSize val="0"/>
        </c:dLbls>
        <c:gapWidth val="150"/>
        <c:axId val="140989952"/>
        <c:axId val="140991488"/>
      </c:barChart>
      <c:catAx>
        <c:axId val="140989952"/>
        <c:scaling>
          <c:orientation val="maxMin"/>
        </c:scaling>
        <c:delete val="0"/>
        <c:axPos val="l"/>
        <c:majorGridlines/>
        <c:numFmt formatCode="General" sourceLinked="1"/>
        <c:majorTickMark val="out"/>
        <c:minorTickMark val="none"/>
        <c:tickLblPos val="nextTo"/>
        <c:crossAx val="140991488"/>
        <c:crosses val="autoZero"/>
        <c:auto val="1"/>
        <c:lblAlgn val="ctr"/>
        <c:lblOffset val="100"/>
        <c:noMultiLvlLbl val="0"/>
      </c:catAx>
      <c:valAx>
        <c:axId val="140991488"/>
        <c:scaling>
          <c:orientation val="minMax"/>
          <c:max val="1"/>
        </c:scaling>
        <c:delete val="0"/>
        <c:axPos val="t"/>
        <c:majorGridlines/>
        <c:minorGridlines/>
        <c:numFmt formatCode="0%" sourceLinked="1"/>
        <c:majorTickMark val="cross"/>
        <c:minorTickMark val="none"/>
        <c:tickLblPos val="nextTo"/>
        <c:crossAx val="140989952"/>
        <c:crosses val="autoZero"/>
        <c:crossBetween val="between"/>
        <c:majorUnit val="0.2"/>
        <c:minorUnit val="5.000000000000001E-2"/>
      </c:valAx>
    </c:plotArea>
    <c:plotVisOnly val="1"/>
    <c:dispBlanksAs val="gap"/>
    <c:showDLblsOverMax val="0"/>
  </c:chart>
  <c:txPr>
    <a:bodyPr/>
    <a:lstStyle/>
    <a:p>
      <a:pPr>
        <a:defRPr sz="1000">
          <a:latin typeface="Arial" pitchFamily="34" charset="0"/>
          <a:cs typeface="Arial" pitchFamily="34" charset="0"/>
        </a:defRPr>
      </a:pPr>
      <a:endParaRPr lang="fr-FR"/>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439021320410373"/>
          <c:y val="0.16766914787245862"/>
          <c:w val="0.33220471617052139"/>
          <c:h val="0.80089604579940377"/>
        </c:manualLayout>
      </c:layout>
      <c:barChart>
        <c:barDir val="bar"/>
        <c:grouping val="clustered"/>
        <c:varyColors val="0"/>
        <c:ser>
          <c:idx val="0"/>
          <c:order val="0"/>
          <c:tx>
            <c:strRef>
              <c:f>Feuil1!$B$1</c:f>
              <c:strCache>
                <c:ptCount val="1"/>
                <c:pt idx="0">
                  <c:v>2019</c:v>
                </c:pt>
              </c:strCache>
            </c:strRef>
          </c:tx>
          <c:spPr>
            <a:solidFill>
              <a:srgbClr val="1F497D">
                <a:lumMod val="40000"/>
                <a:lumOff val="60000"/>
              </a:srgbClr>
            </a:solidFill>
          </c:spPr>
          <c:invertIfNegative val="0"/>
          <c:dLbls>
            <c:spPr>
              <a:noFill/>
              <a:ln>
                <a:noFill/>
              </a:ln>
              <a:effectLst/>
            </c:spPr>
            <c:txPr>
              <a:bodyPr/>
              <a:lstStyle/>
              <a:p>
                <a:pPr>
                  <a:defRPr sz="1200" b="0">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Un suivi adapté aux risques spécifiques des étudiants est mis en place (35 établissements pour les 51 concernés)</c:v>
                </c:pt>
                <c:pt idx="1">
                  <c:v>Etudiants ayant bénéficié d'une surveillance médicale particulière </c:v>
                </c:pt>
                <c:pt idx="2">
                  <c:v>Mutualisation interuniversitaire des services de médecine préventive est en place (25 établissements pour les 54 concernés)</c:v>
                </c:pt>
                <c:pt idx="3">
                  <c:v>Le rapport de médecine préventive est présenté au CHSCT en formation  élargie (21 établissements pour les 65 concernés)</c:v>
                </c:pt>
              </c:strCache>
            </c:strRef>
          </c:cat>
          <c:val>
            <c:numRef>
              <c:f>Feuil1!$B$2:$B$5</c:f>
              <c:numCache>
                <c:formatCode>0%</c:formatCode>
                <c:ptCount val="4"/>
                <c:pt idx="0">
                  <c:v>0.6875</c:v>
                </c:pt>
                <c:pt idx="1">
                  <c:v>0.9350820151243926</c:v>
                </c:pt>
                <c:pt idx="2">
                  <c:v>0.59183673469387754</c:v>
                </c:pt>
                <c:pt idx="3">
                  <c:v>0.35384615384615387</c:v>
                </c:pt>
              </c:numCache>
            </c:numRef>
          </c:val>
          <c:extLst>
            <c:ext xmlns:c16="http://schemas.microsoft.com/office/drawing/2014/chart" uri="{C3380CC4-5D6E-409C-BE32-E72D297353CC}">
              <c16:uniqueId val="{00000000-DAEC-4BB1-AFD9-68F07DD661A4}"/>
            </c:ext>
          </c:extLst>
        </c:ser>
        <c:ser>
          <c:idx val="1"/>
          <c:order val="1"/>
          <c:tx>
            <c:strRef>
              <c:f>Feuil1!$C$1</c:f>
              <c:strCache>
                <c:ptCount val="1"/>
                <c:pt idx="0">
                  <c:v>2020</c:v>
                </c:pt>
              </c:strCache>
            </c:strRef>
          </c:tx>
          <c:spPr>
            <a:solidFill>
              <a:srgbClr val="1F497D">
                <a:lumMod val="60000"/>
                <a:lumOff val="40000"/>
              </a:srgbClr>
            </a:solidFill>
          </c:spPr>
          <c:invertIfNegative val="0"/>
          <c:dLbls>
            <c:spPr>
              <a:noFill/>
              <a:ln>
                <a:noFill/>
              </a:ln>
              <a:effectLst/>
            </c:spPr>
            <c:txPr>
              <a:bodyPr/>
              <a:lstStyle/>
              <a:p>
                <a:pPr>
                  <a:defRPr sz="12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Un suivi adapté aux risques spécifiques des étudiants est mis en place (35 établissements pour les 51 concernés)</c:v>
                </c:pt>
                <c:pt idx="1">
                  <c:v>Etudiants ayant bénéficié d'une surveillance médicale particulière </c:v>
                </c:pt>
                <c:pt idx="2">
                  <c:v>Mutualisation interuniversitaire des services de médecine préventive est en place (25 établissements pour les 54 concernés)</c:v>
                </c:pt>
                <c:pt idx="3">
                  <c:v>Le rapport de médecine préventive est présenté au CHSCT en formation  élargie (21 établissements pour les 65 concernés)</c:v>
                </c:pt>
              </c:strCache>
            </c:strRef>
          </c:cat>
          <c:val>
            <c:numRef>
              <c:f>Feuil1!$C$2:$C$5</c:f>
              <c:numCache>
                <c:formatCode>0%</c:formatCode>
                <c:ptCount val="4"/>
                <c:pt idx="0">
                  <c:v>0.73333333333333328</c:v>
                </c:pt>
                <c:pt idx="1">
                  <c:v>0.49845061842837091</c:v>
                </c:pt>
                <c:pt idx="2">
                  <c:v>0.52727272727272723</c:v>
                </c:pt>
                <c:pt idx="3">
                  <c:v>0.34375</c:v>
                </c:pt>
              </c:numCache>
            </c:numRef>
          </c:val>
          <c:extLst>
            <c:ext xmlns:c16="http://schemas.microsoft.com/office/drawing/2014/chart" uri="{C3380CC4-5D6E-409C-BE32-E72D297353CC}">
              <c16:uniqueId val="{00000001-DAEC-4BB1-AFD9-68F07DD661A4}"/>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Un suivi adapté aux risques spécifiques des étudiants est mis en place (35 établissements pour les 51 concernés)</c:v>
                </c:pt>
                <c:pt idx="1">
                  <c:v>Etudiants ayant bénéficié d'une surveillance médicale particulière </c:v>
                </c:pt>
                <c:pt idx="2">
                  <c:v>Mutualisation interuniversitaire des services de médecine préventive est en place (25 établissements pour les 54 concernés)</c:v>
                </c:pt>
                <c:pt idx="3">
                  <c:v>Le rapport de médecine préventive est présenté au CHSCT en formation  élargie (21 établissements pour les 65 concernés)</c:v>
                </c:pt>
              </c:strCache>
            </c:strRef>
          </c:cat>
          <c:val>
            <c:numRef>
              <c:f>Feuil1!$D$2:$D$5</c:f>
              <c:numCache>
                <c:formatCode>0%</c:formatCode>
                <c:ptCount val="4"/>
                <c:pt idx="0">
                  <c:v>0.68627450980392157</c:v>
                </c:pt>
                <c:pt idx="1">
                  <c:v>0.42971696386071545</c:v>
                </c:pt>
                <c:pt idx="2">
                  <c:v>0.46296296296296297</c:v>
                </c:pt>
                <c:pt idx="3">
                  <c:v>0.32307692307692309</c:v>
                </c:pt>
              </c:numCache>
            </c:numRef>
          </c:val>
          <c:extLst>
            <c:ext xmlns:c16="http://schemas.microsoft.com/office/drawing/2014/chart" uri="{C3380CC4-5D6E-409C-BE32-E72D297353CC}">
              <c16:uniqueId val="{00000000-DFD6-4FAE-AEB9-910EEFE1F25F}"/>
            </c:ext>
          </c:extLst>
        </c:ser>
        <c:dLbls>
          <c:showLegendKey val="0"/>
          <c:showVal val="0"/>
          <c:showCatName val="0"/>
          <c:showSerName val="0"/>
          <c:showPercent val="0"/>
          <c:showBubbleSize val="0"/>
        </c:dLbls>
        <c:gapWidth val="150"/>
        <c:axId val="174144128"/>
        <c:axId val="174145920"/>
      </c:barChart>
      <c:catAx>
        <c:axId val="174144128"/>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74145920"/>
        <c:crosses val="autoZero"/>
        <c:auto val="1"/>
        <c:lblAlgn val="ctr"/>
        <c:lblOffset val="100"/>
        <c:noMultiLvlLbl val="0"/>
      </c:catAx>
      <c:valAx>
        <c:axId val="174145920"/>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174144128"/>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'1.1 à 1.2'!$H$19:$H$24</c:f>
              <c:strCache>
                <c:ptCount val="6"/>
                <c:pt idx="0">
                  <c:v>100%</c:v>
                </c:pt>
                <c:pt idx="1">
                  <c:v>Plus de 50% et moins de 100%</c:v>
                </c:pt>
                <c:pt idx="2">
                  <c:v>50%</c:v>
                </c:pt>
                <c:pt idx="3">
                  <c:v>Entre 20 et 49%</c:v>
                </c:pt>
                <c:pt idx="4">
                  <c:v>Moins de 20%</c:v>
                </c:pt>
                <c:pt idx="5">
                  <c:v>Inconnu</c:v>
                </c:pt>
              </c:strCache>
            </c:strRef>
          </c:cat>
          <c:val>
            <c:numRef>
              <c:f>'1.1 à 1.2'!$J$19:$J$24</c:f>
              <c:numCache>
                <c:formatCode>0%</c:formatCode>
                <c:ptCount val="6"/>
                <c:pt idx="0">
                  <c:v>0.36936936936936937</c:v>
                </c:pt>
                <c:pt idx="1">
                  <c:v>0.27027027027027029</c:v>
                </c:pt>
                <c:pt idx="2">
                  <c:v>6.3063063063063057E-2</c:v>
                </c:pt>
                <c:pt idx="3">
                  <c:v>0.12612612612612611</c:v>
                </c:pt>
                <c:pt idx="4">
                  <c:v>4.5045045045045043E-2</c:v>
                </c:pt>
                <c:pt idx="5">
                  <c:v>0.12612612612612611</c:v>
                </c:pt>
              </c:numCache>
            </c:numRef>
          </c:val>
          <c:extLst>
            <c:ext xmlns:c16="http://schemas.microsoft.com/office/drawing/2014/chart" uri="{C3380CC4-5D6E-409C-BE32-E72D297353CC}">
              <c16:uniqueId val="{00000000-73C3-4AF1-A9F2-80846198372B}"/>
            </c:ext>
          </c:extLst>
        </c:ser>
        <c:dLbls>
          <c:showLegendKey val="0"/>
          <c:showVal val="0"/>
          <c:showCatName val="0"/>
          <c:showSerName val="0"/>
          <c:showPercent val="0"/>
          <c:showBubbleSize val="0"/>
        </c:dLbls>
        <c:gapWidth val="150"/>
        <c:shape val="box"/>
        <c:axId val="121136256"/>
        <c:axId val="121137792"/>
        <c:axId val="0"/>
      </c:bar3DChart>
      <c:catAx>
        <c:axId val="121136256"/>
        <c:scaling>
          <c:orientation val="minMax"/>
        </c:scaling>
        <c:delete val="0"/>
        <c:axPos val="b"/>
        <c:numFmt formatCode="General" sourceLinked="0"/>
        <c:majorTickMark val="out"/>
        <c:minorTickMark val="none"/>
        <c:tickLblPos val="nextTo"/>
        <c:crossAx val="121137792"/>
        <c:crosses val="autoZero"/>
        <c:auto val="1"/>
        <c:lblAlgn val="ctr"/>
        <c:lblOffset val="100"/>
        <c:noMultiLvlLbl val="0"/>
      </c:catAx>
      <c:valAx>
        <c:axId val="121137792"/>
        <c:scaling>
          <c:orientation val="minMax"/>
        </c:scaling>
        <c:delete val="0"/>
        <c:axPos val="l"/>
        <c:majorGridlines/>
        <c:numFmt formatCode="0%" sourceLinked="1"/>
        <c:majorTickMark val="out"/>
        <c:minorTickMark val="none"/>
        <c:tickLblPos val="nextTo"/>
        <c:crossAx val="121136256"/>
        <c:crosses val="autoZero"/>
        <c:crossBetween val="between"/>
      </c:valAx>
    </c:plotArea>
    <c:plotVisOnly val="1"/>
    <c:dispBlanksAs val="gap"/>
    <c:showDLblsOverMax val="0"/>
  </c:chart>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439021320410373"/>
          <c:y val="0.16766914787245862"/>
          <c:w val="0.33220471617052139"/>
          <c:h val="0.6952626178790593"/>
        </c:manualLayout>
      </c:layout>
      <c:barChart>
        <c:barDir val="bar"/>
        <c:grouping val="clustered"/>
        <c:varyColors val="0"/>
        <c:ser>
          <c:idx val="0"/>
          <c:order val="0"/>
          <c:tx>
            <c:strRef>
              <c:f>Feuil1!$B$1</c:f>
              <c:strCache>
                <c:ptCount val="1"/>
                <c:pt idx="0">
                  <c:v>2019</c:v>
                </c:pt>
              </c:strCache>
            </c:strRef>
          </c:tx>
          <c:spPr>
            <a:solidFill>
              <a:srgbClr val="1F497D">
                <a:lumMod val="20000"/>
                <a:lumOff val="80000"/>
              </a:srgbClr>
            </a:solidFill>
          </c:spPr>
          <c:invertIfNegative val="0"/>
          <c:dLbls>
            <c:spPr>
              <a:noFill/>
              <a:ln>
                <a:noFill/>
              </a:ln>
              <a:effectLst/>
            </c:spPr>
            <c:txPr>
              <a:bodyPr/>
              <a:lstStyle/>
              <a:p>
                <a:pPr>
                  <a:defRPr sz="1200" b="0">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Information individuelle des agents sur leur droit au suivi médical post-professionnel prévu par l’article 9 du décret n° 2015-567 du 20 mai 2015</c:v>
                </c:pt>
                <c:pt idx="1">
                  <c:v>Attestations d’exposition aux CMR délivrées lors du départ de l’établissement </c:v>
                </c:pt>
              </c:strCache>
            </c:strRef>
          </c:cat>
          <c:val>
            <c:numRef>
              <c:f>Feuil1!$B$2:$B$3</c:f>
              <c:numCache>
                <c:formatCode>0%</c:formatCode>
                <c:ptCount val="2"/>
                <c:pt idx="0">
                  <c:v>0.14678899082568808</c:v>
                </c:pt>
                <c:pt idx="1">
                  <c:v>8.5714285714285715E-2</c:v>
                </c:pt>
              </c:numCache>
            </c:numRef>
          </c:val>
          <c:extLst>
            <c:ext xmlns:c16="http://schemas.microsoft.com/office/drawing/2014/chart" uri="{C3380CC4-5D6E-409C-BE32-E72D297353CC}">
              <c16:uniqueId val="{00000000-4F2C-432E-AC77-E05FF820A581}"/>
            </c:ext>
          </c:extLst>
        </c:ser>
        <c:ser>
          <c:idx val="1"/>
          <c:order val="1"/>
          <c:tx>
            <c:strRef>
              <c:f>Feuil1!$C$1</c:f>
              <c:strCache>
                <c:ptCount val="1"/>
                <c:pt idx="0">
                  <c:v>2020</c:v>
                </c:pt>
              </c:strCache>
            </c:strRef>
          </c:tx>
          <c:spPr>
            <a:solidFill>
              <a:srgbClr val="1F497D">
                <a:lumMod val="40000"/>
                <a:lumOff val="60000"/>
              </a:srgbClr>
            </a:solidFill>
          </c:spPr>
          <c:invertIfNegative val="0"/>
          <c:dLbls>
            <c:spPr>
              <a:noFill/>
              <a:ln>
                <a:noFill/>
              </a:ln>
              <a:effectLst/>
            </c:spPr>
            <c:txPr>
              <a:bodyPr/>
              <a:lstStyle/>
              <a:p>
                <a:pPr>
                  <a:defRPr sz="1200" b="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Information individuelle des agents sur leur droit au suivi médical post-professionnel prévu par l’article 9 du décret n° 2015-567 du 20 mai 2015</c:v>
                </c:pt>
                <c:pt idx="1">
                  <c:v>Attestations d’exposition aux CMR délivrées lors du départ de l’établissement </c:v>
                </c:pt>
              </c:strCache>
            </c:strRef>
          </c:cat>
          <c:val>
            <c:numRef>
              <c:f>Feuil1!$C$2:$C$3</c:f>
              <c:numCache>
                <c:formatCode>0%</c:formatCode>
                <c:ptCount val="2"/>
                <c:pt idx="0">
                  <c:v>0.10869565217391304</c:v>
                </c:pt>
                <c:pt idx="1">
                  <c:v>4.2253521126760563E-2</c:v>
                </c:pt>
              </c:numCache>
            </c:numRef>
          </c:val>
          <c:extLst>
            <c:ext xmlns:c16="http://schemas.microsoft.com/office/drawing/2014/chart" uri="{C3380CC4-5D6E-409C-BE32-E72D297353CC}">
              <c16:uniqueId val="{00000001-4F2C-432E-AC77-E05FF820A581}"/>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Information individuelle des agents sur leur droit au suivi médical post-professionnel prévu par l’article 9 du décret n° 2015-567 du 20 mai 2015</c:v>
                </c:pt>
                <c:pt idx="1">
                  <c:v>Attestations d’exposition aux CMR délivrées lors du départ de l’établissement </c:v>
                </c:pt>
              </c:strCache>
            </c:strRef>
          </c:cat>
          <c:val>
            <c:numRef>
              <c:f>Feuil1!$D$2:$D$3</c:f>
              <c:numCache>
                <c:formatCode>0%</c:formatCode>
                <c:ptCount val="2"/>
                <c:pt idx="0">
                  <c:v>9.4736842105263161E-2</c:v>
                </c:pt>
                <c:pt idx="1">
                  <c:v>0.10606060606060606</c:v>
                </c:pt>
              </c:numCache>
            </c:numRef>
          </c:val>
          <c:extLst>
            <c:ext xmlns:c16="http://schemas.microsoft.com/office/drawing/2014/chart" uri="{C3380CC4-5D6E-409C-BE32-E72D297353CC}">
              <c16:uniqueId val="{00000000-9F30-41A3-913E-84FCAC428FAD}"/>
            </c:ext>
          </c:extLst>
        </c:ser>
        <c:dLbls>
          <c:showLegendKey val="0"/>
          <c:showVal val="0"/>
          <c:showCatName val="0"/>
          <c:showSerName val="0"/>
          <c:showPercent val="0"/>
          <c:showBubbleSize val="0"/>
        </c:dLbls>
        <c:gapWidth val="150"/>
        <c:axId val="174802816"/>
        <c:axId val="174804352"/>
      </c:barChart>
      <c:catAx>
        <c:axId val="174802816"/>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174804352"/>
        <c:crosses val="autoZero"/>
        <c:auto val="1"/>
        <c:lblAlgn val="ctr"/>
        <c:lblOffset val="100"/>
        <c:noMultiLvlLbl val="0"/>
      </c:catAx>
      <c:valAx>
        <c:axId val="174804352"/>
        <c:scaling>
          <c:orientation val="minMax"/>
          <c:max val="1"/>
        </c:scaling>
        <c:delete val="0"/>
        <c:axPos val="t"/>
        <c:majorGridlines/>
        <c:minorGridlines/>
        <c:numFmt formatCode="0%" sourceLinked="0"/>
        <c:majorTickMark val="cross"/>
        <c:minorTickMark val="none"/>
        <c:tickLblPos val="nextTo"/>
        <c:txPr>
          <a:bodyPr/>
          <a:lstStyle/>
          <a:p>
            <a:pPr>
              <a:defRPr sz="1200"/>
            </a:pPr>
            <a:endParaRPr lang="fr-FR"/>
          </a:p>
        </c:txPr>
        <c:crossAx val="174802816"/>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pPr>
              <a:noFill/>
              <a:ln>
                <a:noFill/>
              </a:ln>
              <a:effectLst/>
            </c:spPr>
            <c:txPr>
              <a:bodyPr/>
              <a:lstStyle/>
              <a:p>
                <a:pPr>
                  <a:defRPr sz="1200"/>
                </a:pPr>
                <a:endParaRPr lang="fr-FR"/>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'5'!$D$69:$F$69</c:f>
              <c:strCache>
                <c:ptCount val="3"/>
                <c:pt idx="0">
                  <c:v>oui</c:v>
                </c:pt>
                <c:pt idx="1">
                  <c:v>non</c:v>
                </c:pt>
                <c:pt idx="2">
                  <c:v>consultation prévue</c:v>
                </c:pt>
              </c:strCache>
            </c:strRef>
          </c:cat>
          <c:val>
            <c:numRef>
              <c:f>'5'!$D$70:$F$70</c:f>
              <c:numCache>
                <c:formatCode>General</c:formatCode>
                <c:ptCount val="3"/>
                <c:pt idx="0">
                  <c:v>12</c:v>
                </c:pt>
                <c:pt idx="1">
                  <c:v>59</c:v>
                </c:pt>
                <c:pt idx="2">
                  <c:v>25</c:v>
                </c:pt>
              </c:numCache>
            </c:numRef>
          </c:val>
          <c:extLst>
            <c:ext xmlns:c16="http://schemas.microsoft.com/office/drawing/2014/chart" uri="{C3380CC4-5D6E-409C-BE32-E72D297353CC}">
              <c16:uniqueId val="{00000000-40BD-4D17-84C5-65AB2D7F59B7}"/>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200"/>
          </a:pPr>
          <a:endParaRPr lang="fr-FR"/>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'1.1 à 1.2'!$H$27:$H$30</c:f>
              <c:strCache>
                <c:ptCount val="4"/>
                <c:pt idx="0">
                  <c:v>Chef d’établissement</c:v>
                </c:pt>
                <c:pt idx="1">
                  <c:v>DGS</c:v>
                </c:pt>
                <c:pt idx="2">
                  <c:v>DRH</c:v>
                </c:pt>
                <c:pt idx="3">
                  <c:v>Autre</c:v>
                </c:pt>
              </c:strCache>
            </c:strRef>
          </c:cat>
          <c:val>
            <c:numRef>
              <c:f>'1.1 à 1.2'!$J$27:$J$30</c:f>
              <c:numCache>
                <c:formatCode>0%</c:formatCode>
                <c:ptCount val="4"/>
                <c:pt idx="0">
                  <c:v>0.69306930693069302</c:v>
                </c:pt>
                <c:pt idx="1">
                  <c:v>0.18811881188118812</c:v>
                </c:pt>
                <c:pt idx="2">
                  <c:v>6.9306930693069313E-2</c:v>
                </c:pt>
                <c:pt idx="3">
                  <c:v>4.9504950495049507E-2</c:v>
                </c:pt>
              </c:numCache>
            </c:numRef>
          </c:val>
          <c:extLst>
            <c:ext xmlns:c16="http://schemas.microsoft.com/office/drawing/2014/chart" uri="{C3380CC4-5D6E-409C-BE32-E72D297353CC}">
              <c16:uniqueId val="{00000000-4B70-4FE7-A376-3C787ADDBC4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8615106580695187"/>
          <c:y val="9.736165257236247E-2"/>
          <c:w val="0.38669779427274853"/>
          <c:h val="0.80527669485527509"/>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4161798866992502"/>
          <c:y val="0.11896463380404999"/>
          <c:w val="0.47705126555674798"/>
          <c:h val="0.8596033774025108"/>
        </c:manualLayout>
      </c:layout>
      <c:barChart>
        <c:barDir val="bar"/>
        <c:grouping val="clustered"/>
        <c:varyColors val="0"/>
        <c:ser>
          <c:idx val="0"/>
          <c:order val="0"/>
          <c:tx>
            <c:strRef>
              <c:f>Feuil1!$B$1</c:f>
              <c:strCache>
                <c:ptCount val="1"/>
                <c:pt idx="0">
                  <c:v>2019</c:v>
                </c:pt>
              </c:strCache>
            </c:strRef>
          </c:tx>
          <c:spPr>
            <a:solidFill>
              <a:schemeClr val="tx2">
                <a:lumMod val="20000"/>
                <a:lumOff val="80000"/>
              </a:schemeClr>
            </a:solidFill>
          </c:spPr>
          <c:invertIfNegative val="0"/>
          <c:dLbls>
            <c:spPr>
              <a:noFill/>
              <a:ln>
                <a:noFill/>
              </a:ln>
              <a:effectLst/>
            </c:spPr>
            <c:txPr>
              <a:bodyPr/>
              <a:lstStyle/>
              <a:p>
                <a:pPr>
                  <a:defRPr sz="10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AP disposant d'une lettre de cadrage</c:v>
                </c:pt>
                <c:pt idx="1">
                  <c:v>Etablissements dans lesquels les AP exercant leur mission à plus de 20 % de leur temps de travail</c:v>
                </c:pt>
                <c:pt idx="2">
                  <c:v>AP ayant bénéficié d’une formation initiale</c:v>
                </c:pt>
                <c:pt idx="3">
                  <c:v>AP ayant bénéficié d’une formation  continue en 2021</c:v>
                </c:pt>
                <c:pt idx="4">
                  <c:v>Etablissements dans lesquels les parcours de formation des AP (contenu et durée) ont été présentés au CHSCT en 2021</c:v>
                </c:pt>
                <c:pt idx="5">
                  <c:v>Etablissements dans lesquels les modalités d’animation du réseau des AP ont été présentées au CHSCT en 2020</c:v>
                </c:pt>
              </c:strCache>
            </c:strRef>
          </c:cat>
          <c:val>
            <c:numRef>
              <c:f>Feuil1!$B$2:$B$7</c:f>
              <c:numCache>
                <c:formatCode>0%</c:formatCode>
                <c:ptCount val="6"/>
                <c:pt idx="0">
                  <c:v>0.78490853658536586</c:v>
                </c:pt>
                <c:pt idx="1">
                  <c:v>0.13207547169811321</c:v>
                </c:pt>
                <c:pt idx="2">
                  <c:v>0.79557926829268288</c:v>
                </c:pt>
                <c:pt idx="3">
                  <c:v>0.47484756097560976</c:v>
                </c:pt>
                <c:pt idx="4">
                  <c:v>0.3983739837398374</c:v>
                </c:pt>
                <c:pt idx="5">
                  <c:v>0.45299145299145299</c:v>
                </c:pt>
              </c:numCache>
            </c:numRef>
          </c:val>
          <c:extLst>
            <c:ext xmlns:c16="http://schemas.microsoft.com/office/drawing/2014/chart" uri="{C3380CC4-5D6E-409C-BE32-E72D297353CC}">
              <c16:uniqueId val="{00000000-A212-4C51-88D7-35DB7E58B57E}"/>
            </c:ext>
          </c:extLst>
        </c:ser>
        <c:ser>
          <c:idx val="1"/>
          <c:order val="1"/>
          <c:tx>
            <c:strRef>
              <c:f>Feuil1!$C$1</c:f>
              <c:strCache>
                <c:ptCount val="1"/>
                <c:pt idx="0">
                  <c:v>2020</c:v>
                </c:pt>
              </c:strCache>
            </c:strRef>
          </c:tx>
          <c:spPr>
            <a:solidFill>
              <a:schemeClr val="tx2">
                <a:lumMod val="40000"/>
                <a:lumOff val="60000"/>
              </a:schemeClr>
            </a:solidFill>
          </c:spPr>
          <c:invertIfNegative val="0"/>
          <c:dPt>
            <c:idx val="0"/>
            <c:invertIfNegative val="0"/>
            <c:bubble3D val="0"/>
            <c:extLst>
              <c:ext xmlns:c16="http://schemas.microsoft.com/office/drawing/2014/chart" uri="{C3380CC4-5D6E-409C-BE32-E72D297353CC}">
                <c16:uniqueId val="{00000001-A212-4C51-88D7-35DB7E58B57E}"/>
              </c:ext>
            </c:extLst>
          </c:dPt>
          <c:dLbls>
            <c:spPr>
              <a:noFill/>
              <a:ln>
                <a:noFill/>
              </a:ln>
              <a:effectLst/>
            </c:spPr>
            <c:txPr>
              <a:bodyPr/>
              <a:lstStyle/>
              <a:p>
                <a:pPr>
                  <a:defRPr sz="1000"/>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AP disposant d'une lettre de cadrage</c:v>
                </c:pt>
                <c:pt idx="1">
                  <c:v>Etablissements dans lesquels les AP exercant leur mission à plus de 20 % de leur temps de travail</c:v>
                </c:pt>
                <c:pt idx="2">
                  <c:v>AP ayant bénéficié d’une formation initiale</c:v>
                </c:pt>
                <c:pt idx="3">
                  <c:v>AP ayant bénéficié d’une formation  continue en 2021</c:v>
                </c:pt>
                <c:pt idx="4">
                  <c:v>Etablissements dans lesquels les parcours de formation des AP (contenu et durée) ont été présentés au CHSCT en 2021</c:v>
                </c:pt>
                <c:pt idx="5">
                  <c:v>Etablissements dans lesquels les modalités d’animation du réseau des AP ont été présentées au CHSCT en 2020</c:v>
                </c:pt>
              </c:strCache>
            </c:strRef>
          </c:cat>
          <c:val>
            <c:numRef>
              <c:f>Feuil1!$C$2:$C$7</c:f>
              <c:numCache>
                <c:formatCode>0%</c:formatCode>
                <c:ptCount val="6"/>
                <c:pt idx="0">
                  <c:v>0.78978007761966362</c:v>
                </c:pt>
                <c:pt idx="1">
                  <c:v>0.12844036697247707</c:v>
                </c:pt>
                <c:pt idx="2">
                  <c:v>0.9326002587322122</c:v>
                </c:pt>
                <c:pt idx="3">
                  <c:v>0.24540750323415264</c:v>
                </c:pt>
                <c:pt idx="4">
                  <c:v>0.3669724770642202</c:v>
                </c:pt>
                <c:pt idx="5">
                  <c:v>0.44954128440366975</c:v>
                </c:pt>
              </c:numCache>
            </c:numRef>
          </c:val>
          <c:extLst>
            <c:ext xmlns:c16="http://schemas.microsoft.com/office/drawing/2014/chart" uri="{C3380CC4-5D6E-409C-BE32-E72D297353CC}">
              <c16:uniqueId val="{00000002-A212-4C51-88D7-35DB7E58B57E}"/>
            </c:ext>
          </c:extLst>
        </c:ser>
        <c:ser>
          <c:idx val="2"/>
          <c:order val="2"/>
          <c:tx>
            <c:strRef>
              <c:f>Feuil1!$D$1</c:f>
              <c:strCache>
                <c:ptCount val="1"/>
                <c:pt idx="0">
                  <c:v>2021</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Feuil1!$A$2:$A$7</c:f>
              <c:strCache>
                <c:ptCount val="6"/>
                <c:pt idx="0">
                  <c:v>AP disposant d'une lettre de cadrage</c:v>
                </c:pt>
                <c:pt idx="1">
                  <c:v>Etablissements dans lesquels les AP exercant leur mission à plus de 20 % de leur temps de travail</c:v>
                </c:pt>
                <c:pt idx="2">
                  <c:v>AP ayant bénéficié d’une formation initiale</c:v>
                </c:pt>
                <c:pt idx="3">
                  <c:v>AP ayant bénéficié d’une formation  continue en 2021</c:v>
                </c:pt>
                <c:pt idx="4">
                  <c:v>Etablissements dans lesquels les parcours de formation des AP (contenu et durée) ont été présentés au CHSCT en 2021</c:v>
                </c:pt>
                <c:pt idx="5">
                  <c:v>Etablissements dans lesquels les modalités d’animation du réseau des AP ont été présentées au CHSCT en 2020</c:v>
                </c:pt>
              </c:strCache>
            </c:strRef>
          </c:cat>
          <c:val>
            <c:numRef>
              <c:f>Feuil1!$D$2:$D$7</c:f>
              <c:numCache>
                <c:formatCode>0%</c:formatCode>
                <c:ptCount val="6"/>
                <c:pt idx="0">
                  <c:v>0.8679565033187403</c:v>
                </c:pt>
                <c:pt idx="1">
                  <c:v>0.13513513513513514</c:v>
                </c:pt>
                <c:pt idx="2">
                  <c:v>0.92271396029938169</c:v>
                </c:pt>
                <c:pt idx="3">
                  <c:v>0.39994351080355883</c:v>
                </c:pt>
                <c:pt idx="4">
                  <c:v>0.44144144144144143</c:v>
                </c:pt>
                <c:pt idx="5">
                  <c:v>0.52252252252252251</c:v>
                </c:pt>
              </c:numCache>
            </c:numRef>
          </c:val>
          <c:extLst>
            <c:ext xmlns:c16="http://schemas.microsoft.com/office/drawing/2014/chart" uri="{C3380CC4-5D6E-409C-BE32-E72D297353CC}">
              <c16:uniqueId val="{00000001-2D27-47C1-BCFF-E0432487CCCD}"/>
            </c:ext>
          </c:extLst>
        </c:ser>
        <c:dLbls>
          <c:showLegendKey val="0"/>
          <c:showVal val="0"/>
          <c:showCatName val="0"/>
          <c:showSerName val="0"/>
          <c:showPercent val="0"/>
          <c:showBubbleSize val="0"/>
        </c:dLbls>
        <c:gapWidth val="150"/>
        <c:axId val="45196416"/>
        <c:axId val="45198336"/>
      </c:barChart>
      <c:catAx>
        <c:axId val="45196416"/>
        <c:scaling>
          <c:orientation val="maxMin"/>
        </c:scaling>
        <c:delete val="0"/>
        <c:axPos val="l"/>
        <c:majorGridlines/>
        <c:numFmt formatCode="General" sourceLinked="1"/>
        <c:majorTickMark val="out"/>
        <c:minorTickMark val="none"/>
        <c:tickLblPos val="nextTo"/>
        <c:txPr>
          <a:bodyPr/>
          <a:lstStyle/>
          <a:p>
            <a:pPr>
              <a:defRPr sz="1200" b="1"/>
            </a:pPr>
            <a:endParaRPr lang="fr-FR"/>
          </a:p>
        </c:txPr>
        <c:crossAx val="45198336"/>
        <c:crosses val="autoZero"/>
        <c:auto val="1"/>
        <c:lblAlgn val="ctr"/>
        <c:lblOffset val="100"/>
        <c:noMultiLvlLbl val="0"/>
      </c:catAx>
      <c:valAx>
        <c:axId val="45198336"/>
        <c:scaling>
          <c:orientation val="minMax"/>
          <c:max val="1"/>
        </c:scaling>
        <c:delete val="0"/>
        <c:axPos val="t"/>
        <c:majorGridlines/>
        <c:minorGridlines/>
        <c:numFmt formatCode="0%" sourceLinked="1"/>
        <c:majorTickMark val="cross"/>
        <c:minorTickMark val="none"/>
        <c:tickLblPos val="nextTo"/>
        <c:txPr>
          <a:bodyPr/>
          <a:lstStyle/>
          <a:p>
            <a:pPr>
              <a:defRPr sz="1200"/>
            </a:pPr>
            <a:endParaRPr lang="fr-FR"/>
          </a:p>
        </c:txPr>
        <c:crossAx val="45196416"/>
        <c:crosses val="autoZero"/>
        <c:crossBetween val="between"/>
        <c:majorUnit val="0.2"/>
        <c:minorUnit val="0.05"/>
      </c:valAx>
    </c:plotArea>
    <c:plotVisOnly val="1"/>
    <c:dispBlanksAs val="gap"/>
    <c:showDLblsOverMax val="0"/>
  </c:chart>
  <c:txPr>
    <a:bodyPr/>
    <a:lstStyle/>
    <a:p>
      <a:pPr>
        <a:defRPr sz="1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Quotités de temps </a:t>
            </a:r>
            <a:r>
              <a:rPr lang="fr-FR" dirty="0" smtClean="0"/>
              <a:t>allouées </a:t>
            </a:r>
            <a:r>
              <a:rPr lang="fr-FR" dirty="0"/>
              <a:t>aux</a:t>
            </a:r>
            <a:r>
              <a:rPr lang="fr-FR" baseline="0" dirty="0"/>
              <a:t> missions d'AP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'1.1 à 1.2'!$H$41:$H$46</c:f>
              <c:strCache>
                <c:ptCount val="6"/>
                <c:pt idx="0">
                  <c:v>100%</c:v>
                </c:pt>
                <c:pt idx="1">
                  <c:v>Plus de 50% et moins de 100%</c:v>
                </c:pt>
                <c:pt idx="2">
                  <c:v>50%</c:v>
                </c:pt>
                <c:pt idx="3">
                  <c:v>Entre 20 et 49%</c:v>
                </c:pt>
                <c:pt idx="4">
                  <c:v>Moins de 20%</c:v>
                </c:pt>
                <c:pt idx="5">
                  <c:v>Inconnu</c:v>
                </c:pt>
              </c:strCache>
            </c:strRef>
          </c:cat>
          <c:val>
            <c:numRef>
              <c:f>'1.1 à 1.2'!$J$41:$J$46</c:f>
              <c:numCache>
                <c:formatCode>0%</c:formatCode>
                <c:ptCount val="6"/>
                <c:pt idx="0">
                  <c:v>1.8018018018018018E-2</c:v>
                </c:pt>
                <c:pt idx="1">
                  <c:v>1.8018018018018018E-2</c:v>
                </c:pt>
                <c:pt idx="2">
                  <c:v>0</c:v>
                </c:pt>
                <c:pt idx="3">
                  <c:v>9.90990990990991E-2</c:v>
                </c:pt>
                <c:pt idx="4">
                  <c:v>0.76576576576576572</c:v>
                </c:pt>
                <c:pt idx="5">
                  <c:v>9.90990990990991E-2</c:v>
                </c:pt>
              </c:numCache>
            </c:numRef>
          </c:val>
          <c:extLst>
            <c:ext xmlns:c16="http://schemas.microsoft.com/office/drawing/2014/chart" uri="{C3380CC4-5D6E-409C-BE32-E72D297353CC}">
              <c16:uniqueId val="{00000000-78ED-44BF-9B95-996014DDFEFB}"/>
            </c:ext>
          </c:extLst>
        </c:ser>
        <c:dLbls>
          <c:showLegendKey val="0"/>
          <c:showVal val="0"/>
          <c:showCatName val="0"/>
          <c:showSerName val="0"/>
          <c:showPercent val="0"/>
          <c:showBubbleSize val="0"/>
        </c:dLbls>
        <c:gapWidth val="150"/>
        <c:shape val="box"/>
        <c:axId val="592204048"/>
        <c:axId val="592201096"/>
        <c:axId val="0"/>
      </c:bar3DChart>
      <c:catAx>
        <c:axId val="5922040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2201096"/>
        <c:crosses val="autoZero"/>
        <c:auto val="1"/>
        <c:lblAlgn val="ctr"/>
        <c:lblOffset val="100"/>
        <c:noMultiLvlLbl val="0"/>
      </c:catAx>
      <c:valAx>
        <c:axId val="592201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2204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fr-FR"/>
          </a:p>
        </p:txBody>
      </p:sp>
      <p:sp>
        <p:nvSpPr>
          <p:cNvPr id="3" name="Espace réservé de la date 2"/>
          <p:cNvSpPr>
            <a:spLocks noGrp="1"/>
          </p:cNvSpPr>
          <p:nvPr>
            <p:ph type="dt" sz="quarter" idx="1"/>
          </p:nvPr>
        </p:nvSpPr>
        <p:spPr>
          <a:xfrm>
            <a:off x="3849689" y="0"/>
            <a:ext cx="2946400" cy="496888"/>
          </a:xfrm>
          <a:prstGeom prst="rect">
            <a:avLst/>
          </a:prstGeom>
        </p:spPr>
        <p:txBody>
          <a:bodyPr vert="horz" lIns="91432" tIns="45716" rIns="91432" bIns="45716" rtlCol="0"/>
          <a:lstStyle>
            <a:lvl1pPr algn="r">
              <a:defRPr sz="1200"/>
            </a:lvl1pPr>
          </a:lstStyle>
          <a:p>
            <a:fld id="{E2C4371E-ECB8-440F-8163-8EF8673FD463}" type="datetimeFigureOut">
              <a:rPr lang="fr-FR" smtClean="0"/>
              <a:t>15/02/2023</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32" tIns="45716" rIns="91432" bIns="4571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9" y="9429750"/>
            <a:ext cx="2946400" cy="496888"/>
          </a:xfrm>
          <a:prstGeom prst="rect">
            <a:avLst/>
          </a:prstGeom>
        </p:spPr>
        <p:txBody>
          <a:bodyPr vert="horz" lIns="91432" tIns="45716" rIns="91432" bIns="45716" rtlCol="0" anchor="b"/>
          <a:lstStyle>
            <a:lvl1pPr algn="r">
              <a:defRPr sz="1200"/>
            </a:lvl1pPr>
          </a:lstStyle>
          <a:p>
            <a:fld id="{2834BDA8-DADB-4BC9-8B81-45B660982E6C}" type="slidenum">
              <a:rPr lang="fr-FR" smtClean="0"/>
              <a:t>‹N°›</a:t>
            </a:fld>
            <a:endParaRPr lang="fr-FR"/>
          </a:p>
        </p:txBody>
      </p:sp>
    </p:spTree>
    <p:extLst>
      <p:ext uri="{BB962C8B-B14F-4D97-AF65-F5344CB8AC3E}">
        <p14:creationId xmlns:p14="http://schemas.microsoft.com/office/powerpoint/2010/main" val="119459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fr-FR"/>
          </a:p>
        </p:txBody>
      </p:sp>
      <p:sp>
        <p:nvSpPr>
          <p:cNvPr id="3" name="Espace réservé de la date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a:lvl1pPr>
          </a:lstStyle>
          <a:p>
            <a:fld id="{2CD2BA8F-2BA1-4803-89E4-7AAF4047EB09}" type="datetimeFigureOut">
              <a:rPr lang="fr-FR" smtClean="0"/>
              <a:t>15/02/2023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32" tIns="45716" rIns="91432" bIns="4571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a:lvl1pPr>
          </a:lstStyle>
          <a:p>
            <a:fld id="{6EA26F8C-ACFB-4CC8-AEC8-9CE93A354BD6}" type="slidenum">
              <a:rPr lang="fr-FR" smtClean="0"/>
              <a:t>‹N°›</a:t>
            </a:fld>
            <a:endParaRPr lang="fr-FR"/>
          </a:p>
        </p:txBody>
      </p:sp>
    </p:spTree>
    <p:extLst>
      <p:ext uri="{BB962C8B-B14F-4D97-AF65-F5344CB8AC3E}">
        <p14:creationId xmlns:p14="http://schemas.microsoft.com/office/powerpoint/2010/main" val="1726008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49238" y="744538"/>
            <a:ext cx="6281737" cy="4713287"/>
          </a:xfrm>
        </p:spPr>
      </p:sp>
      <p:sp>
        <p:nvSpPr>
          <p:cNvPr id="3" name="Espace réservé des commentaires 2"/>
          <p:cNvSpPr>
            <a:spLocks noGrp="1"/>
          </p:cNvSpPr>
          <p:nvPr>
            <p:ph type="body" idx="1"/>
          </p:nvPr>
        </p:nvSpPr>
        <p:spPr>
          <a:xfrm>
            <a:off x="679768" y="5733537"/>
            <a:ext cx="5438140" cy="3448605"/>
          </a:xfrm>
        </p:spPr>
        <p:txBody>
          <a:bodyPr/>
          <a:lstStyle/>
          <a:p>
            <a:endParaRPr lang="fr-FR" dirty="0"/>
          </a:p>
        </p:txBody>
      </p:sp>
      <p:sp>
        <p:nvSpPr>
          <p:cNvPr id="4" name="Espace réservé du numéro de diapositive 3"/>
          <p:cNvSpPr>
            <a:spLocks noGrp="1"/>
          </p:cNvSpPr>
          <p:nvPr>
            <p:ph type="sldNum" sz="quarter" idx="10"/>
          </p:nvPr>
        </p:nvSpPr>
        <p:spPr/>
        <p:txBody>
          <a:bodyPr/>
          <a:lstStyle/>
          <a:p>
            <a:fld id="{A0D1167F-BA7F-6B4E-ABCD-8DF1FF6374A3}" type="slidenum">
              <a:rPr lang="fr-FR">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2419519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87 %</a:t>
            </a:r>
            <a:r>
              <a:rPr lang="fr-FR" baseline="0" dirty="0" smtClean="0"/>
              <a:t> des AP disposent d’une lettre de cadrage et 92% ont bénéficié d’une visite médicale</a:t>
            </a:r>
            <a:endParaRPr lang="fr-FR" dirty="0" smtClean="0"/>
          </a:p>
          <a:p>
            <a:r>
              <a:rPr lang="fr-FR" dirty="0" smtClean="0"/>
              <a:t>14% exercent leurs missions à au moins</a:t>
            </a:r>
            <a:r>
              <a:rPr lang="fr-FR" baseline="0" dirty="0" smtClean="0"/>
              <a:t> 20 % de leur temps de travail; les recommandations ministérielles ne progressent pas sur ce point</a:t>
            </a:r>
          </a:p>
          <a:p>
            <a:r>
              <a:rPr lang="fr-FR" baseline="0" dirty="0" smtClean="0"/>
              <a:t>La formation continue des AP progresse cette année (effet crise sanitaire ?)</a:t>
            </a:r>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10</a:t>
            </a:fld>
            <a:endParaRPr lang="fr-FR"/>
          </a:p>
        </p:txBody>
      </p:sp>
    </p:spTree>
    <p:extLst>
      <p:ext uri="{BB962C8B-B14F-4D97-AF65-F5344CB8AC3E}">
        <p14:creationId xmlns:p14="http://schemas.microsoft.com/office/powerpoint/2010/main" val="2487299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11</a:t>
            </a:fld>
            <a:endParaRPr lang="fr-FR"/>
          </a:p>
        </p:txBody>
      </p:sp>
    </p:spTree>
    <p:extLst>
      <p:ext uri="{BB962C8B-B14F-4D97-AF65-F5344CB8AC3E}">
        <p14:creationId xmlns:p14="http://schemas.microsoft.com/office/powerpoint/2010/main" val="3734798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12</a:t>
            </a:fld>
            <a:endParaRPr lang="fr-FR"/>
          </a:p>
        </p:txBody>
      </p:sp>
    </p:spTree>
    <p:extLst>
      <p:ext uri="{BB962C8B-B14F-4D97-AF65-F5344CB8AC3E}">
        <p14:creationId xmlns:p14="http://schemas.microsoft.com/office/powerpoint/2010/main" val="3734798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Certains établissements ne disposent pas de médecin de prévention.</a:t>
            </a:r>
          </a:p>
          <a:p>
            <a:r>
              <a:rPr lang="fr-FR" dirty="0" smtClean="0"/>
              <a:t>La rédaction des lettres de mission des médecins</a:t>
            </a:r>
            <a:r>
              <a:rPr lang="fr-FR" baseline="0" dirty="0" smtClean="0"/>
              <a:t> internes aux établissements progresse.</a:t>
            </a:r>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13</a:t>
            </a:fld>
            <a:endParaRPr lang="fr-FR"/>
          </a:p>
        </p:txBody>
      </p:sp>
    </p:spTree>
    <p:extLst>
      <p:ext uri="{BB962C8B-B14F-4D97-AF65-F5344CB8AC3E}">
        <p14:creationId xmlns:p14="http://schemas.microsoft.com/office/powerpoint/2010/main" val="3734798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14</a:t>
            </a:fld>
            <a:endParaRPr lang="fr-FR"/>
          </a:p>
        </p:txBody>
      </p:sp>
    </p:spTree>
    <p:extLst>
      <p:ext uri="{BB962C8B-B14F-4D97-AF65-F5344CB8AC3E}">
        <p14:creationId xmlns:p14="http://schemas.microsoft.com/office/powerpoint/2010/main" val="87573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équipes pluridisciplinaires sont constituées dans</a:t>
            </a:r>
            <a:r>
              <a:rPr lang="fr-FR" baseline="0" dirty="0" smtClean="0"/>
              <a:t> plus de la moitié des établissements, la présence d’infirmiers en santé au travail semble progresser.</a:t>
            </a:r>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15</a:t>
            </a:fld>
            <a:endParaRPr lang="fr-FR"/>
          </a:p>
        </p:txBody>
      </p:sp>
    </p:spTree>
    <p:extLst>
      <p:ext uri="{BB962C8B-B14F-4D97-AF65-F5344CB8AC3E}">
        <p14:creationId xmlns:p14="http://schemas.microsoft.com/office/powerpoint/2010/main" val="87573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16</a:t>
            </a:fld>
            <a:endParaRPr lang="fr-FR"/>
          </a:p>
        </p:txBody>
      </p:sp>
    </p:spTree>
    <p:extLst>
      <p:ext uri="{BB962C8B-B14F-4D97-AF65-F5344CB8AC3E}">
        <p14:creationId xmlns:p14="http://schemas.microsoft.com/office/powerpoint/2010/main" val="3268492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9 établissements les règlements intérieur des CHSCT n’ont pas</a:t>
            </a:r>
            <a:r>
              <a:rPr lang="fr-FR" baseline="0" dirty="0" smtClean="0"/>
              <a:t> été adoptés ; ici encore la création des CSA pourra permettre de rappeler la nécessité de rédiger les RI.</a:t>
            </a:r>
          </a:p>
          <a:p>
            <a:r>
              <a:rPr lang="fr-FR" baseline="0" dirty="0" smtClean="0"/>
              <a:t>La  procédure d’utilisation du contingent annuel de jours d’autorisation d’absence n’est pas formalisée dans la majorité des établissements; sa formalisation est de nature à faciliter l’exercice du mandat syndical de membre du CHSCT.</a:t>
            </a:r>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17</a:t>
            </a:fld>
            <a:endParaRPr lang="fr-FR"/>
          </a:p>
        </p:txBody>
      </p:sp>
    </p:spTree>
    <p:extLst>
      <p:ext uri="{BB962C8B-B14F-4D97-AF65-F5344CB8AC3E}">
        <p14:creationId xmlns:p14="http://schemas.microsoft.com/office/powerpoint/2010/main" val="703118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18</a:t>
            </a:fld>
            <a:endParaRPr lang="fr-FR"/>
          </a:p>
        </p:txBody>
      </p:sp>
    </p:spTree>
    <p:extLst>
      <p:ext uri="{BB962C8B-B14F-4D97-AF65-F5344CB8AC3E}">
        <p14:creationId xmlns:p14="http://schemas.microsoft.com/office/powerpoint/2010/main" val="3878159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rgbClr val="FF0000"/>
                </a:solidFill>
              </a:rPr>
              <a:t>67 % de réponses aux signalements à</a:t>
            </a:r>
            <a:r>
              <a:rPr lang="fr-FR" baseline="0" dirty="0" smtClean="0">
                <a:solidFill>
                  <a:srgbClr val="FF0000"/>
                </a:solidFill>
              </a:rPr>
              <a:t> creuser</a:t>
            </a:r>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19</a:t>
            </a:fld>
            <a:endParaRPr lang="fr-FR"/>
          </a:p>
        </p:txBody>
      </p:sp>
    </p:spTree>
    <p:extLst>
      <p:ext uri="{BB962C8B-B14F-4D97-AF65-F5344CB8AC3E}">
        <p14:creationId xmlns:p14="http://schemas.microsoft.com/office/powerpoint/2010/main" val="285277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L’enquête a été ouverte</a:t>
            </a:r>
            <a:r>
              <a:rPr lang="fr-FR" baseline="0" dirty="0" smtClean="0"/>
              <a:t> initialement du 27 avril au 1</a:t>
            </a:r>
            <a:r>
              <a:rPr lang="fr-FR" baseline="30000" dirty="0" smtClean="0"/>
              <a:t>er</a:t>
            </a:r>
            <a:r>
              <a:rPr lang="fr-FR" baseline="0" dirty="0" smtClean="0"/>
              <a:t> juillet 2022, mais n’a pas été clôturée afin de permettre aux établissements de saisir ou de compléter leurs réponses durant l’été; nous avons eu 5 réponses supplémentaires au cours du mois de juillet.</a:t>
            </a:r>
            <a:endParaRPr lang="fr-FR" dirty="0" smtClean="0"/>
          </a:p>
          <a:p>
            <a:r>
              <a:rPr lang="fr-FR" dirty="0" smtClean="0"/>
              <a:t>111 établissements ont</a:t>
            </a:r>
            <a:r>
              <a:rPr lang="fr-FR" baseline="0" dirty="0" smtClean="0"/>
              <a:t> répondu contre 109 l’an dernier, mais moins d’universités (qui sont les établissements avec les effectifs les plus élevés) ; le taux de personnels couverts par l’enquête est donc en léger recul.</a:t>
            </a:r>
            <a:endParaRPr lang="fr-FR" dirty="0"/>
          </a:p>
        </p:txBody>
      </p:sp>
      <p:sp>
        <p:nvSpPr>
          <p:cNvPr id="4" name="Espace réservé du numéro de diapositive 3"/>
          <p:cNvSpPr>
            <a:spLocks noGrp="1"/>
          </p:cNvSpPr>
          <p:nvPr>
            <p:ph type="sldNum" sz="quarter" idx="10"/>
          </p:nvPr>
        </p:nvSpPr>
        <p:spPr/>
        <p:txBody>
          <a:bodyPr/>
          <a:lstStyle/>
          <a:p>
            <a:fld id="{B844ED43-530D-4561-A84F-51F841074A0A}" type="slidenum">
              <a:rPr lang="fr-FR" smtClean="0"/>
              <a:t>2</a:t>
            </a:fld>
            <a:endParaRPr lang="fr-FR"/>
          </a:p>
        </p:txBody>
      </p:sp>
    </p:spTree>
    <p:extLst>
      <p:ext uri="{BB962C8B-B14F-4D97-AF65-F5344CB8AC3E}">
        <p14:creationId xmlns:p14="http://schemas.microsoft.com/office/powerpoint/2010/main" val="1160871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20</a:t>
            </a:fld>
            <a:endParaRPr lang="fr-FR"/>
          </a:p>
        </p:txBody>
      </p:sp>
    </p:spTree>
    <p:extLst>
      <p:ext uri="{BB962C8B-B14F-4D97-AF65-F5344CB8AC3E}">
        <p14:creationId xmlns:p14="http://schemas.microsoft.com/office/powerpoint/2010/main" val="3777742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22</a:t>
            </a:fld>
            <a:endParaRPr lang="fr-FR"/>
          </a:p>
        </p:txBody>
      </p:sp>
    </p:spTree>
    <p:extLst>
      <p:ext uri="{BB962C8B-B14F-4D97-AF65-F5344CB8AC3E}">
        <p14:creationId xmlns:p14="http://schemas.microsoft.com/office/powerpoint/2010/main" val="985508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23</a:t>
            </a:fld>
            <a:endParaRPr lang="fr-FR"/>
          </a:p>
        </p:txBody>
      </p:sp>
    </p:spTree>
    <p:extLst>
      <p:ext uri="{BB962C8B-B14F-4D97-AF65-F5344CB8AC3E}">
        <p14:creationId xmlns:p14="http://schemas.microsoft.com/office/powerpoint/2010/main" val="985508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solidFill>
                <a:schemeClr val="tx1"/>
              </a:solidFill>
            </a:endParaRPr>
          </a:p>
        </p:txBody>
      </p:sp>
      <p:sp>
        <p:nvSpPr>
          <p:cNvPr id="4" name="Espace réservé du numéro de diapositive 3"/>
          <p:cNvSpPr>
            <a:spLocks noGrp="1"/>
          </p:cNvSpPr>
          <p:nvPr>
            <p:ph type="sldNum" sz="quarter" idx="10"/>
          </p:nvPr>
        </p:nvSpPr>
        <p:spPr/>
        <p:txBody>
          <a:bodyPr/>
          <a:lstStyle/>
          <a:p>
            <a:fld id="{B844ED43-530D-4561-A84F-51F841074A0A}" type="slidenum">
              <a:rPr lang="fr-FR" smtClean="0"/>
              <a:t>24</a:t>
            </a:fld>
            <a:endParaRPr lang="fr-FR"/>
          </a:p>
        </p:txBody>
      </p:sp>
    </p:spTree>
    <p:extLst>
      <p:ext uri="{BB962C8B-B14F-4D97-AF65-F5344CB8AC3E}">
        <p14:creationId xmlns:p14="http://schemas.microsoft.com/office/powerpoint/2010/main" val="4194531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chemeClr val="tx1"/>
                </a:solidFill>
              </a:rPr>
              <a:t>95%</a:t>
            </a:r>
            <a:r>
              <a:rPr lang="fr-FR" baseline="0" dirty="0" smtClean="0">
                <a:solidFill>
                  <a:schemeClr val="tx1"/>
                </a:solidFill>
              </a:rPr>
              <a:t> des CHSCT se sont réunis 3 fois et plus contre 98% en 2020 et 92% en 2018 et 2019.</a:t>
            </a:r>
            <a:endParaRPr lang="fr-FR" dirty="0" smtClean="0">
              <a:solidFill>
                <a:schemeClr val="tx1"/>
              </a:solidFill>
            </a:endParaRPr>
          </a:p>
        </p:txBody>
      </p:sp>
      <p:sp>
        <p:nvSpPr>
          <p:cNvPr id="4" name="Espace réservé du numéro de diapositive 3"/>
          <p:cNvSpPr>
            <a:spLocks noGrp="1"/>
          </p:cNvSpPr>
          <p:nvPr>
            <p:ph type="sldNum" sz="quarter" idx="10"/>
          </p:nvPr>
        </p:nvSpPr>
        <p:spPr/>
        <p:txBody>
          <a:bodyPr/>
          <a:lstStyle/>
          <a:p>
            <a:fld id="{B844ED43-530D-4561-A84F-51F841074A0A}" type="slidenum">
              <a:rPr lang="fr-FR" smtClean="0"/>
              <a:t>25</a:t>
            </a:fld>
            <a:endParaRPr lang="fr-FR"/>
          </a:p>
        </p:txBody>
      </p:sp>
    </p:spTree>
    <p:extLst>
      <p:ext uri="{BB962C8B-B14F-4D97-AF65-F5344CB8AC3E}">
        <p14:creationId xmlns:p14="http://schemas.microsoft.com/office/powerpoint/2010/main" val="4194531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26</a:t>
            </a:fld>
            <a:endParaRPr lang="fr-FR"/>
          </a:p>
        </p:txBody>
      </p:sp>
    </p:spTree>
    <p:extLst>
      <p:ext uri="{BB962C8B-B14F-4D97-AF65-F5344CB8AC3E}">
        <p14:creationId xmlns:p14="http://schemas.microsoft.com/office/powerpoint/2010/main" val="2682227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présentation des documents règlementaires aux</a:t>
            </a:r>
            <a:r>
              <a:rPr lang="fr-FR" baseline="0" dirty="0" smtClean="0"/>
              <a:t> CHSCT est en augmentation; la prise en charge des RPS à l’échelle des unités de travail reste un point de fragilité dans les établissements.</a:t>
            </a:r>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27</a:t>
            </a:fld>
            <a:endParaRPr lang="fr-FR"/>
          </a:p>
        </p:txBody>
      </p:sp>
    </p:spTree>
    <p:extLst>
      <p:ext uri="{BB962C8B-B14F-4D97-AF65-F5344CB8AC3E}">
        <p14:creationId xmlns:p14="http://schemas.microsoft.com/office/powerpoint/2010/main" val="2682227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transmission des rapports et programmes annuels</a:t>
            </a:r>
            <a:r>
              <a:rPr lang="fr-FR" baseline="0" dirty="0" smtClean="0"/>
              <a:t> aux CT et CA reste insuffisante.</a:t>
            </a:r>
          </a:p>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28</a:t>
            </a:fld>
            <a:endParaRPr lang="fr-FR"/>
          </a:p>
        </p:txBody>
      </p:sp>
    </p:spTree>
    <p:extLst>
      <p:ext uri="{BB962C8B-B14F-4D97-AF65-F5344CB8AC3E}">
        <p14:creationId xmlns:p14="http://schemas.microsoft.com/office/powerpoint/2010/main" val="2682227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29</a:t>
            </a:fld>
            <a:endParaRPr lang="fr-FR"/>
          </a:p>
        </p:txBody>
      </p:sp>
    </p:spTree>
    <p:extLst>
      <p:ext uri="{BB962C8B-B14F-4D97-AF65-F5344CB8AC3E}">
        <p14:creationId xmlns:p14="http://schemas.microsoft.com/office/powerpoint/2010/main" val="1525202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Rapports</a:t>
            </a:r>
            <a:r>
              <a:rPr lang="fr-FR" baseline="0" dirty="0" smtClean="0"/>
              <a:t> de visite rédigés et présentés en CHSCT.</a:t>
            </a:r>
            <a:endParaRPr lang="fr-FR" dirty="0" smtClean="0"/>
          </a:p>
          <a:p>
            <a:r>
              <a:rPr lang="fr-FR" dirty="0" smtClean="0"/>
              <a:t>L’organisation des visites</a:t>
            </a:r>
            <a:r>
              <a:rPr lang="fr-FR" baseline="0" dirty="0" smtClean="0"/>
              <a:t> </a:t>
            </a:r>
            <a:r>
              <a:rPr lang="fr-FR" dirty="0" smtClean="0"/>
              <a:t>progresse</a:t>
            </a:r>
            <a:r>
              <a:rPr lang="fr-FR" baseline="0" dirty="0" smtClean="0"/>
              <a:t> pour atteindre 58%, après une baisse sensible en 2020, mais ne retrouve pas le niveau de 2019 qui était de 72% des établissements.</a:t>
            </a:r>
          </a:p>
          <a:p>
            <a:r>
              <a:rPr lang="fr-FR" baseline="0" dirty="0" smtClean="0"/>
              <a:t>Le taux de visites organisées en dehors du programme prévisionnel, qui se situe autour de 15% hors période de crise, reste élevé (64% en 2021 et 60% en 2020).</a:t>
            </a:r>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30</a:t>
            </a:fld>
            <a:endParaRPr lang="fr-FR"/>
          </a:p>
        </p:txBody>
      </p:sp>
    </p:spTree>
    <p:extLst>
      <p:ext uri="{BB962C8B-B14F-4D97-AF65-F5344CB8AC3E}">
        <p14:creationId xmlns:p14="http://schemas.microsoft.com/office/powerpoint/2010/main" val="1525202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L’enquête a été ouverte</a:t>
            </a:r>
            <a:r>
              <a:rPr lang="fr-FR" baseline="0" dirty="0" smtClean="0"/>
              <a:t> initialement du 27 avril au 1</a:t>
            </a:r>
            <a:r>
              <a:rPr lang="fr-FR" baseline="30000" dirty="0" smtClean="0"/>
              <a:t>er</a:t>
            </a:r>
            <a:r>
              <a:rPr lang="fr-FR" baseline="0" dirty="0" smtClean="0"/>
              <a:t> juillet 2022, mais n’a pas été clôturée afin de permettre aux établissements de saisir ou de compléter leurs réponses durant l’été; nous avons eu 5 réponses supplémentaires au cours du mois de juillet.</a:t>
            </a:r>
            <a:endParaRPr lang="fr-FR" dirty="0" smtClean="0"/>
          </a:p>
          <a:p>
            <a:r>
              <a:rPr lang="fr-FR" dirty="0" smtClean="0"/>
              <a:t>111 établissements ont</a:t>
            </a:r>
            <a:r>
              <a:rPr lang="fr-FR" baseline="0" dirty="0" smtClean="0"/>
              <a:t> répondu contre 109 l’an dernier, mais moins d’universités (qui sont les établissements avec les effectifs les plus élevés) ; le taux de personnels couverts par l’enquête est donc en léger recul.</a:t>
            </a:r>
            <a:endParaRPr lang="fr-FR" dirty="0"/>
          </a:p>
        </p:txBody>
      </p:sp>
      <p:sp>
        <p:nvSpPr>
          <p:cNvPr id="4" name="Espace réservé du numéro de diapositive 3"/>
          <p:cNvSpPr>
            <a:spLocks noGrp="1"/>
          </p:cNvSpPr>
          <p:nvPr>
            <p:ph type="sldNum" sz="quarter" idx="10"/>
          </p:nvPr>
        </p:nvSpPr>
        <p:spPr/>
        <p:txBody>
          <a:bodyPr/>
          <a:lstStyle/>
          <a:p>
            <a:fld id="{B844ED43-530D-4561-A84F-51F841074A0A}" type="slidenum">
              <a:rPr lang="fr-FR" smtClean="0"/>
              <a:t>3</a:t>
            </a:fld>
            <a:endParaRPr lang="fr-FR"/>
          </a:p>
        </p:txBody>
      </p:sp>
    </p:spTree>
    <p:extLst>
      <p:ext uri="{BB962C8B-B14F-4D97-AF65-F5344CB8AC3E}">
        <p14:creationId xmlns:p14="http://schemas.microsoft.com/office/powerpoint/2010/main" val="1232480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enquêtes réalisées par les CHSCT suite à des accidents et maladies graves ou répétées reste faible.</a:t>
            </a:r>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31</a:t>
            </a:fld>
            <a:endParaRPr lang="fr-FR"/>
          </a:p>
        </p:txBody>
      </p:sp>
    </p:spTree>
    <p:extLst>
      <p:ext uri="{BB962C8B-B14F-4D97-AF65-F5344CB8AC3E}">
        <p14:creationId xmlns:p14="http://schemas.microsoft.com/office/powerpoint/2010/main" val="2348648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32</a:t>
            </a:fld>
            <a:endParaRPr lang="fr-FR"/>
          </a:p>
        </p:txBody>
      </p:sp>
    </p:spTree>
    <p:extLst>
      <p:ext uri="{BB962C8B-B14F-4D97-AF65-F5344CB8AC3E}">
        <p14:creationId xmlns:p14="http://schemas.microsoft.com/office/powerpoint/2010/main" val="297779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2/3</a:t>
            </a:r>
            <a:r>
              <a:rPr lang="fr-FR" baseline="0" dirty="0" smtClean="0"/>
              <a:t> des établissements formulent des avis de manière formelle.</a:t>
            </a:r>
          </a:p>
          <a:p>
            <a:r>
              <a:rPr lang="fr-FR" baseline="0" dirty="0" smtClean="0"/>
              <a:t>Les avis liés aux situations exceptionnelles (= crise sanitaire) était passé de 5% en 2019 à 38% en 2020 et sont redescendus à 16% en 2021.</a:t>
            </a:r>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33</a:t>
            </a:fld>
            <a:endParaRPr lang="fr-FR"/>
          </a:p>
        </p:txBody>
      </p:sp>
    </p:spTree>
    <p:extLst>
      <p:ext uri="{BB962C8B-B14F-4D97-AF65-F5344CB8AC3E}">
        <p14:creationId xmlns:p14="http://schemas.microsoft.com/office/powerpoint/2010/main" val="297779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34</a:t>
            </a:fld>
            <a:endParaRPr lang="fr-FR"/>
          </a:p>
        </p:txBody>
      </p:sp>
    </p:spTree>
    <p:extLst>
      <p:ext uri="{BB962C8B-B14F-4D97-AF65-F5344CB8AC3E}">
        <p14:creationId xmlns:p14="http://schemas.microsoft.com/office/powerpoint/2010/main" val="384027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a:t>
            </a:r>
            <a:r>
              <a:rPr lang="fr-FR" baseline="0" dirty="0" smtClean="0"/>
              <a:t> présentation dur r</a:t>
            </a:r>
            <a:r>
              <a:rPr lang="fr-FR" dirty="0" smtClean="0"/>
              <a:t>apport</a:t>
            </a:r>
            <a:r>
              <a:rPr lang="fr-FR" baseline="0" dirty="0" smtClean="0"/>
              <a:t> d’activité du service social n’est pas systématique alors que la période de Covid a pu avoir un impact social sur les personnels.</a:t>
            </a:r>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35</a:t>
            </a:fld>
            <a:endParaRPr lang="fr-FR"/>
          </a:p>
        </p:txBody>
      </p:sp>
    </p:spTree>
    <p:extLst>
      <p:ext uri="{BB962C8B-B14F-4D97-AF65-F5344CB8AC3E}">
        <p14:creationId xmlns:p14="http://schemas.microsoft.com/office/powerpoint/2010/main" val="1404278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Correction « réunions du CHSCT en</a:t>
            </a:r>
            <a:r>
              <a:rPr lang="fr-FR" baseline="0" dirty="0" smtClean="0"/>
              <a:t> présence de l’</a:t>
            </a:r>
            <a:r>
              <a:rPr lang="fr-FR" dirty="0" smtClean="0"/>
              <a:t>ISST »</a:t>
            </a:r>
          </a:p>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36</a:t>
            </a:fld>
            <a:endParaRPr lang="fr-FR"/>
          </a:p>
        </p:txBody>
      </p:sp>
    </p:spTree>
    <p:extLst>
      <p:ext uri="{BB962C8B-B14F-4D97-AF65-F5344CB8AC3E}">
        <p14:creationId xmlns:p14="http://schemas.microsoft.com/office/powerpoint/2010/main" val="2151929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37</a:t>
            </a:fld>
            <a:endParaRPr lang="fr-FR"/>
          </a:p>
        </p:txBody>
      </p:sp>
    </p:spTree>
    <p:extLst>
      <p:ext uri="{BB962C8B-B14F-4D97-AF65-F5344CB8AC3E}">
        <p14:creationId xmlns:p14="http://schemas.microsoft.com/office/powerpoint/2010/main" val="3691538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38</a:t>
            </a:fld>
            <a:endParaRPr lang="fr-FR"/>
          </a:p>
        </p:txBody>
      </p:sp>
    </p:spTree>
    <p:extLst>
      <p:ext uri="{BB962C8B-B14F-4D97-AF65-F5344CB8AC3E}">
        <p14:creationId xmlns:p14="http://schemas.microsoft.com/office/powerpoint/2010/main" val="36915384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39</a:t>
            </a:fld>
            <a:endParaRPr lang="fr-FR"/>
          </a:p>
        </p:txBody>
      </p:sp>
    </p:spTree>
    <p:extLst>
      <p:ext uri="{BB962C8B-B14F-4D97-AF65-F5344CB8AC3E}">
        <p14:creationId xmlns:p14="http://schemas.microsoft.com/office/powerpoint/2010/main" val="4211146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40</a:t>
            </a:fld>
            <a:endParaRPr lang="fr-FR"/>
          </a:p>
        </p:txBody>
      </p:sp>
    </p:spTree>
    <p:extLst>
      <p:ext uri="{BB962C8B-B14F-4D97-AF65-F5344CB8AC3E}">
        <p14:creationId xmlns:p14="http://schemas.microsoft.com/office/powerpoint/2010/main" val="4171148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4</a:t>
            </a:fld>
            <a:endParaRPr lang="fr-FR"/>
          </a:p>
        </p:txBody>
      </p:sp>
    </p:spTree>
    <p:extLst>
      <p:ext uri="{BB962C8B-B14F-4D97-AF65-F5344CB8AC3E}">
        <p14:creationId xmlns:p14="http://schemas.microsoft.com/office/powerpoint/2010/main" val="1394694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41</a:t>
            </a:fld>
            <a:endParaRPr lang="fr-FR"/>
          </a:p>
        </p:txBody>
      </p:sp>
    </p:spTree>
    <p:extLst>
      <p:ext uri="{BB962C8B-B14F-4D97-AF65-F5344CB8AC3E}">
        <p14:creationId xmlns:p14="http://schemas.microsoft.com/office/powerpoint/2010/main" val="3007059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42</a:t>
            </a:fld>
            <a:endParaRPr lang="fr-FR"/>
          </a:p>
        </p:txBody>
      </p:sp>
    </p:spTree>
    <p:extLst>
      <p:ext uri="{BB962C8B-B14F-4D97-AF65-F5344CB8AC3E}">
        <p14:creationId xmlns:p14="http://schemas.microsoft.com/office/powerpoint/2010/main" val="3007059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87 % des DUERP réalisés.</a:t>
            </a:r>
          </a:p>
          <a:p>
            <a:r>
              <a:rPr lang="fr-FR" dirty="0" smtClean="0"/>
              <a:t>Le taux d’unités de travail</a:t>
            </a:r>
            <a:r>
              <a:rPr lang="fr-FR" baseline="0" dirty="0" smtClean="0"/>
              <a:t> dans lesquelles les DUERP ont été mis à jour en 2021 retrouve le niveau de 2019.</a:t>
            </a:r>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43</a:t>
            </a:fld>
            <a:endParaRPr lang="fr-FR"/>
          </a:p>
        </p:txBody>
      </p:sp>
    </p:spTree>
    <p:extLst>
      <p:ext uri="{BB962C8B-B14F-4D97-AF65-F5344CB8AC3E}">
        <p14:creationId xmlns:p14="http://schemas.microsoft.com/office/powerpoint/2010/main" val="1402116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44</a:t>
            </a:fld>
            <a:endParaRPr lang="fr-FR"/>
          </a:p>
        </p:txBody>
      </p:sp>
    </p:spTree>
    <p:extLst>
      <p:ext uri="{BB962C8B-B14F-4D97-AF65-F5344CB8AC3E}">
        <p14:creationId xmlns:p14="http://schemas.microsoft.com/office/powerpoint/2010/main" val="35425157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45</a:t>
            </a:fld>
            <a:endParaRPr lang="fr-FR"/>
          </a:p>
        </p:txBody>
      </p:sp>
    </p:spTree>
    <p:extLst>
      <p:ext uri="{BB962C8B-B14F-4D97-AF65-F5344CB8AC3E}">
        <p14:creationId xmlns:p14="http://schemas.microsoft.com/office/powerpoint/2010/main" val="26765592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46</a:t>
            </a:fld>
            <a:endParaRPr lang="fr-FR"/>
          </a:p>
        </p:txBody>
      </p:sp>
    </p:spTree>
    <p:extLst>
      <p:ext uri="{BB962C8B-B14F-4D97-AF65-F5344CB8AC3E}">
        <p14:creationId xmlns:p14="http://schemas.microsoft.com/office/powerpoint/2010/main" val="10588003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47</a:t>
            </a:fld>
            <a:endParaRPr lang="fr-FR"/>
          </a:p>
        </p:txBody>
      </p:sp>
    </p:spTree>
    <p:extLst>
      <p:ext uri="{BB962C8B-B14F-4D97-AF65-F5344CB8AC3E}">
        <p14:creationId xmlns:p14="http://schemas.microsoft.com/office/powerpoint/2010/main" val="3952941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48</a:t>
            </a:fld>
            <a:endParaRPr lang="fr-FR"/>
          </a:p>
        </p:txBody>
      </p:sp>
    </p:spTree>
    <p:extLst>
      <p:ext uri="{BB962C8B-B14F-4D97-AF65-F5344CB8AC3E}">
        <p14:creationId xmlns:p14="http://schemas.microsoft.com/office/powerpoint/2010/main" val="24322115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49</a:t>
            </a:fld>
            <a:endParaRPr lang="fr-FR"/>
          </a:p>
        </p:txBody>
      </p:sp>
    </p:spTree>
    <p:extLst>
      <p:ext uri="{BB962C8B-B14F-4D97-AF65-F5344CB8AC3E}">
        <p14:creationId xmlns:p14="http://schemas.microsoft.com/office/powerpoint/2010/main" val="115511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50</a:t>
            </a:fld>
            <a:endParaRPr lang="fr-FR"/>
          </a:p>
        </p:txBody>
      </p:sp>
    </p:spTree>
    <p:extLst>
      <p:ext uri="{BB962C8B-B14F-4D97-AF65-F5344CB8AC3E}">
        <p14:creationId xmlns:p14="http://schemas.microsoft.com/office/powerpoint/2010/main" val="115511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formation des chefs de service reste un sujet de</a:t>
            </a:r>
            <a:r>
              <a:rPr lang="fr-FR" baseline="0" dirty="0" smtClean="0"/>
              <a:t> préoccupation, la mise en place des formations spécialisées des CSA devrait permettre de mettre en place des actions de formation dédiées.</a:t>
            </a:r>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5</a:t>
            </a:fld>
            <a:endParaRPr lang="fr-FR"/>
          </a:p>
        </p:txBody>
      </p:sp>
    </p:spTree>
    <p:extLst>
      <p:ext uri="{BB962C8B-B14F-4D97-AF65-F5344CB8AC3E}">
        <p14:creationId xmlns:p14="http://schemas.microsoft.com/office/powerpoint/2010/main" val="13946944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observations des années précédentes concernant les risques professionnels particuliers peuvent être réitérées, notamment pour les listes des personnes exposées et les fiches d’exposition.</a:t>
            </a:r>
          </a:p>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51</a:t>
            </a:fld>
            <a:endParaRPr lang="fr-FR"/>
          </a:p>
        </p:txBody>
      </p:sp>
    </p:spTree>
    <p:extLst>
      <p:ext uri="{BB962C8B-B14F-4D97-AF65-F5344CB8AC3E}">
        <p14:creationId xmlns:p14="http://schemas.microsoft.com/office/powerpoint/2010/main" val="1155115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52</a:t>
            </a:fld>
            <a:endParaRPr lang="fr-FR"/>
          </a:p>
        </p:txBody>
      </p:sp>
    </p:spTree>
    <p:extLst>
      <p:ext uri="{BB962C8B-B14F-4D97-AF65-F5344CB8AC3E}">
        <p14:creationId xmlns:p14="http://schemas.microsoft.com/office/powerpoint/2010/main" val="1155115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53</a:t>
            </a:fld>
            <a:endParaRPr lang="fr-FR"/>
          </a:p>
        </p:txBody>
      </p:sp>
    </p:spTree>
    <p:extLst>
      <p:ext uri="{BB962C8B-B14F-4D97-AF65-F5344CB8AC3E}">
        <p14:creationId xmlns:p14="http://schemas.microsoft.com/office/powerpoint/2010/main" val="1155115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54</a:t>
            </a:fld>
            <a:endParaRPr lang="fr-FR"/>
          </a:p>
        </p:txBody>
      </p:sp>
    </p:spTree>
    <p:extLst>
      <p:ext uri="{BB962C8B-B14F-4D97-AF65-F5344CB8AC3E}">
        <p14:creationId xmlns:p14="http://schemas.microsoft.com/office/powerpoint/2010/main" val="1155115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55</a:t>
            </a:fld>
            <a:endParaRPr lang="fr-FR"/>
          </a:p>
        </p:txBody>
      </p:sp>
    </p:spTree>
    <p:extLst>
      <p:ext uri="{BB962C8B-B14F-4D97-AF65-F5344CB8AC3E}">
        <p14:creationId xmlns:p14="http://schemas.microsoft.com/office/powerpoint/2010/main" val="1155115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56</a:t>
            </a:fld>
            <a:endParaRPr lang="fr-FR"/>
          </a:p>
        </p:txBody>
      </p:sp>
    </p:spTree>
    <p:extLst>
      <p:ext uri="{BB962C8B-B14F-4D97-AF65-F5344CB8AC3E}">
        <p14:creationId xmlns:p14="http://schemas.microsoft.com/office/powerpoint/2010/main" val="10660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57</a:t>
            </a:fld>
            <a:endParaRPr lang="fr-FR"/>
          </a:p>
        </p:txBody>
      </p:sp>
    </p:spTree>
    <p:extLst>
      <p:ext uri="{BB962C8B-B14F-4D97-AF65-F5344CB8AC3E}">
        <p14:creationId xmlns:p14="http://schemas.microsoft.com/office/powerpoint/2010/main" val="31018138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58</a:t>
            </a:fld>
            <a:endParaRPr lang="fr-FR"/>
          </a:p>
        </p:txBody>
      </p:sp>
    </p:spTree>
    <p:extLst>
      <p:ext uri="{BB962C8B-B14F-4D97-AF65-F5344CB8AC3E}">
        <p14:creationId xmlns:p14="http://schemas.microsoft.com/office/powerpoint/2010/main" val="23708879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informations</a:t>
            </a:r>
            <a:r>
              <a:rPr lang="fr-FR" baseline="0" dirty="0" smtClean="0"/>
              <a:t> RH communiquées au service de médecine de prévention progressent mais ne sont pas systématiques.</a:t>
            </a:r>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59</a:t>
            </a:fld>
            <a:endParaRPr lang="fr-FR"/>
          </a:p>
        </p:txBody>
      </p:sp>
    </p:spTree>
    <p:extLst>
      <p:ext uri="{BB962C8B-B14F-4D97-AF65-F5344CB8AC3E}">
        <p14:creationId xmlns:p14="http://schemas.microsoft.com/office/powerpoint/2010/main" val="15781298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visites médicales</a:t>
            </a:r>
            <a:r>
              <a:rPr lang="fr-FR" baseline="0" dirty="0" smtClean="0"/>
              <a:t> à la demande des agents semblent presque toujours réalisée; celles liées à la SMP retrouvent le niveau de 2019.</a:t>
            </a:r>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60</a:t>
            </a:fld>
            <a:endParaRPr lang="fr-FR"/>
          </a:p>
        </p:txBody>
      </p:sp>
    </p:spTree>
    <p:extLst>
      <p:ext uri="{BB962C8B-B14F-4D97-AF65-F5344CB8AC3E}">
        <p14:creationId xmlns:p14="http://schemas.microsoft.com/office/powerpoint/2010/main" val="201535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44ED43-530D-4561-A84F-51F841074A0A}" type="slidenum">
              <a:rPr lang="fr-FR" smtClean="0"/>
              <a:t>6</a:t>
            </a:fld>
            <a:endParaRPr lang="fr-FR"/>
          </a:p>
        </p:txBody>
      </p:sp>
    </p:spTree>
    <p:extLst>
      <p:ext uri="{BB962C8B-B14F-4D97-AF65-F5344CB8AC3E}">
        <p14:creationId xmlns:p14="http://schemas.microsoft.com/office/powerpoint/2010/main" val="16322955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61</a:t>
            </a:fld>
            <a:endParaRPr lang="fr-FR"/>
          </a:p>
        </p:txBody>
      </p:sp>
    </p:spTree>
    <p:extLst>
      <p:ext uri="{BB962C8B-B14F-4D97-AF65-F5344CB8AC3E}">
        <p14:creationId xmlns:p14="http://schemas.microsoft.com/office/powerpoint/2010/main" val="22839844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62</a:t>
            </a:fld>
            <a:endParaRPr lang="fr-FR"/>
          </a:p>
        </p:txBody>
      </p:sp>
    </p:spTree>
    <p:extLst>
      <p:ext uri="{BB962C8B-B14F-4D97-AF65-F5344CB8AC3E}">
        <p14:creationId xmlns:p14="http://schemas.microsoft.com/office/powerpoint/2010/main" val="40299095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pourcentage d’établissements dans lesquels</a:t>
            </a:r>
            <a:r>
              <a:rPr lang="fr-FR" baseline="0" dirty="0" smtClean="0"/>
              <a:t> des visites de service sont effectuées par les médecins de prévention augmente sans toutefois retrouver le niveau de 2019.</a:t>
            </a:r>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63</a:t>
            </a:fld>
            <a:endParaRPr lang="fr-FR"/>
          </a:p>
        </p:txBody>
      </p:sp>
    </p:spTree>
    <p:extLst>
      <p:ext uri="{BB962C8B-B14F-4D97-AF65-F5344CB8AC3E}">
        <p14:creationId xmlns:p14="http://schemas.microsoft.com/office/powerpoint/2010/main" val="22037418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64</a:t>
            </a:fld>
            <a:endParaRPr lang="fr-FR"/>
          </a:p>
        </p:txBody>
      </p:sp>
    </p:spTree>
    <p:extLst>
      <p:ext uri="{BB962C8B-B14F-4D97-AF65-F5344CB8AC3E}">
        <p14:creationId xmlns:p14="http://schemas.microsoft.com/office/powerpoint/2010/main" val="27637503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65</a:t>
            </a:fld>
            <a:endParaRPr lang="fr-FR"/>
          </a:p>
        </p:txBody>
      </p:sp>
    </p:spTree>
    <p:extLst>
      <p:ext uri="{BB962C8B-B14F-4D97-AF65-F5344CB8AC3E}">
        <p14:creationId xmlns:p14="http://schemas.microsoft.com/office/powerpoint/2010/main" val="34274649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66</a:t>
            </a:fld>
            <a:endParaRPr lang="fr-FR"/>
          </a:p>
        </p:txBody>
      </p:sp>
    </p:spTree>
    <p:extLst>
      <p:ext uri="{BB962C8B-B14F-4D97-AF65-F5344CB8AC3E}">
        <p14:creationId xmlns:p14="http://schemas.microsoft.com/office/powerpoint/2010/main" val="261069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89% des</a:t>
            </a:r>
            <a:r>
              <a:rPr lang="fr-FR" baseline="0" dirty="0" smtClean="0"/>
              <a:t> établissements disposent d’un CP.</a:t>
            </a:r>
            <a:endParaRPr lang="fr-FR" dirty="0" smtClean="0"/>
          </a:p>
          <a:p>
            <a:r>
              <a:rPr lang="fr-FR" dirty="0" smtClean="0"/>
              <a:t>70% des CP disposent d’au</a:t>
            </a:r>
            <a:r>
              <a:rPr lang="fr-FR" baseline="0" dirty="0" smtClean="0"/>
              <a:t> moins 50% de leur temps de travail alloué aux missions de prévention (contre 73% en 2020) alors que les recommandations ministérielles sont de 50%.</a:t>
            </a:r>
          </a:p>
          <a:p>
            <a:r>
              <a:rPr lang="fr-FR" baseline="0" dirty="0" smtClean="0"/>
              <a:t>69% des CP sont directement rattachés au chef d’établissement (contre 70% en 2020).</a:t>
            </a:r>
          </a:p>
          <a:p>
            <a:r>
              <a:rPr lang="fr-FR" baseline="0" dirty="0" smtClean="0"/>
              <a:t>La formation continue des CP progresse mais n’aura concerné que la moitie des CP en 2021.</a:t>
            </a:r>
            <a:endParaRPr lang="fr-FR" dirty="0"/>
          </a:p>
        </p:txBody>
      </p:sp>
      <p:sp>
        <p:nvSpPr>
          <p:cNvPr id="4" name="Espace réservé du numéro de diapositive 3"/>
          <p:cNvSpPr>
            <a:spLocks noGrp="1"/>
          </p:cNvSpPr>
          <p:nvPr>
            <p:ph type="sldNum" sz="quarter" idx="10"/>
          </p:nvPr>
        </p:nvSpPr>
        <p:spPr/>
        <p:txBody>
          <a:bodyPr/>
          <a:lstStyle/>
          <a:p>
            <a:fld id="{B844ED43-530D-4561-A84F-51F841074A0A}" type="slidenum">
              <a:rPr lang="fr-FR" smtClean="0"/>
              <a:t>7</a:t>
            </a:fld>
            <a:endParaRPr lang="fr-FR"/>
          </a:p>
        </p:txBody>
      </p:sp>
    </p:spTree>
    <p:extLst>
      <p:ext uri="{BB962C8B-B14F-4D97-AF65-F5344CB8AC3E}">
        <p14:creationId xmlns:p14="http://schemas.microsoft.com/office/powerpoint/2010/main" val="1632295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89% des</a:t>
            </a:r>
            <a:r>
              <a:rPr lang="fr-FR" baseline="0" dirty="0" smtClean="0"/>
              <a:t> établissements disposent d’un CP.</a:t>
            </a:r>
            <a:endParaRPr lang="fr-FR" dirty="0" smtClean="0"/>
          </a:p>
          <a:p>
            <a:r>
              <a:rPr lang="fr-FR" dirty="0" smtClean="0"/>
              <a:t>70% des CP disposent d’au</a:t>
            </a:r>
            <a:r>
              <a:rPr lang="fr-FR" baseline="0" dirty="0" smtClean="0"/>
              <a:t> moins 50% de leur temps de travail alloué aux missions de prévention (contre 73% en 2020) alors que les recommandations ministérielles sont de 50%.</a:t>
            </a:r>
          </a:p>
          <a:p>
            <a:r>
              <a:rPr lang="fr-FR" baseline="0" dirty="0" smtClean="0"/>
              <a:t>69% des CP sont directement rattachés au chef d’établissement (contre 70% en 2020).</a:t>
            </a:r>
          </a:p>
          <a:p>
            <a:r>
              <a:rPr lang="fr-FR" baseline="0" dirty="0" smtClean="0"/>
              <a:t>La formation continue des CP progresse mais n’aura concerné que la moitie des CP en 2021.</a:t>
            </a:r>
            <a:endParaRPr lang="fr-FR" dirty="0"/>
          </a:p>
        </p:txBody>
      </p:sp>
      <p:sp>
        <p:nvSpPr>
          <p:cNvPr id="4" name="Espace réservé du numéro de diapositive 3"/>
          <p:cNvSpPr>
            <a:spLocks noGrp="1"/>
          </p:cNvSpPr>
          <p:nvPr>
            <p:ph type="sldNum" sz="quarter" idx="10"/>
          </p:nvPr>
        </p:nvSpPr>
        <p:spPr/>
        <p:txBody>
          <a:bodyPr/>
          <a:lstStyle/>
          <a:p>
            <a:fld id="{B844ED43-530D-4561-A84F-51F841074A0A}" type="slidenum">
              <a:rPr lang="fr-FR" smtClean="0"/>
              <a:t>8</a:t>
            </a:fld>
            <a:endParaRPr lang="fr-FR"/>
          </a:p>
        </p:txBody>
      </p:sp>
    </p:spTree>
    <p:extLst>
      <p:ext uri="{BB962C8B-B14F-4D97-AF65-F5344CB8AC3E}">
        <p14:creationId xmlns:p14="http://schemas.microsoft.com/office/powerpoint/2010/main" val="45478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A26F8C-ACFB-4CC8-AEC8-9CE93A354BD6}" type="slidenum">
              <a:rPr lang="fr-FR" smtClean="0"/>
              <a:t>9</a:t>
            </a:fld>
            <a:endParaRPr lang="fr-FR"/>
          </a:p>
        </p:txBody>
      </p:sp>
    </p:spTree>
    <p:extLst>
      <p:ext uri="{BB962C8B-B14F-4D97-AF65-F5344CB8AC3E}">
        <p14:creationId xmlns:p14="http://schemas.microsoft.com/office/powerpoint/2010/main" val="2487299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10" y="976321"/>
            <a:ext cx="7894637" cy="2433896"/>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10" y="3472207"/>
            <a:ext cx="7596190" cy="1752600"/>
          </a:xfrm>
        </p:spPr>
        <p:txBody>
          <a:bodyPr/>
          <a:lstStyle>
            <a:lvl1pPr marL="0" indent="0" algn="l">
              <a:buNone/>
              <a:defRPr>
                <a:solidFill>
                  <a:srgbClr val="9B008A"/>
                </a:solidFill>
              </a:defRPr>
            </a:lvl1pPr>
            <a:lvl2pPr marL="408124" indent="0" algn="ctr">
              <a:buNone/>
              <a:defRPr>
                <a:solidFill>
                  <a:schemeClr val="tx1">
                    <a:tint val="75000"/>
                  </a:schemeClr>
                </a:solidFill>
              </a:defRPr>
            </a:lvl2pPr>
            <a:lvl3pPr marL="816248" indent="0" algn="ctr">
              <a:buNone/>
              <a:defRPr>
                <a:solidFill>
                  <a:schemeClr val="tx1">
                    <a:tint val="75000"/>
                  </a:schemeClr>
                </a:solidFill>
              </a:defRPr>
            </a:lvl3pPr>
            <a:lvl4pPr marL="1224371" indent="0" algn="ctr">
              <a:buNone/>
              <a:defRPr>
                <a:solidFill>
                  <a:schemeClr val="tx1">
                    <a:tint val="75000"/>
                  </a:schemeClr>
                </a:solidFill>
              </a:defRPr>
            </a:lvl4pPr>
            <a:lvl5pPr marL="1632495" indent="0" algn="ctr">
              <a:buNone/>
              <a:defRPr>
                <a:solidFill>
                  <a:schemeClr val="tx1">
                    <a:tint val="75000"/>
                  </a:schemeClr>
                </a:solidFill>
              </a:defRPr>
            </a:lvl5pPr>
            <a:lvl6pPr marL="2040618" indent="0" algn="ctr">
              <a:buNone/>
              <a:defRPr>
                <a:solidFill>
                  <a:schemeClr val="tx1">
                    <a:tint val="75000"/>
                  </a:schemeClr>
                </a:solidFill>
              </a:defRPr>
            </a:lvl6pPr>
            <a:lvl7pPr marL="2448742" indent="0" algn="ctr">
              <a:buNone/>
              <a:defRPr>
                <a:solidFill>
                  <a:schemeClr val="tx1">
                    <a:tint val="75000"/>
                  </a:schemeClr>
                </a:solidFill>
              </a:defRPr>
            </a:lvl7pPr>
            <a:lvl8pPr marL="2856866" indent="0" algn="ctr">
              <a:buNone/>
              <a:defRPr>
                <a:solidFill>
                  <a:schemeClr val="tx1">
                    <a:tint val="75000"/>
                  </a:schemeClr>
                </a:solidFill>
              </a:defRPr>
            </a:lvl8pPr>
            <a:lvl9pPr marL="326499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3C74F919-067C-8142-A9DE-EDF0B2029C2E}" type="slidenum">
              <a:rPr lang="fr-FR" smtClean="0"/>
              <a:pPr/>
              <a:t>‹N°›</a:t>
            </a:fld>
            <a:endParaRPr lang="fr-FR"/>
          </a:p>
        </p:txBody>
      </p:sp>
    </p:spTree>
    <p:extLst>
      <p:ext uri="{BB962C8B-B14F-4D97-AF65-F5344CB8AC3E}">
        <p14:creationId xmlns:p14="http://schemas.microsoft.com/office/powerpoint/2010/main" val="14024444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7" y="3283200"/>
            <a:ext cx="5897726" cy="2108160"/>
          </a:xfrm>
        </p:spPr>
        <p:txBody>
          <a:bodyPr anchor="t" anchorCtr="0">
            <a:normAutofit/>
          </a:bodyPr>
          <a:lstStyle>
            <a:lvl1pPr>
              <a:defRPr sz="13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3C74F919-067C-8142-A9DE-EDF0B2029C2E}" type="slidenum">
              <a:rPr lang="fr-FR" smtClean="0"/>
              <a:pPr/>
              <a:t>‹N°›</a:t>
            </a:fld>
            <a:endParaRPr lang="fr-FR"/>
          </a:p>
        </p:txBody>
      </p:sp>
    </p:spTree>
    <p:extLst>
      <p:ext uri="{BB962C8B-B14F-4D97-AF65-F5344CB8AC3E}">
        <p14:creationId xmlns:p14="http://schemas.microsoft.com/office/powerpoint/2010/main" val="32029166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1" y="2130428"/>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3" y="3886200"/>
            <a:ext cx="6400801" cy="1752600"/>
          </a:xfrm>
        </p:spPr>
        <p:txBody>
          <a:bodyPr/>
          <a:lstStyle>
            <a:lvl1pPr marL="0" indent="0" algn="ctr">
              <a:buNone/>
              <a:defRPr>
                <a:solidFill>
                  <a:schemeClr val="tx1">
                    <a:tint val="75000"/>
                  </a:schemeClr>
                </a:solidFill>
              </a:defRPr>
            </a:lvl1pPr>
            <a:lvl2pPr marL="408124" indent="0" algn="ctr">
              <a:buNone/>
              <a:defRPr>
                <a:solidFill>
                  <a:schemeClr val="tx1">
                    <a:tint val="75000"/>
                  </a:schemeClr>
                </a:solidFill>
              </a:defRPr>
            </a:lvl2pPr>
            <a:lvl3pPr marL="816248" indent="0" algn="ctr">
              <a:buNone/>
              <a:defRPr>
                <a:solidFill>
                  <a:schemeClr val="tx1">
                    <a:tint val="75000"/>
                  </a:schemeClr>
                </a:solidFill>
              </a:defRPr>
            </a:lvl3pPr>
            <a:lvl4pPr marL="1224371" indent="0" algn="ctr">
              <a:buNone/>
              <a:defRPr>
                <a:solidFill>
                  <a:schemeClr val="tx1">
                    <a:tint val="75000"/>
                  </a:schemeClr>
                </a:solidFill>
              </a:defRPr>
            </a:lvl4pPr>
            <a:lvl5pPr marL="1632495" indent="0" algn="ctr">
              <a:buNone/>
              <a:defRPr>
                <a:solidFill>
                  <a:schemeClr val="tx1">
                    <a:tint val="75000"/>
                  </a:schemeClr>
                </a:solidFill>
              </a:defRPr>
            </a:lvl5pPr>
            <a:lvl6pPr marL="2040618" indent="0" algn="ctr">
              <a:buNone/>
              <a:defRPr>
                <a:solidFill>
                  <a:schemeClr val="tx1">
                    <a:tint val="75000"/>
                  </a:schemeClr>
                </a:solidFill>
              </a:defRPr>
            </a:lvl6pPr>
            <a:lvl7pPr marL="2448742" indent="0" algn="ctr">
              <a:buNone/>
              <a:defRPr>
                <a:solidFill>
                  <a:schemeClr val="tx1">
                    <a:tint val="75000"/>
                  </a:schemeClr>
                </a:solidFill>
              </a:defRPr>
            </a:lvl7pPr>
            <a:lvl8pPr marL="2856866" indent="0" algn="ctr">
              <a:buNone/>
              <a:defRPr>
                <a:solidFill>
                  <a:schemeClr val="tx1">
                    <a:tint val="75000"/>
                  </a:schemeClr>
                </a:solidFill>
              </a:defRPr>
            </a:lvl8pPr>
            <a:lvl9pPr marL="326499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a:xfrm>
            <a:off x="2771800" y="6356353"/>
            <a:ext cx="4032447" cy="365124"/>
          </a:xfrm>
          <a:prstGeom prst="rect">
            <a:avLst/>
          </a:prstGeom>
        </p:spPr>
        <p:txBody>
          <a:bodyPr lIns="81625" tIns="40812" rIns="81625" bIns="40812"/>
          <a:lstStyle>
            <a:lvl1pPr algn="ctr">
              <a:defRPr/>
            </a:lvl1pPr>
          </a:lstStyle>
          <a:p>
            <a:pPr defTabSz="408124"/>
            <a:r>
              <a:rPr lang="de-DE" sz="1600" dirty="0" err="1" smtClean="0">
                <a:solidFill>
                  <a:prstClr val="black"/>
                </a:solidFill>
              </a:rPr>
              <a:t>Bilan</a:t>
            </a:r>
            <a:r>
              <a:rPr lang="de-DE" sz="1600" dirty="0" smtClean="0">
                <a:solidFill>
                  <a:prstClr val="black"/>
                </a:solidFill>
              </a:rPr>
              <a:t> SST CHSCT MESR – </a:t>
            </a:r>
            <a:r>
              <a:rPr lang="de-DE" sz="1600" dirty="0" err="1" smtClean="0">
                <a:solidFill>
                  <a:prstClr val="black"/>
                </a:solidFill>
              </a:rPr>
              <a:t>Septembre</a:t>
            </a:r>
            <a:r>
              <a:rPr lang="de-DE" sz="1600" dirty="0" smtClean="0">
                <a:solidFill>
                  <a:prstClr val="black"/>
                </a:solidFill>
              </a:rPr>
              <a:t> 2022</a:t>
            </a:r>
            <a:endParaRPr lang="fr-FR" sz="1600" dirty="0">
              <a:solidFill>
                <a:prstClr val="black"/>
              </a:solidFill>
            </a:endParaRPr>
          </a:p>
        </p:txBody>
      </p:sp>
      <p:sp>
        <p:nvSpPr>
          <p:cNvPr id="6" name="Espace réservé du numéro de diapositive 5"/>
          <p:cNvSpPr>
            <a:spLocks noGrp="1"/>
          </p:cNvSpPr>
          <p:nvPr>
            <p:ph type="sldNum" sz="quarter" idx="12"/>
          </p:nvPr>
        </p:nvSpPr>
        <p:spPr/>
        <p:txBody>
          <a:bodyPr/>
          <a:lstStyle/>
          <a:p>
            <a:fld id="{3C74F919-067C-8142-A9DE-EDF0B2029C2E}" type="slidenum">
              <a:rPr lang="fr-FR" smtClean="0"/>
              <a:pPr/>
              <a:t>‹N°›</a:t>
            </a:fld>
            <a:endParaRPr lang="fr-FR"/>
          </a:p>
        </p:txBody>
      </p:sp>
    </p:spTree>
    <p:extLst>
      <p:ext uri="{BB962C8B-B14F-4D97-AF65-F5344CB8AC3E}">
        <p14:creationId xmlns:p14="http://schemas.microsoft.com/office/powerpoint/2010/main" val="34650396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6" y="1471084"/>
            <a:ext cx="7881937" cy="4598987"/>
          </a:xfrm>
        </p:spPr>
        <p:txBody>
          <a:bodyPr/>
          <a:lstStyle>
            <a:lvl1pPr marL="158715" marR="0" indent="-158715" algn="l" defTabSz="408124" rtl="0" eaLnBrk="1" fontAlgn="auto" latinLnBrk="0" hangingPunct="1">
              <a:lnSpc>
                <a:spcPct val="100000"/>
              </a:lnSpc>
              <a:spcBef>
                <a:spcPct val="20000"/>
              </a:spcBef>
              <a:spcAft>
                <a:spcPts val="0"/>
              </a:spcAft>
              <a:buClrTx/>
              <a:buSzPct val="100000"/>
              <a:buFont typeface="Arial"/>
              <a:buChar char="■"/>
              <a:tabLst/>
              <a:defRPr/>
            </a:lvl1pPr>
            <a:lvl2pPr marL="559754" marR="0" indent="-151630" algn="l" defTabSz="408124" rtl="0" eaLnBrk="1" fontAlgn="auto" latinLnBrk="0" hangingPunct="1">
              <a:lnSpc>
                <a:spcPct val="100000"/>
              </a:lnSpc>
              <a:spcBef>
                <a:spcPct val="20000"/>
              </a:spcBef>
              <a:spcAft>
                <a:spcPts val="0"/>
              </a:spcAft>
              <a:buClr>
                <a:srgbClr val="9B008A"/>
              </a:buClr>
              <a:buSzTx/>
              <a:buFont typeface="Arial Italic"/>
              <a:buChar char="■"/>
              <a:tabLst/>
              <a:defRPr/>
            </a:lvl2pPr>
            <a:lvl3pPr marL="559754" marR="0" indent="0" algn="l" defTabSz="408124" rtl="0" eaLnBrk="1" fontAlgn="auto" latinLnBrk="0" hangingPunct="1">
              <a:lnSpc>
                <a:spcPct val="100000"/>
              </a:lnSpc>
              <a:spcBef>
                <a:spcPct val="20000"/>
              </a:spcBef>
              <a:spcAft>
                <a:spcPts val="0"/>
              </a:spcAft>
              <a:buClrTx/>
              <a:buSzTx/>
              <a:buFont typeface="Arial"/>
              <a:buNone/>
              <a:tabLst/>
              <a:defRPr/>
            </a:lvl3pPr>
            <a:lvl4pPr marL="559754" marR="0" indent="158715" algn="l" defTabSz="408124" rtl="0" eaLnBrk="1" fontAlgn="auto" latinLnBrk="0" hangingPunct="1">
              <a:lnSpc>
                <a:spcPct val="100000"/>
              </a:lnSpc>
              <a:spcBef>
                <a:spcPct val="20000"/>
              </a:spcBef>
              <a:spcAft>
                <a:spcPts val="0"/>
              </a:spcAft>
              <a:buClr>
                <a:srgbClr val="9B008A"/>
              </a:buClr>
              <a:buSzTx/>
              <a:buFont typeface="Arial"/>
              <a:buChar char="–"/>
              <a:tabLst/>
              <a:defRPr/>
            </a:lvl4pPr>
            <a:lvl5pPr marL="719885" marR="0" indent="0" algn="l" defTabSz="408124"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pied de page 4"/>
          <p:cNvSpPr>
            <a:spLocks noGrp="1"/>
          </p:cNvSpPr>
          <p:nvPr>
            <p:ph type="ftr" sz="quarter" idx="11"/>
          </p:nvPr>
        </p:nvSpPr>
        <p:spPr>
          <a:xfrm>
            <a:off x="2771800" y="6356353"/>
            <a:ext cx="4032447" cy="365124"/>
          </a:xfrm>
          <a:prstGeom prst="rect">
            <a:avLst/>
          </a:prstGeom>
        </p:spPr>
        <p:txBody>
          <a:bodyPr lIns="81625" tIns="40812" rIns="81625" bIns="40812"/>
          <a:lstStyle>
            <a:lvl1pPr algn="ctr">
              <a:defRPr/>
            </a:lvl1pPr>
          </a:lstStyle>
          <a:p>
            <a:pPr defTabSz="408124"/>
            <a:r>
              <a:rPr lang="de-DE" sz="1600" dirty="0" err="1" smtClean="0">
                <a:solidFill>
                  <a:prstClr val="black"/>
                </a:solidFill>
              </a:rPr>
              <a:t>Bilan</a:t>
            </a:r>
            <a:r>
              <a:rPr lang="de-DE" sz="1600" dirty="0" smtClean="0">
                <a:solidFill>
                  <a:prstClr val="black"/>
                </a:solidFill>
              </a:rPr>
              <a:t> SST CHSCT MESRI – </a:t>
            </a:r>
            <a:r>
              <a:rPr lang="de-DE" sz="1600" dirty="0" err="1" smtClean="0">
                <a:solidFill>
                  <a:prstClr val="black"/>
                </a:solidFill>
              </a:rPr>
              <a:t>Septembre</a:t>
            </a:r>
            <a:r>
              <a:rPr lang="de-DE" sz="1600" dirty="0" smtClean="0">
                <a:solidFill>
                  <a:prstClr val="black"/>
                </a:solidFill>
              </a:rPr>
              <a:t> 2021</a:t>
            </a:r>
            <a:endParaRPr lang="fr-FR" sz="1600" dirty="0">
              <a:solidFill>
                <a:prstClr val="black"/>
              </a:solidFill>
            </a:endParaRPr>
          </a:p>
        </p:txBody>
      </p:sp>
    </p:spTree>
    <p:extLst>
      <p:ext uri="{BB962C8B-B14F-4D97-AF65-F5344CB8AC3E}">
        <p14:creationId xmlns:p14="http://schemas.microsoft.com/office/powerpoint/2010/main" val="30708744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hasCustomPrompt="1"/>
          </p:nvPr>
        </p:nvSpPr>
        <p:spPr>
          <a:xfrm>
            <a:off x="805402" y="1476298"/>
            <a:ext cx="7881401" cy="4525963"/>
          </a:xfrm>
        </p:spPr>
        <p:txBody>
          <a:bodyPr/>
          <a:lstStyle>
            <a:lvl1pPr marL="158715" marR="0" indent="-158715" algn="l" defTabSz="408124" rtl="0" eaLnBrk="1" fontAlgn="auto" latinLnBrk="0" hangingPunct="1">
              <a:lnSpc>
                <a:spcPct val="100000"/>
              </a:lnSpc>
              <a:spcBef>
                <a:spcPct val="20000"/>
              </a:spcBef>
              <a:spcAft>
                <a:spcPts val="0"/>
              </a:spcAft>
              <a:buClrTx/>
              <a:buSzPct val="100000"/>
              <a:buFont typeface="Arial"/>
              <a:buChar char="■"/>
              <a:tabLst/>
              <a:defRPr/>
            </a:lvl1pPr>
            <a:lvl2pPr marL="559754" marR="0" indent="-151630" algn="l" defTabSz="408124" rtl="0" eaLnBrk="1" fontAlgn="auto" latinLnBrk="0" hangingPunct="1">
              <a:lnSpc>
                <a:spcPct val="100000"/>
              </a:lnSpc>
              <a:spcBef>
                <a:spcPct val="20000"/>
              </a:spcBef>
              <a:spcAft>
                <a:spcPts val="0"/>
              </a:spcAft>
              <a:buClr>
                <a:srgbClr val="9B008A"/>
              </a:buClr>
              <a:buSzTx/>
              <a:buFont typeface="Arial Italic"/>
              <a:buChar char="■"/>
              <a:tabLst/>
              <a:defRPr/>
            </a:lvl2pPr>
            <a:lvl3pPr marL="559754" marR="0" indent="0" algn="l" defTabSz="408124" rtl="0" eaLnBrk="1" fontAlgn="auto" latinLnBrk="0" hangingPunct="1">
              <a:lnSpc>
                <a:spcPct val="100000"/>
              </a:lnSpc>
              <a:spcBef>
                <a:spcPct val="20000"/>
              </a:spcBef>
              <a:spcAft>
                <a:spcPts val="0"/>
              </a:spcAft>
              <a:buClrTx/>
              <a:buSzTx/>
              <a:buFont typeface="Arial"/>
              <a:buNone/>
              <a:tabLst/>
              <a:defRPr/>
            </a:lvl3pPr>
            <a:lvl4pPr marL="559754" marR="0" indent="158715" algn="l" defTabSz="408124" rtl="0" eaLnBrk="1" fontAlgn="auto" latinLnBrk="0" hangingPunct="1">
              <a:lnSpc>
                <a:spcPct val="100000"/>
              </a:lnSpc>
              <a:spcBef>
                <a:spcPct val="20000"/>
              </a:spcBef>
              <a:spcAft>
                <a:spcPts val="0"/>
              </a:spcAft>
              <a:buClr>
                <a:srgbClr val="9B008A"/>
              </a:buClr>
              <a:buSzTx/>
              <a:buFont typeface="Arial"/>
              <a:buChar char="–"/>
              <a:tabLst/>
              <a:defRPr/>
            </a:lvl4pPr>
            <a:lvl5pPr marL="719885" marR="0" indent="0" algn="l" defTabSz="408124"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a:xfrm>
            <a:off x="8236346" y="6309320"/>
            <a:ext cx="450457" cy="365124"/>
          </a:xfrm>
        </p:spPr>
        <p:txBody>
          <a:bodyPr/>
          <a:lstStyle/>
          <a:p>
            <a:fld id="{A786685B-2977-D546-9E3D-3CA676A47F0C}" type="slidenum">
              <a:rPr lang="fr-FR" smtClean="0"/>
              <a:pPr/>
              <a:t>‹N°›</a:t>
            </a:fld>
            <a:endParaRPr lang="fr-FR" dirty="0"/>
          </a:p>
        </p:txBody>
      </p:sp>
      <p:sp>
        <p:nvSpPr>
          <p:cNvPr id="5" name="Espace réservé du pied de page 4"/>
          <p:cNvSpPr>
            <a:spLocks noGrp="1"/>
          </p:cNvSpPr>
          <p:nvPr>
            <p:ph type="ftr" sz="quarter" idx="11"/>
          </p:nvPr>
        </p:nvSpPr>
        <p:spPr>
          <a:xfrm>
            <a:off x="2771800" y="6356353"/>
            <a:ext cx="4032447" cy="365124"/>
          </a:xfrm>
          <a:prstGeom prst="rect">
            <a:avLst/>
          </a:prstGeom>
        </p:spPr>
        <p:txBody>
          <a:bodyPr lIns="81625" tIns="40812" rIns="81625" bIns="40812"/>
          <a:lstStyle>
            <a:lvl1pPr algn="ctr">
              <a:defRPr/>
            </a:lvl1pPr>
          </a:lstStyle>
          <a:p>
            <a:pPr defTabSz="408124"/>
            <a:r>
              <a:rPr lang="de-DE" sz="1600" dirty="0" err="1" smtClean="0">
                <a:solidFill>
                  <a:prstClr val="black"/>
                </a:solidFill>
              </a:rPr>
              <a:t>Bilan</a:t>
            </a:r>
            <a:r>
              <a:rPr lang="de-DE" sz="1600" dirty="0" smtClean="0">
                <a:solidFill>
                  <a:prstClr val="black"/>
                </a:solidFill>
              </a:rPr>
              <a:t> SST CHSCT MESRI – </a:t>
            </a:r>
            <a:r>
              <a:rPr lang="de-DE" sz="1600" dirty="0" err="1" smtClean="0">
                <a:solidFill>
                  <a:prstClr val="black"/>
                </a:solidFill>
              </a:rPr>
              <a:t>Septembre</a:t>
            </a:r>
            <a:r>
              <a:rPr lang="de-DE" sz="1600" dirty="0" smtClean="0">
                <a:solidFill>
                  <a:prstClr val="black"/>
                </a:solidFill>
              </a:rPr>
              <a:t> 2021</a:t>
            </a:r>
            <a:endParaRPr lang="fr-FR" sz="1600" dirty="0">
              <a:solidFill>
                <a:prstClr val="black"/>
              </a:solidFill>
            </a:endParaRPr>
          </a:p>
        </p:txBody>
      </p:sp>
    </p:spTree>
    <p:extLst>
      <p:ext uri="{BB962C8B-B14F-4D97-AF65-F5344CB8AC3E}">
        <p14:creationId xmlns:p14="http://schemas.microsoft.com/office/powerpoint/2010/main" val="38007677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6" y="1469380"/>
            <a:ext cx="7881937" cy="4397375"/>
          </a:xfrm>
        </p:spPr>
        <p:txBody>
          <a:bodyPr/>
          <a:lstStyle>
            <a:lvl1pPr>
              <a:buClr>
                <a:srgbClr val="9B008A"/>
              </a:buClr>
              <a:defRPr>
                <a:solidFill>
                  <a:srgbClr val="000000"/>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29893420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5" y="69693"/>
            <a:ext cx="8004161" cy="828575"/>
          </a:xfrm>
        </p:spPr>
        <p:txBody>
          <a:bodyPr anchor="b">
            <a:normAutofit/>
          </a:bodyPr>
          <a:lstStyle>
            <a:lvl1pPr algn="l">
              <a:defRPr sz="2700" b="0"/>
            </a:lvl1pPr>
          </a:lstStyle>
          <a:p>
            <a:r>
              <a:rPr lang="fr-FR" smtClean="0"/>
              <a:t>Cliquez et modifiez le titre</a:t>
            </a:r>
            <a:endParaRPr lang="fr-FR" dirty="0"/>
          </a:p>
        </p:txBody>
      </p:sp>
      <p:sp>
        <p:nvSpPr>
          <p:cNvPr id="3" name="Espace réservé pour une image  2"/>
          <p:cNvSpPr>
            <a:spLocks noGrp="1"/>
          </p:cNvSpPr>
          <p:nvPr>
            <p:ph type="pic" idx="1"/>
          </p:nvPr>
        </p:nvSpPr>
        <p:spPr>
          <a:xfrm>
            <a:off x="677335" y="1494533"/>
            <a:ext cx="7923067" cy="3233044"/>
          </a:xfrm>
        </p:spPr>
        <p:txBody>
          <a:bodyPr/>
          <a:lstStyle>
            <a:lvl1pPr marL="0" indent="0">
              <a:buNone/>
              <a:defRPr sz="2800"/>
            </a:lvl1pPr>
            <a:lvl2pPr marL="408124" indent="0">
              <a:buNone/>
              <a:defRPr sz="2500"/>
            </a:lvl2pPr>
            <a:lvl3pPr marL="816248" indent="0">
              <a:buNone/>
              <a:defRPr sz="2100"/>
            </a:lvl3pPr>
            <a:lvl4pPr marL="1224371" indent="0">
              <a:buNone/>
              <a:defRPr sz="1900"/>
            </a:lvl4pPr>
            <a:lvl5pPr marL="1632495" indent="0">
              <a:buNone/>
              <a:defRPr sz="1900"/>
            </a:lvl5pPr>
            <a:lvl6pPr marL="2040618" indent="0">
              <a:buNone/>
              <a:defRPr sz="1900"/>
            </a:lvl6pPr>
            <a:lvl7pPr marL="2448742" indent="0">
              <a:buNone/>
              <a:defRPr sz="1900"/>
            </a:lvl7pPr>
            <a:lvl8pPr marL="2856866" indent="0">
              <a:buNone/>
              <a:defRPr sz="1900"/>
            </a:lvl8pPr>
            <a:lvl9pPr marL="3264990" indent="0">
              <a:buNone/>
              <a:defRPr sz="1900"/>
            </a:lvl9pPr>
          </a:lstStyle>
          <a:p>
            <a:r>
              <a:rPr lang="fr-FR" smtClean="0"/>
              <a:t>Faire glisser l'image vers l'espace réservé ou cliquer sur l'icône pour l'ajouter</a:t>
            </a:r>
            <a:endParaRPr lang="fr-FR"/>
          </a:p>
        </p:txBody>
      </p:sp>
      <p:sp>
        <p:nvSpPr>
          <p:cNvPr id="4" name="Espace réservé du texte 3"/>
          <p:cNvSpPr>
            <a:spLocks noGrp="1"/>
          </p:cNvSpPr>
          <p:nvPr>
            <p:ph type="body" sz="half" idx="2"/>
          </p:nvPr>
        </p:nvSpPr>
        <p:spPr>
          <a:xfrm>
            <a:off x="677335" y="5367339"/>
            <a:ext cx="7923067" cy="804862"/>
          </a:xfrm>
        </p:spPr>
        <p:txBody>
          <a:bodyPr/>
          <a:lstStyle>
            <a:lvl1pPr marL="0" indent="0">
              <a:buNone/>
              <a:defRPr sz="1200"/>
            </a:lvl1pPr>
            <a:lvl2pPr marL="408124" indent="0">
              <a:buNone/>
              <a:defRPr sz="1100"/>
            </a:lvl2pPr>
            <a:lvl3pPr marL="816248" indent="0">
              <a:buNone/>
              <a:defRPr sz="900"/>
            </a:lvl3pPr>
            <a:lvl4pPr marL="1224371" indent="0">
              <a:buNone/>
              <a:defRPr sz="800"/>
            </a:lvl4pPr>
            <a:lvl5pPr marL="1632495" indent="0">
              <a:buNone/>
              <a:defRPr sz="800"/>
            </a:lvl5pPr>
            <a:lvl6pPr marL="2040618" indent="0">
              <a:buNone/>
              <a:defRPr sz="800"/>
            </a:lvl6pPr>
            <a:lvl7pPr marL="2448742" indent="0">
              <a:buNone/>
              <a:defRPr sz="800"/>
            </a:lvl7pPr>
            <a:lvl8pPr marL="2856866" indent="0">
              <a:buNone/>
              <a:defRPr sz="800"/>
            </a:lvl8pPr>
            <a:lvl9pPr marL="3264990" indent="0">
              <a:buNone/>
              <a:defRPr sz="800"/>
            </a:lvl9pPr>
          </a:lstStyle>
          <a:p>
            <a:pPr lvl="0"/>
            <a:r>
              <a:rPr lang="fr-FR"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
        <p:nvSpPr>
          <p:cNvPr id="6" name="Espace réservé du pied de page 4"/>
          <p:cNvSpPr>
            <a:spLocks noGrp="1"/>
          </p:cNvSpPr>
          <p:nvPr>
            <p:ph type="ftr" sz="quarter" idx="11"/>
          </p:nvPr>
        </p:nvSpPr>
        <p:spPr>
          <a:xfrm>
            <a:off x="2771800" y="6356353"/>
            <a:ext cx="4032447" cy="365124"/>
          </a:xfrm>
          <a:prstGeom prst="rect">
            <a:avLst/>
          </a:prstGeom>
        </p:spPr>
        <p:txBody>
          <a:bodyPr lIns="81625" tIns="40812" rIns="81625" bIns="40812"/>
          <a:lstStyle>
            <a:lvl1pPr algn="ctr">
              <a:defRPr/>
            </a:lvl1pPr>
          </a:lstStyle>
          <a:p>
            <a:pPr defTabSz="408124"/>
            <a:r>
              <a:rPr lang="de-DE" sz="1600" dirty="0" err="1" smtClean="0">
                <a:solidFill>
                  <a:prstClr val="black"/>
                </a:solidFill>
              </a:rPr>
              <a:t>Bilan</a:t>
            </a:r>
            <a:r>
              <a:rPr lang="de-DE" sz="1600" dirty="0" smtClean="0">
                <a:solidFill>
                  <a:prstClr val="black"/>
                </a:solidFill>
              </a:rPr>
              <a:t> SST CHSCT MESR – </a:t>
            </a:r>
            <a:r>
              <a:rPr lang="de-DE" sz="1600" dirty="0" err="1" smtClean="0">
                <a:solidFill>
                  <a:prstClr val="black"/>
                </a:solidFill>
              </a:rPr>
              <a:t>Septembre</a:t>
            </a:r>
            <a:r>
              <a:rPr lang="de-DE" sz="1600" dirty="0" smtClean="0">
                <a:solidFill>
                  <a:prstClr val="black"/>
                </a:solidFill>
              </a:rPr>
              <a:t> 2022</a:t>
            </a:r>
            <a:endParaRPr lang="fr-FR" sz="1600" dirty="0">
              <a:solidFill>
                <a:prstClr val="black"/>
              </a:solidFill>
            </a:endParaRPr>
          </a:p>
        </p:txBody>
      </p:sp>
    </p:spTree>
    <p:extLst>
      <p:ext uri="{BB962C8B-B14F-4D97-AF65-F5344CB8AC3E}">
        <p14:creationId xmlns:p14="http://schemas.microsoft.com/office/powerpoint/2010/main" val="104006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CD12E16-1063-420D-BDCB-C1B930830552}" type="slidenum">
              <a:rPr lang="fr-FR"/>
              <a:pPr>
                <a:defRPr/>
              </a:pPr>
              <a:t>‹N°›</a:t>
            </a:fld>
            <a:endParaRPr lang="fr-FR"/>
          </a:p>
        </p:txBody>
      </p:sp>
      <p:sp>
        <p:nvSpPr>
          <p:cNvPr id="7" name="Espace réservé du pied de page 4"/>
          <p:cNvSpPr>
            <a:spLocks noGrp="1"/>
          </p:cNvSpPr>
          <p:nvPr>
            <p:ph type="ftr" sz="quarter" idx="11"/>
          </p:nvPr>
        </p:nvSpPr>
        <p:spPr>
          <a:xfrm>
            <a:off x="2771800" y="6356353"/>
            <a:ext cx="4032447" cy="365124"/>
          </a:xfrm>
          <a:prstGeom prst="rect">
            <a:avLst/>
          </a:prstGeom>
        </p:spPr>
        <p:txBody>
          <a:bodyPr lIns="81625" tIns="40812" rIns="81625" bIns="40812"/>
          <a:lstStyle>
            <a:lvl1pPr algn="ctr">
              <a:defRPr/>
            </a:lvl1pPr>
          </a:lstStyle>
          <a:p>
            <a:pPr defTabSz="408124"/>
            <a:r>
              <a:rPr lang="de-DE" sz="1600" dirty="0" err="1" smtClean="0">
                <a:solidFill>
                  <a:prstClr val="black"/>
                </a:solidFill>
              </a:rPr>
              <a:t>Bilan</a:t>
            </a:r>
            <a:r>
              <a:rPr lang="de-DE" sz="1600" dirty="0" smtClean="0">
                <a:solidFill>
                  <a:prstClr val="black"/>
                </a:solidFill>
              </a:rPr>
              <a:t> SST CHSCT MESRI – </a:t>
            </a:r>
            <a:r>
              <a:rPr lang="de-DE" sz="1600" dirty="0" err="1" smtClean="0">
                <a:solidFill>
                  <a:prstClr val="black"/>
                </a:solidFill>
              </a:rPr>
              <a:t>Septembre</a:t>
            </a:r>
            <a:r>
              <a:rPr lang="de-DE" sz="1600" dirty="0" smtClean="0">
                <a:solidFill>
                  <a:prstClr val="black"/>
                </a:solidFill>
              </a:rPr>
              <a:t> 2022</a:t>
            </a:r>
            <a:endParaRPr lang="fr-FR" sz="1600" dirty="0">
              <a:solidFill>
                <a:prstClr val="black"/>
              </a:solidFill>
            </a:endParaRPr>
          </a:p>
        </p:txBody>
      </p:sp>
    </p:spTree>
    <p:extLst>
      <p:ext uri="{BB962C8B-B14F-4D97-AF65-F5344CB8AC3E}">
        <p14:creationId xmlns:p14="http://schemas.microsoft.com/office/powerpoint/2010/main" val="37562436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9" y="915840"/>
            <a:ext cx="7982797" cy="2548963"/>
          </a:xfrm>
          <a:prstGeom prst="rect">
            <a:avLst/>
          </a:prstGeom>
        </p:spPr>
        <p:txBody>
          <a:bodyPr vert="horz" lIns="81625" tIns="40812" rIns="81625" bIns="40812"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9" y="3464805"/>
            <a:ext cx="7589313" cy="1249264"/>
          </a:xfrm>
          <a:prstGeom prst="rect">
            <a:avLst/>
          </a:prstGeom>
        </p:spPr>
        <p:txBody>
          <a:bodyPr vert="horz" lIns="81625" tIns="40812" rIns="81625" bIns="40812"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5" y="6377062"/>
            <a:ext cx="403879" cy="365124"/>
          </a:xfrm>
          <a:prstGeom prst="rect">
            <a:avLst/>
          </a:prstGeom>
        </p:spPr>
        <p:txBody>
          <a:bodyPr vert="horz" lIns="81625" tIns="40812" rIns="81625" bIns="40812" rtlCol="0" anchor="ctr"/>
          <a:lstStyle>
            <a:lvl1pPr algn="r">
              <a:defRPr sz="900" b="1">
                <a:solidFill>
                  <a:srgbClr val="404040"/>
                </a:solidFill>
              </a:defRPr>
            </a:lvl1pPr>
          </a:lstStyle>
          <a:p>
            <a:pPr defTabSz="408124"/>
            <a:fld id="{3C74F919-067C-8142-A9DE-EDF0B2029C2E}" type="slidenum">
              <a:rPr lang="fr-FR" smtClean="0"/>
              <a:pPr defTabSz="408124"/>
              <a:t>‹N°›</a:t>
            </a:fld>
            <a:endParaRPr lang="fr-FR"/>
          </a:p>
        </p:txBody>
      </p:sp>
      <p:cxnSp>
        <p:nvCxnSpPr>
          <p:cNvPr id="9" name="Connecteur droit 8"/>
          <p:cNvCxnSpPr/>
          <p:nvPr/>
        </p:nvCxnSpPr>
        <p:spPr>
          <a:xfrm>
            <a:off x="698886" y="5516417"/>
            <a:ext cx="6290733" cy="0"/>
          </a:xfrm>
          <a:prstGeom prst="line">
            <a:avLst/>
          </a:prstGeom>
          <a:ln w="57150" cap="rnd" cmpd="sng">
            <a:solidFill>
              <a:srgbClr val="9B008A"/>
            </a:solidFill>
            <a:roun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V="1">
            <a:off x="6995216" y="4489083"/>
            <a:ext cx="1519767" cy="1024465"/>
          </a:xfrm>
          <a:prstGeom prst="line">
            <a:avLst/>
          </a:prstGeom>
          <a:ln w="57150" cap="rnd" cmpd="sng">
            <a:solidFill>
              <a:srgbClr val="9B008A"/>
            </a:solidFill>
            <a:round/>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flipH="1" flipV="1">
            <a:off x="698888" y="3"/>
            <a:ext cx="295" cy="5507953"/>
          </a:xfrm>
          <a:prstGeom prst="line">
            <a:avLst/>
          </a:prstGeom>
          <a:ln w="57150" cap="rnd" cmpd="sng">
            <a:solidFill>
              <a:srgbClr val="9B008A"/>
            </a:solidFill>
            <a:round/>
          </a:ln>
          <a:effectLst/>
        </p:spPr>
        <p:style>
          <a:lnRef idx="2">
            <a:schemeClr val="accent1"/>
          </a:lnRef>
          <a:fillRef idx="0">
            <a:schemeClr val="accent1"/>
          </a:fillRef>
          <a:effectRef idx="1">
            <a:schemeClr val="accent1"/>
          </a:effectRef>
          <a:fontRef idx="minor">
            <a:schemeClr val="tx1"/>
          </a:fontRef>
        </p:style>
      </p:cxnSp>
      <p:sp>
        <p:nvSpPr>
          <p:cNvPr id="13" name="Espace réservé du pied de page 4"/>
          <p:cNvSpPr txBox="1">
            <a:spLocks/>
          </p:cNvSpPr>
          <p:nvPr/>
        </p:nvSpPr>
        <p:spPr>
          <a:xfrm>
            <a:off x="2369033" y="6278150"/>
            <a:ext cx="4620586" cy="562944"/>
          </a:xfrm>
          <a:prstGeom prst="rect">
            <a:avLst/>
          </a:prstGeom>
        </p:spPr>
        <p:txBody>
          <a:bodyPr vert="horz" lIns="81625" tIns="40812" rIns="81625" bIns="40812"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prstClr val="black">
                  <a:tint val="75000"/>
                </a:prstClr>
              </a:solidFill>
            </a:endParaRPr>
          </a:p>
        </p:txBody>
      </p:sp>
      <p:sp>
        <p:nvSpPr>
          <p:cNvPr id="11" name="Espace réservé du pied de page 4"/>
          <p:cNvSpPr txBox="1">
            <a:spLocks/>
          </p:cNvSpPr>
          <p:nvPr/>
        </p:nvSpPr>
        <p:spPr>
          <a:xfrm>
            <a:off x="6989619" y="6377062"/>
            <a:ext cx="1160324" cy="365124"/>
          </a:xfrm>
          <a:prstGeom prst="rect">
            <a:avLst/>
          </a:prstGeom>
        </p:spPr>
        <p:txBody>
          <a:bodyPr vert="horz" lIns="81625" tIns="40812" rIns="81625" bIns="40812"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8"/>
              </a:lnSpc>
            </a:pPr>
            <a:r>
              <a:rPr lang="fr-FR" dirty="0" smtClean="0">
                <a:solidFill>
                  <a:schemeClr val="tx1"/>
                </a:solidFill>
              </a:rPr>
              <a:t>02/09/2022</a:t>
            </a:r>
          </a:p>
          <a:p>
            <a:endParaRPr lang="fr-FR" dirty="0">
              <a:solidFill>
                <a:prstClr val="black">
                  <a:tint val="75000"/>
                </a:prstClr>
              </a:solidFill>
            </a:endParaRPr>
          </a:p>
        </p:txBody>
      </p:sp>
      <p:sp>
        <p:nvSpPr>
          <p:cNvPr id="4" name="AutoShape 2" descr="Résultat de recherche d'images pour &quot;ministère de lʼenseignement supérieur, de la recherche et de lʼinnovation logo&quot;"/>
          <p:cNvSpPr>
            <a:spLocks noChangeAspect="1" noChangeArrowheads="1"/>
          </p:cNvSpPr>
          <p:nvPr userDrawn="1"/>
        </p:nvSpPr>
        <p:spPr bwMode="auto">
          <a:xfrm>
            <a:off x="155575" y="-960438"/>
            <a:ext cx="7620000"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4" name="Image 13"/>
          <p:cNvPicPr/>
          <p:nvPr userDrawn="1"/>
        </p:nvPicPr>
        <p:blipFill>
          <a:blip r:embed="rId5" cstate="print">
            <a:extLst>
              <a:ext uri="{28A0092B-C50C-407E-A947-70E740481C1C}">
                <a14:useLocalDpi xmlns:a14="http://schemas.microsoft.com/office/drawing/2010/main" val="0"/>
              </a:ext>
            </a:extLst>
          </a:blip>
          <a:stretch>
            <a:fillRect/>
          </a:stretch>
        </p:blipFill>
        <p:spPr>
          <a:xfrm>
            <a:off x="522843" y="5568287"/>
            <a:ext cx="1810924" cy="1147800"/>
          </a:xfrm>
          <a:prstGeom prst="rect">
            <a:avLst/>
          </a:prstGeom>
        </p:spPr>
      </p:pic>
    </p:spTree>
    <p:extLst>
      <p:ext uri="{BB962C8B-B14F-4D97-AF65-F5344CB8AC3E}">
        <p14:creationId xmlns:p14="http://schemas.microsoft.com/office/powerpoint/2010/main" val="208981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dt="0"/>
  <p:txStyles>
    <p:titleStyle>
      <a:lvl1pPr algn="l" defTabSz="408124" rtl="0" eaLnBrk="1" latinLnBrk="0" hangingPunct="1">
        <a:spcBef>
          <a:spcPct val="0"/>
        </a:spcBef>
        <a:buNone/>
        <a:defRPr sz="4400" kern="1200">
          <a:solidFill>
            <a:schemeClr val="tx1">
              <a:lumMod val="75000"/>
              <a:lumOff val="25000"/>
            </a:schemeClr>
          </a:solidFill>
          <a:latin typeface="+mj-lt"/>
          <a:ea typeface="+mj-ea"/>
          <a:cs typeface="+mj-cs"/>
        </a:defRPr>
      </a:lvl1pPr>
    </p:titleStyle>
    <p:bodyStyle>
      <a:lvl1pPr marL="0" indent="0" algn="l" defTabSz="408124" rtl="0" eaLnBrk="1" latinLnBrk="0" hangingPunct="1">
        <a:spcBef>
          <a:spcPct val="20000"/>
        </a:spcBef>
        <a:buFont typeface="Arial"/>
        <a:buNone/>
        <a:defRPr sz="2800" kern="1200">
          <a:solidFill>
            <a:srgbClr val="9B008A"/>
          </a:solidFill>
          <a:latin typeface="+mn-lt"/>
          <a:ea typeface="+mn-ea"/>
          <a:cs typeface="+mn-cs"/>
        </a:defRPr>
      </a:lvl1pPr>
      <a:lvl2pPr marL="663201" indent="-255078" algn="l" defTabSz="408124" rtl="0" eaLnBrk="1" latinLnBrk="0" hangingPunct="1">
        <a:spcBef>
          <a:spcPct val="20000"/>
        </a:spcBef>
        <a:buFont typeface="Arial"/>
        <a:buChar char="–"/>
        <a:defRPr sz="2500" kern="1200">
          <a:solidFill>
            <a:schemeClr val="tx1"/>
          </a:solidFill>
          <a:latin typeface="+mn-lt"/>
          <a:ea typeface="+mn-ea"/>
          <a:cs typeface="+mn-cs"/>
        </a:defRPr>
      </a:lvl2pPr>
      <a:lvl3pPr marL="1020309" indent="-204062" algn="l" defTabSz="408124" rtl="0" eaLnBrk="1" latinLnBrk="0" hangingPunct="1">
        <a:spcBef>
          <a:spcPct val="20000"/>
        </a:spcBef>
        <a:buFont typeface="Arial"/>
        <a:buChar char="•"/>
        <a:defRPr sz="2100" kern="1200">
          <a:solidFill>
            <a:schemeClr val="tx1"/>
          </a:solidFill>
          <a:latin typeface="+mn-lt"/>
          <a:ea typeface="+mn-ea"/>
          <a:cs typeface="+mn-cs"/>
        </a:defRPr>
      </a:lvl3pPr>
      <a:lvl4pPr marL="1428433" indent="-204062" algn="l" defTabSz="408124" rtl="0" eaLnBrk="1" latinLnBrk="0" hangingPunct="1">
        <a:spcBef>
          <a:spcPct val="20000"/>
        </a:spcBef>
        <a:buFont typeface="Arial"/>
        <a:buChar char="–"/>
        <a:defRPr sz="1900" kern="1200">
          <a:solidFill>
            <a:schemeClr val="tx1"/>
          </a:solidFill>
          <a:latin typeface="+mn-lt"/>
          <a:ea typeface="+mn-ea"/>
          <a:cs typeface="+mn-cs"/>
        </a:defRPr>
      </a:lvl4pPr>
      <a:lvl5pPr marL="1836557" indent="-204062" algn="l" defTabSz="408124" rtl="0" eaLnBrk="1" latinLnBrk="0" hangingPunct="1">
        <a:spcBef>
          <a:spcPct val="20000"/>
        </a:spcBef>
        <a:buFont typeface="Arial"/>
        <a:buChar char="»"/>
        <a:defRPr sz="1900" kern="1200">
          <a:solidFill>
            <a:schemeClr val="tx1"/>
          </a:solidFill>
          <a:latin typeface="+mn-lt"/>
          <a:ea typeface="+mn-ea"/>
          <a:cs typeface="+mn-cs"/>
        </a:defRPr>
      </a:lvl5pPr>
      <a:lvl6pPr marL="2244680" indent="-204062" algn="l" defTabSz="408124" rtl="0" eaLnBrk="1" latinLnBrk="0" hangingPunct="1">
        <a:spcBef>
          <a:spcPct val="20000"/>
        </a:spcBef>
        <a:buFont typeface="Arial"/>
        <a:buChar char="•"/>
        <a:defRPr sz="1900" kern="1200">
          <a:solidFill>
            <a:schemeClr val="tx1"/>
          </a:solidFill>
          <a:latin typeface="+mn-lt"/>
          <a:ea typeface="+mn-ea"/>
          <a:cs typeface="+mn-cs"/>
        </a:defRPr>
      </a:lvl6pPr>
      <a:lvl7pPr marL="2652804" indent="-204062" algn="l" defTabSz="408124" rtl="0" eaLnBrk="1" latinLnBrk="0" hangingPunct="1">
        <a:spcBef>
          <a:spcPct val="20000"/>
        </a:spcBef>
        <a:buFont typeface="Arial"/>
        <a:buChar char="•"/>
        <a:defRPr sz="1900" kern="1200">
          <a:solidFill>
            <a:schemeClr val="tx1"/>
          </a:solidFill>
          <a:latin typeface="+mn-lt"/>
          <a:ea typeface="+mn-ea"/>
          <a:cs typeface="+mn-cs"/>
        </a:defRPr>
      </a:lvl7pPr>
      <a:lvl8pPr marL="3060927" indent="-204062" algn="l" defTabSz="408124" rtl="0" eaLnBrk="1" latinLnBrk="0" hangingPunct="1">
        <a:spcBef>
          <a:spcPct val="20000"/>
        </a:spcBef>
        <a:buFont typeface="Arial"/>
        <a:buChar char="•"/>
        <a:defRPr sz="1900" kern="1200">
          <a:solidFill>
            <a:schemeClr val="tx1"/>
          </a:solidFill>
          <a:latin typeface="+mn-lt"/>
          <a:ea typeface="+mn-ea"/>
          <a:cs typeface="+mn-cs"/>
        </a:defRPr>
      </a:lvl8pPr>
      <a:lvl9pPr marL="3469051" indent="-204062" algn="l" defTabSz="408124"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fr-FR"/>
      </a:defPPr>
      <a:lvl1pPr marL="0" algn="l" defTabSz="408124" rtl="0" eaLnBrk="1" latinLnBrk="0" hangingPunct="1">
        <a:defRPr sz="1600" kern="1200">
          <a:solidFill>
            <a:schemeClr val="tx1"/>
          </a:solidFill>
          <a:latin typeface="+mn-lt"/>
          <a:ea typeface="+mn-ea"/>
          <a:cs typeface="+mn-cs"/>
        </a:defRPr>
      </a:lvl1pPr>
      <a:lvl2pPr marL="408124" algn="l" defTabSz="408124" rtl="0" eaLnBrk="1" latinLnBrk="0" hangingPunct="1">
        <a:defRPr sz="1600" kern="1200">
          <a:solidFill>
            <a:schemeClr val="tx1"/>
          </a:solidFill>
          <a:latin typeface="+mn-lt"/>
          <a:ea typeface="+mn-ea"/>
          <a:cs typeface="+mn-cs"/>
        </a:defRPr>
      </a:lvl2pPr>
      <a:lvl3pPr marL="816248" algn="l" defTabSz="408124" rtl="0" eaLnBrk="1" latinLnBrk="0" hangingPunct="1">
        <a:defRPr sz="1600" kern="1200">
          <a:solidFill>
            <a:schemeClr val="tx1"/>
          </a:solidFill>
          <a:latin typeface="+mn-lt"/>
          <a:ea typeface="+mn-ea"/>
          <a:cs typeface="+mn-cs"/>
        </a:defRPr>
      </a:lvl3pPr>
      <a:lvl4pPr marL="1224371" algn="l" defTabSz="408124" rtl="0" eaLnBrk="1" latinLnBrk="0" hangingPunct="1">
        <a:defRPr sz="1600" kern="1200">
          <a:solidFill>
            <a:schemeClr val="tx1"/>
          </a:solidFill>
          <a:latin typeface="+mn-lt"/>
          <a:ea typeface="+mn-ea"/>
          <a:cs typeface="+mn-cs"/>
        </a:defRPr>
      </a:lvl4pPr>
      <a:lvl5pPr marL="1632495" algn="l" defTabSz="408124" rtl="0" eaLnBrk="1" latinLnBrk="0" hangingPunct="1">
        <a:defRPr sz="1600" kern="1200">
          <a:solidFill>
            <a:schemeClr val="tx1"/>
          </a:solidFill>
          <a:latin typeface="+mn-lt"/>
          <a:ea typeface="+mn-ea"/>
          <a:cs typeface="+mn-cs"/>
        </a:defRPr>
      </a:lvl5pPr>
      <a:lvl6pPr marL="2040618" algn="l" defTabSz="408124" rtl="0" eaLnBrk="1" latinLnBrk="0" hangingPunct="1">
        <a:defRPr sz="1600" kern="1200">
          <a:solidFill>
            <a:schemeClr val="tx1"/>
          </a:solidFill>
          <a:latin typeface="+mn-lt"/>
          <a:ea typeface="+mn-ea"/>
          <a:cs typeface="+mn-cs"/>
        </a:defRPr>
      </a:lvl6pPr>
      <a:lvl7pPr marL="2448742" algn="l" defTabSz="408124" rtl="0" eaLnBrk="1" latinLnBrk="0" hangingPunct="1">
        <a:defRPr sz="1600" kern="1200">
          <a:solidFill>
            <a:schemeClr val="tx1"/>
          </a:solidFill>
          <a:latin typeface="+mn-lt"/>
          <a:ea typeface="+mn-ea"/>
          <a:cs typeface="+mn-cs"/>
        </a:defRPr>
      </a:lvl7pPr>
      <a:lvl8pPr marL="2856866" algn="l" defTabSz="408124" rtl="0" eaLnBrk="1" latinLnBrk="0" hangingPunct="1">
        <a:defRPr sz="1600" kern="1200">
          <a:solidFill>
            <a:schemeClr val="tx1"/>
          </a:solidFill>
          <a:latin typeface="+mn-lt"/>
          <a:ea typeface="+mn-ea"/>
          <a:cs typeface="+mn-cs"/>
        </a:defRPr>
      </a:lvl8pPr>
      <a:lvl9pPr marL="3264990" algn="l" defTabSz="408124"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2" y="0"/>
            <a:ext cx="7881401" cy="1286938"/>
          </a:xfrm>
          <a:prstGeom prst="rect">
            <a:avLst/>
          </a:prstGeom>
        </p:spPr>
        <p:txBody>
          <a:bodyPr vert="horz" lIns="81625" tIns="40812" rIns="81625" bIns="40812"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2" y="1476024"/>
            <a:ext cx="7881401" cy="4525963"/>
          </a:xfrm>
          <a:prstGeom prst="rect">
            <a:avLst/>
          </a:prstGeom>
        </p:spPr>
        <p:txBody>
          <a:bodyPr vert="horz" lIns="81625" tIns="40812" rIns="81625" bIns="40812"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5" y="6390913"/>
            <a:ext cx="450457" cy="365124"/>
          </a:xfrm>
          <a:prstGeom prst="rect">
            <a:avLst/>
          </a:prstGeom>
        </p:spPr>
        <p:txBody>
          <a:bodyPr vert="horz" lIns="81625" tIns="40812" rIns="81625" bIns="40812" rtlCol="0" anchor="ctr"/>
          <a:lstStyle>
            <a:lvl1pPr algn="r">
              <a:defRPr sz="900" b="1">
                <a:solidFill>
                  <a:srgbClr val="404040"/>
                </a:solidFill>
              </a:defRPr>
            </a:lvl1pPr>
          </a:lstStyle>
          <a:p>
            <a:pPr defTabSz="408124"/>
            <a:fld id="{A786685B-2977-D546-9E3D-3CA676A47F0C}" type="slidenum">
              <a:rPr lang="fr-FR" smtClean="0"/>
              <a:pPr defTabSz="408124"/>
              <a:t>‹N°›</a:t>
            </a:fld>
            <a:endParaRPr lang="fr-FR" dirty="0"/>
          </a:p>
        </p:txBody>
      </p:sp>
      <p:cxnSp>
        <p:nvCxnSpPr>
          <p:cNvPr id="14" name="Connecteur droit 13"/>
          <p:cNvCxnSpPr/>
          <p:nvPr/>
        </p:nvCxnSpPr>
        <p:spPr>
          <a:xfrm>
            <a:off x="698887" y="1295400"/>
            <a:ext cx="7173850" cy="0"/>
          </a:xfrm>
          <a:prstGeom prst="line">
            <a:avLst/>
          </a:prstGeom>
          <a:ln w="57150" cap="rnd" cmpd="sng">
            <a:solidFill>
              <a:srgbClr val="9B008A"/>
            </a:solidFill>
            <a:round/>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flipV="1">
            <a:off x="7872735" y="872642"/>
            <a:ext cx="642246" cy="419890"/>
          </a:xfrm>
          <a:prstGeom prst="line">
            <a:avLst/>
          </a:prstGeom>
          <a:ln w="57150" cap="rnd" cmpd="sng">
            <a:solidFill>
              <a:srgbClr val="9B008A"/>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H="1" flipV="1">
            <a:off x="699184" y="0"/>
            <a:ext cx="1" cy="1286938"/>
          </a:xfrm>
          <a:prstGeom prst="line">
            <a:avLst/>
          </a:prstGeom>
          <a:ln w="57150" cap="rnd" cmpd="sng">
            <a:solidFill>
              <a:srgbClr val="9B008A"/>
            </a:solidFill>
            <a:round/>
          </a:ln>
          <a:effectLst/>
        </p:spPr>
        <p:style>
          <a:lnRef idx="2">
            <a:schemeClr val="accent1"/>
          </a:lnRef>
          <a:fillRef idx="0">
            <a:schemeClr val="accent1"/>
          </a:fillRef>
          <a:effectRef idx="1">
            <a:schemeClr val="accent1"/>
          </a:effectRef>
          <a:fontRef idx="minor">
            <a:schemeClr val="tx1"/>
          </a:fontRef>
        </p:style>
      </p:cxnSp>
      <p:sp>
        <p:nvSpPr>
          <p:cNvPr id="11" name="Espace réservé du pied de page 4"/>
          <p:cNvSpPr txBox="1">
            <a:spLocks/>
          </p:cNvSpPr>
          <p:nvPr/>
        </p:nvSpPr>
        <p:spPr>
          <a:xfrm>
            <a:off x="2369033" y="6146187"/>
            <a:ext cx="4620586" cy="676895"/>
          </a:xfrm>
          <a:prstGeom prst="rect">
            <a:avLst/>
          </a:prstGeom>
        </p:spPr>
        <p:txBody>
          <a:bodyPr vert="horz" lIns="81625" tIns="40812" rIns="81625" bIns="40812"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prstClr val="black">
                  <a:tint val="75000"/>
                </a:prstClr>
              </a:solidFill>
            </a:endParaRPr>
          </a:p>
        </p:txBody>
      </p:sp>
      <p:sp>
        <p:nvSpPr>
          <p:cNvPr id="19" name="Espace réservé du pied de page 4"/>
          <p:cNvSpPr>
            <a:spLocks noGrp="1"/>
          </p:cNvSpPr>
          <p:nvPr>
            <p:ph type="ftr" sz="quarter" idx="3"/>
          </p:nvPr>
        </p:nvSpPr>
        <p:spPr>
          <a:xfrm>
            <a:off x="2771800" y="6356353"/>
            <a:ext cx="4032447" cy="365124"/>
          </a:xfrm>
          <a:prstGeom prst="rect">
            <a:avLst/>
          </a:prstGeom>
        </p:spPr>
        <p:txBody>
          <a:bodyPr lIns="81625" tIns="40812" rIns="81625" bIns="40812"/>
          <a:lstStyle>
            <a:lvl1pPr algn="ctr">
              <a:defRPr/>
            </a:lvl1pPr>
          </a:lstStyle>
          <a:p>
            <a:pPr defTabSz="408124"/>
            <a:r>
              <a:rPr lang="de-DE" sz="1600" dirty="0" err="1" smtClean="0">
                <a:solidFill>
                  <a:prstClr val="black"/>
                </a:solidFill>
              </a:rPr>
              <a:t>Bilan</a:t>
            </a:r>
            <a:r>
              <a:rPr lang="de-DE" sz="1600" dirty="0" smtClean="0">
                <a:solidFill>
                  <a:prstClr val="black"/>
                </a:solidFill>
              </a:rPr>
              <a:t> SST CHSCT MESR – </a:t>
            </a:r>
            <a:r>
              <a:rPr lang="de-DE" sz="1600" dirty="0" err="1" smtClean="0">
                <a:solidFill>
                  <a:prstClr val="black"/>
                </a:solidFill>
              </a:rPr>
              <a:t>Septembre</a:t>
            </a:r>
            <a:r>
              <a:rPr lang="de-DE" sz="1600" dirty="0" smtClean="0">
                <a:solidFill>
                  <a:prstClr val="black"/>
                </a:solidFill>
              </a:rPr>
              <a:t> 2022</a:t>
            </a:r>
            <a:endParaRPr lang="fr-FR" sz="1600" dirty="0">
              <a:solidFill>
                <a:prstClr val="black"/>
              </a:solidFill>
            </a:endParaRPr>
          </a:p>
        </p:txBody>
      </p:sp>
      <p:pic>
        <p:nvPicPr>
          <p:cNvPr id="13" name="Image 12"/>
          <p:cNvPicPr/>
          <p:nvPr userDrawn="1"/>
        </p:nvPicPr>
        <p:blipFill>
          <a:blip r:embed="rId7" cstate="print">
            <a:extLst>
              <a:ext uri="{28A0092B-C50C-407E-A947-70E740481C1C}">
                <a14:useLocalDpi xmlns:a14="http://schemas.microsoft.com/office/drawing/2010/main" val="0"/>
              </a:ext>
            </a:extLst>
          </a:blip>
          <a:stretch>
            <a:fillRect/>
          </a:stretch>
        </p:blipFill>
        <p:spPr>
          <a:xfrm>
            <a:off x="522843" y="6001987"/>
            <a:ext cx="880805" cy="714100"/>
          </a:xfrm>
          <a:prstGeom prst="rect">
            <a:avLst/>
          </a:prstGeom>
        </p:spPr>
      </p:pic>
      <p:sp>
        <p:nvSpPr>
          <p:cNvPr id="17" name="Espace réservé du pied de page 4"/>
          <p:cNvSpPr txBox="1">
            <a:spLocks/>
          </p:cNvSpPr>
          <p:nvPr userDrawn="1"/>
        </p:nvSpPr>
        <p:spPr>
          <a:xfrm>
            <a:off x="6989619" y="6377062"/>
            <a:ext cx="1160324" cy="365124"/>
          </a:xfrm>
          <a:prstGeom prst="rect">
            <a:avLst/>
          </a:prstGeom>
        </p:spPr>
        <p:txBody>
          <a:bodyPr vert="horz" lIns="81625" tIns="40812" rIns="81625" bIns="40812"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178"/>
              </a:lnSpc>
            </a:pPr>
            <a:r>
              <a:rPr lang="fr-FR" dirty="0" smtClean="0">
                <a:solidFill>
                  <a:schemeClr val="tx1"/>
                </a:solidFill>
              </a:rPr>
              <a:t>02/09/2022</a:t>
            </a:r>
          </a:p>
          <a:p>
            <a:endParaRPr lang="fr-FR" dirty="0">
              <a:solidFill>
                <a:prstClr val="black">
                  <a:tint val="75000"/>
                </a:prstClr>
              </a:solidFill>
            </a:endParaRPr>
          </a:p>
        </p:txBody>
      </p:sp>
    </p:spTree>
    <p:extLst>
      <p:ext uri="{BB962C8B-B14F-4D97-AF65-F5344CB8AC3E}">
        <p14:creationId xmlns:p14="http://schemas.microsoft.com/office/powerpoint/2010/main" val="581321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0" r:id="rId5"/>
  </p:sldLayoutIdLst>
  <p:timing>
    <p:tnLst>
      <p:par>
        <p:cTn id="1" dur="indefinite" restart="never" nodeType="tmRoot"/>
      </p:par>
    </p:tnLst>
  </p:timing>
  <p:hf hdr="0" dt="0"/>
  <p:txStyles>
    <p:titleStyle>
      <a:lvl1pPr algn="l" defTabSz="408124" rtl="0" eaLnBrk="1" latinLnBrk="0" hangingPunct="1">
        <a:spcBef>
          <a:spcPct val="0"/>
        </a:spcBef>
        <a:buNone/>
        <a:defRPr sz="2700" kern="1200" cap="all">
          <a:solidFill>
            <a:schemeClr val="tx1">
              <a:lumMod val="75000"/>
              <a:lumOff val="25000"/>
            </a:schemeClr>
          </a:solidFill>
          <a:latin typeface="+mj-lt"/>
          <a:ea typeface="+mj-ea"/>
          <a:cs typeface="+mj-cs"/>
        </a:defRPr>
      </a:lvl1pPr>
    </p:titleStyle>
    <p:bodyStyle>
      <a:lvl1pPr marL="158715" indent="-158715" algn="l" defTabSz="408124" rtl="0" eaLnBrk="1" latinLnBrk="0" hangingPunct="1">
        <a:spcBef>
          <a:spcPct val="20000"/>
        </a:spcBef>
        <a:buSzPct val="100000"/>
        <a:buFont typeface="Arial"/>
        <a:buChar char="■"/>
        <a:defRPr sz="1900" kern="1200">
          <a:solidFill>
            <a:srgbClr val="9B008A"/>
          </a:solidFill>
          <a:latin typeface="+mn-lt"/>
          <a:ea typeface="+mn-ea"/>
          <a:cs typeface="+mn-cs"/>
        </a:defRPr>
      </a:lvl1pPr>
      <a:lvl2pPr marL="559754" indent="-151630" algn="l" defTabSz="408124" rtl="0" eaLnBrk="1" latinLnBrk="0" hangingPunct="1">
        <a:spcBef>
          <a:spcPct val="20000"/>
        </a:spcBef>
        <a:buClr>
          <a:srgbClr val="9B008A"/>
        </a:buClr>
        <a:buFont typeface="Arial Italic"/>
        <a:buChar char="■"/>
        <a:defRPr sz="1300" kern="1200">
          <a:solidFill>
            <a:schemeClr val="tx1"/>
          </a:solidFill>
          <a:latin typeface="+mn-lt"/>
          <a:ea typeface="+mn-ea"/>
          <a:cs typeface="+mn-cs"/>
        </a:defRPr>
      </a:lvl2pPr>
      <a:lvl3pPr marL="559754" indent="0" algn="l" defTabSz="408124" rtl="0" eaLnBrk="1" latinLnBrk="0" hangingPunct="1">
        <a:spcBef>
          <a:spcPct val="20000"/>
        </a:spcBef>
        <a:buFont typeface="Arial"/>
        <a:buNone/>
        <a:defRPr sz="1300" kern="1200">
          <a:solidFill>
            <a:schemeClr val="tx1"/>
          </a:solidFill>
          <a:latin typeface="+mn-lt"/>
          <a:ea typeface="+mn-ea"/>
          <a:cs typeface="+mn-cs"/>
        </a:defRPr>
      </a:lvl3pPr>
      <a:lvl4pPr marL="559754" indent="158715" algn="l" defTabSz="408124" rtl="0" eaLnBrk="1" latinLnBrk="0" hangingPunct="1">
        <a:spcBef>
          <a:spcPct val="20000"/>
        </a:spcBef>
        <a:buClr>
          <a:srgbClr val="9B008A"/>
        </a:buClr>
        <a:buFont typeface="Arial"/>
        <a:buChar char="–"/>
        <a:defRPr sz="900" kern="1200">
          <a:solidFill>
            <a:schemeClr val="tx1"/>
          </a:solidFill>
          <a:latin typeface="+mn-lt"/>
          <a:ea typeface="+mn-ea"/>
          <a:cs typeface="+mn-cs"/>
        </a:defRPr>
      </a:lvl4pPr>
      <a:lvl5pPr marL="719885" indent="0" algn="l" defTabSz="408124" rtl="0" eaLnBrk="1" latinLnBrk="0" hangingPunct="1">
        <a:spcBef>
          <a:spcPct val="20000"/>
        </a:spcBef>
        <a:buFont typeface="Arial"/>
        <a:buNone/>
        <a:defRPr sz="900" kern="1200">
          <a:solidFill>
            <a:schemeClr val="tx1"/>
          </a:solidFill>
          <a:latin typeface="+mn-lt"/>
          <a:ea typeface="+mn-ea"/>
          <a:cs typeface="+mn-cs"/>
        </a:defRPr>
      </a:lvl5pPr>
      <a:lvl6pPr marL="2244680" indent="-204062" algn="l" defTabSz="408124" rtl="0" eaLnBrk="1" latinLnBrk="0" hangingPunct="1">
        <a:spcBef>
          <a:spcPct val="20000"/>
        </a:spcBef>
        <a:buFont typeface="Arial"/>
        <a:buChar char="•"/>
        <a:defRPr sz="1900" kern="1200">
          <a:solidFill>
            <a:schemeClr val="tx1"/>
          </a:solidFill>
          <a:latin typeface="+mn-lt"/>
          <a:ea typeface="+mn-ea"/>
          <a:cs typeface="+mn-cs"/>
        </a:defRPr>
      </a:lvl6pPr>
      <a:lvl7pPr marL="2652804" indent="-204062" algn="l" defTabSz="408124" rtl="0" eaLnBrk="1" latinLnBrk="0" hangingPunct="1">
        <a:spcBef>
          <a:spcPct val="20000"/>
        </a:spcBef>
        <a:buFont typeface="Arial"/>
        <a:buChar char="•"/>
        <a:defRPr sz="1900" kern="1200">
          <a:solidFill>
            <a:schemeClr val="tx1"/>
          </a:solidFill>
          <a:latin typeface="+mn-lt"/>
          <a:ea typeface="+mn-ea"/>
          <a:cs typeface="+mn-cs"/>
        </a:defRPr>
      </a:lvl7pPr>
      <a:lvl8pPr marL="3060927" indent="-204062" algn="l" defTabSz="408124" rtl="0" eaLnBrk="1" latinLnBrk="0" hangingPunct="1">
        <a:spcBef>
          <a:spcPct val="20000"/>
        </a:spcBef>
        <a:buFont typeface="Arial"/>
        <a:buChar char="•"/>
        <a:defRPr sz="1900" kern="1200">
          <a:solidFill>
            <a:schemeClr val="tx1"/>
          </a:solidFill>
          <a:latin typeface="+mn-lt"/>
          <a:ea typeface="+mn-ea"/>
          <a:cs typeface="+mn-cs"/>
        </a:defRPr>
      </a:lvl8pPr>
      <a:lvl9pPr marL="3469051" indent="-204062" algn="l" defTabSz="408124"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fr-FR"/>
      </a:defPPr>
      <a:lvl1pPr marL="0" algn="l" defTabSz="408124" rtl="0" eaLnBrk="1" latinLnBrk="0" hangingPunct="1">
        <a:defRPr sz="1600" kern="1200">
          <a:solidFill>
            <a:schemeClr val="tx1"/>
          </a:solidFill>
          <a:latin typeface="+mn-lt"/>
          <a:ea typeface="+mn-ea"/>
          <a:cs typeface="+mn-cs"/>
        </a:defRPr>
      </a:lvl1pPr>
      <a:lvl2pPr marL="408124" algn="l" defTabSz="408124" rtl="0" eaLnBrk="1" latinLnBrk="0" hangingPunct="1">
        <a:defRPr sz="1600" kern="1200">
          <a:solidFill>
            <a:schemeClr val="tx1"/>
          </a:solidFill>
          <a:latin typeface="+mn-lt"/>
          <a:ea typeface="+mn-ea"/>
          <a:cs typeface="+mn-cs"/>
        </a:defRPr>
      </a:lvl2pPr>
      <a:lvl3pPr marL="816248" algn="l" defTabSz="408124" rtl="0" eaLnBrk="1" latinLnBrk="0" hangingPunct="1">
        <a:defRPr sz="1600" kern="1200">
          <a:solidFill>
            <a:schemeClr val="tx1"/>
          </a:solidFill>
          <a:latin typeface="+mn-lt"/>
          <a:ea typeface="+mn-ea"/>
          <a:cs typeface="+mn-cs"/>
        </a:defRPr>
      </a:lvl3pPr>
      <a:lvl4pPr marL="1224371" algn="l" defTabSz="408124" rtl="0" eaLnBrk="1" latinLnBrk="0" hangingPunct="1">
        <a:defRPr sz="1600" kern="1200">
          <a:solidFill>
            <a:schemeClr val="tx1"/>
          </a:solidFill>
          <a:latin typeface="+mn-lt"/>
          <a:ea typeface="+mn-ea"/>
          <a:cs typeface="+mn-cs"/>
        </a:defRPr>
      </a:lvl4pPr>
      <a:lvl5pPr marL="1632495" algn="l" defTabSz="408124" rtl="0" eaLnBrk="1" latinLnBrk="0" hangingPunct="1">
        <a:defRPr sz="1600" kern="1200">
          <a:solidFill>
            <a:schemeClr val="tx1"/>
          </a:solidFill>
          <a:latin typeface="+mn-lt"/>
          <a:ea typeface="+mn-ea"/>
          <a:cs typeface="+mn-cs"/>
        </a:defRPr>
      </a:lvl5pPr>
      <a:lvl6pPr marL="2040618" algn="l" defTabSz="408124" rtl="0" eaLnBrk="1" latinLnBrk="0" hangingPunct="1">
        <a:defRPr sz="1600" kern="1200">
          <a:solidFill>
            <a:schemeClr val="tx1"/>
          </a:solidFill>
          <a:latin typeface="+mn-lt"/>
          <a:ea typeface="+mn-ea"/>
          <a:cs typeface="+mn-cs"/>
        </a:defRPr>
      </a:lvl6pPr>
      <a:lvl7pPr marL="2448742" algn="l" defTabSz="408124" rtl="0" eaLnBrk="1" latinLnBrk="0" hangingPunct="1">
        <a:defRPr sz="1600" kern="1200">
          <a:solidFill>
            <a:schemeClr val="tx1"/>
          </a:solidFill>
          <a:latin typeface="+mn-lt"/>
          <a:ea typeface="+mn-ea"/>
          <a:cs typeface="+mn-cs"/>
        </a:defRPr>
      </a:lvl7pPr>
      <a:lvl8pPr marL="2856866" algn="l" defTabSz="408124" rtl="0" eaLnBrk="1" latinLnBrk="0" hangingPunct="1">
        <a:defRPr sz="1600" kern="1200">
          <a:solidFill>
            <a:schemeClr val="tx1"/>
          </a:solidFill>
          <a:latin typeface="+mn-lt"/>
          <a:ea typeface="+mn-ea"/>
          <a:cs typeface="+mn-cs"/>
        </a:defRPr>
      </a:lvl8pPr>
      <a:lvl9pPr marL="3264990" algn="l" defTabSz="40812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23.xml"/><Relationship Id="rId4" Type="http://schemas.openxmlformats.org/officeDocument/2006/relationships/chart" Target="../charts/char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chart" Target="../charts/char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chart" Target="../charts/chart54.xml"/></Relationships>
</file>

<file path=ppt/slides/_rels/slide6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chart" Target="../charts/chart58.xml"/></Relationships>
</file>

<file path=ppt/slides/_rels/slide6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3608" y="1052736"/>
            <a:ext cx="7704856" cy="3023138"/>
          </a:xfrm>
        </p:spPr>
        <p:txBody>
          <a:bodyPr/>
          <a:lstStyle/>
          <a:p>
            <a:pPr algn="ctr"/>
            <a:r>
              <a:rPr lang="fr-FR" sz="3600" dirty="0">
                <a:ea typeface="Calibri"/>
              </a:rPr>
              <a:t/>
            </a:r>
            <a:br>
              <a:rPr lang="fr-FR" sz="3600" dirty="0">
                <a:ea typeface="Calibri"/>
              </a:rPr>
            </a:br>
            <a:endParaRPr lang="fr-FR" sz="2400" dirty="0"/>
          </a:p>
        </p:txBody>
      </p:sp>
      <p:sp>
        <p:nvSpPr>
          <p:cNvPr id="6" name="Espace réservé du numéro de diapositive 5"/>
          <p:cNvSpPr>
            <a:spLocks noGrp="1"/>
          </p:cNvSpPr>
          <p:nvPr>
            <p:ph type="sldNum" sz="quarter" idx="12"/>
          </p:nvPr>
        </p:nvSpPr>
        <p:spPr/>
        <p:txBody>
          <a:bodyPr/>
          <a:lstStyle/>
          <a:p>
            <a:fld id="{3C74F919-067C-8142-A9DE-EDF0B2029C2E}" type="slidenum">
              <a:rPr lang="fr-FR" smtClean="0"/>
              <a:pPr/>
              <a:t>1</a:t>
            </a:fld>
            <a:endParaRPr lang="fr-FR" dirty="0"/>
          </a:p>
        </p:txBody>
      </p:sp>
      <p:sp>
        <p:nvSpPr>
          <p:cNvPr id="4" name="Rectangle 3"/>
          <p:cNvSpPr/>
          <p:nvPr/>
        </p:nvSpPr>
        <p:spPr>
          <a:xfrm>
            <a:off x="899592" y="620688"/>
            <a:ext cx="7632848" cy="3828740"/>
          </a:xfrm>
          <a:prstGeom prst="rect">
            <a:avLst/>
          </a:prstGeom>
        </p:spPr>
        <p:txBody>
          <a:bodyPr wrap="square">
            <a:spAutoFit/>
          </a:bodyPr>
          <a:lstStyle/>
          <a:p>
            <a:pPr algn="ctr"/>
            <a:endParaRPr lang="fr-FR" sz="3200" dirty="0">
              <a:solidFill>
                <a:prstClr val="black"/>
              </a:solidFill>
            </a:endParaRPr>
          </a:p>
          <a:p>
            <a:pPr algn="ctr"/>
            <a:r>
              <a:rPr lang="fr-FR" sz="3600" b="1" dirty="0">
                <a:solidFill>
                  <a:prstClr val="black"/>
                </a:solidFill>
              </a:rPr>
              <a:t>Bilan de la santé et </a:t>
            </a:r>
            <a:r>
              <a:rPr lang="fr-FR" sz="3600" b="1" dirty="0" smtClean="0">
                <a:solidFill>
                  <a:prstClr val="black"/>
                </a:solidFill>
              </a:rPr>
              <a:t>de la </a:t>
            </a:r>
            <a:r>
              <a:rPr lang="fr-FR" sz="3600" b="1" dirty="0">
                <a:solidFill>
                  <a:prstClr val="black"/>
                </a:solidFill>
              </a:rPr>
              <a:t>sécurité au </a:t>
            </a:r>
            <a:r>
              <a:rPr lang="fr-FR" sz="3600" b="1" dirty="0" smtClean="0">
                <a:solidFill>
                  <a:prstClr val="black"/>
                </a:solidFill>
              </a:rPr>
              <a:t>travail portant </a:t>
            </a:r>
            <a:r>
              <a:rPr lang="fr-FR" sz="3600" b="1" dirty="0">
                <a:solidFill>
                  <a:prstClr val="black"/>
                </a:solidFill>
              </a:rPr>
              <a:t>sur l’année </a:t>
            </a:r>
            <a:r>
              <a:rPr lang="fr-FR" sz="3600" b="1" dirty="0" smtClean="0">
                <a:solidFill>
                  <a:prstClr val="black"/>
                </a:solidFill>
              </a:rPr>
              <a:t>2021</a:t>
            </a:r>
          </a:p>
          <a:p>
            <a:pPr algn="ctr"/>
            <a:endParaRPr lang="fr-FR" sz="3600" b="1" dirty="0" smtClean="0">
              <a:solidFill>
                <a:prstClr val="black"/>
              </a:solidFill>
            </a:endParaRPr>
          </a:p>
          <a:p>
            <a:pPr lvl="0" algn="ctr" defTabSz="457200" fontAlgn="base">
              <a:spcBef>
                <a:spcPct val="20000"/>
              </a:spcBef>
              <a:spcAft>
                <a:spcPct val="0"/>
              </a:spcAft>
            </a:pPr>
            <a:r>
              <a:rPr lang="fr-FR" sz="2400" dirty="0">
                <a:solidFill>
                  <a:prstClr val="black">
                    <a:tint val="75000"/>
                  </a:prstClr>
                </a:solidFill>
                <a:ea typeface="ＭＳ Ｐゴシック" charset="0"/>
              </a:rPr>
              <a:t>Données </a:t>
            </a:r>
            <a:r>
              <a:rPr lang="fr-FR" sz="2400" dirty="0" smtClean="0">
                <a:solidFill>
                  <a:prstClr val="black">
                    <a:tint val="75000"/>
                  </a:prstClr>
                </a:solidFill>
                <a:ea typeface="ＭＳ Ｐゴシック" charset="0"/>
              </a:rPr>
              <a:t>portant sur 111 établissements</a:t>
            </a:r>
            <a:br>
              <a:rPr lang="fr-FR" sz="2400" dirty="0" smtClean="0">
                <a:solidFill>
                  <a:prstClr val="black">
                    <a:tint val="75000"/>
                  </a:prstClr>
                </a:solidFill>
                <a:ea typeface="ＭＳ Ｐゴシック" charset="0"/>
              </a:rPr>
            </a:br>
            <a:r>
              <a:rPr lang="fr-FR" sz="2400" dirty="0" smtClean="0">
                <a:solidFill>
                  <a:prstClr val="black">
                    <a:tint val="75000"/>
                  </a:prstClr>
                </a:solidFill>
                <a:ea typeface="ＭＳ Ｐゴシック" charset="0"/>
              </a:rPr>
              <a:t>d’enseignement supérieur et de recherche</a:t>
            </a:r>
            <a:endParaRPr lang="fr-FR" sz="2400" b="1" dirty="0">
              <a:solidFill>
                <a:prstClr val="black"/>
              </a:solidFill>
            </a:endParaRPr>
          </a:p>
          <a:p>
            <a:pPr algn="ctr"/>
            <a:endParaRPr lang="fr-FR" sz="3200" dirty="0">
              <a:solidFill>
                <a:prstClr val="black"/>
              </a:solidFill>
            </a:endParaRPr>
          </a:p>
          <a:p>
            <a:pPr algn="ctr"/>
            <a:r>
              <a:rPr lang="fr-FR" b="1" dirty="0" smtClean="0">
                <a:solidFill>
                  <a:prstClr val="black"/>
                </a:solidFill>
              </a:rPr>
              <a:t>CHSCT MESR du </a:t>
            </a:r>
            <a:r>
              <a:rPr lang="fr-FR" b="1" dirty="0" smtClean="0">
                <a:solidFill>
                  <a:prstClr val="black"/>
                </a:solidFill>
              </a:rPr>
              <a:t>23 novembre</a:t>
            </a:r>
            <a:r>
              <a:rPr lang="fr-FR" b="1" dirty="0" smtClean="0">
                <a:solidFill>
                  <a:prstClr val="black"/>
                </a:solidFill>
              </a:rPr>
              <a:t> </a:t>
            </a:r>
            <a:r>
              <a:rPr lang="fr-FR" b="1" dirty="0" smtClean="0">
                <a:solidFill>
                  <a:prstClr val="black"/>
                </a:solidFill>
              </a:rPr>
              <a:t>2022</a:t>
            </a:r>
          </a:p>
        </p:txBody>
      </p:sp>
    </p:spTree>
    <p:extLst>
      <p:ext uri="{BB962C8B-B14F-4D97-AF65-F5344CB8AC3E}">
        <p14:creationId xmlns:p14="http://schemas.microsoft.com/office/powerpoint/2010/main" val="236546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3" y="0"/>
            <a:ext cx="7150974" cy="1286938"/>
          </a:xfrm>
        </p:spPr>
        <p:txBody>
          <a:bodyPr>
            <a:noAutofit/>
          </a:bodyPr>
          <a:lstStyle/>
          <a:p>
            <a:r>
              <a:rPr lang="fr-FR" sz="1600" b="1"/>
              <a:t>Critère </a:t>
            </a:r>
            <a:r>
              <a:rPr lang="fr-FR" sz="1600" b="1" smtClean="0"/>
              <a:t>1.2</a:t>
            </a:r>
            <a:r>
              <a:rPr lang="fr-FR" sz="1600" b="1" dirty="0"/>
              <a:t> : Des assistants et des conseillers prévention chargés d’assister et de conseiller le chef d’établissement et les chefs de service sont en place aux différents niveaux le nécessitant (établissement, site, composante, unité, service selon les cas) et forment un réseau structuré</a:t>
            </a:r>
          </a:p>
        </p:txBody>
      </p:sp>
      <p:graphicFrame>
        <p:nvGraphicFramePr>
          <p:cNvPr id="4" name="Espace réservé du contenu 3"/>
          <p:cNvGraphicFramePr>
            <a:graphicFrameLocks/>
          </p:cNvGraphicFramePr>
          <p:nvPr>
            <p:extLst>
              <p:ext uri="{D42A27DB-BD31-4B8C-83A1-F6EECF244321}">
                <p14:modId xmlns:p14="http://schemas.microsoft.com/office/powerpoint/2010/main" val="3029470465"/>
              </p:ext>
            </p:extLst>
          </p:nvPr>
        </p:nvGraphicFramePr>
        <p:xfrm>
          <a:off x="0" y="1412776"/>
          <a:ext cx="9164096"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A786685B-2977-D546-9E3D-3CA676A47F0C}" type="slidenum">
              <a:rPr lang="fr-FR" smtClean="0"/>
              <a:pPr/>
              <a:t>10</a:t>
            </a:fld>
            <a:endParaRPr lang="fr-FR"/>
          </a:p>
        </p:txBody>
      </p:sp>
      <p:graphicFrame>
        <p:nvGraphicFramePr>
          <p:cNvPr id="7" name="Graphique 6"/>
          <p:cNvGraphicFramePr>
            <a:graphicFrameLocks/>
          </p:cNvGraphicFramePr>
          <p:nvPr>
            <p:extLst>
              <p:ext uri="{D42A27DB-BD31-4B8C-83A1-F6EECF244321}">
                <p14:modId xmlns:p14="http://schemas.microsoft.com/office/powerpoint/2010/main" val="4069972453"/>
              </p:ext>
            </p:extLst>
          </p:nvPr>
        </p:nvGraphicFramePr>
        <p:xfrm>
          <a:off x="1475656" y="4725143"/>
          <a:ext cx="6408712" cy="19128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7479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600" b="1"/>
              <a:t>Critère </a:t>
            </a:r>
            <a:r>
              <a:rPr lang="fr-FR" sz="1600" b="1" smtClean="0"/>
              <a:t>1.3 </a:t>
            </a:r>
            <a:r>
              <a:rPr lang="fr-FR" sz="1600" b="1" dirty="0"/>
              <a:t>Un service de médecine de prévention est assuré pour l'ensemble des </a:t>
            </a:r>
            <a:r>
              <a:rPr lang="fr-FR" sz="1600" b="1" dirty="0" smtClean="0"/>
              <a:t>agents</a:t>
            </a:r>
            <a:endParaRPr lang="fr-FR" sz="1600" b="1" dirty="0"/>
          </a:p>
        </p:txBody>
      </p:sp>
      <p:sp>
        <p:nvSpPr>
          <p:cNvPr id="5" name="Espace réservé du numéro de diapositive 4"/>
          <p:cNvSpPr>
            <a:spLocks noGrp="1"/>
          </p:cNvSpPr>
          <p:nvPr>
            <p:ph type="sldNum" sz="quarter" idx="12"/>
          </p:nvPr>
        </p:nvSpPr>
        <p:spPr>
          <a:xfrm>
            <a:off x="8100392" y="6381328"/>
            <a:ext cx="450457" cy="365124"/>
          </a:xfrm>
        </p:spPr>
        <p:txBody>
          <a:bodyPr/>
          <a:lstStyle/>
          <a:p>
            <a:fld id="{A786685B-2977-D546-9E3D-3CA676A47F0C}" type="slidenum">
              <a:rPr lang="fr-FR" smtClean="0"/>
              <a:pPr/>
              <a:t>11</a:t>
            </a:fld>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101764743"/>
              </p:ext>
            </p:extLst>
          </p:nvPr>
        </p:nvGraphicFramePr>
        <p:xfrm>
          <a:off x="179512" y="1628800"/>
          <a:ext cx="8712968" cy="4392487"/>
        </p:xfrm>
        <a:graphic>
          <a:graphicData uri="http://schemas.openxmlformats.org/drawingml/2006/table">
            <a:tbl>
              <a:tblPr>
                <a:tableStyleId>{5C22544A-7EE6-4342-B048-85BDC9FD1C3A}</a:tableStyleId>
              </a:tblPr>
              <a:tblGrid>
                <a:gridCol w="3927482">
                  <a:extLst>
                    <a:ext uri="{9D8B030D-6E8A-4147-A177-3AD203B41FA5}">
                      <a16:colId xmlns:a16="http://schemas.microsoft.com/office/drawing/2014/main" val="20000"/>
                    </a:ext>
                  </a:extLst>
                </a:gridCol>
                <a:gridCol w="1184287">
                  <a:extLst>
                    <a:ext uri="{9D8B030D-6E8A-4147-A177-3AD203B41FA5}">
                      <a16:colId xmlns:a16="http://schemas.microsoft.com/office/drawing/2014/main" val="20001"/>
                    </a:ext>
                  </a:extLst>
                </a:gridCol>
                <a:gridCol w="1224935">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tblGrid>
              <a:tr h="1217002">
                <a:tc>
                  <a:txBody>
                    <a:bodyPr/>
                    <a:lstStyle/>
                    <a:p>
                      <a:pPr algn="ctr" fontAlgn="ctr"/>
                      <a:r>
                        <a:rPr lang="fr-FR" sz="1400" u="none" strike="noStrike" dirty="0">
                          <a:effectLst/>
                        </a:rPr>
                        <a:t> </a:t>
                      </a:r>
                      <a:endParaRPr lang="fr-FR" sz="1400" b="0" i="0" u="none" strike="noStrike" dirty="0">
                        <a:effectLst/>
                        <a:latin typeface="Arial"/>
                      </a:endParaRPr>
                    </a:p>
                  </a:txBody>
                  <a:tcPr marL="6559" marR="6559" marT="6559" marB="0" anchor="ctr"/>
                </a:tc>
                <a:tc>
                  <a:txBody>
                    <a:bodyPr/>
                    <a:lstStyle/>
                    <a:p>
                      <a:pPr algn="ctr" fontAlgn="ctr"/>
                      <a:r>
                        <a:rPr lang="fr-FR" sz="1400" u="none" strike="noStrike" dirty="0" smtClean="0">
                          <a:effectLst/>
                        </a:rPr>
                        <a:t>Médecine </a:t>
                      </a:r>
                      <a:r>
                        <a:rPr lang="fr-FR" sz="1400" u="none" strike="noStrike" dirty="0">
                          <a:effectLst/>
                        </a:rPr>
                        <a:t>de prévention interne à l'établissement</a:t>
                      </a:r>
                      <a:endParaRPr lang="fr-FR" sz="1400" b="0" i="0" u="none" strike="noStrike" dirty="0">
                        <a:effectLst/>
                        <a:latin typeface="Arial"/>
                      </a:endParaRPr>
                    </a:p>
                  </a:txBody>
                  <a:tcPr marL="6559" marR="6559" marT="6559" marB="0" anchor="ctr"/>
                </a:tc>
                <a:tc>
                  <a:txBody>
                    <a:bodyPr/>
                    <a:lstStyle/>
                    <a:p>
                      <a:pPr algn="ctr" fontAlgn="ctr"/>
                      <a:r>
                        <a:rPr lang="fr-FR" sz="1400" u="none" strike="noStrike" dirty="0">
                          <a:effectLst/>
                        </a:rPr>
                        <a:t>M</a:t>
                      </a:r>
                      <a:r>
                        <a:rPr lang="fr-FR" sz="1400" u="none" strike="noStrike" dirty="0" smtClean="0">
                          <a:effectLst/>
                        </a:rPr>
                        <a:t>édecine </a:t>
                      </a:r>
                      <a:r>
                        <a:rPr lang="fr-FR" sz="1400" u="none" strike="noStrike" dirty="0">
                          <a:effectLst/>
                        </a:rPr>
                        <a:t>de prévention commune à plusieurs administrations</a:t>
                      </a:r>
                      <a:endParaRPr lang="fr-FR" sz="1400" b="0" i="0" u="none" strike="noStrike" dirty="0">
                        <a:effectLst/>
                        <a:latin typeface="Arial"/>
                      </a:endParaRPr>
                    </a:p>
                  </a:txBody>
                  <a:tcPr marL="6559" marR="6559" marT="6559" marB="0" anchor="ctr"/>
                </a:tc>
                <a:tc>
                  <a:txBody>
                    <a:bodyPr/>
                    <a:lstStyle/>
                    <a:p>
                      <a:pPr algn="ctr" fontAlgn="ctr"/>
                      <a:r>
                        <a:rPr lang="fr-FR" sz="1400" u="none" strike="noStrike" dirty="0" smtClean="0">
                          <a:effectLst/>
                        </a:rPr>
                        <a:t>Médecine </a:t>
                      </a:r>
                      <a:r>
                        <a:rPr lang="fr-FR" sz="1400" u="none" strike="noStrike" dirty="0">
                          <a:effectLst/>
                        </a:rPr>
                        <a:t>de prévention interentreprises</a:t>
                      </a:r>
                      <a:endParaRPr lang="fr-FR" sz="1400" b="0" i="0" u="none" strike="noStrike" dirty="0">
                        <a:effectLst/>
                        <a:latin typeface="Arial"/>
                      </a:endParaRPr>
                    </a:p>
                  </a:txBody>
                  <a:tcPr marL="6559" marR="6559" marT="6559" marB="0" anchor="ctr"/>
                </a:tc>
                <a:tc>
                  <a:txBody>
                    <a:bodyPr/>
                    <a:lstStyle/>
                    <a:p>
                      <a:pPr algn="ctr" fontAlgn="ctr"/>
                      <a:r>
                        <a:rPr lang="fr-FR" sz="1400" b="1" u="none" strike="noStrike" dirty="0">
                          <a:effectLst/>
                        </a:rPr>
                        <a:t>Total</a:t>
                      </a:r>
                      <a:endParaRPr lang="fr-FR" sz="1400" b="1" i="0" u="none" strike="noStrike" dirty="0">
                        <a:effectLst/>
                        <a:latin typeface="Arial Unicode MS"/>
                      </a:endParaRPr>
                    </a:p>
                  </a:txBody>
                  <a:tcPr marL="6559" marR="6559" marT="6559" marB="0" anchor="ctr"/>
                </a:tc>
                <a:extLst>
                  <a:ext uri="{0D108BD9-81ED-4DB2-BD59-A6C34878D82A}">
                    <a16:rowId xmlns:a16="http://schemas.microsoft.com/office/drawing/2014/main" val="10000"/>
                  </a:ext>
                </a:extLst>
              </a:tr>
              <a:tr h="491263">
                <a:tc>
                  <a:txBody>
                    <a:bodyPr/>
                    <a:lstStyle/>
                    <a:p>
                      <a:pPr algn="ctr" fontAlgn="ctr"/>
                      <a:r>
                        <a:rPr lang="fr-FR" sz="1400" u="none" strike="noStrike" dirty="0">
                          <a:effectLst/>
                        </a:rPr>
                        <a:t>Nombre de médecins de prévention (effectif physique)</a:t>
                      </a:r>
                      <a:endParaRPr lang="fr-FR" sz="1400" b="0" i="0" u="none" strike="noStrike" dirty="0">
                        <a:effectLst/>
                        <a:latin typeface="Arial"/>
                      </a:endParaRPr>
                    </a:p>
                  </a:txBody>
                  <a:tcPr marL="6559" marR="6559" marT="6559" marB="0" anchor="ctr"/>
                </a:tc>
                <a:tc>
                  <a:txBody>
                    <a:bodyPr/>
                    <a:lstStyle/>
                    <a:p>
                      <a:pPr marL="0" algn="ctr" defTabSz="408124" rtl="0" eaLnBrk="1" fontAlgn="ctr" latinLnBrk="0" hangingPunct="1"/>
                      <a:r>
                        <a:rPr lang="fr-FR" sz="1400" u="none" strike="noStrike" kern="1200" dirty="0">
                          <a:solidFill>
                            <a:srgbClr val="0070C0"/>
                          </a:solidFill>
                          <a:effectLst/>
                          <a:latin typeface="+mn-lt"/>
                          <a:ea typeface="+mn-ea"/>
                          <a:cs typeface="+mn-cs"/>
                        </a:rPr>
                        <a:t>75,0</a:t>
                      </a:r>
                    </a:p>
                  </a:txBody>
                  <a:tcPr marL="0" marR="0" marT="0" marB="0" anchor="ctr"/>
                </a:tc>
                <a:tc>
                  <a:txBody>
                    <a:bodyPr/>
                    <a:lstStyle/>
                    <a:p>
                      <a:pPr marL="0" algn="ctr" defTabSz="408124" rtl="0" eaLnBrk="1" fontAlgn="ctr" latinLnBrk="0" hangingPunct="1"/>
                      <a:r>
                        <a:rPr lang="fr-FR" sz="1400" u="none" strike="noStrike" kern="1200" dirty="0">
                          <a:solidFill>
                            <a:srgbClr val="0070C0"/>
                          </a:solidFill>
                          <a:effectLst/>
                          <a:latin typeface="+mn-lt"/>
                          <a:ea typeface="+mn-ea"/>
                          <a:cs typeface="+mn-cs"/>
                        </a:rPr>
                        <a:t>80,0</a:t>
                      </a:r>
                    </a:p>
                  </a:txBody>
                  <a:tcPr marL="0" marR="0" marT="0" marB="0" anchor="ctr"/>
                </a:tc>
                <a:tc>
                  <a:txBody>
                    <a:bodyPr/>
                    <a:lstStyle/>
                    <a:p>
                      <a:pPr marL="0" algn="ctr" defTabSz="408124" rtl="0" eaLnBrk="1" fontAlgn="ctr" latinLnBrk="0" hangingPunct="1"/>
                      <a:r>
                        <a:rPr lang="fr-FR" sz="1400" u="none" strike="noStrike" kern="1200">
                          <a:solidFill>
                            <a:srgbClr val="0070C0"/>
                          </a:solidFill>
                          <a:effectLst/>
                          <a:latin typeface="+mn-lt"/>
                          <a:ea typeface="+mn-ea"/>
                          <a:cs typeface="+mn-cs"/>
                        </a:rPr>
                        <a:t>99,0</a:t>
                      </a:r>
                    </a:p>
                  </a:txBody>
                  <a:tcPr marL="0" marR="0" marT="0" marB="0" anchor="ctr"/>
                </a:tc>
                <a:tc>
                  <a:txBody>
                    <a:bodyPr/>
                    <a:lstStyle/>
                    <a:p>
                      <a:pPr marL="0" algn="ctr" defTabSz="408124" rtl="0" eaLnBrk="1" fontAlgn="ctr" latinLnBrk="0" hangingPunct="1"/>
                      <a:r>
                        <a:rPr lang="fr-FR" sz="1400" u="none" strike="noStrike" kern="1200">
                          <a:solidFill>
                            <a:srgbClr val="0070C0"/>
                          </a:solidFill>
                          <a:effectLst/>
                          <a:latin typeface="+mn-lt"/>
                          <a:ea typeface="+mn-ea"/>
                          <a:cs typeface="+mn-cs"/>
                        </a:rPr>
                        <a:t>254,0</a:t>
                      </a:r>
                    </a:p>
                  </a:txBody>
                  <a:tcPr marL="0" marR="0" marT="0" marB="0" anchor="ctr"/>
                </a:tc>
                <a:extLst>
                  <a:ext uri="{0D108BD9-81ED-4DB2-BD59-A6C34878D82A}">
                    <a16:rowId xmlns:a16="http://schemas.microsoft.com/office/drawing/2014/main" val="10001"/>
                  </a:ext>
                </a:extLst>
              </a:tr>
              <a:tr h="415508">
                <a:tc>
                  <a:txBody>
                    <a:bodyPr/>
                    <a:lstStyle/>
                    <a:p>
                      <a:pPr algn="ctr" fontAlgn="ctr"/>
                      <a:r>
                        <a:rPr lang="fr-FR" sz="1400" u="none" strike="noStrike" dirty="0">
                          <a:effectLst/>
                        </a:rPr>
                        <a:t>Nombre de médecins de prévention (ETP)</a:t>
                      </a:r>
                      <a:endParaRPr lang="fr-FR" sz="1400" b="0" i="0" u="none" strike="noStrike" dirty="0">
                        <a:effectLst/>
                        <a:latin typeface="Arial"/>
                      </a:endParaRPr>
                    </a:p>
                  </a:txBody>
                  <a:tcPr marL="6559" marR="6559" marT="6559" marB="0" anchor="ctr"/>
                </a:tc>
                <a:tc>
                  <a:txBody>
                    <a:bodyPr/>
                    <a:lstStyle/>
                    <a:p>
                      <a:pPr marL="0" algn="ctr" defTabSz="408124" rtl="0" eaLnBrk="1" fontAlgn="ctr" latinLnBrk="0" hangingPunct="1"/>
                      <a:r>
                        <a:rPr lang="fr-FR" sz="1400" u="none" strike="noStrike" kern="1200">
                          <a:solidFill>
                            <a:srgbClr val="0070C0"/>
                          </a:solidFill>
                          <a:effectLst/>
                          <a:latin typeface="+mn-lt"/>
                          <a:ea typeface="+mn-ea"/>
                          <a:cs typeface="+mn-cs"/>
                        </a:rPr>
                        <a:t>46,7</a:t>
                      </a:r>
                    </a:p>
                  </a:txBody>
                  <a:tcPr marL="0" marR="0" marT="0" marB="0" anchor="ctr"/>
                </a:tc>
                <a:tc>
                  <a:txBody>
                    <a:bodyPr/>
                    <a:lstStyle/>
                    <a:p>
                      <a:pPr marL="0" algn="ctr" defTabSz="408124" rtl="0" eaLnBrk="1" fontAlgn="ctr" latinLnBrk="0" hangingPunct="1"/>
                      <a:r>
                        <a:rPr lang="fr-FR" sz="1400" u="none" strike="noStrike" kern="1200" dirty="0">
                          <a:solidFill>
                            <a:srgbClr val="0070C0"/>
                          </a:solidFill>
                          <a:effectLst/>
                          <a:latin typeface="+mn-lt"/>
                          <a:ea typeface="+mn-ea"/>
                          <a:cs typeface="+mn-cs"/>
                        </a:rPr>
                        <a:t>13,9</a:t>
                      </a:r>
                    </a:p>
                  </a:txBody>
                  <a:tcPr marL="0" marR="0" marT="0" marB="0" anchor="ctr"/>
                </a:tc>
                <a:tc>
                  <a:txBody>
                    <a:bodyPr/>
                    <a:lstStyle/>
                    <a:p>
                      <a:pPr marL="0" algn="ctr" defTabSz="408124" rtl="0" eaLnBrk="1" fontAlgn="ctr" latinLnBrk="0" hangingPunct="1"/>
                      <a:r>
                        <a:rPr lang="fr-FR" sz="1400" u="none" strike="noStrike" kern="1200">
                          <a:solidFill>
                            <a:srgbClr val="0070C0"/>
                          </a:solidFill>
                          <a:effectLst/>
                          <a:latin typeface="+mn-lt"/>
                          <a:ea typeface="+mn-ea"/>
                          <a:cs typeface="+mn-cs"/>
                        </a:rPr>
                        <a:t>20,6</a:t>
                      </a:r>
                    </a:p>
                  </a:txBody>
                  <a:tcPr marL="0" marR="0" marT="0" marB="0" anchor="ctr"/>
                </a:tc>
                <a:tc>
                  <a:txBody>
                    <a:bodyPr/>
                    <a:lstStyle/>
                    <a:p>
                      <a:pPr marL="0" algn="ctr" defTabSz="408124" rtl="0" eaLnBrk="1" fontAlgn="ctr" latinLnBrk="0" hangingPunct="1"/>
                      <a:r>
                        <a:rPr lang="fr-FR" sz="1400" u="none" strike="noStrike" kern="1200">
                          <a:solidFill>
                            <a:srgbClr val="0070C0"/>
                          </a:solidFill>
                          <a:effectLst/>
                          <a:latin typeface="+mn-lt"/>
                          <a:ea typeface="+mn-ea"/>
                          <a:cs typeface="+mn-cs"/>
                        </a:rPr>
                        <a:t>81,2</a:t>
                      </a:r>
                    </a:p>
                  </a:txBody>
                  <a:tcPr marL="0" marR="0" marT="0" marB="0" anchor="ctr"/>
                </a:tc>
                <a:extLst>
                  <a:ext uri="{0D108BD9-81ED-4DB2-BD59-A6C34878D82A}">
                    <a16:rowId xmlns:a16="http://schemas.microsoft.com/office/drawing/2014/main" val="10002"/>
                  </a:ext>
                </a:extLst>
              </a:tr>
              <a:tr h="491263">
                <a:tc>
                  <a:txBody>
                    <a:bodyPr/>
                    <a:lstStyle/>
                    <a:p>
                      <a:pPr algn="ctr" fontAlgn="ctr"/>
                      <a:r>
                        <a:rPr lang="fr-FR" sz="1400" u="none" strike="noStrike" dirty="0">
                          <a:effectLst/>
                        </a:rPr>
                        <a:t>Nombre de médecins de prévention titulaires d’un diplôme en médecine du travail </a:t>
                      </a:r>
                      <a:endParaRPr lang="fr-FR" sz="1400" b="0" i="0" u="none" strike="noStrike" dirty="0">
                        <a:effectLst/>
                        <a:latin typeface="Arial"/>
                      </a:endParaRPr>
                    </a:p>
                  </a:txBody>
                  <a:tcPr marL="6559" marR="6559" marT="6559" marB="0" anchor="ctr"/>
                </a:tc>
                <a:tc>
                  <a:txBody>
                    <a:bodyPr/>
                    <a:lstStyle/>
                    <a:p>
                      <a:pPr marL="0" algn="ctr" defTabSz="408124" rtl="0" eaLnBrk="1" fontAlgn="ctr" latinLnBrk="0" hangingPunct="1"/>
                      <a:r>
                        <a:rPr lang="fr-FR" sz="1400" u="none" strike="noStrike" kern="1200">
                          <a:solidFill>
                            <a:srgbClr val="0070C0"/>
                          </a:solidFill>
                          <a:effectLst/>
                          <a:latin typeface="+mn-lt"/>
                          <a:ea typeface="+mn-ea"/>
                          <a:cs typeface="+mn-cs"/>
                        </a:rPr>
                        <a:t>70,0</a:t>
                      </a:r>
                    </a:p>
                  </a:txBody>
                  <a:tcPr marL="0" marR="0" marT="0" marB="0" anchor="ctr"/>
                </a:tc>
                <a:tc>
                  <a:txBody>
                    <a:bodyPr/>
                    <a:lstStyle/>
                    <a:p>
                      <a:pPr marL="0" algn="ctr" defTabSz="408124" rtl="0" eaLnBrk="1" fontAlgn="ctr" latinLnBrk="0" hangingPunct="1"/>
                      <a:r>
                        <a:rPr lang="fr-FR" sz="1400" u="none" strike="noStrike" kern="1200">
                          <a:solidFill>
                            <a:srgbClr val="0070C0"/>
                          </a:solidFill>
                          <a:effectLst/>
                          <a:latin typeface="+mn-lt"/>
                          <a:ea typeface="+mn-ea"/>
                          <a:cs typeface="+mn-cs"/>
                        </a:rPr>
                        <a:t>57,0</a:t>
                      </a:r>
                    </a:p>
                  </a:txBody>
                  <a:tcPr marL="0" marR="0" marT="0" marB="0" anchor="ctr"/>
                </a:tc>
                <a:tc>
                  <a:txBody>
                    <a:bodyPr/>
                    <a:lstStyle/>
                    <a:p>
                      <a:pPr marL="0" algn="ctr" defTabSz="408124" rtl="0" eaLnBrk="1" fontAlgn="ctr" latinLnBrk="0" hangingPunct="1"/>
                      <a:r>
                        <a:rPr lang="fr-FR" sz="1400" u="none" strike="noStrike" kern="1200" dirty="0">
                          <a:solidFill>
                            <a:srgbClr val="0070C0"/>
                          </a:solidFill>
                          <a:effectLst/>
                          <a:latin typeface="+mn-lt"/>
                          <a:ea typeface="+mn-ea"/>
                          <a:cs typeface="+mn-cs"/>
                        </a:rPr>
                        <a:t>60,3</a:t>
                      </a:r>
                    </a:p>
                  </a:txBody>
                  <a:tcPr marL="0" marR="0" marT="0" marB="0" anchor="ctr"/>
                </a:tc>
                <a:tc>
                  <a:txBody>
                    <a:bodyPr/>
                    <a:lstStyle/>
                    <a:p>
                      <a:pPr marL="0" algn="ctr" defTabSz="408124" rtl="0" eaLnBrk="1" fontAlgn="ctr" latinLnBrk="0" hangingPunct="1"/>
                      <a:r>
                        <a:rPr lang="fr-FR" sz="1400" u="none" strike="noStrike" kern="1200">
                          <a:solidFill>
                            <a:srgbClr val="0070C0"/>
                          </a:solidFill>
                          <a:effectLst/>
                          <a:latin typeface="+mn-lt"/>
                          <a:ea typeface="+mn-ea"/>
                          <a:cs typeface="+mn-cs"/>
                        </a:rPr>
                        <a:t>187,3</a:t>
                      </a:r>
                    </a:p>
                  </a:txBody>
                  <a:tcPr marL="0" marR="0" marT="0" marB="0" anchor="ctr"/>
                </a:tc>
                <a:extLst>
                  <a:ext uri="{0D108BD9-81ED-4DB2-BD59-A6C34878D82A}">
                    <a16:rowId xmlns:a16="http://schemas.microsoft.com/office/drawing/2014/main" val="10003"/>
                  </a:ext>
                </a:extLst>
              </a:tr>
              <a:tr h="491263">
                <a:tc>
                  <a:txBody>
                    <a:bodyPr/>
                    <a:lstStyle/>
                    <a:p>
                      <a:pPr algn="ctr" fontAlgn="ctr"/>
                      <a:r>
                        <a:rPr lang="fr-FR" sz="1400" u="none" strike="noStrike" dirty="0">
                          <a:effectLst/>
                        </a:rPr>
                        <a:t>Nombre de médecins disposant d’une lettre de mission </a:t>
                      </a:r>
                      <a:endParaRPr lang="fr-FR" sz="1400" b="0" i="0" u="none" strike="noStrike" dirty="0">
                        <a:effectLst/>
                        <a:latin typeface="Arial"/>
                      </a:endParaRPr>
                    </a:p>
                  </a:txBody>
                  <a:tcPr marL="6559" marR="6559" marT="6559" marB="0" anchor="ctr"/>
                </a:tc>
                <a:tc>
                  <a:txBody>
                    <a:bodyPr/>
                    <a:lstStyle/>
                    <a:p>
                      <a:pPr marL="0" algn="ctr" defTabSz="408124" rtl="0" eaLnBrk="1" fontAlgn="ctr" latinLnBrk="0" hangingPunct="1"/>
                      <a:r>
                        <a:rPr lang="fr-FR" sz="1400" u="none" strike="noStrike" kern="1200">
                          <a:solidFill>
                            <a:srgbClr val="0070C0"/>
                          </a:solidFill>
                          <a:effectLst/>
                          <a:latin typeface="+mn-lt"/>
                          <a:ea typeface="+mn-ea"/>
                          <a:cs typeface="+mn-cs"/>
                        </a:rPr>
                        <a:t>48,0</a:t>
                      </a:r>
                    </a:p>
                  </a:txBody>
                  <a:tcPr marL="0" marR="0" marT="0" marB="0" anchor="ctr"/>
                </a:tc>
                <a:tc>
                  <a:txBody>
                    <a:bodyPr/>
                    <a:lstStyle/>
                    <a:p>
                      <a:pPr marL="0" algn="ctr" defTabSz="408124" rtl="0" eaLnBrk="1" fontAlgn="ctr" latinLnBrk="0" hangingPunct="1"/>
                      <a:r>
                        <a:rPr lang="fr-FR" sz="1400" u="none" strike="noStrike" kern="1200">
                          <a:solidFill>
                            <a:srgbClr val="0070C0"/>
                          </a:solidFill>
                          <a:effectLst/>
                          <a:latin typeface="+mn-lt"/>
                          <a:ea typeface="+mn-ea"/>
                          <a:cs typeface="+mn-cs"/>
                        </a:rPr>
                        <a:t>22,0</a:t>
                      </a:r>
                    </a:p>
                  </a:txBody>
                  <a:tcPr marL="0" marR="0" marT="0" marB="0" anchor="ctr"/>
                </a:tc>
                <a:tc>
                  <a:txBody>
                    <a:bodyPr/>
                    <a:lstStyle/>
                    <a:p>
                      <a:pPr marL="0" algn="ctr" defTabSz="408124" rtl="0" eaLnBrk="1" fontAlgn="ctr" latinLnBrk="0" hangingPunct="1"/>
                      <a:r>
                        <a:rPr lang="fr-FR" sz="1400" u="none" strike="noStrike" kern="1200" dirty="0">
                          <a:solidFill>
                            <a:srgbClr val="0070C0"/>
                          </a:solidFill>
                          <a:effectLst/>
                          <a:latin typeface="+mn-lt"/>
                          <a:ea typeface="+mn-ea"/>
                          <a:cs typeface="+mn-cs"/>
                        </a:rPr>
                        <a:t>35,0</a:t>
                      </a:r>
                    </a:p>
                  </a:txBody>
                  <a:tcPr marL="0" marR="0" marT="0" marB="0" anchor="ctr"/>
                </a:tc>
                <a:tc>
                  <a:txBody>
                    <a:bodyPr/>
                    <a:lstStyle/>
                    <a:p>
                      <a:pPr marL="0" algn="ctr" defTabSz="408124" rtl="0" eaLnBrk="1" fontAlgn="ctr" latinLnBrk="0" hangingPunct="1"/>
                      <a:r>
                        <a:rPr lang="fr-FR" sz="1400" u="none" strike="noStrike" kern="1200" dirty="0">
                          <a:solidFill>
                            <a:srgbClr val="0070C0"/>
                          </a:solidFill>
                          <a:effectLst/>
                          <a:latin typeface="+mn-lt"/>
                          <a:ea typeface="+mn-ea"/>
                          <a:cs typeface="+mn-cs"/>
                        </a:rPr>
                        <a:t>105,0</a:t>
                      </a:r>
                    </a:p>
                  </a:txBody>
                  <a:tcPr marL="0" marR="0" marT="0" marB="0" anchor="ctr"/>
                </a:tc>
                <a:extLst>
                  <a:ext uri="{0D108BD9-81ED-4DB2-BD59-A6C34878D82A}">
                    <a16:rowId xmlns:a16="http://schemas.microsoft.com/office/drawing/2014/main" val="10004"/>
                  </a:ext>
                </a:extLst>
              </a:tr>
              <a:tr h="733176">
                <a:tc>
                  <a:txBody>
                    <a:bodyPr/>
                    <a:lstStyle/>
                    <a:p>
                      <a:pPr algn="ctr" fontAlgn="ctr"/>
                      <a:r>
                        <a:rPr lang="fr-FR" sz="1400" u="none" strike="noStrike" dirty="0">
                          <a:effectLst/>
                        </a:rPr>
                        <a:t>Dont nombre de médecins disposant d’une lettre de mission dans laquelle l'activité de tiers temps est identifiée</a:t>
                      </a:r>
                      <a:endParaRPr lang="fr-FR" sz="1400" b="0" i="0" u="none" strike="noStrike" dirty="0">
                        <a:effectLst/>
                        <a:latin typeface="Arial"/>
                      </a:endParaRPr>
                    </a:p>
                  </a:txBody>
                  <a:tcPr marL="6559" marR="6559" marT="6559" marB="0" anchor="ctr"/>
                </a:tc>
                <a:tc>
                  <a:txBody>
                    <a:bodyPr/>
                    <a:lstStyle/>
                    <a:p>
                      <a:pPr marL="0" algn="ctr" defTabSz="408124" rtl="0" eaLnBrk="1" fontAlgn="ctr" latinLnBrk="0" hangingPunct="1"/>
                      <a:r>
                        <a:rPr lang="fr-FR" sz="1400" u="none" strike="noStrike" kern="1200">
                          <a:solidFill>
                            <a:srgbClr val="0070C0"/>
                          </a:solidFill>
                          <a:effectLst/>
                          <a:latin typeface="+mn-lt"/>
                          <a:ea typeface="+mn-ea"/>
                          <a:cs typeface="+mn-cs"/>
                        </a:rPr>
                        <a:t>45,0</a:t>
                      </a:r>
                    </a:p>
                  </a:txBody>
                  <a:tcPr marL="0" marR="0" marT="0" marB="0" anchor="ctr"/>
                </a:tc>
                <a:tc>
                  <a:txBody>
                    <a:bodyPr/>
                    <a:lstStyle/>
                    <a:p>
                      <a:pPr marL="0" algn="ctr" defTabSz="408124" rtl="0" eaLnBrk="1" fontAlgn="ctr" latinLnBrk="0" hangingPunct="1"/>
                      <a:r>
                        <a:rPr lang="fr-FR" sz="1400" u="none" strike="noStrike" kern="1200">
                          <a:solidFill>
                            <a:srgbClr val="0070C0"/>
                          </a:solidFill>
                          <a:effectLst/>
                          <a:latin typeface="+mn-lt"/>
                          <a:ea typeface="+mn-ea"/>
                          <a:cs typeface="+mn-cs"/>
                        </a:rPr>
                        <a:t>20,0</a:t>
                      </a:r>
                    </a:p>
                  </a:txBody>
                  <a:tcPr marL="0" marR="0" marT="0" marB="0" anchor="ctr"/>
                </a:tc>
                <a:tc>
                  <a:txBody>
                    <a:bodyPr/>
                    <a:lstStyle/>
                    <a:p>
                      <a:pPr marL="0" algn="ctr" defTabSz="408124" rtl="0" eaLnBrk="1" fontAlgn="ctr" latinLnBrk="0" hangingPunct="1"/>
                      <a:r>
                        <a:rPr lang="fr-FR" sz="1400" u="none" strike="noStrike" kern="1200">
                          <a:solidFill>
                            <a:srgbClr val="0070C0"/>
                          </a:solidFill>
                          <a:effectLst/>
                          <a:latin typeface="+mn-lt"/>
                          <a:ea typeface="+mn-ea"/>
                          <a:cs typeface="+mn-cs"/>
                        </a:rPr>
                        <a:t>31,0</a:t>
                      </a:r>
                    </a:p>
                  </a:txBody>
                  <a:tcPr marL="0" marR="0" marT="0" marB="0" anchor="ctr"/>
                </a:tc>
                <a:tc>
                  <a:txBody>
                    <a:bodyPr/>
                    <a:lstStyle/>
                    <a:p>
                      <a:pPr marL="0" algn="ctr" defTabSz="408124" rtl="0" eaLnBrk="1" fontAlgn="ctr" latinLnBrk="0" hangingPunct="1"/>
                      <a:r>
                        <a:rPr lang="fr-FR" sz="1400" u="none" strike="noStrike" kern="1200" dirty="0">
                          <a:solidFill>
                            <a:srgbClr val="0070C0"/>
                          </a:solidFill>
                          <a:effectLst/>
                          <a:latin typeface="+mn-lt"/>
                          <a:ea typeface="+mn-ea"/>
                          <a:cs typeface="+mn-cs"/>
                        </a:rPr>
                        <a:t>96,0</a:t>
                      </a:r>
                    </a:p>
                  </a:txBody>
                  <a:tcPr marL="0" marR="0" marT="0" marB="0" anchor="ctr"/>
                </a:tc>
                <a:extLst>
                  <a:ext uri="{0D108BD9-81ED-4DB2-BD59-A6C34878D82A}">
                    <a16:rowId xmlns:a16="http://schemas.microsoft.com/office/drawing/2014/main" val="10005"/>
                  </a:ext>
                </a:extLst>
              </a:tr>
              <a:tr h="553012">
                <a:tc>
                  <a:txBody>
                    <a:bodyPr/>
                    <a:lstStyle/>
                    <a:p>
                      <a:pPr algn="ctr" fontAlgn="ctr"/>
                      <a:r>
                        <a:rPr lang="fr-FR" sz="1400" u="none" strike="noStrike" dirty="0">
                          <a:effectLst/>
                        </a:rPr>
                        <a:t>Nombre de médecins exerçant le tiers temps </a:t>
                      </a:r>
                      <a:endParaRPr lang="fr-FR" sz="1400" b="0" i="0" u="none" strike="noStrike" dirty="0">
                        <a:effectLst/>
                        <a:latin typeface="Arial"/>
                      </a:endParaRPr>
                    </a:p>
                  </a:txBody>
                  <a:tcPr marL="6559" marR="6559" marT="6559" marB="0" anchor="ctr"/>
                </a:tc>
                <a:tc>
                  <a:txBody>
                    <a:bodyPr/>
                    <a:lstStyle/>
                    <a:p>
                      <a:pPr marL="0" algn="ctr" defTabSz="408124" rtl="0" eaLnBrk="1" fontAlgn="ctr" latinLnBrk="0" hangingPunct="1"/>
                      <a:r>
                        <a:rPr lang="fr-FR" sz="1400" u="none" strike="noStrike" kern="1200">
                          <a:solidFill>
                            <a:srgbClr val="0070C0"/>
                          </a:solidFill>
                          <a:effectLst/>
                          <a:latin typeface="+mn-lt"/>
                          <a:ea typeface="+mn-ea"/>
                          <a:cs typeface="+mn-cs"/>
                        </a:rPr>
                        <a:t>68,0</a:t>
                      </a:r>
                    </a:p>
                  </a:txBody>
                  <a:tcPr marL="0" marR="0" marT="0" marB="0" anchor="ctr"/>
                </a:tc>
                <a:tc>
                  <a:txBody>
                    <a:bodyPr/>
                    <a:lstStyle/>
                    <a:p>
                      <a:pPr marL="0" algn="ctr" defTabSz="408124" rtl="0" eaLnBrk="1" fontAlgn="ctr" latinLnBrk="0" hangingPunct="1"/>
                      <a:r>
                        <a:rPr lang="fr-FR" sz="1400" u="none" strike="noStrike" kern="1200">
                          <a:solidFill>
                            <a:srgbClr val="0070C0"/>
                          </a:solidFill>
                          <a:effectLst/>
                          <a:latin typeface="+mn-lt"/>
                          <a:ea typeface="+mn-ea"/>
                          <a:cs typeface="+mn-cs"/>
                        </a:rPr>
                        <a:t>37,0</a:t>
                      </a:r>
                    </a:p>
                  </a:txBody>
                  <a:tcPr marL="0" marR="0" marT="0" marB="0" anchor="ctr"/>
                </a:tc>
                <a:tc>
                  <a:txBody>
                    <a:bodyPr/>
                    <a:lstStyle/>
                    <a:p>
                      <a:pPr marL="0" algn="ctr" defTabSz="408124" rtl="0" eaLnBrk="1" fontAlgn="ctr" latinLnBrk="0" hangingPunct="1"/>
                      <a:r>
                        <a:rPr lang="fr-FR" sz="1400" u="none" strike="noStrike" kern="1200">
                          <a:solidFill>
                            <a:srgbClr val="0070C0"/>
                          </a:solidFill>
                          <a:effectLst/>
                          <a:latin typeface="+mn-lt"/>
                          <a:ea typeface="+mn-ea"/>
                          <a:cs typeface="+mn-cs"/>
                        </a:rPr>
                        <a:t>43,0</a:t>
                      </a:r>
                    </a:p>
                  </a:txBody>
                  <a:tcPr marL="0" marR="0" marT="0" marB="0" anchor="ctr"/>
                </a:tc>
                <a:tc>
                  <a:txBody>
                    <a:bodyPr/>
                    <a:lstStyle/>
                    <a:p>
                      <a:pPr marL="0" algn="ctr" defTabSz="408124" rtl="0" eaLnBrk="1" fontAlgn="ctr" latinLnBrk="0" hangingPunct="1"/>
                      <a:r>
                        <a:rPr lang="fr-FR" sz="1400" u="none" strike="noStrike" kern="1200" dirty="0">
                          <a:solidFill>
                            <a:srgbClr val="0070C0"/>
                          </a:solidFill>
                          <a:effectLst/>
                          <a:latin typeface="+mn-lt"/>
                          <a:ea typeface="+mn-ea"/>
                          <a:cs typeface="+mn-cs"/>
                        </a:rPr>
                        <a:t>148,0</a:t>
                      </a:r>
                    </a:p>
                  </a:txBody>
                  <a:tcPr marL="0" marR="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46236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600" b="1"/>
              <a:t>Critère </a:t>
            </a:r>
            <a:r>
              <a:rPr lang="fr-FR" sz="1600" b="1" smtClean="0"/>
              <a:t>1.3 </a:t>
            </a:r>
            <a:r>
              <a:rPr lang="fr-FR" sz="1600" b="1" dirty="0"/>
              <a:t>Un service de médecine de prévention est assuré pour l'ensemble des </a:t>
            </a:r>
            <a:r>
              <a:rPr lang="fr-FR" sz="1600" b="1" dirty="0" smtClean="0"/>
              <a:t>agents</a:t>
            </a:r>
            <a:endParaRPr lang="fr-FR" sz="1600" b="1" dirty="0"/>
          </a:p>
        </p:txBody>
      </p:sp>
      <p:graphicFrame>
        <p:nvGraphicFramePr>
          <p:cNvPr id="9" name="Tableau 8"/>
          <p:cNvGraphicFramePr>
            <a:graphicFrameLocks noGrp="1"/>
          </p:cNvGraphicFramePr>
          <p:nvPr>
            <p:extLst>
              <p:ext uri="{D42A27DB-BD31-4B8C-83A1-F6EECF244321}">
                <p14:modId xmlns:p14="http://schemas.microsoft.com/office/powerpoint/2010/main" val="4080575707"/>
              </p:ext>
            </p:extLst>
          </p:nvPr>
        </p:nvGraphicFramePr>
        <p:xfrm>
          <a:off x="179512" y="1412771"/>
          <a:ext cx="8856984" cy="4536510"/>
        </p:xfrm>
        <a:graphic>
          <a:graphicData uri="http://schemas.openxmlformats.org/drawingml/2006/table">
            <a:tbl>
              <a:tblPr>
                <a:tableStyleId>{5C22544A-7EE6-4342-B048-85BDC9FD1C3A}</a:tableStyleId>
              </a:tblPr>
              <a:tblGrid>
                <a:gridCol w="3992400">
                  <a:extLst>
                    <a:ext uri="{9D8B030D-6E8A-4147-A177-3AD203B41FA5}">
                      <a16:colId xmlns:a16="http://schemas.microsoft.com/office/drawing/2014/main" val="20000"/>
                    </a:ext>
                  </a:extLst>
                </a:gridCol>
                <a:gridCol w="1203862">
                  <a:extLst>
                    <a:ext uri="{9D8B030D-6E8A-4147-A177-3AD203B41FA5}">
                      <a16:colId xmlns:a16="http://schemas.microsoft.com/office/drawing/2014/main" val="20001"/>
                    </a:ext>
                  </a:extLst>
                </a:gridCol>
                <a:gridCol w="2209369">
                  <a:extLst>
                    <a:ext uri="{9D8B030D-6E8A-4147-A177-3AD203B41FA5}">
                      <a16:colId xmlns:a16="http://schemas.microsoft.com/office/drawing/2014/main" val="20002"/>
                    </a:ext>
                  </a:extLst>
                </a:gridCol>
                <a:gridCol w="520999">
                  <a:extLst>
                    <a:ext uri="{9D8B030D-6E8A-4147-A177-3AD203B41FA5}">
                      <a16:colId xmlns:a16="http://schemas.microsoft.com/office/drawing/2014/main" val="20003"/>
                    </a:ext>
                  </a:extLst>
                </a:gridCol>
                <a:gridCol w="223285">
                  <a:extLst>
                    <a:ext uri="{9D8B030D-6E8A-4147-A177-3AD203B41FA5}">
                      <a16:colId xmlns:a16="http://schemas.microsoft.com/office/drawing/2014/main" val="20004"/>
                    </a:ext>
                  </a:extLst>
                </a:gridCol>
                <a:gridCol w="297714">
                  <a:extLst>
                    <a:ext uri="{9D8B030D-6E8A-4147-A177-3AD203B41FA5}">
                      <a16:colId xmlns:a16="http://schemas.microsoft.com/office/drawing/2014/main" val="20005"/>
                    </a:ext>
                  </a:extLst>
                </a:gridCol>
                <a:gridCol w="409355">
                  <a:extLst>
                    <a:ext uri="{9D8B030D-6E8A-4147-A177-3AD203B41FA5}">
                      <a16:colId xmlns:a16="http://schemas.microsoft.com/office/drawing/2014/main" val="20006"/>
                    </a:ext>
                  </a:extLst>
                </a:gridCol>
              </a:tblGrid>
              <a:tr h="376364">
                <a:tc gridSpan="4">
                  <a:txBody>
                    <a:bodyPr/>
                    <a:lstStyle/>
                    <a:p>
                      <a:pPr algn="l" fontAlgn="ctr"/>
                      <a:r>
                        <a:rPr lang="fr-FR" sz="1400" u="none" strike="noStrike" dirty="0" smtClean="0">
                          <a:effectLst/>
                        </a:rPr>
                        <a:t>18</a:t>
                      </a:r>
                      <a:r>
                        <a:rPr lang="fr-FR" sz="1400" u="none" strike="noStrike" dirty="0">
                          <a:effectLst/>
                        </a:rPr>
                        <a:t>.     Des conventions </a:t>
                      </a:r>
                      <a:r>
                        <a:rPr lang="fr-FR" sz="1400" u="none" strike="noStrike" dirty="0" err="1">
                          <a:effectLst/>
                        </a:rPr>
                        <a:t>ont-elles</a:t>
                      </a:r>
                      <a:r>
                        <a:rPr lang="fr-FR" sz="1400" u="none" strike="noStrike" dirty="0">
                          <a:effectLst/>
                        </a:rPr>
                        <a:t> été signées pour l’intervention des médecins extérieurs à l’établissement ?</a:t>
                      </a:r>
                      <a:endParaRPr lang="fr-FR" sz="1400" b="1" i="0" u="none" strike="noStrike" dirty="0">
                        <a:solidFill>
                          <a:srgbClr val="000000"/>
                        </a:solidFill>
                        <a:effectLst/>
                        <a:latin typeface="Arial"/>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1400" u="none" strike="noStrike" dirty="0">
                          <a:effectLst/>
                        </a:rPr>
                        <a:t>oui</a:t>
                      </a:r>
                      <a:endParaRPr lang="fr-FR" sz="1400" b="0" i="0" u="none" strike="noStrike" dirty="0">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b"/>
                      <a:r>
                        <a:rPr lang="fr-FR" sz="1400" u="none" strike="noStrike" dirty="0">
                          <a:effectLst/>
                        </a:rPr>
                        <a:t>non</a:t>
                      </a:r>
                      <a:endParaRPr lang="fr-FR" sz="1400" b="0" i="0" u="none" strike="noStrike" dirty="0">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297788">
                <a:tc>
                  <a:txBody>
                    <a:bodyPr/>
                    <a:lstStyle/>
                    <a:p>
                      <a:pPr algn="l" fontAlgn="ctr"/>
                      <a:endParaRPr lang="fr-FR" sz="1400" b="0" i="0" u="none" strike="noStrike">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a:txBody>
                    <a:bodyPr/>
                    <a:lstStyle/>
                    <a:p>
                      <a:pPr algn="l" fontAlgn="ctr"/>
                      <a:endParaRPr lang="fr-FR" sz="1400" b="0" i="0" u="none" strike="noStrike">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gridSpan="2">
                  <a:txBody>
                    <a:bodyPr/>
                    <a:lstStyle/>
                    <a:p>
                      <a:pPr algn="l" fontAlgn="ctr"/>
                      <a:endParaRPr lang="fr-FR" sz="1400" b="0" i="0" u="none" strike="noStrike">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gridSpan="2">
                  <a:txBody>
                    <a:bodyPr/>
                    <a:lstStyle/>
                    <a:p>
                      <a:pPr algn="ctr" fontAlgn="ctr"/>
                      <a:r>
                        <a:rPr lang="fr-FR" sz="1400" u="none" strike="noStrike" dirty="0" smtClean="0">
                          <a:solidFill>
                            <a:srgbClr val="0070C0"/>
                          </a:solidFill>
                          <a:effectLst/>
                        </a:rPr>
                        <a:t>62</a:t>
                      </a: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Arial Unicode MS"/>
                        </a:rPr>
                        <a:t>30</a:t>
                      </a:r>
                      <a:endParaRPr lang="fr-FR" sz="1400" b="0" i="0" u="none" strike="noStrike" dirty="0">
                        <a:solidFill>
                          <a:srgbClr val="0070C0"/>
                        </a:solidFill>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297788">
                <a:tc gridSpan="4">
                  <a:txBody>
                    <a:bodyPr/>
                    <a:lstStyle/>
                    <a:p>
                      <a:pPr algn="l" fontAlgn="ctr"/>
                      <a:r>
                        <a:rPr lang="fr-FR" sz="1400" u="none" strike="noStrike" smtClean="0">
                          <a:effectLst/>
                        </a:rPr>
                        <a:t>19</a:t>
                      </a:r>
                      <a:r>
                        <a:rPr lang="fr-FR" sz="1400" u="none" strike="noStrike" dirty="0">
                          <a:effectLst/>
                        </a:rPr>
                        <a:t>.     L’activité de tiers-temps est-elle identifiée dans les conventions ?</a:t>
                      </a:r>
                      <a:endParaRPr lang="fr-FR" sz="1400" b="1" i="0" u="none" strike="noStrike" dirty="0">
                        <a:solidFill>
                          <a:srgbClr val="000000"/>
                        </a:solidFill>
                        <a:effectLst/>
                        <a:latin typeface="Arial"/>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1400" u="none" strike="noStrike">
                          <a:effectLst/>
                        </a:rPr>
                        <a:t>oui</a:t>
                      </a:r>
                      <a:endParaRPr lang="fr-FR" sz="1400" b="0" i="0" u="none" strike="noStrike">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b"/>
                      <a:r>
                        <a:rPr lang="fr-FR" sz="1400" u="none" strike="noStrike" dirty="0">
                          <a:effectLst/>
                        </a:rPr>
                        <a:t>non</a:t>
                      </a:r>
                      <a:endParaRPr lang="fr-FR" sz="1400" b="0" i="0" u="none" strike="noStrike" dirty="0">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297788">
                <a:tc gridSpan="4">
                  <a:txBody>
                    <a:bodyPr/>
                    <a:lstStyle/>
                    <a:p>
                      <a:pPr algn="l" fontAlgn="ctr"/>
                      <a:endParaRPr lang="fr-FR" sz="1400" b="0" i="0" u="none" strike="noStrike" dirty="0">
                        <a:solidFill>
                          <a:srgbClr val="000000"/>
                        </a:solidFill>
                        <a:effectLst/>
                        <a:latin typeface="Arial"/>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1400" b="0" i="0" u="none" strike="noStrike" dirty="0" smtClean="0">
                          <a:solidFill>
                            <a:srgbClr val="0070C0"/>
                          </a:solidFill>
                          <a:effectLst/>
                          <a:latin typeface="Arial Unicode MS"/>
                        </a:rPr>
                        <a:t>43</a:t>
                      </a:r>
                      <a:endParaRPr lang="fr-FR" sz="1400" b="0" i="0" u="none" strike="noStrike" dirty="0">
                        <a:solidFill>
                          <a:srgbClr val="0070C0"/>
                        </a:solidFill>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Arial Unicode MS"/>
                        </a:rPr>
                        <a:t>15</a:t>
                      </a:r>
                      <a:endParaRPr lang="fr-FR" sz="1400" b="0" i="0" u="none" strike="noStrike" dirty="0">
                        <a:solidFill>
                          <a:srgbClr val="0070C0"/>
                        </a:solidFill>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297788">
                <a:tc gridSpan="7">
                  <a:txBody>
                    <a:bodyPr/>
                    <a:lstStyle/>
                    <a:p>
                      <a:pPr algn="l" fontAlgn="ctr"/>
                      <a:r>
                        <a:rPr lang="fr-FR" sz="1400" u="none" strike="noStrike" dirty="0">
                          <a:effectLst/>
                        </a:rPr>
                        <a:t>20.     Le service de médecine de prévention accueille-t-il des collaborateurs médecins ?</a:t>
                      </a:r>
                      <a:endParaRPr lang="fr-FR" sz="1400" b="1" i="0" u="none" strike="noStrike" dirty="0">
                        <a:solidFill>
                          <a:srgbClr val="000000"/>
                        </a:solidFill>
                        <a:effectLst/>
                        <a:latin typeface="Arial"/>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4"/>
                  </a:ext>
                </a:extLst>
              </a:tr>
              <a:tr h="297788">
                <a:tc gridSpan="5">
                  <a:txBody>
                    <a:bodyPr/>
                    <a:lstStyle/>
                    <a:p>
                      <a:pPr algn="l" fontAlgn="ctr"/>
                      <a:r>
                        <a:rPr lang="fr-FR" sz="1400" u="none" strike="noStrike" dirty="0">
                          <a:effectLst/>
                        </a:rPr>
                        <a:t>Nombre de collaborateurs médecins (effectif physique)</a:t>
                      </a:r>
                      <a:endParaRPr lang="fr-FR" sz="1400" b="0" i="0" u="none" strike="noStrike" dirty="0">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1400" b="0" i="0" u="none" strike="noStrike" dirty="0" smtClean="0">
                          <a:solidFill>
                            <a:srgbClr val="0070C0"/>
                          </a:solidFill>
                          <a:effectLst/>
                          <a:latin typeface="+mn-lt"/>
                        </a:rPr>
                        <a:t>16</a:t>
                      </a:r>
                      <a:endParaRPr lang="fr-FR" sz="1400" b="0" i="0" u="none" strike="noStrike" dirty="0">
                        <a:solidFill>
                          <a:srgbClr val="0070C0"/>
                        </a:solidFill>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extLst>
                  <a:ext uri="{0D108BD9-81ED-4DB2-BD59-A6C34878D82A}">
                    <a16:rowId xmlns:a16="http://schemas.microsoft.com/office/drawing/2014/main" val="10005"/>
                  </a:ext>
                </a:extLst>
              </a:tr>
              <a:tr h="297788">
                <a:tc gridSpan="5">
                  <a:txBody>
                    <a:bodyPr/>
                    <a:lstStyle/>
                    <a:p>
                      <a:pPr algn="l" fontAlgn="ctr"/>
                      <a:r>
                        <a:rPr lang="fr-FR" sz="1400" u="none" strike="noStrike" dirty="0">
                          <a:effectLst/>
                        </a:rPr>
                        <a:t>Nombre de collaborateurs médecins (ETP)</a:t>
                      </a:r>
                      <a:endParaRPr lang="fr-FR" sz="1400" b="0" i="0" u="none" strike="noStrike" dirty="0">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1400" u="none" strike="noStrike" dirty="0" smtClean="0">
                          <a:solidFill>
                            <a:srgbClr val="0070C0"/>
                          </a:solidFill>
                          <a:effectLst/>
                        </a:rPr>
                        <a:t>7</a:t>
                      </a:r>
                      <a:endParaRPr lang="fr-FR" sz="1400" b="0" i="0" u="none" strike="noStrike" dirty="0">
                        <a:solidFill>
                          <a:srgbClr val="0070C0"/>
                        </a:solidFill>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extLst>
                  <a:ext uri="{0D108BD9-81ED-4DB2-BD59-A6C34878D82A}">
                    <a16:rowId xmlns:a16="http://schemas.microsoft.com/office/drawing/2014/main" val="10006"/>
                  </a:ext>
                </a:extLst>
              </a:tr>
              <a:tr h="297788">
                <a:tc gridSpan="5">
                  <a:txBody>
                    <a:bodyPr/>
                    <a:lstStyle/>
                    <a:p>
                      <a:pPr algn="l" fontAlgn="ctr"/>
                      <a:r>
                        <a:rPr lang="fr-FR" sz="1400" u="none" strike="noStrike" dirty="0">
                          <a:effectLst/>
                        </a:rPr>
                        <a:t>Nombre de collaborateurs médecins recrutés en </a:t>
                      </a:r>
                      <a:r>
                        <a:rPr lang="fr-FR" sz="1400" u="none" strike="noStrike" dirty="0" smtClean="0">
                          <a:effectLst/>
                        </a:rPr>
                        <a:t>2021 </a:t>
                      </a:r>
                      <a:r>
                        <a:rPr lang="fr-FR" sz="1400" u="none" strike="noStrike" dirty="0">
                          <a:effectLst/>
                        </a:rPr>
                        <a:t>(effectif physique)</a:t>
                      </a:r>
                      <a:endParaRPr lang="fr-FR" sz="1400" b="0" i="0" u="none" strike="noStrike" dirty="0">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1400" u="none" strike="noStrike" dirty="0" smtClean="0">
                          <a:solidFill>
                            <a:srgbClr val="0070C0"/>
                          </a:solidFill>
                          <a:effectLst/>
                        </a:rPr>
                        <a:t>1</a:t>
                      </a:r>
                      <a:endParaRPr lang="fr-FR" sz="1400" b="0" i="0" u="none" strike="noStrike" dirty="0">
                        <a:solidFill>
                          <a:srgbClr val="0070C0"/>
                        </a:solidFill>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extLst>
                  <a:ext uri="{0D108BD9-81ED-4DB2-BD59-A6C34878D82A}">
                    <a16:rowId xmlns:a16="http://schemas.microsoft.com/office/drawing/2014/main" val="10007"/>
                  </a:ext>
                </a:extLst>
              </a:tr>
              <a:tr h="297788">
                <a:tc gridSpan="5">
                  <a:txBody>
                    <a:bodyPr/>
                    <a:lstStyle/>
                    <a:p>
                      <a:pPr algn="l" fontAlgn="ctr"/>
                      <a:r>
                        <a:rPr lang="fr-FR" sz="1400" u="none" strike="noStrike" dirty="0">
                          <a:effectLst/>
                        </a:rPr>
                        <a:t>Nombre de collaborateurs médecins recrutés en </a:t>
                      </a:r>
                      <a:r>
                        <a:rPr lang="fr-FR" sz="1400" u="none" strike="noStrike" dirty="0" smtClean="0">
                          <a:effectLst/>
                        </a:rPr>
                        <a:t>2021 </a:t>
                      </a:r>
                      <a:r>
                        <a:rPr lang="fr-FR" sz="1400" u="none" strike="noStrike" dirty="0">
                          <a:effectLst/>
                        </a:rPr>
                        <a:t>(ETP)</a:t>
                      </a:r>
                      <a:endParaRPr lang="fr-FR" sz="1400" b="0" i="0" u="none" strike="noStrike" dirty="0">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1400" b="0" i="0" u="none" strike="noStrike" dirty="0" smtClean="0">
                          <a:solidFill>
                            <a:srgbClr val="0070C0"/>
                          </a:solidFill>
                          <a:effectLst/>
                          <a:latin typeface="+mn-lt"/>
                        </a:rPr>
                        <a:t>1</a:t>
                      </a:r>
                      <a:endParaRPr lang="fr-FR" sz="1400" b="0" i="0" u="none" strike="noStrike" dirty="0">
                        <a:solidFill>
                          <a:srgbClr val="0070C0"/>
                        </a:solidFill>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extLst>
                  <a:ext uri="{0D108BD9-81ED-4DB2-BD59-A6C34878D82A}">
                    <a16:rowId xmlns:a16="http://schemas.microsoft.com/office/drawing/2014/main" val="10008"/>
                  </a:ext>
                </a:extLst>
              </a:tr>
              <a:tr h="297788">
                <a:tc gridSpan="3">
                  <a:txBody>
                    <a:bodyPr/>
                    <a:lstStyle/>
                    <a:p>
                      <a:pPr algn="l" fontAlgn="ctr"/>
                      <a:r>
                        <a:rPr lang="fr-FR" sz="1400" u="none" strike="noStrike" smtClean="0">
                          <a:effectLst/>
                        </a:rPr>
                        <a:t>21.</a:t>
                      </a:r>
                      <a:r>
                        <a:rPr lang="fr-FR" sz="1400" u="none" strike="noStrike" dirty="0">
                          <a:effectLst/>
                        </a:rPr>
                        <a:t>     Le tutorat des collaborateurs médecins est-il exercé par un médecin de l’établissement ?</a:t>
                      </a:r>
                      <a:endParaRPr lang="fr-FR" sz="1400" b="1" i="0" u="none" strike="noStrike" dirty="0">
                        <a:solidFill>
                          <a:srgbClr val="000000"/>
                        </a:solidFill>
                        <a:effectLst/>
                        <a:latin typeface="Arial"/>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gridSpan="2">
                  <a:txBody>
                    <a:bodyPr/>
                    <a:lstStyle/>
                    <a:p>
                      <a:pPr algn="ctr" fontAlgn="ctr"/>
                      <a:r>
                        <a:rPr lang="fr-FR" sz="1400" u="none" strike="noStrike" dirty="0">
                          <a:effectLst/>
                        </a:rPr>
                        <a:t>oui</a:t>
                      </a:r>
                      <a:endParaRPr lang="fr-FR" sz="1400" b="0" i="0" u="none" strike="noStrike" dirty="0">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gridSpan="2">
                  <a:txBody>
                    <a:bodyPr/>
                    <a:lstStyle/>
                    <a:p>
                      <a:pPr algn="ctr" fontAlgn="b"/>
                      <a:r>
                        <a:rPr lang="fr-FR" sz="1400" u="none" strike="noStrike" dirty="0">
                          <a:effectLst/>
                        </a:rPr>
                        <a:t>non</a:t>
                      </a:r>
                      <a:endParaRPr lang="fr-FR" sz="1400" b="0" i="0" u="none" strike="noStrike" dirty="0">
                        <a:effectLst/>
                        <a:latin typeface="Arial Unicode MS"/>
                      </a:endParaRPr>
                    </a:p>
                  </a:txBody>
                  <a:tcPr marL="6559" marR="6559" marT="6559" marB="0" anchor="b">
                    <a:gradFill>
                      <a:gsLst>
                        <a:gs pos="0">
                          <a:schemeClr val="tx2">
                            <a:lumMod val="20000"/>
                            <a:lumOff val="80000"/>
                          </a:schemeClr>
                        </a:gs>
                        <a:gs pos="100000">
                          <a:schemeClr val="bg1"/>
                        </a:gs>
                      </a:gsLst>
                      <a:lin ang="5400000" scaled="0"/>
                    </a:gradFill>
                  </a:tcPr>
                </a:tc>
                <a:tc hMerge="1">
                  <a:txBody>
                    <a:bodyPr/>
                    <a:lstStyle/>
                    <a:p>
                      <a:endParaRPr lang="fr-FR"/>
                    </a:p>
                  </a:txBody>
                  <a:tcPr/>
                </a:tc>
                <a:extLst>
                  <a:ext uri="{0D108BD9-81ED-4DB2-BD59-A6C34878D82A}">
                    <a16:rowId xmlns:a16="http://schemas.microsoft.com/office/drawing/2014/main" val="10009"/>
                  </a:ext>
                </a:extLst>
              </a:tr>
              <a:tr h="297788">
                <a:tc gridSpan="3">
                  <a:txBody>
                    <a:bodyPr/>
                    <a:lstStyle/>
                    <a:p>
                      <a:pPr algn="l" fontAlgn="ctr"/>
                      <a:endParaRPr lang="fr-FR" sz="1400" b="1" i="0" u="none" strike="noStrike" dirty="0">
                        <a:solidFill>
                          <a:srgbClr val="000000"/>
                        </a:solidFill>
                        <a:effectLst/>
                        <a:latin typeface="Arial"/>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gridSpan="2">
                  <a:txBody>
                    <a:bodyPr/>
                    <a:lstStyle/>
                    <a:p>
                      <a:pPr marL="0" algn="ctr" defTabSz="408124" rtl="0" eaLnBrk="1" fontAlgn="ctr" latinLnBrk="0" hangingPunct="1"/>
                      <a:r>
                        <a:rPr lang="fr-FR" sz="1400" u="none" strike="noStrike" kern="1200" dirty="0" smtClean="0">
                          <a:solidFill>
                            <a:srgbClr val="0070C0"/>
                          </a:solidFill>
                          <a:effectLst/>
                          <a:latin typeface="+mn-lt"/>
                          <a:ea typeface="+mn-ea"/>
                          <a:cs typeface="+mn-cs"/>
                        </a:rPr>
                        <a:t>3</a:t>
                      </a:r>
                      <a:endParaRPr lang="fr-FR" sz="1400" u="none" strike="noStrike" kern="1200" dirty="0">
                        <a:solidFill>
                          <a:srgbClr val="0070C0"/>
                        </a:solidFill>
                        <a:effectLst/>
                        <a:latin typeface="+mn-lt"/>
                        <a:ea typeface="+mn-ea"/>
                        <a:cs typeface="+mn-c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gridSpan="2">
                  <a:txBody>
                    <a:bodyPr/>
                    <a:lstStyle/>
                    <a:p>
                      <a:pPr marL="0" algn="ctr" defTabSz="408124" rtl="0" eaLnBrk="1" fontAlgn="ctr" latinLnBrk="0" hangingPunct="1"/>
                      <a:r>
                        <a:rPr lang="fr-FR" sz="1400" u="none" strike="noStrike" kern="1200" dirty="0" smtClean="0">
                          <a:solidFill>
                            <a:srgbClr val="0070C0"/>
                          </a:solidFill>
                          <a:effectLst/>
                          <a:latin typeface="+mn-lt"/>
                          <a:ea typeface="+mn-ea"/>
                          <a:cs typeface="+mn-cs"/>
                        </a:rPr>
                        <a:t>1</a:t>
                      </a:r>
                      <a:r>
                        <a:rPr lang="fr-FR" sz="1400" u="none" strike="noStrike" kern="1200" dirty="0">
                          <a:solidFill>
                            <a:srgbClr val="0070C0"/>
                          </a:solidFill>
                          <a:effectLst/>
                          <a:latin typeface="+mn-lt"/>
                          <a:ea typeface="+mn-ea"/>
                          <a:cs typeface="+mn-cs"/>
                        </a:rPr>
                        <a:t>3</a:t>
                      </a:r>
                      <a:endParaRPr lang="fr-FR" sz="1400" u="none" strike="noStrike" kern="1200" dirty="0" smtClean="0">
                        <a:solidFill>
                          <a:srgbClr val="0070C0"/>
                        </a:solidFill>
                        <a:effectLst/>
                        <a:latin typeface="+mn-lt"/>
                        <a:ea typeface="+mn-ea"/>
                        <a:cs typeface="+mn-c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extLst>
                  <a:ext uri="{0D108BD9-81ED-4DB2-BD59-A6C34878D82A}">
                    <a16:rowId xmlns:a16="http://schemas.microsoft.com/office/drawing/2014/main" val="10010"/>
                  </a:ext>
                </a:extLst>
              </a:tr>
              <a:tr h="297788">
                <a:tc gridSpan="5">
                  <a:txBody>
                    <a:bodyPr/>
                    <a:lstStyle/>
                    <a:p>
                      <a:pPr algn="l" fontAlgn="ctr"/>
                      <a:r>
                        <a:rPr lang="fr-FR" sz="1400" u="none" strike="noStrike" dirty="0">
                          <a:effectLst/>
                        </a:rPr>
                        <a:t>Nombre de collaborateurs médecin par médecin </a:t>
                      </a:r>
                      <a:r>
                        <a:rPr lang="fr-FR" sz="1400" u="none" strike="noStrike" dirty="0" smtClean="0">
                          <a:effectLst/>
                        </a:rPr>
                        <a:t>tuteur (3 réponses)</a:t>
                      </a:r>
                      <a:endParaRPr lang="fr-FR" sz="1400" b="0" i="0" u="none" strike="noStrike" dirty="0">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dirty="0"/>
                    </a:p>
                  </a:txBody>
                  <a:tcPr marL="6559" marR="6559" marT="6559" marB="0" anchor="ctr"/>
                </a:tc>
                <a:tc hMerge="1">
                  <a:txBody>
                    <a:bodyPr/>
                    <a:lstStyle/>
                    <a:p>
                      <a:endParaRPr lang="fr-FR"/>
                    </a:p>
                  </a:txBody>
                  <a:tcPr/>
                </a:tc>
                <a:tc gridSpan="2">
                  <a:txBody>
                    <a:bodyPr/>
                    <a:lstStyle/>
                    <a:p>
                      <a:pPr algn="ctr" fontAlgn="ctr"/>
                      <a:r>
                        <a:rPr lang="fr-FR" sz="1400" u="none" strike="noStrike" dirty="0" smtClean="0">
                          <a:solidFill>
                            <a:srgbClr val="0070C0"/>
                          </a:solidFill>
                          <a:effectLst/>
                        </a:rPr>
                        <a:t>3</a:t>
                      </a:r>
                      <a:endParaRPr lang="fr-FR" sz="1400" b="0" i="0" u="none" strike="noStrike" dirty="0">
                        <a:solidFill>
                          <a:srgbClr val="0070C0"/>
                        </a:solidFill>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extLst>
                  <a:ext uri="{0D108BD9-81ED-4DB2-BD59-A6C34878D82A}">
                    <a16:rowId xmlns:a16="http://schemas.microsoft.com/office/drawing/2014/main" val="10011"/>
                  </a:ext>
                </a:extLst>
              </a:tr>
              <a:tr h="586690">
                <a:tc gridSpan="3">
                  <a:txBody>
                    <a:bodyPr/>
                    <a:lstStyle/>
                    <a:p>
                      <a:pPr algn="l" fontAlgn="ctr"/>
                      <a:r>
                        <a:rPr lang="fr-FR" sz="1400" u="none" strike="noStrike" dirty="0" smtClean="0">
                          <a:effectLst/>
                        </a:rPr>
                        <a:t>22.</a:t>
                      </a:r>
                      <a:r>
                        <a:rPr lang="fr-FR" sz="1400" u="none" strike="noStrike" dirty="0">
                          <a:effectLst/>
                        </a:rPr>
                        <a:t>     Le nombre d’agents de l’établissement soumis à une surveillance médicale particulière a-t-il fait l’objet d’une information au CHSCT ?</a:t>
                      </a:r>
                      <a:endParaRPr lang="fr-FR" sz="1400" b="1" i="0" u="none" strike="noStrike" dirty="0">
                        <a:solidFill>
                          <a:srgbClr val="000000"/>
                        </a:solidFill>
                        <a:effectLst/>
                        <a:latin typeface="Arial"/>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gridSpan="2">
                  <a:txBody>
                    <a:bodyPr/>
                    <a:lstStyle/>
                    <a:p>
                      <a:pPr algn="ctr" fontAlgn="ctr"/>
                      <a:r>
                        <a:rPr lang="fr-FR" sz="1400" u="none" strike="noStrike" dirty="0">
                          <a:effectLst/>
                        </a:rPr>
                        <a:t>oui</a:t>
                      </a:r>
                      <a:endParaRPr lang="fr-FR" sz="1400" b="0" i="0" u="none" strike="noStrike" dirty="0">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gridSpan="2">
                  <a:txBody>
                    <a:bodyPr/>
                    <a:lstStyle/>
                    <a:p>
                      <a:pPr algn="ctr" fontAlgn="b"/>
                      <a:r>
                        <a:rPr lang="fr-FR" sz="1400" u="none" strike="noStrike" dirty="0">
                          <a:effectLst/>
                        </a:rPr>
                        <a:t>non</a:t>
                      </a:r>
                      <a:endParaRPr lang="fr-FR" sz="1400" b="0" i="0" u="none" strike="noStrike" dirty="0">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extLst>
                  <a:ext uri="{0D108BD9-81ED-4DB2-BD59-A6C34878D82A}">
                    <a16:rowId xmlns:a16="http://schemas.microsoft.com/office/drawing/2014/main" val="10012"/>
                  </a:ext>
                </a:extLst>
              </a:tr>
              <a:tr h="297788">
                <a:tc gridSpan="3">
                  <a:txBody>
                    <a:bodyPr/>
                    <a:lstStyle/>
                    <a:p>
                      <a:pPr algn="l" fontAlgn="ctr"/>
                      <a:endParaRPr lang="fr-FR" sz="1400" b="0" i="0" u="none" strike="noStrike" dirty="0">
                        <a:solidFill>
                          <a:srgbClr val="000000"/>
                        </a:solidFill>
                        <a:effectLst/>
                        <a:latin typeface="Arial"/>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gridSpan="2">
                  <a:txBody>
                    <a:bodyPr/>
                    <a:lstStyle/>
                    <a:p>
                      <a:pPr algn="ctr" fontAlgn="ctr"/>
                      <a:r>
                        <a:rPr lang="fr-FR" sz="1400" u="none" strike="noStrike" dirty="0" smtClean="0">
                          <a:solidFill>
                            <a:srgbClr val="0070C0"/>
                          </a:solidFill>
                          <a:effectLst/>
                        </a:rPr>
                        <a:t>46</a:t>
                      </a:r>
                      <a:endParaRPr lang="fr-FR" sz="1400" b="0" i="0" u="none" strike="noStrike" dirty="0">
                        <a:solidFill>
                          <a:srgbClr val="0070C0"/>
                        </a:solidFill>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gridSpan="2">
                  <a:txBody>
                    <a:bodyPr/>
                    <a:lstStyle/>
                    <a:p>
                      <a:pPr algn="ctr" fontAlgn="ctr"/>
                      <a:r>
                        <a:rPr lang="fr-FR" sz="1400" u="none" strike="noStrike" dirty="0" smtClean="0">
                          <a:solidFill>
                            <a:srgbClr val="0070C0"/>
                          </a:solidFill>
                          <a:effectLst/>
                        </a:rPr>
                        <a:t>41</a:t>
                      </a:r>
                      <a:endParaRPr lang="fr-FR" sz="1400" b="0" i="0" u="none" strike="noStrike" dirty="0">
                        <a:solidFill>
                          <a:srgbClr val="0070C0"/>
                        </a:solidFill>
                        <a:effectLst/>
                        <a:latin typeface="Arial Unicode MS"/>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extLst>
                  <a:ext uri="{0D108BD9-81ED-4DB2-BD59-A6C34878D82A}">
                    <a16:rowId xmlns:a16="http://schemas.microsoft.com/office/drawing/2014/main" val="10013"/>
                  </a:ext>
                </a:extLst>
              </a:tr>
            </a:tbl>
          </a:graphicData>
        </a:graphic>
      </p:graphicFrame>
      <p:sp>
        <p:nvSpPr>
          <p:cNvPr id="5" name="Espace réservé du numéro de diapositive 4"/>
          <p:cNvSpPr>
            <a:spLocks noGrp="1"/>
          </p:cNvSpPr>
          <p:nvPr>
            <p:ph type="sldNum" sz="quarter" idx="12"/>
          </p:nvPr>
        </p:nvSpPr>
        <p:spPr>
          <a:xfrm>
            <a:off x="8172400" y="6381328"/>
            <a:ext cx="450457" cy="365124"/>
          </a:xfrm>
        </p:spPr>
        <p:txBody>
          <a:bodyPr/>
          <a:lstStyle/>
          <a:p>
            <a:fld id="{A786685B-2977-D546-9E3D-3CA676A47F0C}" type="slidenum">
              <a:rPr lang="fr-FR" smtClean="0"/>
              <a:pPr/>
              <a:t>12</a:t>
            </a:fld>
            <a:endParaRPr lang="fr-FR" dirty="0"/>
          </a:p>
        </p:txBody>
      </p:sp>
    </p:spTree>
    <p:extLst>
      <p:ext uri="{BB962C8B-B14F-4D97-AF65-F5344CB8AC3E}">
        <p14:creationId xmlns:p14="http://schemas.microsoft.com/office/powerpoint/2010/main" val="1888266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600" b="1" dirty="0"/>
              <a:t>Critère </a:t>
            </a:r>
            <a:r>
              <a:rPr lang="fr-FR" sz="1600" b="1" dirty="0" smtClean="0"/>
              <a:t>1.3 </a:t>
            </a:r>
            <a:r>
              <a:rPr lang="fr-FR" sz="1600" b="1" dirty="0"/>
              <a:t>Un service de médecine de prévention est assuré pour l'ensemble des agents</a:t>
            </a:r>
          </a:p>
        </p:txBody>
      </p:sp>
      <p:sp>
        <p:nvSpPr>
          <p:cNvPr id="3" name="Espace réservé du contenu 2"/>
          <p:cNvSpPr>
            <a:spLocks noGrp="1"/>
          </p:cNvSpPr>
          <p:nvPr>
            <p:ph idx="1"/>
          </p:nvPr>
        </p:nvSpPr>
        <p:spPr>
          <a:xfrm>
            <a:off x="179512" y="1340768"/>
            <a:ext cx="8784976" cy="4320158"/>
          </a:xfrm>
        </p:spPr>
        <p:txBody>
          <a:bodyPr/>
          <a:lstStyle/>
          <a:p>
            <a:pPr lvl="1"/>
            <a:r>
              <a:rPr lang="fr-FR" sz="1600" dirty="0"/>
              <a:t> </a:t>
            </a:r>
            <a:r>
              <a:rPr lang="fr-FR" sz="1600" dirty="0" smtClean="0"/>
              <a:t>93 </a:t>
            </a:r>
            <a:r>
              <a:rPr lang="fr-FR" sz="1600" dirty="0"/>
              <a:t>établissements </a:t>
            </a:r>
            <a:r>
              <a:rPr lang="fr-FR" sz="1600" dirty="0" smtClean="0"/>
              <a:t>déclarent </a:t>
            </a:r>
            <a:r>
              <a:rPr lang="fr-FR" sz="1600" dirty="0"/>
              <a:t>disposer d’un médecin de prévention, </a:t>
            </a:r>
            <a:r>
              <a:rPr lang="fr-FR" sz="1600" dirty="0" smtClean="0"/>
              <a:t>46,7 </a:t>
            </a:r>
            <a:r>
              <a:rPr lang="fr-FR" sz="1600" dirty="0"/>
              <a:t>ETP de médecins de prévention internes à l’établissement, </a:t>
            </a:r>
            <a:r>
              <a:rPr lang="fr-FR" sz="1600" dirty="0" smtClean="0"/>
              <a:t>34,5 </a:t>
            </a:r>
            <a:r>
              <a:rPr lang="fr-FR" sz="1600" dirty="0"/>
              <a:t>ETP de médecins de prévention extérieurs à l’établissement (service interentreprises ou autre administration) ; </a:t>
            </a:r>
            <a:r>
              <a:rPr lang="fr-FR" sz="1600" dirty="0" smtClean="0"/>
              <a:t>les collaborateurs médecins représentent par ailleurs 7 ETP</a:t>
            </a:r>
          </a:p>
        </p:txBody>
      </p:sp>
      <p:graphicFrame>
        <p:nvGraphicFramePr>
          <p:cNvPr id="4" name="Espace réservé du contenu 3"/>
          <p:cNvGraphicFramePr>
            <a:graphicFrameLocks/>
          </p:cNvGraphicFramePr>
          <p:nvPr>
            <p:extLst>
              <p:ext uri="{D42A27DB-BD31-4B8C-83A1-F6EECF244321}">
                <p14:modId xmlns:p14="http://schemas.microsoft.com/office/powerpoint/2010/main" val="1602859502"/>
              </p:ext>
            </p:extLst>
          </p:nvPr>
        </p:nvGraphicFramePr>
        <p:xfrm>
          <a:off x="249465" y="2060848"/>
          <a:ext cx="8993274" cy="4787074"/>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4"/>
          <p:cNvSpPr>
            <a:spLocks noGrp="1"/>
          </p:cNvSpPr>
          <p:nvPr>
            <p:ph type="sldNum" sz="quarter" idx="12"/>
          </p:nvPr>
        </p:nvSpPr>
        <p:spPr/>
        <p:txBody>
          <a:bodyPr/>
          <a:lstStyle/>
          <a:p>
            <a:fld id="{A786685B-2977-D546-9E3D-3CA676A47F0C}" type="slidenum">
              <a:rPr lang="fr-FR" smtClean="0"/>
              <a:pPr/>
              <a:t>13</a:t>
            </a:fld>
            <a:endParaRPr lang="fr-FR"/>
          </a:p>
        </p:txBody>
      </p:sp>
    </p:spTree>
    <p:extLst>
      <p:ext uri="{BB962C8B-B14F-4D97-AF65-F5344CB8AC3E}">
        <p14:creationId xmlns:p14="http://schemas.microsoft.com/office/powerpoint/2010/main" val="251711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600"/>
              <a:t>Critère</a:t>
            </a:r>
            <a:r>
              <a:rPr lang="fr-FR" sz="1800"/>
              <a:t> </a:t>
            </a:r>
            <a:r>
              <a:rPr lang="fr-FR" sz="1800" smtClean="0"/>
              <a:t>1.3 </a:t>
            </a:r>
            <a:r>
              <a:rPr lang="fr-FR" sz="1800" dirty="0"/>
              <a:t>Un service de médecine de prévention est assuré pour l'ensemble des </a:t>
            </a:r>
            <a:r>
              <a:rPr lang="fr-FR" sz="1800" dirty="0" smtClean="0"/>
              <a:t>agents</a:t>
            </a:r>
            <a:endParaRPr lang="fr-FR" sz="1800"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14</a:t>
            </a:fld>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3316305599"/>
              </p:ext>
            </p:extLst>
          </p:nvPr>
        </p:nvGraphicFramePr>
        <p:xfrm>
          <a:off x="467544" y="1700808"/>
          <a:ext cx="7881937" cy="653198"/>
        </p:xfrm>
        <a:graphic>
          <a:graphicData uri="http://schemas.openxmlformats.org/drawingml/2006/table">
            <a:tbl>
              <a:tblPr>
                <a:tableStyleId>{5C22544A-7EE6-4342-B048-85BDC9FD1C3A}</a:tableStyleId>
              </a:tblPr>
              <a:tblGrid>
                <a:gridCol w="554461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041177">
                  <a:extLst>
                    <a:ext uri="{9D8B030D-6E8A-4147-A177-3AD203B41FA5}">
                      <a16:colId xmlns:a16="http://schemas.microsoft.com/office/drawing/2014/main" val="20002"/>
                    </a:ext>
                  </a:extLst>
                </a:gridCol>
              </a:tblGrid>
              <a:tr h="268926">
                <a:tc>
                  <a:txBody>
                    <a:bodyPr/>
                    <a:lstStyle/>
                    <a:p>
                      <a:pPr algn="l" fontAlgn="ctr"/>
                      <a:r>
                        <a:rPr lang="fr-FR" sz="1400" u="none" strike="noStrike" dirty="0">
                          <a:effectLst/>
                          <a:latin typeface="+mn-lt"/>
                        </a:rPr>
                        <a:t>24.     Existe-t-il une équipe pluridisciplinaire en santé au travail, au sens de </a:t>
                      </a:r>
                      <a:r>
                        <a:rPr lang="fr-FR" sz="1400" u="none" strike="noStrike">
                          <a:effectLst/>
                          <a:latin typeface="+mn-lt"/>
                        </a:rPr>
                        <a:t>l’article </a:t>
                      </a:r>
                      <a:r>
                        <a:rPr lang="fr-FR" sz="1400" u="none" strike="noStrike" smtClean="0">
                          <a:effectLst/>
                          <a:latin typeface="+mn-lt"/>
                        </a:rPr>
                        <a:t>10 </a:t>
                      </a:r>
                      <a:r>
                        <a:rPr lang="fr-FR" sz="1400" u="none" strike="noStrike" dirty="0">
                          <a:effectLst/>
                          <a:latin typeface="+mn-lt"/>
                        </a:rPr>
                        <a:t>du décret </a:t>
                      </a:r>
                      <a:r>
                        <a:rPr lang="fr-FR" sz="1400" u="none" strike="noStrike" dirty="0" smtClean="0">
                          <a:effectLst/>
                          <a:latin typeface="+mn-lt"/>
                        </a:rPr>
                        <a:t>n°82-453 ?</a:t>
                      </a:r>
                      <a:endParaRPr lang="fr-FR" sz="1400" b="1" i="0" u="none" strike="noStrike" dirty="0">
                        <a:solidFill>
                          <a:srgbClr val="000000"/>
                        </a:solidFill>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oui</a:t>
                      </a:r>
                      <a:endParaRPr lang="fr-FR" sz="1400" b="0" i="0" u="none" strike="noStrike" dirty="0">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tc>
                  <a:txBody>
                    <a:bodyPr/>
                    <a:lstStyle/>
                    <a:p>
                      <a:pPr algn="ctr" fontAlgn="b"/>
                      <a:r>
                        <a:rPr lang="fr-FR" sz="1400" u="none" strike="noStrike">
                          <a:effectLst/>
                          <a:latin typeface="+mn-lt"/>
                        </a:rPr>
                        <a:t>non</a:t>
                      </a:r>
                      <a:endParaRPr lang="fr-FR" sz="1400" b="0" i="0" u="none" strike="noStrike">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144302">
                <a:tc>
                  <a:txBody>
                    <a:bodyPr/>
                    <a:lstStyle/>
                    <a:p>
                      <a:pPr algn="l" fontAlgn="ctr"/>
                      <a:endParaRPr lang="fr-FR" sz="1400" b="0" i="0" u="none" strike="noStrike" dirty="0">
                        <a:solidFill>
                          <a:srgbClr val="000000"/>
                        </a:solidFill>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smtClean="0">
                          <a:solidFill>
                            <a:srgbClr val="0070C0"/>
                          </a:solidFill>
                          <a:effectLst/>
                          <a:latin typeface="+mn-lt"/>
                        </a:rPr>
                        <a:t>65</a:t>
                      </a:r>
                      <a:endParaRPr lang="fr-FR" sz="1400" b="0" i="0" u="none" strike="noStrike" dirty="0">
                        <a:solidFill>
                          <a:srgbClr val="0070C0"/>
                        </a:solidFill>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39</a:t>
                      </a:r>
                      <a:endParaRPr lang="fr-FR" sz="1400" b="0" i="0" u="none" strike="noStrike" dirty="0">
                        <a:solidFill>
                          <a:srgbClr val="0070C0"/>
                        </a:solidFill>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65751740"/>
              </p:ext>
            </p:extLst>
          </p:nvPr>
        </p:nvGraphicFramePr>
        <p:xfrm>
          <a:off x="1210859" y="2959431"/>
          <a:ext cx="6434250" cy="2701818"/>
        </p:xfrm>
        <a:graphic>
          <a:graphicData uri="http://schemas.openxmlformats.org/drawingml/2006/table">
            <a:tbl>
              <a:tblPr>
                <a:tableStyleId>{5C22544A-7EE6-4342-B048-85BDC9FD1C3A}</a:tableStyleId>
              </a:tblPr>
              <a:tblGrid>
                <a:gridCol w="4943573">
                  <a:extLst>
                    <a:ext uri="{9D8B030D-6E8A-4147-A177-3AD203B41FA5}">
                      <a16:colId xmlns:a16="http://schemas.microsoft.com/office/drawing/2014/main" val="20000"/>
                    </a:ext>
                  </a:extLst>
                </a:gridCol>
                <a:gridCol w="1490677">
                  <a:extLst>
                    <a:ext uri="{9D8B030D-6E8A-4147-A177-3AD203B41FA5}">
                      <a16:colId xmlns:a16="http://schemas.microsoft.com/office/drawing/2014/main" val="20001"/>
                    </a:ext>
                  </a:extLst>
                </a:gridCol>
              </a:tblGrid>
              <a:tr h="342900">
                <a:tc>
                  <a:txBody>
                    <a:bodyPr/>
                    <a:lstStyle/>
                    <a:p>
                      <a:pPr algn="l" fontAlgn="ctr"/>
                      <a:endParaRPr lang="fr-FR" sz="1400" b="0"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a:effectLst/>
                          <a:latin typeface="+mn-lt"/>
                        </a:rPr>
                        <a:t>Effectif physique</a:t>
                      </a:r>
                      <a:endParaRPr lang="fr-FR" sz="1400" b="1" i="0" u="none" strike="noStrike">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393153">
                <a:tc>
                  <a:txBody>
                    <a:bodyPr/>
                    <a:lstStyle/>
                    <a:p>
                      <a:pPr algn="l" fontAlgn="ctr"/>
                      <a:r>
                        <a:rPr lang="fr-FR" sz="1400" u="none" strike="noStrike" dirty="0" smtClean="0">
                          <a:effectLst/>
                          <a:latin typeface="+mn-lt"/>
                        </a:rPr>
                        <a:t>Nombre </a:t>
                      </a:r>
                      <a:r>
                        <a:rPr lang="fr-FR" sz="1400" u="none" strike="noStrike" dirty="0">
                          <a:effectLst/>
                          <a:latin typeface="+mn-lt"/>
                        </a:rPr>
                        <a:t>de </a:t>
                      </a:r>
                      <a:r>
                        <a:rPr lang="fr-FR" sz="1400" u="none" strike="noStrike" dirty="0" smtClean="0">
                          <a:effectLst/>
                          <a:latin typeface="+mn-lt"/>
                        </a:rPr>
                        <a:t>secrétaires médicales</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400" u="none" strike="noStrike" kern="1200" dirty="0">
                          <a:solidFill>
                            <a:srgbClr val="0070C0"/>
                          </a:solidFill>
                          <a:effectLst/>
                          <a:latin typeface="+mn-lt"/>
                          <a:ea typeface="+mn-ea"/>
                          <a:cs typeface="+mn-cs"/>
                        </a:rPr>
                        <a:t>91</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393153">
                <a:tc>
                  <a:txBody>
                    <a:bodyPr/>
                    <a:lstStyle/>
                    <a:p>
                      <a:pPr algn="l" fontAlgn="ctr"/>
                      <a:r>
                        <a:rPr lang="fr-FR" sz="1400" u="none" strike="noStrike" dirty="0" smtClean="0">
                          <a:effectLst/>
                          <a:latin typeface="+mn-lt"/>
                        </a:rPr>
                        <a:t>Nombre </a:t>
                      </a:r>
                      <a:r>
                        <a:rPr lang="fr-FR" sz="1400" u="none" strike="noStrike" dirty="0">
                          <a:effectLst/>
                          <a:latin typeface="+mn-lt"/>
                        </a:rPr>
                        <a:t>de </a:t>
                      </a:r>
                      <a:r>
                        <a:rPr lang="fr-FR" sz="1400" u="none" strike="noStrike" dirty="0" smtClean="0">
                          <a:effectLst/>
                          <a:latin typeface="+mn-lt"/>
                        </a:rPr>
                        <a:t>personnels infirmiers </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400" u="none" strike="noStrike" kern="1200" dirty="0">
                          <a:solidFill>
                            <a:srgbClr val="0070C0"/>
                          </a:solidFill>
                          <a:effectLst/>
                          <a:latin typeface="+mn-lt"/>
                          <a:ea typeface="+mn-ea"/>
                          <a:cs typeface="+mn-cs"/>
                        </a:rPr>
                        <a:t>97</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393153">
                <a:tc>
                  <a:txBody>
                    <a:bodyPr/>
                    <a:lstStyle/>
                    <a:p>
                      <a:pPr algn="l" fontAlgn="ctr"/>
                      <a:r>
                        <a:rPr lang="fr-FR" sz="1400" u="none" strike="noStrike" dirty="0">
                          <a:effectLst/>
                          <a:latin typeface="+mn-lt"/>
                        </a:rPr>
                        <a:t>Dont </a:t>
                      </a:r>
                      <a:r>
                        <a:rPr lang="fr-FR" sz="1400" u="none" strike="noStrike" dirty="0" smtClean="0">
                          <a:effectLst/>
                          <a:latin typeface="+mn-lt"/>
                        </a:rPr>
                        <a:t>nombre </a:t>
                      </a:r>
                      <a:r>
                        <a:rPr lang="fr-FR" sz="1400" u="none" strike="noStrike" dirty="0">
                          <a:effectLst/>
                          <a:latin typeface="+mn-lt"/>
                        </a:rPr>
                        <a:t>de </a:t>
                      </a:r>
                      <a:r>
                        <a:rPr lang="fr-FR" sz="1400" u="none" strike="noStrike" dirty="0" smtClean="0">
                          <a:effectLst/>
                          <a:latin typeface="+mn-lt"/>
                        </a:rPr>
                        <a:t>personnels infirmiers diplômés </a:t>
                      </a:r>
                      <a:r>
                        <a:rPr lang="fr-FR" sz="1400" u="none" strike="noStrike" dirty="0">
                          <a:effectLst/>
                          <a:latin typeface="+mn-lt"/>
                        </a:rPr>
                        <a:t>en santé </a:t>
                      </a:r>
                      <a:r>
                        <a:rPr lang="fr-FR" sz="1400" u="none" strike="noStrike" dirty="0" smtClean="0">
                          <a:effectLst/>
                          <a:latin typeface="+mn-lt"/>
                        </a:rPr>
                        <a:t>au </a:t>
                      </a:r>
                      <a:r>
                        <a:rPr lang="fr-FR" sz="1400" u="none" strike="noStrike" dirty="0">
                          <a:effectLst/>
                          <a:latin typeface="+mn-lt"/>
                        </a:rPr>
                        <a:t>travail</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400" u="none" strike="noStrike" kern="1200" dirty="0">
                          <a:solidFill>
                            <a:srgbClr val="0070C0"/>
                          </a:solidFill>
                          <a:effectLst/>
                          <a:latin typeface="+mn-lt"/>
                          <a:ea typeface="+mn-ea"/>
                          <a:cs typeface="+mn-cs"/>
                        </a:rPr>
                        <a:t>41</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393153">
                <a:tc>
                  <a:txBody>
                    <a:bodyPr/>
                    <a:lstStyle/>
                    <a:p>
                      <a:pPr algn="l" fontAlgn="ctr"/>
                      <a:r>
                        <a:rPr lang="fr-FR" sz="1400" u="none" strike="noStrike" dirty="0" smtClean="0">
                          <a:effectLst/>
                          <a:latin typeface="+mn-lt"/>
                        </a:rPr>
                        <a:t>Nombre d'ergonomes</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400" u="none" strike="noStrike" kern="1200" dirty="0">
                          <a:solidFill>
                            <a:srgbClr val="0070C0"/>
                          </a:solidFill>
                          <a:effectLst/>
                          <a:latin typeface="+mn-lt"/>
                          <a:ea typeface="+mn-ea"/>
                          <a:cs typeface="+mn-cs"/>
                        </a:rPr>
                        <a:t>29</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393153">
                <a:tc>
                  <a:txBody>
                    <a:bodyPr/>
                    <a:lstStyle/>
                    <a:p>
                      <a:pPr algn="l" fontAlgn="ctr"/>
                      <a:r>
                        <a:rPr lang="fr-FR" sz="1400" u="none" strike="noStrike" dirty="0" smtClean="0">
                          <a:effectLst/>
                          <a:latin typeface="+mn-lt"/>
                        </a:rPr>
                        <a:t>Nombre </a:t>
                      </a:r>
                      <a:r>
                        <a:rPr lang="fr-FR" sz="1400" u="none" strike="noStrike" dirty="0">
                          <a:effectLst/>
                          <a:latin typeface="+mn-lt"/>
                        </a:rPr>
                        <a:t>de </a:t>
                      </a:r>
                      <a:r>
                        <a:rPr lang="fr-FR" sz="1400" u="none" strike="noStrike" dirty="0" smtClean="0">
                          <a:effectLst/>
                          <a:latin typeface="+mn-lt"/>
                        </a:rPr>
                        <a:t>psychologues</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400" u="none" strike="noStrike" kern="1200" dirty="0">
                          <a:solidFill>
                            <a:srgbClr val="0070C0"/>
                          </a:solidFill>
                          <a:effectLst/>
                          <a:latin typeface="+mn-lt"/>
                          <a:ea typeface="+mn-ea"/>
                          <a:cs typeface="+mn-cs"/>
                        </a:rPr>
                        <a:t>58</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r h="393153">
                <a:tc>
                  <a:txBody>
                    <a:bodyPr/>
                    <a:lstStyle/>
                    <a:p>
                      <a:pPr algn="l" fontAlgn="ctr"/>
                      <a:r>
                        <a:rPr lang="fr-FR" sz="1400" u="none" strike="noStrike" dirty="0">
                          <a:effectLst/>
                          <a:latin typeface="+mn-lt"/>
                        </a:rPr>
                        <a:t>Dont </a:t>
                      </a:r>
                      <a:r>
                        <a:rPr lang="fr-FR" sz="1400" u="none" strike="noStrike" dirty="0" smtClean="0">
                          <a:effectLst/>
                          <a:latin typeface="+mn-lt"/>
                        </a:rPr>
                        <a:t>nombre </a:t>
                      </a:r>
                      <a:r>
                        <a:rPr lang="fr-FR" sz="1400" u="none" strike="noStrike" dirty="0">
                          <a:effectLst/>
                          <a:latin typeface="+mn-lt"/>
                        </a:rPr>
                        <a:t>de </a:t>
                      </a:r>
                      <a:r>
                        <a:rPr lang="fr-FR" sz="1400" u="none" strike="noStrike" dirty="0" smtClean="0">
                          <a:effectLst/>
                          <a:latin typeface="+mn-lt"/>
                        </a:rPr>
                        <a:t>psychologues </a:t>
                      </a:r>
                      <a:r>
                        <a:rPr lang="fr-FR" sz="1400" u="none" strike="noStrike" dirty="0">
                          <a:effectLst/>
                          <a:latin typeface="+mn-lt"/>
                        </a:rPr>
                        <a:t>du travail</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400" u="none" strike="noStrike" kern="1200" dirty="0">
                          <a:solidFill>
                            <a:srgbClr val="0070C0"/>
                          </a:solidFill>
                          <a:effectLst/>
                          <a:latin typeface="+mn-lt"/>
                          <a:ea typeface="+mn-ea"/>
                          <a:cs typeface="+mn-cs"/>
                        </a:rPr>
                        <a:t>36</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6"/>
                  </a:ext>
                </a:extLst>
              </a:tr>
            </a:tbl>
          </a:graphicData>
        </a:graphic>
      </p:graphicFrame>
      <p:sp>
        <p:nvSpPr>
          <p:cNvPr id="5" name="ZoneTexte 4"/>
          <p:cNvSpPr txBox="1"/>
          <p:nvPr/>
        </p:nvSpPr>
        <p:spPr>
          <a:xfrm>
            <a:off x="467544" y="2511717"/>
            <a:ext cx="7848872" cy="307777"/>
          </a:xfrm>
          <a:prstGeom prst="rect">
            <a:avLst/>
          </a:prstGeom>
          <a:noFill/>
        </p:spPr>
        <p:txBody>
          <a:bodyPr wrap="square" rtlCol="0">
            <a:spAutoFit/>
          </a:bodyPr>
          <a:lstStyle/>
          <a:p>
            <a:r>
              <a:rPr lang="fr-FR" sz="1400" b="1" dirty="0" smtClean="0"/>
              <a:t>Composition des équipes pluridisciplinaires* :</a:t>
            </a:r>
            <a:endParaRPr lang="fr-FR" sz="1400" b="1" dirty="0"/>
          </a:p>
        </p:txBody>
      </p:sp>
      <p:sp>
        <p:nvSpPr>
          <p:cNvPr id="7" name="ZoneTexte 6"/>
          <p:cNvSpPr txBox="1"/>
          <p:nvPr/>
        </p:nvSpPr>
        <p:spPr>
          <a:xfrm>
            <a:off x="1210860" y="5733256"/>
            <a:ext cx="6434250" cy="400110"/>
          </a:xfrm>
          <a:prstGeom prst="rect">
            <a:avLst/>
          </a:prstGeom>
          <a:noFill/>
        </p:spPr>
        <p:txBody>
          <a:bodyPr wrap="square" rtlCol="0">
            <a:spAutoFit/>
          </a:bodyPr>
          <a:lstStyle/>
          <a:p>
            <a:r>
              <a:rPr lang="fr-FR" sz="1000" dirty="0" smtClean="0"/>
              <a:t>* Les effectifs en ETP ne sont pas mentionnés car cette rubrique n’est pas systématiquement renseignée par les établissements.</a:t>
            </a:r>
            <a:endParaRPr lang="fr-FR" sz="1000" dirty="0"/>
          </a:p>
        </p:txBody>
      </p:sp>
    </p:spTree>
    <p:extLst>
      <p:ext uri="{BB962C8B-B14F-4D97-AF65-F5344CB8AC3E}">
        <p14:creationId xmlns:p14="http://schemas.microsoft.com/office/powerpoint/2010/main" val="472565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a:t>Critère </a:t>
            </a:r>
            <a:r>
              <a:rPr lang="fr-FR" sz="1800" smtClean="0"/>
              <a:t>1.3 </a:t>
            </a:r>
            <a:r>
              <a:rPr lang="fr-FR" sz="1800" dirty="0"/>
              <a:t>Un service de médecine de prévention est assuré pour l'ensemble des </a:t>
            </a:r>
            <a:r>
              <a:rPr lang="fr-FR" sz="1800" dirty="0" smtClean="0"/>
              <a:t>agents</a:t>
            </a:r>
            <a:endParaRPr lang="fr-FR" sz="1800"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15</a:t>
            </a:fld>
            <a:endParaRPr lang="fr-FR"/>
          </a:p>
        </p:txBody>
      </p:sp>
      <p:graphicFrame>
        <p:nvGraphicFramePr>
          <p:cNvPr id="5" name="Espace réservé du contenu 3"/>
          <p:cNvGraphicFramePr>
            <a:graphicFrameLocks/>
          </p:cNvGraphicFramePr>
          <p:nvPr>
            <p:extLst>
              <p:ext uri="{D42A27DB-BD31-4B8C-83A1-F6EECF244321}">
                <p14:modId xmlns:p14="http://schemas.microsoft.com/office/powerpoint/2010/main" val="2660120003"/>
              </p:ext>
            </p:extLst>
          </p:nvPr>
        </p:nvGraphicFramePr>
        <p:xfrm>
          <a:off x="160970" y="1916832"/>
          <a:ext cx="8993274"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p:cNvSpPr txBox="1"/>
          <p:nvPr/>
        </p:nvSpPr>
        <p:spPr>
          <a:xfrm>
            <a:off x="539552" y="1484784"/>
            <a:ext cx="7848872" cy="338554"/>
          </a:xfrm>
          <a:prstGeom prst="rect">
            <a:avLst/>
          </a:prstGeom>
          <a:noFill/>
        </p:spPr>
        <p:txBody>
          <a:bodyPr wrap="square" rtlCol="0">
            <a:spAutoFit/>
          </a:bodyPr>
          <a:lstStyle/>
          <a:p>
            <a:pPr algn="ctr"/>
            <a:r>
              <a:rPr lang="fr-FR" sz="1600" b="1" dirty="0" smtClean="0"/>
              <a:t>Composition des équipes pluridisciplinaires</a:t>
            </a:r>
            <a:endParaRPr lang="fr-FR" sz="1600" b="1" dirty="0"/>
          </a:p>
        </p:txBody>
      </p:sp>
    </p:spTree>
    <p:extLst>
      <p:ext uri="{BB962C8B-B14F-4D97-AF65-F5344CB8AC3E}">
        <p14:creationId xmlns:p14="http://schemas.microsoft.com/office/powerpoint/2010/main" val="2666104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331016701"/>
              </p:ext>
            </p:extLst>
          </p:nvPr>
        </p:nvGraphicFramePr>
        <p:xfrm>
          <a:off x="179512" y="1340768"/>
          <a:ext cx="8784976" cy="3888429"/>
        </p:xfrm>
        <a:graphic>
          <a:graphicData uri="http://schemas.openxmlformats.org/drawingml/2006/table">
            <a:tbl>
              <a:tblPr>
                <a:tableStyleId>{5C22544A-7EE6-4342-B048-85BDC9FD1C3A}</a:tableStyleId>
              </a:tblPr>
              <a:tblGrid>
                <a:gridCol w="5576979">
                  <a:extLst>
                    <a:ext uri="{9D8B030D-6E8A-4147-A177-3AD203B41FA5}">
                      <a16:colId xmlns:a16="http://schemas.microsoft.com/office/drawing/2014/main" val="20000"/>
                    </a:ext>
                  </a:extLst>
                </a:gridCol>
                <a:gridCol w="2271893">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tblGrid>
              <a:tr h="243939">
                <a:tc gridSpan="3">
                  <a:txBody>
                    <a:bodyPr/>
                    <a:lstStyle/>
                    <a:p>
                      <a:pPr algn="l" fontAlgn="ctr"/>
                      <a:r>
                        <a:rPr lang="fr-FR" sz="1400" u="none" strike="noStrike" dirty="0">
                          <a:effectLst/>
                          <a:latin typeface="+mn-lt"/>
                        </a:rPr>
                        <a:t>25.     Quel est le nombre de membres titulaires dans </a:t>
                      </a:r>
                      <a:r>
                        <a:rPr lang="fr-FR" sz="1400" u="none" strike="noStrike" dirty="0" smtClean="0">
                          <a:effectLst/>
                          <a:latin typeface="+mn-lt"/>
                        </a:rPr>
                        <a:t>le </a:t>
                      </a:r>
                      <a:r>
                        <a:rPr lang="fr-FR" sz="1400" u="none" strike="noStrike" dirty="0">
                          <a:effectLst/>
                          <a:latin typeface="+mn-lt"/>
                        </a:rPr>
                        <a:t>CHSCT </a:t>
                      </a:r>
                      <a:r>
                        <a:rPr lang="fr-FR" sz="1400" u="none" strike="noStrike" dirty="0" smtClean="0">
                          <a:effectLst/>
                          <a:latin typeface="+mn-lt"/>
                        </a:rPr>
                        <a:t>de</a:t>
                      </a:r>
                      <a:r>
                        <a:rPr lang="fr-FR" sz="1400" u="none" strike="noStrike" baseline="0" dirty="0" smtClean="0">
                          <a:effectLst/>
                          <a:latin typeface="+mn-lt"/>
                        </a:rPr>
                        <a:t> l’</a:t>
                      </a:r>
                      <a:r>
                        <a:rPr lang="fr-FR" sz="1400" u="none" strike="noStrike" dirty="0" smtClean="0">
                          <a:effectLst/>
                          <a:latin typeface="+mn-lt"/>
                        </a:rPr>
                        <a:t>établissement</a:t>
                      </a:r>
                      <a:r>
                        <a:rPr lang="fr-FR" sz="1400" u="none" strike="noStrike" dirty="0">
                          <a:effectLst/>
                          <a:latin typeface="+mn-lt"/>
                        </a:rPr>
                        <a:t> </a:t>
                      </a:r>
                      <a:r>
                        <a:rPr lang="fr-FR" sz="1400" u="none" strike="noStrike" dirty="0" smtClean="0">
                          <a:effectLst/>
                          <a:latin typeface="+mn-lt"/>
                        </a:rPr>
                        <a:t>?</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mn-lt"/>
                        </a:rPr>
                        <a:t>782</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243939">
                <a:tc gridSpan="3">
                  <a:txBody>
                    <a:bodyPr/>
                    <a:lstStyle/>
                    <a:p>
                      <a:pPr algn="l" fontAlgn="ctr"/>
                      <a:r>
                        <a:rPr lang="fr-FR" sz="1400" u="none" strike="noStrike" dirty="0">
                          <a:effectLst/>
                          <a:latin typeface="+mn-lt"/>
                        </a:rPr>
                        <a:t>26.     Quel est le nombre de </a:t>
                      </a:r>
                      <a:r>
                        <a:rPr lang="fr-FR" sz="1400" u="none" strike="noStrike" dirty="0" smtClean="0">
                          <a:effectLst/>
                          <a:latin typeface="+mn-lt"/>
                        </a:rPr>
                        <a:t>CHSCT </a:t>
                      </a:r>
                      <a:r>
                        <a:rPr lang="fr-FR" sz="1400" u="none" strike="noStrike" dirty="0">
                          <a:effectLst/>
                          <a:latin typeface="+mn-lt"/>
                        </a:rPr>
                        <a:t>spéciaux ?</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mn-lt"/>
                        </a:rPr>
                        <a:t>131</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243939">
                <a:tc gridSpan="3">
                  <a:txBody>
                    <a:bodyPr/>
                    <a:lstStyle/>
                    <a:p>
                      <a:pPr algn="l" fontAlgn="ctr"/>
                      <a:r>
                        <a:rPr lang="fr-FR" sz="1400" u="none" strike="noStrike" dirty="0">
                          <a:effectLst/>
                          <a:latin typeface="+mn-lt"/>
                        </a:rPr>
                        <a:t>27.     Quel est le nombre de membres titulaires dans les CHSCT </a:t>
                      </a:r>
                      <a:r>
                        <a:rPr lang="fr-FR" sz="1400" u="none" strike="noStrike" dirty="0" smtClean="0">
                          <a:effectLst/>
                          <a:latin typeface="+mn-lt"/>
                        </a:rPr>
                        <a:t>spéciaux ?</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mn-lt"/>
                        </a:rPr>
                        <a:t>393</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241854">
                <a:tc gridSpan="2">
                  <a:txBody>
                    <a:bodyPr/>
                    <a:lstStyle/>
                    <a:p>
                      <a:pPr algn="l" fontAlgn="ctr"/>
                      <a:r>
                        <a:rPr lang="fr-FR" sz="1400" u="none" strike="noStrike" dirty="0">
                          <a:effectLst/>
                          <a:latin typeface="+mn-lt"/>
                        </a:rPr>
                        <a:t>28.     Le CHSCT siège-t-il en formation élargie au sens du décret n</a:t>
                      </a:r>
                      <a:r>
                        <a:rPr lang="fr-FR" sz="1400" u="none" strike="noStrike">
                          <a:effectLst/>
                          <a:latin typeface="+mn-lt"/>
                        </a:rPr>
                        <a:t>° </a:t>
                      </a:r>
                      <a:r>
                        <a:rPr lang="fr-FR" sz="1400" u="none" strike="noStrike" smtClean="0">
                          <a:effectLst/>
                          <a:latin typeface="+mn-lt"/>
                        </a:rPr>
                        <a:t>2012-571 </a:t>
                      </a:r>
                      <a:r>
                        <a:rPr lang="fr-FR" sz="1400" u="none" strike="noStrike" dirty="0">
                          <a:effectLst/>
                          <a:latin typeface="+mn-lt"/>
                        </a:rPr>
                        <a:t>du 24 </a:t>
                      </a:r>
                      <a:r>
                        <a:rPr lang="fr-FR" sz="1400" u="none" strike="noStrike">
                          <a:effectLst/>
                          <a:latin typeface="+mn-lt"/>
                        </a:rPr>
                        <a:t>avril </a:t>
                      </a:r>
                      <a:r>
                        <a:rPr lang="fr-FR" sz="1400" u="none" strike="noStrike" smtClean="0">
                          <a:effectLst/>
                          <a:latin typeface="+mn-lt"/>
                        </a:rPr>
                        <a:t>2012</a:t>
                      </a:r>
                      <a:r>
                        <a:rPr lang="fr-FR" sz="1400" u="none" strike="noStrike" dirty="0">
                          <a:effectLst/>
                          <a:latin typeface="+mn-lt"/>
                        </a:rPr>
                        <a:t>?</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a:effectLst/>
                        <a:latin typeface="+mn-lt"/>
                      </a:endParaRPr>
                    </a:p>
                  </a:txBody>
                  <a:tcPr marL="7620" marR="7620" marT="7620" marB="0" anchor="ctr"/>
                </a:tc>
                <a:tc>
                  <a:txBody>
                    <a:bodyPr/>
                    <a:lstStyle/>
                    <a:p>
                      <a:pPr algn="ctr" fontAlgn="ctr"/>
                      <a:r>
                        <a:rPr lang="fr-FR" sz="1400" u="none" strike="noStrike">
                          <a:effectLst/>
                          <a:latin typeface="+mn-lt"/>
                        </a:rPr>
                        <a:t>oui</a:t>
                      </a:r>
                      <a:endParaRPr lang="fr-FR" sz="1400" b="0" i="0" u="none" strike="noStrike">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b"/>
                      <a:r>
                        <a:rPr lang="fr-FR" sz="1400" u="none" strike="noStrike" dirty="0">
                          <a:effectLst/>
                          <a:latin typeface="+mn-lt"/>
                        </a:rPr>
                        <a:t>non</a:t>
                      </a:r>
                      <a:endParaRPr lang="fr-FR" sz="1400" b="0" i="0" u="none" strike="noStrike" dirty="0">
                        <a:effectLst/>
                        <a:latin typeface="+mn-lt"/>
                      </a:endParaRPr>
                    </a:p>
                  </a:txBody>
                  <a:tcPr marL="7620" marR="7620" marT="7620"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243939">
                <a:tc gridSpan="2">
                  <a:txBody>
                    <a:bodyPr/>
                    <a:lstStyle/>
                    <a:p>
                      <a:pPr algn="l" fontAlgn="ct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a:effectLst/>
                        <a:latin typeface="+mn-lt"/>
                      </a:endParaRPr>
                    </a:p>
                  </a:txBody>
                  <a:tcPr marL="7620" marR="7620" marT="7620" marB="0" anchor="ctr"/>
                </a:tc>
                <a:tc>
                  <a:txBody>
                    <a:bodyPr/>
                    <a:lstStyle/>
                    <a:p>
                      <a:pPr algn="ctr" fontAlgn="ctr"/>
                      <a:r>
                        <a:rPr lang="fr-FR" sz="1400" b="0" i="0" u="none" strike="noStrike" dirty="0" smtClean="0">
                          <a:solidFill>
                            <a:srgbClr val="0070C0"/>
                          </a:solidFill>
                          <a:effectLst/>
                          <a:latin typeface="+mn-lt"/>
                        </a:rPr>
                        <a:t>60</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32</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241854">
                <a:tc gridSpan="3">
                  <a:txBody>
                    <a:bodyPr/>
                    <a:lstStyle/>
                    <a:p>
                      <a:pPr algn="l" fontAlgn="ctr"/>
                      <a:r>
                        <a:rPr lang="fr-FR" sz="1400" u="none" strike="noStrike" dirty="0">
                          <a:effectLst/>
                          <a:latin typeface="+mn-lt"/>
                        </a:rPr>
                        <a:t>Nombre de réunions en formation élargie</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u="none" strike="noStrike" dirty="0" smtClean="0">
                          <a:solidFill>
                            <a:srgbClr val="0070C0"/>
                          </a:solidFill>
                          <a:effectLst/>
                          <a:latin typeface="+mn-lt"/>
                        </a:rPr>
                        <a:t>264</a:t>
                      </a:r>
                      <a:endParaRPr lang="fr-FR" sz="1400" b="0" i="0" u="none" strike="noStrike" dirty="0">
                        <a:solidFill>
                          <a:srgbClr val="0070C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r h="241854">
                <a:tc gridSpan="2">
                  <a:txBody>
                    <a:bodyPr/>
                    <a:lstStyle/>
                    <a:p>
                      <a:pPr algn="l" fontAlgn="ctr"/>
                      <a:r>
                        <a:rPr lang="fr-FR" sz="1400" u="none" strike="noStrike" dirty="0">
                          <a:effectLst/>
                          <a:latin typeface="+mn-lt"/>
                        </a:rPr>
                        <a:t>30.     Les décisions de composition </a:t>
                      </a:r>
                      <a:r>
                        <a:rPr lang="fr-FR" sz="1400" u="none" strike="noStrike" dirty="0" err="1">
                          <a:effectLst/>
                          <a:latin typeface="+mn-lt"/>
                        </a:rPr>
                        <a:t>ont-elles</a:t>
                      </a:r>
                      <a:r>
                        <a:rPr lang="fr-FR" sz="1400" u="none" strike="noStrike" dirty="0">
                          <a:effectLst/>
                          <a:latin typeface="+mn-lt"/>
                        </a:rPr>
                        <a:t> été rédigées ?</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a:effectLst/>
                        <a:latin typeface="+mn-lt"/>
                      </a:endParaRPr>
                    </a:p>
                  </a:txBody>
                  <a:tcPr marL="7620" marR="7620" marT="7620" marB="0" anchor="ctr"/>
                </a:tc>
                <a:tc>
                  <a:txBody>
                    <a:bodyPr/>
                    <a:lstStyle/>
                    <a:p>
                      <a:pPr algn="ctr" fontAlgn="ctr"/>
                      <a:r>
                        <a:rPr lang="fr-FR" sz="1400" u="none" strike="noStrike">
                          <a:effectLst/>
                          <a:latin typeface="+mn-lt"/>
                        </a:rPr>
                        <a:t>oui</a:t>
                      </a:r>
                      <a:endParaRPr lang="fr-FR" sz="1400" b="0" i="0" u="none" strike="noStrike">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b"/>
                      <a:r>
                        <a:rPr lang="fr-FR" sz="1400" u="none" strike="noStrike" dirty="0">
                          <a:effectLst/>
                          <a:latin typeface="+mn-lt"/>
                        </a:rPr>
                        <a:t>non</a:t>
                      </a:r>
                      <a:endParaRPr lang="fr-FR" sz="1400" b="0" i="0" u="none" strike="noStrike" dirty="0">
                        <a:effectLst/>
                        <a:latin typeface="+mn-lt"/>
                      </a:endParaRPr>
                    </a:p>
                  </a:txBody>
                  <a:tcPr marL="7620" marR="7620" marT="7620"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6"/>
                  </a:ext>
                </a:extLst>
              </a:tr>
              <a:tr h="243939">
                <a:tc gridSpan="2">
                  <a:txBody>
                    <a:bodyPr/>
                    <a:lstStyle/>
                    <a:p>
                      <a:pPr algn="l" fontAlgn="ct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a:effectLst/>
                        <a:latin typeface="+mn-lt"/>
                      </a:endParaRPr>
                    </a:p>
                  </a:txBody>
                  <a:tcPr marL="7620" marR="7620" marT="7620" marB="0" anchor="ctr"/>
                </a:tc>
                <a:tc>
                  <a:txBody>
                    <a:bodyPr/>
                    <a:lstStyle/>
                    <a:p>
                      <a:pPr algn="ctr" fontAlgn="ctr"/>
                      <a:r>
                        <a:rPr lang="fr-FR" sz="1400" b="0" i="0" u="none" strike="noStrike" dirty="0" smtClean="0">
                          <a:solidFill>
                            <a:srgbClr val="0070C0"/>
                          </a:solidFill>
                          <a:effectLst/>
                          <a:latin typeface="+mn-lt"/>
                        </a:rPr>
                        <a:t>102</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0</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7"/>
                  </a:ext>
                </a:extLst>
              </a:tr>
              <a:tr h="241854">
                <a:tc gridSpan="4">
                  <a:txBody>
                    <a:bodyPr/>
                    <a:lstStyle/>
                    <a:p>
                      <a:pPr algn="l" fontAlgn="ctr"/>
                      <a:r>
                        <a:rPr lang="fr-FR" sz="1400" u="none" strike="noStrike" dirty="0">
                          <a:effectLst/>
                          <a:latin typeface="+mn-lt"/>
                        </a:rPr>
                        <a:t>32.     Les règlements intérieurs des CHSCT ont-t-ils été adoptés par les CHSCT ?</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pPr algn="ctr" fontAlgn="ctr"/>
                      <a:endParaRPr lang="fr-FR" sz="1400" b="0" i="0" u="none" strike="noStrike" dirty="0">
                        <a:effectLst/>
                        <a:latin typeface="+mn-lt"/>
                      </a:endParaRPr>
                    </a:p>
                  </a:txBody>
                  <a:tcPr marL="7620" marR="7620" marT="7620" marB="0" anchor="ctr"/>
                </a:tc>
                <a:extLst>
                  <a:ext uri="{0D108BD9-81ED-4DB2-BD59-A6C34878D82A}">
                    <a16:rowId xmlns:a16="http://schemas.microsoft.com/office/drawing/2014/main" val="10008"/>
                  </a:ext>
                </a:extLst>
              </a:tr>
              <a:tr h="243939">
                <a:tc>
                  <a:txBody>
                    <a:bodyPr/>
                    <a:lstStyle/>
                    <a:p>
                      <a:pPr algn="l" fontAlgn="ctr"/>
                      <a:r>
                        <a:rPr lang="fr-FR" sz="1400" u="none" strike="noStrike" dirty="0">
                          <a:effectLst/>
                          <a:latin typeface="+mn-lt"/>
                        </a:rPr>
                        <a:t>Nombre de règlements intérieurs adoptés</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gridSpan="2">
                  <a:txBody>
                    <a:bodyPr/>
                    <a:lstStyle/>
                    <a:p>
                      <a:pPr algn="ctr" fontAlgn="ctr"/>
                      <a:endParaRPr lang="fr-FR" sz="1400" b="0" i="0" u="none" strike="noStrike">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mn-lt"/>
                        </a:rPr>
                        <a:t>153</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9"/>
                  </a:ext>
                </a:extLst>
              </a:tr>
              <a:tr h="241854">
                <a:tc gridSpan="4">
                  <a:txBody>
                    <a:bodyPr/>
                    <a:lstStyle/>
                    <a:p>
                      <a:pPr algn="l" fontAlgn="ctr"/>
                      <a:r>
                        <a:rPr lang="fr-FR" sz="1400" u="none" strike="noStrike" dirty="0">
                          <a:effectLst/>
                          <a:latin typeface="+mn-lt"/>
                        </a:rPr>
                        <a:t>33.     Quels sont les moyens en jours alloués aux représentants du personnel au CHSCT, au titre de </a:t>
                      </a:r>
                      <a:r>
                        <a:rPr lang="fr-FR" sz="1400" u="none" strike="noStrike">
                          <a:effectLst/>
                          <a:latin typeface="+mn-lt"/>
                        </a:rPr>
                        <a:t>l’article </a:t>
                      </a:r>
                      <a:r>
                        <a:rPr lang="fr-FR" sz="1400" u="none" strike="noStrike" smtClean="0">
                          <a:effectLst/>
                          <a:latin typeface="+mn-lt"/>
                        </a:rPr>
                        <a:t>75.1 </a:t>
                      </a:r>
                      <a:r>
                        <a:rPr lang="fr-FR" sz="1400" u="none" strike="noStrike" dirty="0" smtClean="0">
                          <a:effectLst/>
                          <a:latin typeface="+mn-lt"/>
                        </a:rPr>
                        <a:t>?</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pPr algn="ctr" fontAlgn="ctr"/>
                      <a:endParaRPr lang="fr-FR" sz="1400" b="0" i="0" u="none" strike="noStrike" dirty="0">
                        <a:effectLst/>
                        <a:latin typeface="+mn-lt"/>
                      </a:endParaRPr>
                    </a:p>
                  </a:txBody>
                  <a:tcPr marL="7620" marR="7620" marT="7620" marB="0" anchor="ctr"/>
                </a:tc>
                <a:extLst>
                  <a:ext uri="{0D108BD9-81ED-4DB2-BD59-A6C34878D82A}">
                    <a16:rowId xmlns:a16="http://schemas.microsoft.com/office/drawing/2014/main" val="10010"/>
                  </a:ext>
                </a:extLst>
              </a:tr>
              <a:tr h="243939">
                <a:tc gridSpan="3">
                  <a:txBody>
                    <a:bodyPr/>
                    <a:lstStyle/>
                    <a:p>
                      <a:pPr algn="l" fontAlgn="ctr"/>
                      <a:r>
                        <a:rPr lang="fr-FR" sz="1400" u="none" strike="noStrike" dirty="0">
                          <a:effectLst/>
                          <a:latin typeface="+mn-lt"/>
                        </a:rPr>
                        <a:t>Nombre total de jours alloués</a:t>
                      </a:r>
                      <a:endParaRPr lang="fr-FR" sz="1400" b="0"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r" fontAlgn="ctr"/>
                      <a:r>
                        <a:rPr lang="fr-FR" sz="1400" b="0" i="0" u="none" strike="noStrike" dirty="0" smtClean="0">
                          <a:solidFill>
                            <a:srgbClr val="0070C0"/>
                          </a:solidFill>
                          <a:effectLst/>
                          <a:latin typeface="+mn-lt"/>
                        </a:rPr>
                        <a:t>5521</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1"/>
                  </a:ext>
                </a:extLst>
              </a:tr>
              <a:tr h="241854">
                <a:tc gridSpan="4">
                  <a:txBody>
                    <a:bodyPr/>
                    <a:lstStyle/>
                    <a:p>
                      <a:pPr algn="l" fontAlgn="ctr"/>
                      <a:r>
                        <a:rPr lang="fr-FR" sz="1400" u="none" strike="noStrike" dirty="0">
                          <a:effectLst/>
                          <a:latin typeface="+mn-lt"/>
                        </a:rPr>
                        <a:t>34.     Quel est le nombre de jours utilisés par les représentants du personnel au CHSCT, au titre de </a:t>
                      </a:r>
                      <a:r>
                        <a:rPr lang="fr-FR" sz="1400" u="none" strike="noStrike">
                          <a:effectLst/>
                          <a:latin typeface="+mn-lt"/>
                        </a:rPr>
                        <a:t>l’article </a:t>
                      </a:r>
                      <a:r>
                        <a:rPr lang="fr-FR" sz="1400" u="none" strike="noStrike" smtClean="0">
                          <a:effectLst/>
                          <a:latin typeface="+mn-lt"/>
                        </a:rPr>
                        <a:t>75.1 </a:t>
                      </a:r>
                      <a:r>
                        <a:rPr lang="fr-FR" sz="1400" u="none" strike="noStrike" dirty="0" smtClean="0">
                          <a:effectLst/>
                          <a:latin typeface="+mn-lt"/>
                        </a:rPr>
                        <a:t>?</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pPr algn="ctr" fontAlgn="ctr"/>
                      <a:endParaRPr lang="fr-FR" sz="1400" b="0" i="0" u="none" strike="noStrike" dirty="0">
                        <a:effectLst/>
                        <a:latin typeface="+mn-lt"/>
                      </a:endParaRPr>
                    </a:p>
                  </a:txBody>
                  <a:tcPr marL="7620" marR="7620" marT="7620" marB="0" anchor="ctr"/>
                </a:tc>
                <a:extLst>
                  <a:ext uri="{0D108BD9-81ED-4DB2-BD59-A6C34878D82A}">
                    <a16:rowId xmlns:a16="http://schemas.microsoft.com/office/drawing/2014/main" val="10012"/>
                  </a:ext>
                </a:extLst>
              </a:tr>
              <a:tr h="243939">
                <a:tc gridSpan="3">
                  <a:txBody>
                    <a:bodyPr/>
                    <a:lstStyle/>
                    <a:p>
                      <a:pPr algn="l" fontAlgn="ctr"/>
                      <a:r>
                        <a:rPr lang="fr-FR" sz="1400" u="none" strike="noStrike" dirty="0">
                          <a:effectLst/>
                          <a:latin typeface="+mn-lt"/>
                        </a:rPr>
                        <a:t>Nombre total de jours utilisés</a:t>
                      </a:r>
                      <a:endParaRPr lang="fr-FR" sz="1400" b="0"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mn-lt"/>
                        </a:rPr>
                        <a:t>390</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3"/>
                  </a:ext>
                </a:extLst>
              </a:tr>
              <a:tr h="241854">
                <a:tc gridSpan="2">
                  <a:txBody>
                    <a:bodyPr/>
                    <a:lstStyle/>
                    <a:p>
                      <a:pPr algn="l" fontAlgn="ctr"/>
                      <a:r>
                        <a:rPr lang="fr-FR" sz="1400" u="none" strike="noStrike" dirty="0">
                          <a:effectLst/>
                          <a:latin typeface="+mn-lt"/>
                        </a:rPr>
                        <a:t>35.     Existe-t-il une procédure formalisée d’utilisation de ces jours ?</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a:effectLst/>
                        <a:latin typeface="+mn-lt"/>
                      </a:endParaRPr>
                    </a:p>
                  </a:txBody>
                  <a:tcPr marL="7620" marR="7620" marT="7620" marB="0" anchor="ctr"/>
                </a:tc>
                <a:tc>
                  <a:txBody>
                    <a:bodyPr/>
                    <a:lstStyle/>
                    <a:p>
                      <a:pPr algn="ctr" fontAlgn="ctr"/>
                      <a:r>
                        <a:rPr lang="fr-FR" sz="1400" u="none" strike="noStrike" dirty="0" smtClean="0">
                          <a:effectLst/>
                          <a:latin typeface="+mn-lt"/>
                        </a:rPr>
                        <a:t>Oui</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b"/>
                      <a:r>
                        <a:rPr lang="fr-FR" sz="1400" u="none" strike="noStrike" dirty="0">
                          <a:effectLst/>
                          <a:latin typeface="+mn-lt"/>
                        </a:rPr>
                        <a:t>non</a:t>
                      </a:r>
                      <a:endParaRPr lang="fr-FR" sz="1400" b="0" i="0" u="none" strike="noStrike" dirty="0">
                        <a:effectLst/>
                        <a:latin typeface="+mn-lt"/>
                      </a:endParaRPr>
                    </a:p>
                  </a:txBody>
                  <a:tcPr marL="7620" marR="7620" marT="7620"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4"/>
                  </a:ext>
                </a:extLst>
              </a:tr>
              <a:tr h="243939">
                <a:tc gridSpan="2">
                  <a:txBody>
                    <a:bodyPr/>
                    <a:lstStyle/>
                    <a:p>
                      <a:pPr algn="l" fontAlgn="ctr"/>
                      <a:endParaRPr lang="fr-FR" sz="1400" b="0"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a:effectLst/>
                        <a:latin typeface="+mn-lt"/>
                      </a:endParaRPr>
                    </a:p>
                  </a:txBody>
                  <a:tcPr marL="7620" marR="7620" marT="7620" marB="0" anchor="ctr"/>
                </a:tc>
                <a:tc>
                  <a:txBody>
                    <a:bodyPr/>
                    <a:lstStyle/>
                    <a:p>
                      <a:pPr algn="ctr" fontAlgn="ctr"/>
                      <a:r>
                        <a:rPr lang="fr-FR" sz="1400" b="0" i="0" u="none" strike="noStrike" dirty="0" smtClean="0">
                          <a:solidFill>
                            <a:srgbClr val="0070C0"/>
                          </a:solidFill>
                          <a:effectLst/>
                          <a:latin typeface="+mn-lt"/>
                        </a:rPr>
                        <a:t>33</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50</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5"/>
                  </a:ext>
                </a:extLst>
              </a:tr>
            </a:tbl>
          </a:graphicData>
        </a:graphic>
      </p:graphicFrame>
      <p:sp>
        <p:nvSpPr>
          <p:cNvPr id="7" name="Titre 1"/>
          <p:cNvSpPr>
            <a:spLocks noGrp="1"/>
          </p:cNvSpPr>
          <p:nvPr>
            <p:ph type="title"/>
          </p:nvPr>
        </p:nvSpPr>
        <p:spPr/>
        <p:txBody>
          <a:bodyPr>
            <a:noAutofit/>
          </a:bodyPr>
          <a:lstStyle/>
          <a:p>
            <a:r>
              <a:rPr lang="fr-FR" sz="1600" smtClean="0"/>
              <a:t>Critère 1.4</a:t>
            </a:r>
            <a:r>
              <a:rPr lang="fr-FR" sz="1600" dirty="0" smtClean="0"/>
              <a:t>: des instances de concertation (CHSCT d’établissement, CHSCT spéciaux) sont en place aux différents niveaux </a:t>
            </a:r>
            <a:endParaRPr lang="fr-FR" sz="1600" dirty="0"/>
          </a:p>
        </p:txBody>
      </p:sp>
      <p:graphicFrame>
        <p:nvGraphicFramePr>
          <p:cNvPr id="9" name="Tableau 8"/>
          <p:cNvGraphicFramePr>
            <a:graphicFrameLocks noGrp="1"/>
          </p:cNvGraphicFramePr>
          <p:nvPr>
            <p:extLst>
              <p:ext uri="{D42A27DB-BD31-4B8C-83A1-F6EECF244321}">
                <p14:modId xmlns:p14="http://schemas.microsoft.com/office/powerpoint/2010/main" val="1866271933"/>
              </p:ext>
            </p:extLst>
          </p:nvPr>
        </p:nvGraphicFramePr>
        <p:xfrm>
          <a:off x="179512" y="5229197"/>
          <a:ext cx="4176465" cy="1526839"/>
        </p:xfrm>
        <a:graphic>
          <a:graphicData uri="http://schemas.openxmlformats.org/drawingml/2006/table">
            <a:tbl>
              <a:tblPr>
                <a:tableStyleId>{5C22544A-7EE6-4342-B048-85BDC9FD1C3A}</a:tableStyleId>
              </a:tblPr>
              <a:tblGrid>
                <a:gridCol w="2167171">
                  <a:extLst>
                    <a:ext uri="{9D8B030D-6E8A-4147-A177-3AD203B41FA5}">
                      <a16:colId xmlns:a16="http://schemas.microsoft.com/office/drawing/2014/main" val="20000"/>
                    </a:ext>
                  </a:extLst>
                </a:gridCol>
                <a:gridCol w="1004647">
                  <a:extLst>
                    <a:ext uri="{9D8B030D-6E8A-4147-A177-3AD203B41FA5}">
                      <a16:colId xmlns:a16="http://schemas.microsoft.com/office/drawing/2014/main" val="20001"/>
                    </a:ext>
                  </a:extLst>
                </a:gridCol>
                <a:gridCol w="1004647">
                  <a:extLst>
                    <a:ext uri="{9D8B030D-6E8A-4147-A177-3AD203B41FA5}">
                      <a16:colId xmlns:a16="http://schemas.microsoft.com/office/drawing/2014/main" val="20002"/>
                    </a:ext>
                  </a:extLst>
                </a:gridCol>
              </a:tblGrid>
              <a:tr h="500171">
                <a:tc gridSpan="3">
                  <a:txBody>
                    <a:bodyPr/>
                    <a:lstStyle/>
                    <a:p>
                      <a:pPr algn="ctr" fontAlgn="ctr"/>
                      <a:r>
                        <a:rPr lang="fr-FR" sz="1400" u="none" strike="noStrike" dirty="0" smtClean="0">
                          <a:effectLst/>
                          <a:latin typeface="+mn-lt"/>
                        </a:rPr>
                        <a:t>31.</a:t>
                      </a:r>
                      <a:r>
                        <a:rPr lang="fr-FR" sz="1400" u="none" strike="noStrike" dirty="0">
                          <a:effectLst/>
                          <a:latin typeface="+mn-lt"/>
                        </a:rPr>
                        <a:t>     Par quels moyens </a:t>
                      </a:r>
                      <a:r>
                        <a:rPr lang="fr-FR" sz="1400" u="none" strike="noStrike" dirty="0" smtClean="0">
                          <a:effectLst/>
                          <a:latin typeface="+mn-lt"/>
                        </a:rPr>
                        <a:t>les coordonnées </a:t>
                      </a:r>
                      <a:r>
                        <a:rPr lang="fr-FR" sz="1400" u="none" strike="noStrike" dirty="0">
                          <a:effectLst/>
                          <a:latin typeface="+mn-lt"/>
                        </a:rPr>
                        <a:t>des </a:t>
                      </a:r>
                      <a:r>
                        <a:rPr lang="fr-FR" sz="1400" u="none" strike="noStrike" dirty="0" smtClean="0">
                          <a:effectLst/>
                          <a:latin typeface="+mn-lt"/>
                        </a:rPr>
                        <a:t>membres CHSCT </a:t>
                      </a:r>
                      <a:r>
                        <a:rPr lang="fr-FR" sz="1400" u="none" strike="noStrike" dirty="0">
                          <a:effectLst/>
                          <a:latin typeface="+mn-lt"/>
                        </a:rPr>
                        <a:t>sont-ils communiqués </a:t>
                      </a:r>
                      <a:r>
                        <a:rPr lang="fr-FR" sz="1400" u="none" strike="noStrike" dirty="0" smtClean="0">
                          <a:effectLst/>
                          <a:latin typeface="+mn-lt"/>
                        </a:rPr>
                        <a:t>?</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6667">
                <a:tc>
                  <a:txBody>
                    <a:bodyPr/>
                    <a:lstStyle/>
                    <a:p>
                      <a:pPr algn="ctr" fontAlgn="b"/>
                      <a:r>
                        <a:rPr lang="fr-FR" sz="1400" b="0" i="0" u="none" strike="noStrike" dirty="0">
                          <a:effectLst/>
                          <a:latin typeface="+mn-lt"/>
                        </a:rPr>
                        <a:t>Intranet</a:t>
                      </a:r>
                    </a:p>
                  </a:txBody>
                  <a:tcPr marL="9525" marR="9525" marT="9525" marB="0" anchor="b">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kern="1200" dirty="0">
                          <a:solidFill>
                            <a:srgbClr val="0070C0"/>
                          </a:solidFill>
                          <a:effectLst/>
                          <a:latin typeface="+mn-lt"/>
                          <a:ea typeface="+mn-ea"/>
                          <a:cs typeface="+mn-cs"/>
                        </a:rPr>
                        <a:t>93</a:t>
                      </a:r>
                    </a:p>
                  </a:txBody>
                  <a:tcPr marL="0" marR="0" marT="0" marB="0" anchor="b">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kern="1200">
                          <a:solidFill>
                            <a:srgbClr val="0070C0"/>
                          </a:solidFill>
                          <a:effectLst/>
                          <a:latin typeface="+mn-lt"/>
                          <a:ea typeface="+mn-ea"/>
                          <a:cs typeface="+mn-cs"/>
                        </a:rPr>
                        <a:t>71%</a:t>
                      </a:r>
                    </a:p>
                  </a:txBody>
                  <a:tcPr marL="0" marR="0" marT="0"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256667">
                <a:tc>
                  <a:txBody>
                    <a:bodyPr/>
                    <a:lstStyle/>
                    <a:p>
                      <a:pPr algn="ctr" fontAlgn="b"/>
                      <a:r>
                        <a:rPr lang="fr-FR" sz="1400" b="0" i="0" u="none" strike="noStrike">
                          <a:effectLst/>
                          <a:latin typeface="+mn-lt"/>
                        </a:rPr>
                        <a:t>Affichage</a:t>
                      </a:r>
                    </a:p>
                  </a:txBody>
                  <a:tcPr marL="9525" marR="9525" marT="9525" marB="0" anchor="b">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kern="1200" dirty="0">
                          <a:solidFill>
                            <a:srgbClr val="0070C0"/>
                          </a:solidFill>
                          <a:effectLst/>
                          <a:latin typeface="+mn-lt"/>
                          <a:ea typeface="+mn-ea"/>
                          <a:cs typeface="+mn-cs"/>
                        </a:rPr>
                        <a:t>70</a:t>
                      </a:r>
                    </a:p>
                  </a:txBody>
                  <a:tcPr marL="0" marR="0" marT="0" marB="0" anchor="b">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kern="1200" dirty="0">
                          <a:solidFill>
                            <a:srgbClr val="0070C0"/>
                          </a:solidFill>
                          <a:effectLst/>
                          <a:latin typeface="+mn-lt"/>
                          <a:ea typeface="+mn-ea"/>
                          <a:cs typeface="+mn-cs"/>
                        </a:rPr>
                        <a:t>53%</a:t>
                      </a:r>
                    </a:p>
                  </a:txBody>
                  <a:tcPr marL="0" marR="0" marT="0"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256667">
                <a:tc>
                  <a:txBody>
                    <a:bodyPr/>
                    <a:lstStyle/>
                    <a:p>
                      <a:pPr algn="ctr" fontAlgn="b"/>
                      <a:r>
                        <a:rPr lang="fr-FR" sz="1400" b="0" i="0" u="none" strike="noStrike">
                          <a:effectLst/>
                          <a:latin typeface="+mn-lt"/>
                        </a:rPr>
                        <a:t>courriel </a:t>
                      </a:r>
                    </a:p>
                  </a:txBody>
                  <a:tcPr marL="9525" marR="9525" marT="9525" marB="0" anchor="b">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kern="1200">
                          <a:solidFill>
                            <a:srgbClr val="0070C0"/>
                          </a:solidFill>
                          <a:effectLst/>
                          <a:latin typeface="+mn-lt"/>
                          <a:ea typeface="+mn-ea"/>
                          <a:cs typeface="+mn-cs"/>
                        </a:rPr>
                        <a:t>25</a:t>
                      </a:r>
                    </a:p>
                  </a:txBody>
                  <a:tcPr marL="0" marR="0" marT="0" marB="0" anchor="b">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kern="1200" dirty="0">
                          <a:solidFill>
                            <a:srgbClr val="0070C0"/>
                          </a:solidFill>
                          <a:effectLst/>
                          <a:latin typeface="+mn-lt"/>
                          <a:ea typeface="+mn-ea"/>
                          <a:cs typeface="+mn-cs"/>
                        </a:rPr>
                        <a:t>19%</a:t>
                      </a:r>
                    </a:p>
                  </a:txBody>
                  <a:tcPr marL="0" marR="0" marT="0"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256667">
                <a:tc>
                  <a:txBody>
                    <a:bodyPr/>
                    <a:lstStyle/>
                    <a:p>
                      <a:pPr algn="ctr" fontAlgn="b"/>
                      <a:r>
                        <a:rPr lang="fr-FR" sz="1400" b="0" i="0" u="none" strike="noStrike" dirty="0">
                          <a:effectLst/>
                          <a:latin typeface="+mn-lt"/>
                        </a:rPr>
                        <a:t>autre</a:t>
                      </a:r>
                    </a:p>
                  </a:txBody>
                  <a:tcPr marL="9525" marR="9525" marT="9525" marB="0" anchor="b">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kern="1200">
                          <a:solidFill>
                            <a:srgbClr val="0070C0"/>
                          </a:solidFill>
                          <a:effectLst/>
                          <a:latin typeface="+mn-lt"/>
                          <a:ea typeface="+mn-ea"/>
                          <a:cs typeface="+mn-cs"/>
                        </a:rPr>
                        <a:t>12</a:t>
                      </a:r>
                    </a:p>
                  </a:txBody>
                  <a:tcPr marL="0" marR="0" marT="0" marB="0" anchor="b">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kern="1200" dirty="0">
                          <a:solidFill>
                            <a:srgbClr val="0070C0"/>
                          </a:solidFill>
                          <a:effectLst/>
                          <a:latin typeface="+mn-lt"/>
                          <a:ea typeface="+mn-ea"/>
                          <a:cs typeface="+mn-cs"/>
                        </a:rPr>
                        <a:t>9%</a:t>
                      </a:r>
                    </a:p>
                  </a:txBody>
                  <a:tcPr marL="0" marR="0" marT="0"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bl>
          </a:graphicData>
        </a:graphic>
      </p:graphicFrame>
      <p:sp>
        <p:nvSpPr>
          <p:cNvPr id="4" name="Espace réservé du numéro de diapositive 3"/>
          <p:cNvSpPr>
            <a:spLocks noGrp="1"/>
          </p:cNvSpPr>
          <p:nvPr>
            <p:ph type="sldNum" sz="quarter" idx="12"/>
          </p:nvPr>
        </p:nvSpPr>
        <p:spPr/>
        <p:txBody>
          <a:bodyPr/>
          <a:lstStyle/>
          <a:p>
            <a:fld id="{A786685B-2977-D546-9E3D-3CA676A47F0C}" type="slidenum">
              <a:rPr lang="fr-FR" smtClean="0"/>
              <a:pPr/>
              <a:t>16</a:t>
            </a:fld>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1596487344"/>
              </p:ext>
            </p:extLst>
          </p:nvPr>
        </p:nvGraphicFramePr>
        <p:xfrm>
          <a:off x="4571998" y="5229197"/>
          <a:ext cx="4392490" cy="1097280"/>
        </p:xfrm>
        <a:graphic>
          <a:graphicData uri="http://schemas.openxmlformats.org/drawingml/2006/table">
            <a:tbl>
              <a:tblPr>
                <a:tableStyleId>{5C22544A-7EE6-4342-B048-85BDC9FD1C3A}</a:tableStyleId>
              </a:tblPr>
              <a:tblGrid>
                <a:gridCol w="2266442">
                  <a:extLst>
                    <a:ext uri="{9D8B030D-6E8A-4147-A177-3AD203B41FA5}">
                      <a16:colId xmlns:a16="http://schemas.microsoft.com/office/drawing/2014/main" val="20000"/>
                    </a:ext>
                  </a:extLst>
                </a:gridCol>
                <a:gridCol w="1063024">
                  <a:extLst>
                    <a:ext uri="{9D8B030D-6E8A-4147-A177-3AD203B41FA5}">
                      <a16:colId xmlns:a16="http://schemas.microsoft.com/office/drawing/2014/main" val="20001"/>
                    </a:ext>
                  </a:extLst>
                </a:gridCol>
                <a:gridCol w="1063024">
                  <a:extLst>
                    <a:ext uri="{9D8B030D-6E8A-4147-A177-3AD203B41FA5}">
                      <a16:colId xmlns:a16="http://schemas.microsoft.com/office/drawing/2014/main" val="20002"/>
                    </a:ext>
                  </a:extLst>
                </a:gridCol>
              </a:tblGrid>
              <a:tr h="426470">
                <a:tc gridSpan="3">
                  <a:txBody>
                    <a:bodyPr/>
                    <a:lstStyle/>
                    <a:p>
                      <a:pPr algn="ctr" fontAlgn="b"/>
                      <a:r>
                        <a:rPr lang="fr-FR" sz="1400" b="0" i="0" u="none" strike="noStrike" dirty="0" smtClean="0">
                          <a:effectLst/>
                          <a:latin typeface="+mn-lt"/>
                        </a:rPr>
                        <a:t>29.     Quelle personne assure la présidence du CHSCT dans la décision de création ?</a:t>
                      </a:r>
                      <a:endParaRPr lang="fr-FR" sz="1400" b="0" i="0" u="none" strike="noStrike" dirty="0">
                        <a:effectLst/>
                        <a:latin typeface="+mn-lt"/>
                      </a:endParaRPr>
                    </a:p>
                  </a:txBody>
                  <a:tcPr marL="7620" marR="7620" marT="7620" marB="0" anchor="b">
                    <a:gradFill>
                      <a:gsLst>
                        <a:gs pos="0">
                          <a:schemeClr val="tx2">
                            <a:lumMod val="20000"/>
                            <a:lumOff val="80000"/>
                          </a:schemeClr>
                        </a:gs>
                        <a:gs pos="100000">
                          <a:schemeClr val="bg1"/>
                        </a:gs>
                      </a:gsLst>
                      <a:lin ang="5400000" scaled="0"/>
                    </a:gradFill>
                  </a:tcPr>
                </a:tc>
                <a:tc hMerge="1">
                  <a:txBody>
                    <a:bodyPr/>
                    <a:lstStyle/>
                    <a:p>
                      <a:pPr algn="ctr" fontAlgn="b"/>
                      <a:endParaRPr lang="fr-FR" sz="900" b="0" i="0" u="none" strike="noStrike" dirty="0">
                        <a:effectLst/>
                        <a:latin typeface="Arial Unicode MS"/>
                      </a:endParaRPr>
                    </a:p>
                  </a:txBody>
                  <a:tcPr marL="7620" marR="7620" marT="7620" marB="0" anchor="b"/>
                </a:tc>
                <a:tc hMerge="1">
                  <a:txBody>
                    <a:bodyPr/>
                    <a:lstStyle/>
                    <a:p>
                      <a:pPr algn="ctr" fontAlgn="b"/>
                      <a:endParaRPr lang="fr-FR" sz="900" b="0" i="0" u="none" strike="noStrike" dirty="0">
                        <a:effectLst/>
                        <a:latin typeface="Arial Unicode MS"/>
                      </a:endParaRPr>
                    </a:p>
                  </a:txBody>
                  <a:tcPr marL="7620" marR="7620" marT="7620" marB="0" anchor="b"/>
                </a:tc>
                <a:extLst>
                  <a:ext uri="{0D108BD9-81ED-4DB2-BD59-A6C34878D82A}">
                    <a16:rowId xmlns:a16="http://schemas.microsoft.com/office/drawing/2014/main" val="10000"/>
                  </a:ext>
                </a:extLst>
              </a:tr>
              <a:tr h="216976">
                <a:tc>
                  <a:txBody>
                    <a:bodyPr/>
                    <a:lstStyle/>
                    <a:p>
                      <a:pPr algn="ctr" fontAlgn="b"/>
                      <a:r>
                        <a:rPr lang="fr-FR" sz="1400" u="none" strike="noStrike" dirty="0">
                          <a:effectLst/>
                          <a:latin typeface="+mn-lt"/>
                        </a:rPr>
                        <a:t>Chef d’établissement</a:t>
                      </a:r>
                      <a:endParaRPr lang="fr-FR" sz="1400" b="0" i="0" u="none" strike="noStrike" dirty="0">
                        <a:effectLst/>
                        <a:latin typeface="+mn-lt"/>
                      </a:endParaRPr>
                    </a:p>
                  </a:txBody>
                  <a:tcPr marL="7620" marR="7620" marT="7620" marB="0" anchor="b">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kern="1200" dirty="0">
                          <a:solidFill>
                            <a:srgbClr val="0070C0"/>
                          </a:solidFill>
                          <a:effectLst/>
                          <a:latin typeface="+mn-lt"/>
                          <a:ea typeface="+mn-ea"/>
                          <a:cs typeface="+mn-cs"/>
                        </a:rPr>
                        <a:t>102</a:t>
                      </a:r>
                    </a:p>
                  </a:txBody>
                  <a:tcPr marL="0" marR="0" marT="0" marB="0" anchor="b">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kern="1200" dirty="0" smtClean="0">
                          <a:solidFill>
                            <a:srgbClr val="0070C0"/>
                          </a:solidFill>
                          <a:effectLst/>
                          <a:latin typeface="+mn-lt"/>
                          <a:ea typeface="+mn-ea"/>
                          <a:cs typeface="+mn-cs"/>
                        </a:rPr>
                        <a:t>96%</a:t>
                      </a:r>
                      <a:endParaRPr lang="fr-FR" sz="1400" b="0" i="0" u="none" strike="noStrike" kern="1200" dirty="0">
                        <a:solidFill>
                          <a:srgbClr val="0070C0"/>
                        </a:solidFill>
                        <a:effectLst/>
                        <a:latin typeface="+mn-lt"/>
                        <a:ea typeface="+mn-ea"/>
                        <a:cs typeface="+mn-cs"/>
                      </a:endParaRPr>
                    </a:p>
                  </a:txBody>
                  <a:tcPr marL="0" marR="0" marT="0"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216976">
                <a:tc>
                  <a:txBody>
                    <a:bodyPr/>
                    <a:lstStyle/>
                    <a:p>
                      <a:pPr algn="ctr" fontAlgn="b"/>
                      <a:r>
                        <a:rPr lang="fr-FR" sz="1400" u="none" strike="noStrike" dirty="0">
                          <a:effectLst/>
                          <a:latin typeface="+mn-lt"/>
                        </a:rPr>
                        <a:t>Vice président</a:t>
                      </a:r>
                      <a:endParaRPr lang="fr-FR" sz="1400" b="0" i="0" u="none" strike="noStrike" dirty="0">
                        <a:effectLst/>
                        <a:latin typeface="+mn-lt"/>
                      </a:endParaRPr>
                    </a:p>
                  </a:txBody>
                  <a:tcPr marL="7620" marR="7620" marT="7620" marB="0" anchor="b">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kern="1200">
                          <a:solidFill>
                            <a:srgbClr val="0070C0"/>
                          </a:solidFill>
                          <a:effectLst/>
                          <a:latin typeface="+mn-lt"/>
                          <a:ea typeface="+mn-ea"/>
                          <a:cs typeface="+mn-cs"/>
                        </a:rPr>
                        <a:t>3</a:t>
                      </a:r>
                    </a:p>
                  </a:txBody>
                  <a:tcPr marL="0" marR="0" marT="0" marB="0" anchor="b">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kern="1200" dirty="0" smtClean="0">
                          <a:solidFill>
                            <a:srgbClr val="0070C0"/>
                          </a:solidFill>
                          <a:effectLst/>
                          <a:latin typeface="+mn-lt"/>
                          <a:ea typeface="+mn-ea"/>
                          <a:cs typeface="+mn-cs"/>
                        </a:rPr>
                        <a:t>3%</a:t>
                      </a:r>
                      <a:endParaRPr lang="fr-FR" sz="1400" b="0" i="0" u="none" strike="noStrike" kern="1200" dirty="0">
                        <a:solidFill>
                          <a:srgbClr val="0070C0"/>
                        </a:solidFill>
                        <a:effectLst/>
                        <a:latin typeface="+mn-lt"/>
                        <a:ea typeface="+mn-ea"/>
                        <a:cs typeface="+mn-cs"/>
                      </a:endParaRPr>
                    </a:p>
                  </a:txBody>
                  <a:tcPr marL="0" marR="0" marT="0"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216976">
                <a:tc>
                  <a:txBody>
                    <a:bodyPr/>
                    <a:lstStyle/>
                    <a:p>
                      <a:pPr algn="ctr" fontAlgn="b"/>
                      <a:r>
                        <a:rPr lang="fr-FR" sz="1400" u="none" strike="noStrike">
                          <a:effectLst/>
                          <a:latin typeface="+mn-lt"/>
                        </a:rPr>
                        <a:t>DGS</a:t>
                      </a:r>
                      <a:endParaRPr lang="fr-FR" sz="1400" b="0" i="0" u="none" strike="noStrike">
                        <a:effectLst/>
                        <a:latin typeface="+mn-lt"/>
                      </a:endParaRPr>
                    </a:p>
                  </a:txBody>
                  <a:tcPr marL="7620" marR="7620" marT="7620" marB="0" anchor="b">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kern="1200">
                          <a:solidFill>
                            <a:srgbClr val="0070C0"/>
                          </a:solidFill>
                          <a:effectLst/>
                          <a:latin typeface="+mn-lt"/>
                          <a:ea typeface="+mn-ea"/>
                          <a:cs typeface="+mn-cs"/>
                        </a:rPr>
                        <a:t>1</a:t>
                      </a:r>
                    </a:p>
                  </a:txBody>
                  <a:tcPr marL="0" marR="0" marT="0" marB="0" anchor="b">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kern="1200" dirty="0" smtClean="0">
                          <a:solidFill>
                            <a:srgbClr val="0070C0"/>
                          </a:solidFill>
                          <a:effectLst/>
                          <a:latin typeface="+mn-lt"/>
                          <a:ea typeface="+mn-ea"/>
                          <a:cs typeface="+mn-cs"/>
                        </a:rPr>
                        <a:t>1%</a:t>
                      </a:r>
                      <a:endParaRPr lang="fr-FR" sz="1400" b="0" i="0" u="none" strike="noStrike" kern="1200" dirty="0">
                        <a:solidFill>
                          <a:srgbClr val="0070C0"/>
                        </a:solidFill>
                        <a:effectLst/>
                        <a:latin typeface="+mn-lt"/>
                        <a:ea typeface="+mn-ea"/>
                        <a:cs typeface="+mn-cs"/>
                      </a:endParaRPr>
                    </a:p>
                  </a:txBody>
                  <a:tcPr marL="0" marR="0" marT="0"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3953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a:t>Critère </a:t>
            </a:r>
            <a:r>
              <a:rPr lang="fr-FR" sz="1600" smtClean="0"/>
              <a:t>1.4</a:t>
            </a:r>
            <a:r>
              <a:rPr lang="fr-FR" sz="1600" dirty="0"/>
              <a:t>: des instances de concertation (CHSCT d’établissement, CHSCT spéciaux) sont en place aux différents niveaux </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17</a:t>
            </a:fld>
            <a:endParaRPr lang="fr-FR"/>
          </a:p>
        </p:txBody>
      </p:sp>
      <p:graphicFrame>
        <p:nvGraphicFramePr>
          <p:cNvPr id="7" name="Graphique 6"/>
          <p:cNvGraphicFramePr/>
          <p:nvPr>
            <p:extLst>
              <p:ext uri="{D42A27DB-BD31-4B8C-83A1-F6EECF244321}">
                <p14:modId xmlns:p14="http://schemas.microsoft.com/office/powerpoint/2010/main" val="3576005572"/>
              </p:ext>
            </p:extLst>
          </p:nvPr>
        </p:nvGraphicFramePr>
        <p:xfrm>
          <a:off x="221063" y="1700808"/>
          <a:ext cx="8551147"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3235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a:t>Critère </a:t>
            </a:r>
            <a:r>
              <a:rPr lang="fr-FR" sz="1600" smtClean="0"/>
              <a:t>1.4</a:t>
            </a:r>
            <a:r>
              <a:rPr lang="fr-FR" sz="1600" dirty="0"/>
              <a:t>: des instances de concertation (CHSCT d’établissement, CHSCT spéciaux) sont en place aux différents niveaux </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18</a:t>
            </a:fld>
            <a:endParaRPr lang="fr-FR"/>
          </a:p>
        </p:txBody>
      </p:sp>
      <p:sp>
        <p:nvSpPr>
          <p:cNvPr id="5" name="Rectangle 4"/>
          <p:cNvSpPr/>
          <p:nvPr/>
        </p:nvSpPr>
        <p:spPr>
          <a:xfrm>
            <a:off x="0" y="1628800"/>
            <a:ext cx="4572000" cy="646331"/>
          </a:xfrm>
          <a:prstGeom prst="rect">
            <a:avLst/>
          </a:prstGeom>
        </p:spPr>
        <p:txBody>
          <a:bodyPr>
            <a:spAutoFit/>
          </a:bodyPr>
          <a:lstStyle/>
          <a:p>
            <a:pPr algn="ctr" fontAlgn="b"/>
            <a:r>
              <a:rPr lang="fr-FR" dirty="0"/>
              <a:t>P</a:t>
            </a:r>
            <a:r>
              <a:rPr lang="fr-FR" dirty="0" smtClean="0"/>
              <a:t>ersonne qui assure </a:t>
            </a:r>
            <a:r>
              <a:rPr lang="fr-FR" dirty="0"/>
              <a:t>la présidence du CHSCT dans la décision de </a:t>
            </a:r>
            <a:r>
              <a:rPr lang="fr-FR" dirty="0" smtClean="0"/>
              <a:t>création</a:t>
            </a:r>
            <a:endParaRPr lang="fr-FR" dirty="0"/>
          </a:p>
        </p:txBody>
      </p:sp>
      <p:sp>
        <p:nvSpPr>
          <p:cNvPr id="9" name="Rectangle 8"/>
          <p:cNvSpPr/>
          <p:nvPr/>
        </p:nvSpPr>
        <p:spPr>
          <a:xfrm>
            <a:off x="4627165" y="1628800"/>
            <a:ext cx="4572000" cy="923330"/>
          </a:xfrm>
          <a:prstGeom prst="rect">
            <a:avLst/>
          </a:prstGeom>
        </p:spPr>
        <p:txBody>
          <a:bodyPr>
            <a:spAutoFit/>
          </a:bodyPr>
          <a:lstStyle/>
          <a:p>
            <a:pPr algn="ctr" fontAlgn="ctr"/>
            <a:r>
              <a:rPr lang="fr-FR" dirty="0" smtClean="0"/>
              <a:t>Moyens </a:t>
            </a:r>
            <a:r>
              <a:rPr lang="fr-FR" dirty="0"/>
              <a:t>d’information </a:t>
            </a:r>
            <a:r>
              <a:rPr lang="fr-FR" dirty="0" smtClean="0"/>
              <a:t>des </a:t>
            </a:r>
            <a:r>
              <a:rPr lang="fr-FR" dirty="0"/>
              <a:t>noms et coordonnées des représentants du personnel au </a:t>
            </a:r>
            <a:r>
              <a:rPr lang="fr-FR" dirty="0" smtClean="0"/>
              <a:t>CHSCT</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2139279568"/>
              </p:ext>
            </p:extLst>
          </p:nvPr>
        </p:nvGraphicFramePr>
        <p:xfrm>
          <a:off x="0" y="2275131"/>
          <a:ext cx="3968512" cy="34149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a:graphicFrameLocks/>
          </p:cNvGraphicFramePr>
          <p:nvPr>
            <p:extLst>
              <p:ext uri="{D42A27DB-BD31-4B8C-83A1-F6EECF244321}">
                <p14:modId xmlns:p14="http://schemas.microsoft.com/office/powerpoint/2010/main" val="879191510"/>
              </p:ext>
            </p:extLst>
          </p:nvPr>
        </p:nvGraphicFramePr>
        <p:xfrm>
          <a:off x="4100735" y="2796164"/>
          <a:ext cx="4618676" cy="32361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7307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a:t>Critère </a:t>
            </a:r>
            <a:r>
              <a:rPr lang="fr-FR" sz="1600" smtClean="0"/>
              <a:t>1.5</a:t>
            </a:r>
            <a:r>
              <a:rPr lang="fr-FR" sz="1600" dirty="0"/>
              <a:t>: Des registres de santé et sécurité au travail </a:t>
            </a:r>
            <a:r>
              <a:rPr lang="fr-FR" sz="1600" dirty="0" smtClean="0"/>
              <a:t>(SST) sont </a:t>
            </a:r>
            <a:r>
              <a:rPr lang="fr-FR" sz="1600" dirty="0"/>
              <a:t>mis en place dans l’établissement et sont accessibles aux agents et usagers.</a:t>
            </a:r>
          </a:p>
        </p:txBody>
      </p:sp>
      <p:graphicFrame>
        <p:nvGraphicFramePr>
          <p:cNvPr id="4" name="Espace réservé du contenu 3"/>
          <p:cNvGraphicFramePr>
            <a:graphicFrameLocks/>
          </p:cNvGraphicFramePr>
          <p:nvPr>
            <p:extLst>
              <p:ext uri="{D42A27DB-BD31-4B8C-83A1-F6EECF244321}">
                <p14:modId xmlns:p14="http://schemas.microsoft.com/office/powerpoint/2010/main" val="1942419092"/>
              </p:ext>
            </p:extLst>
          </p:nvPr>
        </p:nvGraphicFramePr>
        <p:xfrm>
          <a:off x="2339753" y="3619448"/>
          <a:ext cx="5976664" cy="2922970"/>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A786685B-2977-D546-9E3D-3CA676A47F0C}" type="slidenum">
              <a:rPr lang="fr-FR" smtClean="0"/>
              <a:pPr/>
              <a:t>19</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2755961382"/>
              </p:ext>
            </p:extLst>
          </p:nvPr>
        </p:nvGraphicFramePr>
        <p:xfrm>
          <a:off x="631032" y="1586234"/>
          <a:ext cx="7881936" cy="2033214"/>
        </p:xfrm>
        <a:graphic>
          <a:graphicData uri="http://schemas.openxmlformats.org/drawingml/2006/table">
            <a:tbl>
              <a:tblPr>
                <a:tableStyleId>{5C22544A-7EE6-4342-B048-85BDC9FD1C3A}</a:tableStyleId>
              </a:tblPr>
              <a:tblGrid>
                <a:gridCol w="3552884">
                  <a:extLst>
                    <a:ext uri="{9D8B030D-6E8A-4147-A177-3AD203B41FA5}">
                      <a16:colId xmlns:a16="http://schemas.microsoft.com/office/drawing/2014/main" val="20000"/>
                    </a:ext>
                  </a:extLst>
                </a:gridCol>
                <a:gridCol w="1071331">
                  <a:extLst>
                    <a:ext uri="{9D8B030D-6E8A-4147-A177-3AD203B41FA5}">
                      <a16:colId xmlns:a16="http://schemas.microsoft.com/office/drawing/2014/main" val="20001"/>
                    </a:ext>
                  </a:extLst>
                </a:gridCol>
                <a:gridCol w="1016671">
                  <a:extLst>
                    <a:ext uri="{9D8B030D-6E8A-4147-A177-3AD203B41FA5}">
                      <a16:colId xmlns:a16="http://schemas.microsoft.com/office/drawing/2014/main" val="20002"/>
                    </a:ext>
                  </a:extLst>
                </a:gridCol>
                <a:gridCol w="1115059">
                  <a:extLst>
                    <a:ext uri="{9D8B030D-6E8A-4147-A177-3AD203B41FA5}">
                      <a16:colId xmlns:a16="http://schemas.microsoft.com/office/drawing/2014/main" val="20003"/>
                    </a:ext>
                  </a:extLst>
                </a:gridCol>
                <a:gridCol w="1125991">
                  <a:extLst>
                    <a:ext uri="{9D8B030D-6E8A-4147-A177-3AD203B41FA5}">
                      <a16:colId xmlns:a16="http://schemas.microsoft.com/office/drawing/2014/main" val="20004"/>
                    </a:ext>
                  </a:extLst>
                </a:gridCol>
              </a:tblGrid>
              <a:tr h="144302">
                <a:tc gridSpan="3">
                  <a:txBody>
                    <a:bodyPr/>
                    <a:lstStyle/>
                    <a:p>
                      <a:pPr algn="l" fontAlgn="ctr"/>
                      <a:r>
                        <a:rPr lang="fr-FR" sz="1400" u="none" strike="noStrike" dirty="0">
                          <a:effectLst/>
                          <a:latin typeface="+mn-lt"/>
                        </a:rPr>
                        <a:t>36.     Les modalités d’accès aux registres SST </a:t>
                      </a:r>
                      <a:r>
                        <a:rPr lang="fr-FR" sz="1400" u="none" strike="noStrike" dirty="0" err="1">
                          <a:effectLst/>
                          <a:latin typeface="+mn-lt"/>
                        </a:rPr>
                        <a:t>ont-elles</a:t>
                      </a:r>
                      <a:r>
                        <a:rPr lang="fr-FR" sz="1400" u="none" strike="noStrike" dirty="0">
                          <a:effectLst/>
                          <a:latin typeface="+mn-lt"/>
                        </a:rPr>
                        <a:t> été arrêtées en lien avec le CHSCT ?</a:t>
                      </a:r>
                      <a:endParaRPr lang="fr-FR" sz="1400" b="1" i="0" u="none" strike="noStrike" dirty="0">
                        <a:solidFill>
                          <a:srgbClr val="000000"/>
                        </a:solidFill>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u="none" strike="noStrike">
                          <a:effectLst/>
                          <a:latin typeface="+mn-lt"/>
                        </a:rPr>
                        <a:t>oui</a:t>
                      </a:r>
                      <a:endParaRPr lang="fr-FR" sz="1400" b="0" i="0" u="none" strike="noStrike">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tc>
                  <a:txBody>
                    <a:bodyPr/>
                    <a:lstStyle/>
                    <a:p>
                      <a:pPr algn="ctr" fontAlgn="b"/>
                      <a:r>
                        <a:rPr lang="fr-FR" sz="1400" u="none" strike="noStrike">
                          <a:effectLst/>
                          <a:latin typeface="+mn-lt"/>
                        </a:rPr>
                        <a:t>non</a:t>
                      </a:r>
                      <a:endParaRPr lang="fr-FR" sz="1400" b="0" i="0" u="none" strike="noStrike">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144302">
                <a:tc>
                  <a:txBody>
                    <a:bodyPr/>
                    <a:lstStyle/>
                    <a:p>
                      <a:pPr algn="l" fontAlgn="ctr"/>
                      <a:endParaRPr lang="fr-FR" sz="1400" b="1" i="0" u="none" strike="noStrike">
                        <a:solidFill>
                          <a:srgbClr val="000000"/>
                        </a:solidFill>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tc>
                  <a:txBody>
                    <a:bodyPr/>
                    <a:lstStyle/>
                    <a:p>
                      <a:pPr algn="l" fontAlgn="ctr"/>
                      <a:endParaRPr lang="fr-FR" sz="1400" b="0" i="0" u="none" strike="noStrike" dirty="0">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tc>
                  <a:txBody>
                    <a:bodyPr/>
                    <a:lstStyle/>
                    <a:p>
                      <a:pPr algn="l" fontAlgn="ctr"/>
                      <a:endParaRPr lang="fr-FR" sz="1400" b="0" i="0" u="none" strike="noStrike" dirty="0">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90</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9</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144302">
                <a:tc gridSpan="3">
                  <a:txBody>
                    <a:bodyPr/>
                    <a:lstStyle/>
                    <a:p>
                      <a:pPr algn="l" fontAlgn="ctr"/>
                      <a:r>
                        <a:rPr lang="fr-FR" sz="1400" u="none" strike="noStrike" dirty="0" smtClean="0">
                          <a:effectLst/>
                          <a:latin typeface="+mn-lt"/>
                        </a:rPr>
                        <a:t>Des registres de santé et sécurité au travail (SST) sont mis en place dans l’établissement et sont accessibles aux agents et usagers</a:t>
                      </a:r>
                      <a:endParaRPr lang="fr-FR" sz="1400" b="0" i="0" u="none" strike="noStrike" dirty="0">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pPr algn="l" fontAlgn="ctr"/>
                      <a:endParaRPr lang="fr-FR" sz="1400" b="0" i="0" u="none" strike="noStrike" dirty="0">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a:effectLst/>
                          <a:latin typeface="+mn-lt"/>
                        </a:rPr>
                        <a:t>oui</a:t>
                      </a:r>
                      <a:endParaRPr lang="fr-FR" sz="1400" b="0" i="0" u="none" strike="noStrike">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tc>
                  <a:txBody>
                    <a:bodyPr/>
                    <a:lstStyle/>
                    <a:p>
                      <a:pPr algn="ctr" fontAlgn="b"/>
                      <a:r>
                        <a:rPr lang="fr-FR" sz="1400" u="none" strike="noStrike">
                          <a:effectLst/>
                          <a:latin typeface="+mn-lt"/>
                        </a:rPr>
                        <a:t>non</a:t>
                      </a:r>
                      <a:endParaRPr lang="fr-FR" sz="1400" b="0" i="0" u="none" strike="noStrike">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144302">
                <a:tc>
                  <a:txBody>
                    <a:bodyPr/>
                    <a:lstStyle/>
                    <a:p>
                      <a:pPr algn="l" fontAlgn="ctr"/>
                      <a:endParaRPr lang="fr-FR" sz="1400" b="0" i="0" u="none" strike="noStrike">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tc>
                  <a:txBody>
                    <a:bodyPr/>
                    <a:lstStyle/>
                    <a:p>
                      <a:pPr algn="l" fontAlgn="ctr"/>
                      <a:endParaRPr lang="fr-FR" sz="1400" b="0" i="0" u="none" strike="noStrike">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tc>
                  <a:txBody>
                    <a:bodyPr/>
                    <a:lstStyle/>
                    <a:p>
                      <a:pPr algn="l" fontAlgn="ctr"/>
                      <a:endParaRPr lang="fr-FR" sz="1400" b="0" i="0" u="none" strike="noStrike" dirty="0">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106</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1</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275116">
                <a:tc gridSpan="5">
                  <a:txBody>
                    <a:bodyPr/>
                    <a:lstStyle/>
                    <a:p>
                      <a:pPr algn="l" fontAlgn="ctr"/>
                      <a:r>
                        <a:rPr lang="fr-FR" sz="1400" u="none" strike="noStrike" dirty="0">
                          <a:effectLst/>
                          <a:latin typeface="+mn-lt"/>
                        </a:rPr>
                        <a:t>37.     Quel est le nombre de signalements consignés dans les registres SST en </a:t>
                      </a:r>
                      <a:r>
                        <a:rPr lang="fr-FR" sz="1400" u="none" strike="noStrike" dirty="0" smtClean="0">
                          <a:effectLst/>
                          <a:latin typeface="+mn-lt"/>
                        </a:rPr>
                        <a:t>2021</a:t>
                      </a:r>
                      <a:r>
                        <a:rPr lang="fr-FR" sz="1400" u="none" strike="noStrike" dirty="0">
                          <a:effectLst/>
                          <a:latin typeface="+mn-lt"/>
                        </a:rPr>
                        <a:t> ?</a:t>
                      </a:r>
                      <a:endParaRPr lang="fr-FR" sz="1400" b="1" i="0" u="none" strike="noStrike" dirty="0">
                        <a:solidFill>
                          <a:srgbClr val="000000"/>
                        </a:solidFill>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pPr algn="l" fontAlgn="ctr"/>
                      <a:endParaRPr lang="fr-FR" sz="1400" b="0" i="0" u="none" strike="noStrike" dirty="0">
                        <a:effectLst/>
                        <a:latin typeface="+mn-lt"/>
                      </a:endParaRPr>
                    </a:p>
                  </a:txBody>
                  <a:tcPr marL="6559" marR="6559" marT="6559" marB="0" anchor="ctr"/>
                </a:tc>
                <a:tc hMerge="1">
                  <a:txBody>
                    <a:bodyPr/>
                    <a:lstStyle/>
                    <a:p>
                      <a:pPr algn="l" fontAlgn="ctr"/>
                      <a:endParaRPr lang="fr-FR" sz="1400" b="0" i="0" u="none" strike="noStrike" dirty="0">
                        <a:effectLst/>
                        <a:latin typeface="+mn-lt"/>
                      </a:endParaRPr>
                    </a:p>
                  </a:txBody>
                  <a:tcPr marL="6559" marR="6559" marT="6559" marB="0" anchor="ctr"/>
                </a:tc>
                <a:extLst>
                  <a:ext uri="{0D108BD9-81ED-4DB2-BD59-A6C34878D82A}">
                    <a16:rowId xmlns:a16="http://schemas.microsoft.com/office/drawing/2014/main" val="10004"/>
                  </a:ext>
                </a:extLst>
              </a:tr>
              <a:tr h="144302">
                <a:tc gridSpan="4">
                  <a:txBody>
                    <a:bodyPr/>
                    <a:lstStyle/>
                    <a:p>
                      <a:pPr algn="l" fontAlgn="ctr"/>
                      <a:r>
                        <a:rPr lang="fr-FR" sz="1400" u="none" strike="noStrike" dirty="0">
                          <a:effectLst/>
                          <a:latin typeface="+mn-lt"/>
                        </a:rPr>
                        <a:t>Nombre de signalements dans les registres SST</a:t>
                      </a:r>
                      <a:endParaRPr lang="fr-FR" sz="1400" b="0" i="0" u="none" strike="noStrike" dirty="0">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dirty="0"/>
                    </a:p>
                  </a:txBody>
                  <a:tcPr marL="6559" marR="6559" marT="6559" marB="0" anchor="ctr"/>
                </a:tc>
                <a:tc>
                  <a:txBody>
                    <a:bodyPr/>
                    <a:lstStyle/>
                    <a:p>
                      <a:pPr algn="ctr" fontAlgn="ctr"/>
                      <a:r>
                        <a:rPr lang="fr-FR" sz="1400" b="0" i="0" u="none" strike="noStrike" dirty="0" smtClean="0">
                          <a:solidFill>
                            <a:srgbClr val="0070C0"/>
                          </a:solidFill>
                          <a:effectLst/>
                          <a:latin typeface="+mn-lt"/>
                        </a:rPr>
                        <a:t>3005</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r h="144302">
                <a:tc gridSpan="4">
                  <a:txBody>
                    <a:bodyPr/>
                    <a:lstStyle/>
                    <a:p>
                      <a:pPr algn="l" fontAlgn="ctr"/>
                      <a:r>
                        <a:rPr lang="fr-FR" sz="1400" u="none" strike="noStrike" dirty="0">
                          <a:effectLst/>
                          <a:latin typeface="+mn-lt"/>
                        </a:rPr>
                        <a:t>Nombre de réponse apportées aux signalements dans les registres SST</a:t>
                      </a:r>
                      <a:endParaRPr lang="fr-FR" sz="1400" b="0" i="0" u="none" strike="noStrike" dirty="0">
                        <a:effectLst/>
                        <a:latin typeface="+mn-lt"/>
                      </a:endParaRPr>
                    </a:p>
                  </a:txBody>
                  <a:tcPr marL="6559" marR="6559" marT="655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dirty="0"/>
                    </a:p>
                  </a:txBody>
                  <a:tcPr marL="6559" marR="6559" marT="6559" marB="0" anchor="ctr"/>
                </a:tc>
                <a:tc>
                  <a:txBody>
                    <a:bodyPr/>
                    <a:lstStyle/>
                    <a:p>
                      <a:pPr algn="ctr" fontAlgn="ctr"/>
                      <a:r>
                        <a:rPr lang="fr-FR" sz="1400" b="0" i="0" u="none" strike="noStrike" dirty="0" smtClean="0">
                          <a:solidFill>
                            <a:srgbClr val="0070C0"/>
                          </a:solidFill>
                          <a:effectLst/>
                          <a:latin typeface="+mn-lt"/>
                        </a:rPr>
                        <a:t>2003</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7522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smtClean="0"/>
              <a:t>Présentation de l’enquête:</a:t>
            </a:r>
            <a:r>
              <a:rPr lang="fr-FR" sz="1800" b="1" dirty="0"/>
              <a:t/>
            </a:r>
            <a:br>
              <a:rPr lang="fr-FR" sz="1800" b="1" dirty="0"/>
            </a:br>
            <a:r>
              <a:rPr lang="fr-FR" sz="1800" dirty="0" smtClean="0"/>
              <a:t>Méthodologie et </a:t>
            </a:r>
            <a:r>
              <a:rPr lang="fr-FR" sz="1800" dirty="0"/>
              <a:t>Chiffres </a:t>
            </a:r>
            <a:r>
              <a:rPr lang="fr-FR" sz="1800" dirty="0" smtClean="0"/>
              <a:t>clés</a:t>
            </a:r>
            <a:endParaRPr lang="fr-FR" sz="1800" dirty="0"/>
          </a:p>
        </p:txBody>
      </p:sp>
      <p:sp>
        <p:nvSpPr>
          <p:cNvPr id="3" name="Espace réservé du contenu 2"/>
          <p:cNvSpPr>
            <a:spLocks noGrp="1"/>
          </p:cNvSpPr>
          <p:nvPr>
            <p:ph idx="1"/>
          </p:nvPr>
        </p:nvSpPr>
        <p:spPr>
          <a:xfrm>
            <a:off x="389618" y="1666022"/>
            <a:ext cx="8214829" cy="4248150"/>
          </a:xfrm>
        </p:spPr>
        <p:txBody>
          <a:bodyPr>
            <a:normAutofit/>
          </a:bodyPr>
          <a:lstStyle/>
          <a:p>
            <a:pPr marL="285750" lvl="1" indent="-285750" algn="just">
              <a:spcBef>
                <a:spcPts val="0"/>
              </a:spcBef>
            </a:pPr>
            <a:r>
              <a:rPr lang="fr-FR" sz="1400" dirty="0" smtClean="0"/>
              <a:t>Le questionnaire de l’enquête, qui s’appuie sur le livre des références de l’inspection générale, a été rédigé dans le cadre d’un groupe de travail du CHSCT MESR et a été approuvé lors de la séa</a:t>
            </a:r>
            <a:r>
              <a:rPr lang="fr-FR" sz="1400" dirty="0"/>
              <a:t>nce plénière du </a:t>
            </a:r>
            <a:r>
              <a:rPr lang="fr-FR" sz="1400" dirty="0" smtClean="0"/>
              <a:t>22 novembre 2017. </a:t>
            </a:r>
          </a:p>
          <a:p>
            <a:pPr marL="285750" lvl="1" indent="-285750" algn="just">
              <a:spcBef>
                <a:spcPts val="0"/>
              </a:spcBef>
            </a:pPr>
            <a:endParaRPr lang="fr-FR" sz="1400" dirty="0" smtClean="0"/>
          </a:p>
          <a:p>
            <a:pPr marL="285750" lvl="1" indent="-285750" algn="just">
              <a:spcBef>
                <a:spcPts val="0"/>
              </a:spcBef>
            </a:pPr>
            <a:r>
              <a:rPr lang="fr-FR" sz="1400" b="1" dirty="0" smtClean="0"/>
              <a:t>Les </a:t>
            </a:r>
            <a:r>
              <a:rPr lang="fr-FR" sz="1400" b="1" dirty="0"/>
              <a:t>pourcentages </a:t>
            </a:r>
            <a:r>
              <a:rPr lang="fr-FR" sz="1400" b="1" dirty="0" smtClean="0"/>
              <a:t>présentés </a:t>
            </a:r>
            <a:r>
              <a:rPr lang="fr-FR" sz="1400" b="1" dirty="0"/>
              <a:t>dans les bilans sont </a:t>
            </a:r>
            <a:r>
              <a:rPr lang="fr-FR" sz="1400" b="1" dirty="0" smtClean="0"/>
              <a:t>calculés </a:t>
            </a:r>
            <a:r>
              <a:rPr lang="fr-FR" sz="1400" b="1" dirty="0"/>
              <a:t>par rapport aux </a:t>
            </a:r>
            <a:r>
              <a:rPr lang="fr-FR" sz="1400" b="1" dirty="0" smtClean="0"/>
              <a:t>111 </a:t>
            </a:r>
            <a:r>
              <a:rPr lang="fr-FR" sz="1400" b="1" dirty="0"/>
              <a:t>établissements ayant </a:t>
            </a:r>
            <a:r>
              <a:rPr lang="fr-FR" sz="1400" b="1" dirty="0" smtClean="0"/>
              <a:t>répondu à l’enquête, </a:t>
            </a:r>
            <a:r>
              <a:rPr lang="fr-FR" sz="1400" b="1" dirty="0"/>
              <a:t>sauf mention contraire</a:t>
            </a:r>
            <a:r>
              <a:rPr lang="fr-FR" sz="1400" b="1" dirty="0" smtClean="0"/>
              <a:t>.</a:t>
            </a:r>
          </a:p>
          <a:p>
            <a:pPr marL="285750" lvl="1" indent="-285750" algn="just">
              <a:spcBef>
                <a:spcPts val="0"/>
              </a:spcBef>
            </a:pPr>
            <a:endParaRPr lang="fr-FR" sz="1400" b="1" dirty="0" smtClean="0"/>
          </a:p>
          <a:p>
            <a:pPr marL="285750" lvl="1" indent="-285750" algn="just">
              <a:spcBef>
                <a:spcPts val="0"/>
              </a:spcBef>
            </a:pPr>
            <a:r>
              <a:rPr lang="fr-FR" sz="1400" dirty="0"/>
              <a:t>Les graphiques indiquent les chiffres de </a:t>
            </a:r>
            <a:r>
              <a:rPr lang="fr-FR" sz="1400" dirty="0" smtClean="0"/>
              <a:t>2021 </a:t>
            </a:r>
            <a:r>
              <a:rPr lang="fr-FR" sz="1400" dirty="0"/>
              <a:t>(en bleu foncé) </a:t>
            </a:r>
            <a:r>
              <a:rPr lang="fr-FR" sz="1400" dirty="0" smtClean="0"/>
              <a:t>et ceux </a:t>
            </a:r>
            <a:r>
              <a:rPr lang="fr-FR" sz="1400" dirty="0"/>
              <a:t>de </a:t>
            </a:r>
            <a:r>
              <a:rPr lang="fr-FR" sz="1400" dirty="0" smtClean="0"/>
              <a:t>2020 (en bleu moyen) </a:t>
            </a:r>
            <a:r>
              <a:rPr lang="fr-FR" sz="1400" dirty="0"/>
              <a:t>et de </a:t>
            </a:r>
            <a:r>
              <a:rPr lang="fr-FR" sz="1400" dirty="0" smtClean="0"/>
              <a:t>2019 (en bleu clair).</a:t>
            </a:r>
          </a:p>
          <a:p>
            <a:pPr marL="285750" lvl="1" indent="-285750" algn="just">
              <a:spcBef>
                <a:spcPts val="0"/>
              </a:spcBef>
            </a:pPr>
            <a:endParaRPr lang="fr-FR" sz="1400" dirty="0" smtClean="0"/>
          </a:p>
          <a:p>
            <a:pPr marL="285750" lvl="1" indent="-285750" algn="just">
              <a:spcBef>
                <a:spcPts val="0"/>
              </a:spcBef>
            </a:pPr>
            <a:r>
              <a:rPr lang="fr-FR" sz="1400" dirty="0" smtClean="0"/>
              <a:t>Comme </a:t>
            </a:r>
            <a:r>
              <a:rPr lang="fr-FR" sz="1400" dirty="0"/>
              <a:t>les années précédentes, les absences de réponse à certains items sont considérées comme des réponses nulles et intégrées comme telles dans les ratios; cette modalité a un effet minorant sur les résultats exprimés. </a:t>
            </a:r>
            <a:endParaRPr lang="fr-FR" sz="1400" dirty="0" smtClean="0"/>
          </a:p>
          <a:p>
            <a:pPr marL="285750" lvl="1" indent="-285750" algn="just">
              <a:spcBef>
                <a:spcPts val="0"/>
              </a:spcBef>
            </a:pPr>
            <a:endParaRPr lang="fr-FR" sz="1400" dirty="0" smtClean="0"/>
          </a:p>
          <a:p>
            <a:pPr marL="285750" lvl="1" indent="-285750" algn="just">
              <a:spcBef>
                <a:spcPts val="0"/>
              </a:spcBef>
            </a:pPr>
            <a:r>
              <a:rPr lang="fr-FR" sz="1400" dirty="0" smtClean="0"/>
              <a:t>Le taux de réponse à l’enquête est de </a:t>
            </a:r>
            <a:r>
              <a:rPr lang="fr-FR" sz="1400" b="1" dirty="0" smtClean="0"/>
              <a:t>62 </a:t>
            </a:r>
            <a:r>
              <a:rPr lang="fr-FR" sz="1400" b="1" dirty="0"/>
              <a:t>% </a:t>
            </a:r>
            <a:r>
              <a:rPr lang="fr-FR" sz="1400" b="1" dirty="0" smtClean="0"/>
              <a:t>des établissements </a:t>
            </a:r>
            <a:r>
              <a:rPr lang="fr-FR" sz="1400" dirty="0" smtClean="0"/>
              <a:t>de l’ESR, ce qui représente </a:t>
            </a:r>
            <a:r>
              <a:rPr lang="fr-FR" sz="1400" b="1" dirty="0" smtClean="0"/>
              <a:t>76 % des personnels </a:t>
            </a:r>
            <a:r>
              <a:rPr lang="fr-FR" sz="1400" dirty="0" smtClean="0"/>
              <a:t>de l’enseignement supérieur et de la recherche.</a:t>
            </a:r>
            <a:endParaRPr lang="fr-FR" sz="1400"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a:t>
            </a:fld>
            <a:endParaRPr lang="fr-FR"/>
          </a:p>
        </p:txBody>
      </p:sp>
    </p:spTree>
    <p:extLst>
      <p:ext uri="{BB962C8B-B14F-4D97-AF65-F5344CB8AC3E}">
        <p14:creationId xmlns:p14="http://schemas.microsoft.com/office/powerpoint/2010/main" val="851871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a:t>Critère </a:t>
            </a:r>
            <a:r>
              <a:rPr lang="fr-FR" sz="1600" smtClean="0"/>
              <a:t>1.6</a:t>
            </a:r>
            <a:r>
              <a:rPr lang="fr-FR" sz="1600" dirty="0"/>
              <a:t>: Un registre pour le signalement des dangers graves et </a:t>
            </a:r>
            <a:r>
              <a:rPr lang="fr-FR" sz="1600" dirty="0" smtClean="0"/>
              <a:t>imminents (SDGI) </a:t>
            </a:r>
            <a:r>
              <a:rPr lang="fr-FR" sz="1600" dirty="0"/>
              <a:t>est mis en place.</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20</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4192493254"/>
              </p:ext>
            </p:extLst>
          </p:nvPr>
        </p:nvGraphicFramePr>
        <p:xfrm>
          <a:off x="395535" y="1484784"/>
          <a:ext cx="8352929" cy="2952329"/>
        </p:xfrm>
        <a:graphic>
          <a:graphicData uri="http://schemas.openxmlformats.org/drawingml/2006/table">
            <a:tbl>
              <a:tblPr>
                <a:tableStyleId>{5C22544A-7EE6-4342-B048-85BDC9FD1C3A}</a:tableStyleId>
              </a:tblPr>
              <a:tblGrid>
                <a:gridCol w="7200801">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tblGrid>
              <a:tr h="273411">
                <a:tc>
                  <a:txBody>
                    <a:bodyPr/>
                    <a:lstStyle/>
                    <a:p>
                      <a:pPr algn="l" fontAlgn="ctr"/>
                      <a:r>
                        <a:rPr lang="fr-FR" sz="1400" u="none" strike="noStrike" dirty="0">
                          <a:effectLst/>
                          <a:latin typeface="+mn-lt"/>
                        </a:rPr>
                        <a:t>38.     Les modalités d’accès aux registres SDGI </a:t>
                      </a:r>
                      <a:r>
                        <a:rPr lang="fr-FR" sz="1400" u="none" strike="noStrike" dirty="0" err="1">
                          <a:effectLst/>
                          <a:latin typeface="+mn-lt"/>
                        </a:rPr>
                        <a:t>ont-elles</a:t>
                      </a:r>
                      <a:r>
                        <a:rPr lang="fr-FR" sz="1400" u="none" strike="noStrike" dirty="0">
                          <a:effectLst/>
                          <a:latin typeface="+mn-lt"/>
                        </a:rPr>
                        <a:t> été arrêtées en lien avec le CHSCT ?</a:t>
                      </a:r>
                      <a:endParaRPr lang="fr-FR" sz="1400" b="1" i="0" u="none" strike="noStrike" dirty="0">
                        <a:solidFill>
                          <a:srgbClr val="000000"/>
                        </a:solidFill>
                        <a:effectLst/>
                        <a:latin typeface="+mn-lt"/>
                      </a:endParaRPr>
                    </a:p>
                  </a:txBody>
                  <a:tcPr marL="7620" marR="7620" marT="7620"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oui</a:t>
                      </a:r>
                      <a:endParaRPr lang="fr-FR" sz="1400" b="0" i="0" u="none" strike="noStrike" dirty="0">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b"/>
                      <a:r>
                        <a:rPr lang="fr-FR" sz="1400" u="none" strike="noStrike" dirty="0">
                          <a:effectLst/>
                          <a:latin typeface="+mn-lt"/>
                        </a:rPr>
                        <a:t>non</a:t>
                      </a:r>
                      <a:endParaRPr lang="fr-FR" sz="1400" b="0" i="0" u="none" strike="noStrike" dirty="0">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273411">
                <a:tc>
                  <a:txBody>
                    <a:bodyPr/>
                    <a:lstStyle/>
                    <a:p>
                      <a:pPr algn="l" fontAlgn="ctr"/>
                      <a:endParaRPr lang="fr-FR" sz="1400" b="0" i="0" u="none" strike="noStrike" dirty="0">
                        <a:effectLst/>
                        <a:latin typeface="+mn-lt"/>
                      </a:endParaRPr>
                    </a:p>
                  </a:txBody>
                  <a:tcPr marL="7620" marR="7620" marT="7620"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94</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10</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311122">
                <a:tc gridSpan="2">
                  <a:txBody>
                    <a:bodyPr/>
                    <a:lstStyle/>
                    <a:p>
                      <a:pPr algn="l" fontAlgn="ctr"/>
                      <a:r>
                        <a:rPr lang="fr-FR" sz="1400" u="none" strike="noStrike" dirty="0">
                          <a:effectLst/>
                          <a:latin typeface="+mn-lt"/>
                        </a:rPr>
                        <a:t>39.    Combien de signalements d'un danger grave et imminent avez-vous recensés en </a:t>
                      </a:r>
                      <a:r>
                        <a:rPr lang="fr-FR" sz="1400" u="none" strike="noStrike" dirty="0" smtClean="0">
                          <a:effectLst/>
                          <a:latin typeface="+mn-lt"/>
                        </a:rPr>
                        <a:t>2021 </a:t>
                      </a:r>
                      <a:r>
                        <a:rPr lang="fr-FR" sz="1400" u="none" strike="noStrike" dirty="0">
                          <a:effectLst/>
                          <a:latin typeface="+mn-lt"/>
                        </a:rPr>
                        <a:t>?</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dirty="0"/>
                    </a:p>
                  </a:txBody>
                  <a:tcPr marL="7620" marR="7620" marT="7620"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kern="1200" dirty="0">
                          <a:solidFill>
                            <a:srgbClr val="0070C0"/>
                          </a:solidFill>
                          <a:effectLst/>
                          <a:latin typeface="Arial Unicode MS"/>
                          <a:ea typeface="+mn-ea"/>
                          <a:cs typeface="+mn-cs"/>
                        </a:rPr>
                        <a:t>26</a:t>
                      </a:r>
                    </a:p>
                  </a:txBody>
                  <a:tcPr marL="9525" marR="9525" marT="9525"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311122">
                <a:tc gridSpan="2">
                  <a:txBody>
                    <a:bodyPr/>
                    <a:lstStyle/>
                    <a:p>
                      <a:pPr algn="l" fontAlgn="ctr"/>
                      <a:r>
                        <a:rPr lang="fr-FR" sz="1400" u="none" strike="noStrike" dirty="0">
                          <a:effectLst/>
                          <a:latin typeface="+mn-lt"/>
                        </a:rPr>
                        <a:t>Nombre de signalements ayant fait l'objet d'une inscription au registre SDGI</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dirty="0"/>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kern="1200" dirty="0" smtClean="0">
                          <a:solidFill>
                            <a:srgbClr val="0070C0"/>
                          </a:solidFill>
                          <a:effectLst/>
                          <a:latin typeface="Arial Unicode MS"/>
                          <a:ea typeface="+mn-ea"/>
                          <a:cs typeface="+mn-cs"/>
                        </a:rPr>
                        <a:t>24</a:t>
                      </a:r>
                      <a:endParaRPr lang="fr-FR" sz="1400" b="0" i="0" u="none" strike="noStrike" kern="1200" dirty="0">
                        <a:solidFill>
                          <a:srgbClr val="0070C0"/>
                        </a:solidFill>
                        <a:effectLst/>
                        <a:latin typeface="Arial Unicode MS"/>
                        <a:ea typeface="+mn-ea"/>
                        <a:cs typeface="+mn-c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311122">
                <a:tc gridSpan="2">
                  <a:txBody>
                    <a:bodyPr/>
                    <a:lstStyle/>
                    <a:p>
                      <a:pPr algn="l" fontAlgn="ctr"/>
                      <a:r>
                        <a:rPr lang="fr-FR" sz="1400" u="none" strike="noStrike" dirty="0">
                          <a:effectLst/>
                          <a:latin typeface="+mn-lt"/>
                        </a:rPr>
                        <a:t>Nombre de réponses aux signalements dans le registre SDGI</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dirty="0"/>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kern="1200" dirty="0">
                          <a:solidFill>
                            <a:srgbClr val="0070C0"/>
                          </a:solidFill>
                          <a:effectLst/>
                          <a:latin typeface="Arial Unicode MS"/>
                          <a:ea typeface="+mn-ea"/>
                          <a:cs typeface="+mn-cs"/>
                        </a:rPr>
                        <a:t>20</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568948">
                <a:tc gridSpan="2">
                  <a:txBody>
                    <a:bodyPr/>
                    <a:lstStyle/>
                    <a:p>
                      <a:pPr algn="l" fontAlgn="ctr"/>
                      <a:r>
                        <a:rPr lang="fr-FR" sz="1400" u="none" strike="noStrike" dirty="0">
                          <a:effectLst/>
                          <a:latin typeface="+mn-lt"/>
                        </a:rPr>
                        <a:t>Nombre de signalements ayant fait l'objet d'une saisine de l'inspection du travail</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dirty="0">
                        <a:effectLst/>
                        <a:latin typeface="+mn-lt"/>
                      </a:endParaRPr>
                    </a:p>
                  </a:txBody>
                  <a:tcPr marL="7620" marR="7620" marT="7620" marB="0" anchor="ctr"/>
                </a:tc>
                <a:tc>
                  <a:txBody>
                    <a:bodyPr/>
                    <a:lstStyle/>
                    <a:p>
                      <a:pPr algn="ctr" fontAlgn="ctr"/>
                      <a:r>
                        <a:rPr lang="fr-FR" sz="1400" b="0" i="0" u="none" strike="noStrike" kern="1200" dirty="0">
                          <a:solidFill>
                            <a:srgbClr val="0070C0"/>
                          </a:solidFill>
                          <a:effectLst/>
                          <a:latin typeface="Arial Unicode MS"/>
                          <a:ea typeface="+mn-ea"/>
                          <a:cs typeface="+mn-cs"/>
                        </a:rPr>
                        <a:t>2</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r h="356371">
                <a:tc gridSpan="3">
                  <a:txBody>
                    <a:bodyPr/>
                    <a:lstStyle/>
                    <a:p>
                      <a:pPr algn="l" fontAlgn="ctr"/>
                      <a:r>
                        <a:rPr lang="fr-FR" sz="1400" u="none" strike="noStrike" dirty="0">
                          <a:effectLst/>
                          <a:latin typeface="+mn-lt"/>
                        </a:rPr>
                        <a:t>40.     Quel est le nombre de droits de retrait invoqués par les agents ?</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a:effectLst/>
                        <a:latin typeface="+mn-lt"/>
                      </a:endParaRPr>
                    </a:p>
                  </a:txBody>
                  <a:tcPr marL="7620" marR="7620" marT="7620" marB="0" anchor="ctr"/>
                </a:tc>
                <a:tc hMerge="1">
                  <a:txBody>
                    <a:bodyPr/>
                    <a:lstStyle/>
                    <a:p>
                      <a:endParaRPr lang="fr-FR"/>
                    </a:p>
                  </a:txBody>
                  <a:tcPr/>
                </a:tc>
                <a:extLst>
                  <a:ext uri="{0D108BD9-81ED-4DB2-BD59-A6C34878D82A}">
                    <a16:rowId xmlns:a16="http://schemas.microsoft.com/office/drawing/2014/main" val="10006"/>
                  </a:ext>
                </a:extLst>
              </a:tr>
              <a:tr h="273411">
                <a:tc gridSpan="2">
                  <a:txBody>
                    <a:bodyPr/>
                    <a:lstStyle/>
                    <a:p>
                      <a:pPr algn="l" fontAlgn="ctr"/>
                      <a:r>
                        <a:rPr lang="fr-FR" sz="1400" u="none" strike="noStrike" dirty="0" smtClean="0">
                          <a:effectLst/>
                          <a:latin typeface="+mn-lt"/>
                        </a:rPr>
                        <a:t>Nombre de situations </a:t>
                      </a:r>
                      <a:r>
                        <a:rPr lang="fr-FR" sz="1400" u="none" strike="noStrike" dirty="0">
                          <a:effectLst/>
                          <a:latin typeface="+mn-lt"/>
                        </a:rPr>
                        <a:t>d'invocations du droit de retrait recensées en </a:t>
                      </a:r>
                      <a:r>
                        <a:rPr lang="fr-FR" sz="1400" u="none" strike="noStrike" dirty="0" smtClean="0">
                          <a:effectLst/>
                          <a:latin typeface="+mn-lt"/>
                        </a:rPr>
                        <a:t>2021</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dirty="0">
                        <a:effectLst/>
                        <a:latin typeface="+mn-lt"/>
                      </a:endParaRPr>
                    </a:p>
                  </a:txBody>
                  <a:tcPr marL="7620" marR="7620" marT="7620" marB="0" anchor="ctr"/>
                </a:tc>
                <a:tc>
                  <a:txBody>
                    <a:bodyPr/>
                    <a:lstStyle/>
                    <a:p>
                      <a:pPr algn="ctr" fontAlgn="ctr"/>
                      <a:r>
                        <a:rPr lang="fr-FR" sz="1400" b="0" i="0" u="none" strike="noStrike" dirty="0" smtClean="0">
                          <a:solidFill>
                            <a:srgbClr val="0070C0"/>
                          </a:solidFill>
                          <a:effectLst/>
                          <a:latin typeface="Arial Unicode MS"/>
                        </a:rPr>
                        <a:t>13</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7"/>
                  </a:ext>
                </a:extLst>
              </a:tr>
              <a:tr h="273411">
                <a:tc gridSpan="2">
                  <a:txBody>
                    <a:bodyPr/>
                    <a:lstStyle/>
                    <a:p>
                      <a:pPr algn="l" fontAlgn="ctr"/>
                      <a:r>
                        <a:rPr lang="fr-FR" sz="1400" b="0" i="0" u="none" strike="noStrike" dirty="0" smtClean="0">
                          <a:effectLst/>
                          <a:latin typeface="+mn-lt"/>
                        </a:rPr>
                        <a:t>Nombre de situations</a:t>
                      </a:r>
                      <a:r>
                        <a:rPr lang="fr-FR" sz="1400" b="0" i="0" u="none" strike="noStrike" baseline="0" dirty="0" smtClean="0">
                          <a:effectLst/>
                          <a:latin typeface="+mn-lt"/>
                        </a:rPr>
                        <a:t> de </a:t>
                      </a:r>
                      <a:r>
                        <a:rPr lang="fr-FR" sz="1400" b="0" i="0" u="none" strike="noStrike" dirty="0" smtClean="0">
                          <a:effectLst/>
                          <a:latin typeface="+mn-lt"/>
                        </a:rPr>
                        <a:t>droit de retrait reconnues</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Arial"/>
                        </a:rPr>
                        <a:t>8</a:t>
                      </a:r>
                      <a:endParaRPr lang="fr-FR" sz="1400" b="0" i="0" u="none" strike="noStrike" dirty="0">
                        <a:solidFill>
                          <a:srgbClr val="0070C0"/>
                        </a:solidFill>
                        <a:effectLst/>
                        <a:latin typeface="Arial"/>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8"/>
                  </a:ext>
                </a:extLst>
              </a:tr>
            </a:tbl>
          </a:graphicData>
        </a:graphic>
      </p:graphicFrame>
      <p:graphicFrame>
        <p:nvGraphicFramePr>
          <p:cNvPr id="9" name="Espace réservé du contenu 3"/>
          <p:cNvGraphicFramePr>
            <a:graphicFrameLocks/>
          </p:cNvGraphicFramePr>
          <p:nvPr>
            <p:extLst>
              <p:ext uri="{D42A27DB-BD31-4B8C-83A1-F6EECF244321}">
                <p14:modId xmlns:p14="http://schemas.microsoft.com/office/powerpoint/2010/main" val="128172655"/>
              </p:ext>
            </p:extLst>
          </p:nvPr>
        </p:nvGraphicFramePr>
        <p:xfrm>
          <a:off x="251520" y="4424497"/>
          <a:ext cx="9465547" cy="21602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0575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Nature des droits de retrait</a:t>
            </a:r>
            <a:br>
              <a:rPr lang="fr-FR" dirty="0" smtClean="0"/>
            </a:br>
            <a:r>
              <a:rPr lang="fr-FR" dirty="0" smtClean="0"/>
              <a:t>(VERBATIMS renseignés par 3 établissements)</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21</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2859455644"/>
              </p:ext>
            </p:extLst>
          </p:nvPr>
        </p:nvGraphicFramePr>
        <p:xfrm>
          <a:off x="157058" y="1404192"/>
          <a:ext cx="8663414" cy="3724028"/>
        </p:xfrm>
        <a:graphic>
          <a:graphicData uri="http://schemas.openxmlformats.org/drawingml/2006/table">
            <a:tbl>
              <a:tblPr>
                <a:tableStyleId>{5C22544A-7EE6-4342-B048-85BDC9FD1C3A}</a:tableStyleId>
              </a:tblPr>
              <a:tblGrid>
                <a:gridCol w="671919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720080">
                  <a:extLst>
                    <a:ext uri="{9D8B030D-6E8A-4147-A177-3AD203B41FA5}">
                      <a16:colId xmlns:a16="http://schemas.microsoft.com/office/drawing/2014/main" val="20003"/>
                    </a:ext>
                  </a:extLst>
                </a:gridCol>
              </a:tblGrid>
              <a:tr h="872680">
                <a:tc>
                  <a:txBody>
                    <a:bodyPr/>
                    <a:lstStyle/>
                    <a:p>
                      <a:pPr algn="ctr" fontAlgn="ctr"/>
                      <a:r>
                        <a:rPr lang="fr-FR" sz="1400" b="1" u="none" strike="noStrike" dirty="0" smtClean="0">
                          <a:effectLst/>
                        </a:rPr>
                        <a:t>Motif</a:t>
                      </a:r>
                      <a:endParaRPr lang="fr-FR" sz="1400" b="1" i="0" u="none" strike="noStrike" dirty="0">
                        <a:solidFill>
                          <a:srgbClr val="000000"/>
                        </a:solidFill>
                        <a:effectLst/>
                        <a:latin typeface="Calibri"/>
                      </a:endParaRPr>
                    </a:p>
                  </a:txBody>
                  <a:tcPr marL="5520" marR="5520" marT="5520" marB="0" anchor="ctr"/>
                </a:tc>
                <a:tc>
                  <a:txBody>
                    <a:bodyPr/>
                    <a:lstStyle/>
                    <a:p>
                      <a:pPr algn="ctr" fontAlgn="t"/>
                      <a:r>
                        <a:rPr lang="fr-FR" sz="1400" b="1" u="none" strike="noStrike" dirty="0">
                          <a:effectLst/>
                        </a:rPr>
                        <a:t>Type de service</a:t>
                      </a:r>
                      <a:endParaRPr lang="fr-FR" sz="1400" b="1" i="0" u="none" strike="noStrike" dirty="0">
                        <a:solidFill>
                          <a:srgbClr val="000000"/>
                        </a:solidFill>
                        <a:effectLst/>
                        <a:latin typeface="Calibri"/>
                      </a:endParaRPr>
                    </a:p>
                  </a:txBody>
                  <a:tcPr marL="5520" marR="5520" marT="5520" marB="0" anchor="ctr"/>
                </a:tc>
                <a:tc>
                  <a:txBody>
                    <a:bodyPr/>
                    <a:lstStyle/>
                    <a:p>
                      <a:pPr algn="ctr" fontAlgn="b"/>
                      <a:r>
                        <a:rPr lang="fr-FR" sz="1400" b="1" u="none" strike="noStrike" dirty="0" smtClean="0">
                          <a:effectLst/>
                        </a:rPr>
                        <a:t>Reconnu </a:t>
                      </a:r>
                      <a:endParaRPr lang="fr-FR" sz="1400" b="1" i="0" u="none" strike="noStrike" dirty="0">
                        <a:solidFill>
                          <a:srgbClr val="000000"/>
                        </a:solidFill>
                        <a:effectLst/>
                        <a:latin typeface="Calibri"/>
                      </a:endParaRPr>
                    </a:p>
                  </a:txBody>
                  <a:tcPr marL="5520" marR="5520" marT="5520" marB="0" anchor="ctr"/>
                </a:tc>
                <a:extLst>
                  <a:ext uri="{0D108BD9-81ED-4DB2-BD59-A6C34878D82A}">
                    <a16:rowId xmlns:a16="http://schemas.microsoft.com/office/drawing/2014/main" val="10000"/>
                  </a:ext>
                </a:extLst>
              </a:tr>
              <a:tr h="496002">
                <a:tc>
                  <a:txBody>
                    <a:bodyPr/>
                    <a:lstStyle/>
                    <a:p>
                      <a:pPr algn="ctr" fontAlgn="b"/>
                      <a:r>
                        <a:rPr lang="fr-FR" sz="1400" b="0" i="0" u="none" strike="noStrike" dirty="0" smtClean="0">
                          <a:effectLst/>
                          <a:latin typeface="Arial Unicode MS"/>
                        </a:rPr>
                        <a:t>Mauvaises conditions de transport (agent bénéficiant d'un accompagnement par un transporteur )</a:t>
                      </a:r>
                    </a:p>
                  </a:txBody>
                  <a:tcPr marL="9525" marR="9525" marT="9525" marB="0" anchor="ctr"/>
                </a:tc>
                <a:tc>
                  <a:txBody>
                    <a:bodyPr/>
                    <a:lstStyle/>
                    <a:p>
                      <a:pPr algn="ctr" fontAlgn="b"/>
                      <a:r>
                        <a:rPr lang="fr-FR" sz="1400" b="0" i="0" u="none" strike="noStrike" dirty="0" smtClean="0">
                          <a:effectLst/>
                          <a:latin typeface="Arial Unicode MS"/>
                        </a:rPr>
                        <a:t>Transport à personne</a:t>
                      </a:r>
                      <a:endParaRPr lang="fr-FR" sz="1400" b="0" i="0" u="none" strike="noStrike" dirty="0">
                        <a:effectLst/>
                        <a:latin typeface="Arial Unicode MS"/>
                      </a:endParaRPr>
                    </a:p>
                  </a:txBody>
                  <a:tcPr marL="9525" marR="9525" marT="9525" marB="0" anchor="ctr"/>
                </a:tc>
                <a:tc>
                  <a:txBody>
                    <a:bodyPr/>
                    <a:lstStyle/>
                    <a:p>
                      <a:pPr algn="ctr" fontAlgn="b"/>
                      <a:r>
                        <a:rPr lang="fr-FR" sz="1400" b="0" i="0" u="none" strike="noStrike" dirty="0" smtClean="0">
                          <a:effectLst/>
                          <a:latin typeface="Arial Unicode MS"/>
                        </a:rPr>
                        <a:t>oui</a:t>
                      </a:r>
                      <a:endParaRPr lang="fr-FR" sz="1400" b="0" i="0" u="none" strike="noStrike" dirty="0">
                        <a:effectLst/>
                        <a:latin typeface="Arial Unicode MS"/>
                      </a:endParaRPr>
                    </a:p>
                  </a:txBody>
                  <a:tcPr marL="9525" marR="9525" marT="9525" marB="0" anchor="ctr"/>
                </a:tc>
                <a:extLst>
                  <a:ext uri="{0D108BD9-81ED-4DB2-BD59-A6C34878D82A}">
                    <a16:rowId xmlns:a16="http://schemas.microsoft.com/office/drawing/2014/main" val="10001"/>
                  </a:ext>
                </a:extLst>
              </a:tr>
              <a:tr h="569659">
                <a:tc>
                  <a:txBody>
                    <a:bodyPr/>
                    <a:lstStyle/>
                    <a:p>
                      <a:pPr algn="ctr" fontAlgn="b"/>
                      <a:r>
                        <a:rPr lang="fr-FR" sz="1400" b="0" i="0" u="none" strike="noStrike" dirty="0" smtClean="0">
                          <a:effectLst/>
                          <a:latin typeface="Arial Unicode MS"/>
                        </a:rPr>
                        <a:t>Altercation entre 2 personnels</a:t>
                      </a:r>
                    </a:p>
                  </a:txBody>
                  <a:tcPr marL="9525" marR="9525" marT="9525" marB="0" anchor="ctr"/>
                </a:tc>
                <a:tc>
                  <a:txBody>
                    <a:bodyPr/>
                    <a:lstStyle/>
                    <a:p>
                      <a:pPr algn="ctr" fontAlgn="b"/>
                      <a:r>
                        <a:rPr lang="fr-FR" sz="1400" b="0" i="0" u="none" strike="noStrike" dirty="0" smtClean="0">
                          <a:effectLst/>
                          <a:latin typeface="Arial Unicode MS"/>
                        </a:rPr>
                        <a:t>Non précisé</a:t>
                      </a:r>
                      <a:endParaRPr lang="fr-FR" sz="1400" b="0" i="0" u="none" strike="noStrike" dirty="0">
                        <a:effectLst/>
                        <a:latin typeface="Arial Unicode MS"/>
                      </a:endParaRPr>
                    </a:p>
                  </a:txBody>
                  <a:tcPr marL="9525" marR="9525" marT="9525" marB="0" anchor="ctr"/>
                </a:tc>
                <a:tc>
                  <a:txBody>
                    <a:bodyPr/>
                    <a:lstStyle/>
                    <a:p>
                      <a:pPr algn="ctr" fontAlgn="b"/>
                      <a:r>
                        <a:rPr lang="fr-FR" sz="1400" b="0" i="0" u="none" strike="noStrike" dirty="0" smtClean="0">
                          <a:effectLst/>
                          <a:latin typeface="Arial Unicode MS"/>
                        </a:rPr>
                        <a:t>non</a:t>
                      </a:r>
                      <a:endParaRPr lang="fr-FR" sz="1400" b="0" i="0" u="none" strike="noStrike" dirty="0">
                        <a:effectLst/>
                        <a:latin typeface="Arial Unicode MS"/>
                      </a:endParaRPr>
                    </a:p>
                  </a:txBody>
                  <a:tcPr marL="9525" marR="9525" marT="9525" marB="0" anchor="ctr"/>
                </a:tc>
                <a:extLst>
                  <a:ext uri="{0D108BD9-81ED-4DB2-BD59-A6C34878D82A}">
                    <a16:rowId xmlns:a16="http://schemas.microsoft.com/office/drawing/2014/main" val="4212095645"/>
                  </a:ext>
                </a:extLst>
              </a:tr>
              <a:tr h="496002">
                <a:tc>
                  <a:txBody>
                    <a:bodyPr/>
                    <a:lstStyle/>
                    <a:p>
                      <a:pPr algn="ctr" fontAlgn="b"/>
                      <a:r>
                        <a:rPr lang="fr-FR" sz="1400" b="0" i="0" u="none" strike="noStrike" dirty="0" smtClean="0">
                          <a:effectLst/>
                          <a:latin typeface="Arial Unicode MS"/>
                        </a:rPr>
                        <a:t>Chute d'une plaque métallique de faux-plafond dans la circulation protégée</a:t>
                      </a:r>
                    </a:p>
                  </a:txBody>
                  <a:tcPr marL="9525" marR="9525" marT="9525" marB="0" anchor="ctr"/>
                </a:tc>
                <a:tc>
                  <a:txBody>
                    <a:bodyPr/>
                    <a:lstStyle/>
                    <a:p>
                      <a:pPr algn="ctr" fontAlgn="b"/>
                      <a:r>
                        <a:rPr lang="fr-FR" sz="1400" b="0" i="0" u="none" strike="noStrike" dirty="0" smtClean="0">
                          <a:effectLst/>
                          <a:latin typeface="Arial Unicode MS"/>
                        </a:rPr>
                        <a:t>Non précisé</a:t>
                      </a:r>
                      <a:endParaRPr lang="fr-FR" sz="1400" b="0" i="0" u="none" strike="noStrike" dirty="0">
                        <a:effectLst/>
                        <a:latin typeface="Arial Unicode MS"/>
                      </a:endParaRPr>
                    </a:p>
                  </a:txBody>
                  <a:tcPr marL="9525" marR="9525" marT="9525" marB="0" anchor="ctr"/>
                </a:tc>
                <a:tc>
                  <a:txBody>
                    <a:bodyPr/>
                    <a:lstStyle/>
                    <a:p>
                      <a:pPr algn="ctr" fontAlgn="b"/>
                      <a:r>
                        <a:rPr lang="fr-FR" sz="1400" b="0" i="0" u="none" strike="noStrike" dirty="0" smtClean="0">
                          <a:effectLst/>
                          <a:latin typeface="Arial Unicode MS"/>
                        </a:rPr>
                        <a:t>non</a:t>
                      </a:r>
                      <a:endParaRPr lang="fr-FR" sz="1400" b="0" i="0" u="none" strike="noStrike" dirty="0">
                        <a:effectLst/>
                        <a:latin typeface="Arial Unicode MS"/>
                      </a:endParaRPr>
                    </a:p>
                  </a:txBody>
                  <a:tcPr marL="9525" marR="9525" marT="9525" marB="0" anchor="ctr"/>
                </a:tc>
                <a:extLst>
                  <a:ext uri="{0D108BD9-81ED-4DB2-BD59-A6C34878D82A}">
                    <a16:rowId xmlns:a16="http://schemas.microsoft.com/office/drawing/2014/main" val="3464554706"/>
                  </a:ext>
                </a:extLst>
              </a:tr>
              <a:tr h="496002">
                <a:tc>
                  <a:txBody>
                    <a:bodyPr/>
                    <a:lstStyle/>
                    <a:p>
                      <a:pPr algn="ctr" fontAlgn="b"/>
                      <a:r>
                        <a:rPr lang="fr-FR" sz="1400" b="0" i="0" u="none" strike="noStrike" dirty="0" smtClean="0">
                          <a:effectLst/>
                          <a:latin typeface="Arial Unicode MS"/>
                        </a:rPr>
                        <a:t>Invasion importante de serpents (10 personnes ont exercé leur droit de retrait)</a:t>
                      </a:r>
                    </a:p>
                  </a:txBody>
                  <a:tcPr marL="9525" marR="9525" marT="9525" marB="0" anchor="ctr"/>
                </a:tc>
                <a:tc>
                  <a:txBody>
                    <a:bodyPr/>
                    <a:lstStyle/>
                    <a:p>
                      <a:pPr algn="ctr" fontAlgn="b"/>
                      <a:r>
                        <a:rPr lang="fr-FR" sz="1400" b="0" i="0" u="none" strike="noStrike" dirty="0" smtClean="0">
                          <a:effectLst/>
                          <a:latin typeface="Arial Unicode MS"/>
                        </a:rPr>
                        <a:t>Laboratoire de recherche et</a:t>
                      </a:r>
                    </a:p>
                    <a:p>
                      <a:pPr algn="ctr" fontAlgn="b"/>
                      <a:r>
                        <a:rPr lang="fr-FR" sz="1400" b="0" i="0" u="none" strike="noStrike" dirty="0" smtClean="0">
                          <a:effectLst/>
                          <a:latin typeface="Arial Unicode MS"/>
                        </a:rPr>
                        <a:t>Salle de TP accueillant des étudiants</a:t>
                      </a:r>
                    </a:p>
                    <a:p>
                      <a:pPr algn="ctr" fontAlgn="b"/>
                      <a:endParaRPr lang="fr-FR" sz="1400" b="0" i="0" u="none" strike="noStrike" dirty="0">
                        <a:effectLst/>
                        <a:latin typeface="Arial Unicode MS"/>
                      </a:endParaRPr>
                    </a:p>
                  </a:txBody>
                  <a:tcPr marL="9525" marR="9525" marT="9525" marB="0" anchor="ctr"/>
                </a:tc>
                <a:tc>
                  <a:txBody>
                    <a:bodyPr/>
                    <a:lstStyle/>
                    <a:p>
                      <a:pPr algn="ctr" fontAlgn="b"/>
                      <a:r>
                        <a:rPr lang="fr-FR" sz="1400" b="0" i="0" u="none" strike="noStrike" dirty="0" smtClean="0">
                          <a:effectLst/>
                          <a:latin typeface="Arial Unicode MS"/>
                        </a:rPr>
                        <a:t>oui</a:t>
                      </a:r>
                      <a:endParaRPr lang="fr-FR" sz="1400" b="0" i="0" u="none" strike="noStrike" dirty="0">
                        <a:effectLst/>
                        <a:latin typeface="Arial Unicode MS"/>
                      </a:endParaRPr>
                    </a:p>
                  </a:txBody>
                  <a:tcPr marL="9525" marR="9525" marT="9525" marB="0" anchor="ctr"/>
                </a:tc>
                <a:extLst>
                  <a:ext uri="{0D108BD9-81ED-4DB2-BD59-A6C34878D82A}">
                    <a16:rowId xmlns:a16="http://schemas.microsoft.com/office/drawing/2014/main" val="1610098588"/>
                  </a:ext>
                </a:extLst>
              </a:tr>
            </a:tbl>
          </a:graphicData>
        </a:graphic>
      </p:graphicFrame>
    </p:spTree>
    <p:extLst>
      <p:ext uri="{BB962C8B-B14F-4D97-AF65-F5344CB8AC3E}">
        <p14:creationId xmlns:p14="http://schemas.microsoft.com/office/powerpoint/2010/main" val="169151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b="1" dirty="0"/>
              <a:t>2. Fonctionnement des CHSCT</a:t>
            </a:r>
            <a:r>
              <a:rPr lang="fr-FR" sz="1600" dirty="0"/>
              <a:t/>
            </a:r>
            <a:br>
              <a:rPr lang="fr-FR" sz="1600" dirty="0"/>
            </a:br>
            <a:r>
              <a:rPr lang="fr-FR" sz="1600" dirty="0"/>
              <a:t/>
            </a:r>
            <a:br>
              <a:rPr lang="fr-FR" sz="1600" dirty="0"/>
            </a:br>
            <a:r>
              <a:rPr lang="fr-FR" sz="1600"/>
              <a:t>Critère </a:t>
            </a:r>
            <a:r>
              <a:rPr lang="fr-FR" sz="1600" smtClean="0"/>
              <a:t>2.1</a:t>
            </a:r>
            <a:r>
              <a:rPr lang="fr-FR" sz="1600" dirty="0"/>
              <a:t> : Secrétaire du CHSCT</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22</a:t>
            </a:fld>
            <a:endParaRPr lang="fr-FR"/>
          </a:p>
        </p:txBody>
      </p:sp>
      <p:graphicFrame>
        <p:nvGraphicFramePr>
          <p:cNvPr id="11" name="Tableau 10"/>
          <p:cNvGraphicFramePr>
            <a:graphicFrameLocks noGrp="1"/>
          </p:cNvGraphicFramePr>
          <p:nvPr>
            <p:extLst>
              <p:ext uri="{D42A27DB-BD31-4B8C-83A1-F6EECF244321}">
                <p14:modId xmlns:p14="http://schemas.microsoft.com/office/powerpoint/2010/main" val="972259988"/>
              </p:ext>
            </p:extLst>
          </p:nvPr>
        </p:nvGraphicFramePr>
        <p:xfrm>
          <a:off x="323528" y="1369476"/>
          <a:ext cx="8496944" cy="442239"/>
        </p:xfrm>
        <a:graphic>
          <a:graphicData uri="http://schemas.openxmlformats.org/drawingml/2006/table">
            <a:tbl>
              <a:tblPr>
                <a:tableStyleId>{5C22544A-7EE6-4342-B048-85BDC9FD1C3A}</a:tableStyleId>
              </a:tblPr>
              <a:tblGrid>
                <a:gridCol w="7128792">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tblGrid>
              <a:tr h="199296">
                <a:tc>
                  <a:txBody>
                    <a:bodyPr/>
                    <a:lstStyle/>
                    <a:p>
                      <a:pPr algn="l" fontAlgn="ctr"/>
                      <a:r>
                        <a:rPr lang="fr-FR" sz="1400" u="none" strike="noStrike" dirty="0" smtClean="0">
                          <a:effectLst/>
                          <a:latin typeface="+mn-lt"/>
                        </a:rPr>
                        <a:t>41.</a:t>
                      </a:r>
                      <a:r>
                        <a:rPr lang="fr-FR" sz="1400" u="none" strike="noStrike" dirty="0">
                          <a:effectLst/>
                          <a:latin typeface="+mn-lt"/>
                        </a:rPr>
                        <a:t>     Le secrétaire du CHSCT a-t-il été désigné ?</a:t>
                      </a:r>
                      <a:endParaRPr lang="fr-FR" sz="1400" b="1" i="0" u="none" strike="noStrike" dirty="0">
                        <a:solidFill>
                          <a:srgbClr val="000000"/>
                        </a:solidFill>
                        <a:effectLst/>
                        <a:latin typeface="+mn-lt"/>
                      </a:endParaRPr>
                    </a:p>
                  </a:txBody>
                  <a:tcPr marL="5994" marR="5994" marT="5994"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oui</a:t>
                      </a:r>
                      <a:endParaRPr lang="fr-FR" sz="1400" b="0" i="0" u="none" strike="noStrike" dirty="0">
                        <a:effectLst/>
                        <a:latin typeface="+mn-lt"/>
                      </a:endParaRPr>
                    </a:p>
                  </a:txBody>
                  <a:tcPr marL="5994" marR="5994" marT="59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non</a:t>
                      </a:r>
                      <a:endParaRPr lang="fr-FR" sz="1400" b="0" i="0" u="none" strike="noStrike" dirty="0">
                        <a:effectLst/>
                        <a:latin typeface="+mn-lt"/>
                      </a:endParaRPr>
                    </a:p>
                  </a:txBody>
                  <a:tcPr marL="5994" marR="5994" marT="59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199296">
                <a:tc>
                  <a:txBody>
                    <a:bodyPr/>
                    <a:lstStyle/>
                    <a:p>
                      <a:pPr algn="l" fontAlgn="ctr"/>
                      <a:endParaRPr lang="fr-FR" sz="1400" b="0" i="0" u="none" strike="noStrike" dirty="0">
                        <a:effectLst/>
                        <a:latin typeface="+mn-lt"/>
                      </a:endParaRPr>
                    </a:p>
                  </a:txBody>
                  <a:tcPr marL="5994" marR="5994" marT="5994"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107</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a:solidFill>
                            <a:srgbClr val="0070C0"/>
                          </a:solidFill>
                          <a:effectLst/>
                          <a:latin typeface="Arial Unicode M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2179786663"/>
              </p:ext>
            </p:extLst>
          </p:nvPr>
        </p:nvGraphicFramePr>
        <p:xfrm>
          <a:off x="341529" y="1884039"/>
          <a:ext cx="8496944" cy="1011891"/>
        </p:xfrm>
        <a:graphic>
          <a:graphicData uri="http://schemas.openxmlformats.org/drawingml/2006/table">
            <a:tbl>
              <a:tblPr>
                <a:tableStyleId>{5C22544A-7EE6-4342-B048-85BDC9FD1C3A}</a:tableStyleId>
              </a:tblPr>
              <a:tblGrid>
                <a:gridCol w="7848872">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tblGrid>
              <a:tr h="217864">
                <a:tc>
                  <a:txBody>
                    <a:bodyPr/>
                    <a:lstStyle/>
                    <a:p>
                      <a:pPr algn="l" fontAlgn="ctr"/>
                      <a:r>
                        <a:rPr lang="fr-FR" sz="1400" u="none" strike="noStrike" dirty="0">
                          <a:effectLst/>
                          <a:latin typeface="+mn-lt"/>
                        </a:rPr>
                        <a:t>Si oui, quelle est la durée de son mandat ?</a:t>
                      </a:r>
                      <a:endParaRPr lang="fr-FR" sz="1400" b="0" i="0" u="none" strike="noStrike" dirty="0">
                        <a:effectLst/>
                        <a:latin typeface="+mn-lt"/>
                      </a:endParaRPr>
                    </a:p>
                  </a:txBody>
                  <a:tcPr marL="7436" marR="7436" marT="7436" marB="0" anchor="ctr">
                    <a:gradFill>
                      <a:gsLst>
                        <a:gs pos="0">
                          <a:schemeClr val="tx2">
                            <a:lumMod val="20000"/>
                            <a:lumOff val="80000"/>
                          </a:schemeClr>
                        </a:gs>
                        <a:gs pos="100000">
                          <a:schemeClr val="bg1"/>
                        </a:gs>
                      </a:gsLst>
                      <a:lin ang="5400000" scaled="0"/>
                    </a:gradFill>
                  </a:tcPr>
                </a:tc>
                <a:tc>
                  <a:txBody>
                    <a:bodyPr/>
                    <a:lstStyle/>
                    <a:p>
                      <a:pPr algn="l" fontAlgn="ctr"/>
                      <a:endParaRPr lang="fr-FR" sz="1400" b="1" i="0" u="none" strike="noStrike" dirty="0">
                        <a:effectLst/>
                        <a:latin typeface="+mn-lt"/>
                      </a:endParaRPr>
                    </a:p>
                  </a:txBody>
                  <a:tcPr marL="7436" marR="7436" marT="7436"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178896">
                <a:tc>
                  <a:txBody>
                    <a:bodyPr/>
                    <a:lstStyle/>
                    <a:p>
                      <a:pPr algn="r" fontAlgn="ctr"/>
                      <a:r>
                        <a:rPr lang="fr-FR" sz="1400" u="none" strike="noStrike" dirty="0" smtClean="0">
                          <a:effectLst/>
                          <a:latin typeface="+mn-lt"/>
                        </a:rPr>
                        <a:t>Secrétaire désigné pour 4 ans</a:t>
                      </a:r>
                      <a:endParaRPr lang="fr-FR" sz="1400" b="0" i="0" u="none" strike="noStrike" dirty="0">
                        <a:effectLst/>
                        <a:latin typeface="+mn-lt"/>
                      </a:endParaRPr>
                    </a:p>
                  </a:txBody>
                  <a:tcPr marL="7436" marR="7436" marT="7436"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a:rPr>
                        <a:t>67</a:t>
                      </a:r>
                      <a:endParaRPr lang="fr-FR" sz="1400" b="0" i="0" u="none" strike="noStrike" dirty="0">
                        <a:solidFill>
                          <a:srgbClr val="0070C0"/>
                        </a:solidFill>
                        <a:effectLst/>
                        <a:latin typeface="Arial"/>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284105">
                <a:tc>
                  <a:txBody>
                    <a:bodyPr/>
                    <a:lstStyle/>
                    <a:p>
                      <a:pPr algn="r" fontAlgn="ctr"/>
                      <a:r>
                        <a:rPr lang="fr-FR" sz="1400" u="none" strike="noStrike" dirty="0" smtClean="0">
                          <a:effectLst/>
                          <a:latin typeface="+mn-lt"/>
                        </a:rPr>
                        <a:t>Secrétaire désigné pour moins de 4 ans (mais plus d'une séance)</a:t>
                      </a:r>
                      <a:endParaRPr lang="fr-FR" sz="1400" b="0" i="0" u="none" strike="noStrike" dirty="0">
                        <a:effectLst/>
                        <a:latin typeface="+mn-lt"/>
                      </a:endParaRPr>
                    </a:p>
                  </a:txBody>
                  <a:tcPr marL="7436" marR="7436" marT="7436"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a:rPr>
                        <a:t>34</a:t>
                      </a:r>
                      <a:endParaRPr lang="fr-FR" sz="1400" b="0" i="0" u="none" strike="noStrike" dirty="0">
                        <a:solidFill>
                          <a:srgbClr val="0070C0"/>
                        </a:solidFill>
                        <a:effectLst/>
                        <a:latin typeface="Arial"/>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284105">
                <a:tc>
                  <a:txBody>
                    <a:bodyPr/>
                    <a:lstStyle/>
                    <a:p>
                      <a:pPr algn="r" fontAlgn="ctr"/>
                      <a:r>
                        <a:rPr lang="fr-FR" sz="1400" b="0" i="0" u="none" strike="noStrike" dirty="0" smtClean="0">
                          <a:effectLst/>
                          <a:latin typeface="+mn-lt"/>
                        </a:rPr>
                        <a:t>Secrétaire désigné à la séance</a:t>
                      </a:r>
                      <a:endParaRPr lang="fr-FR" sz="1400" b="0" i="0" u="none" strike="noStrike" dirty="0">
                        <a:effectLst/>
                        <a:latin typeface="+mn-lt"/>
                      </a:endParaRPr>
                    </a:p>
                  </a:txBody>
                  <a:tcPr marL="7436" marR="7436" marT="7436"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a:rPr>
                        <a:t>6</a:t>
                      </a:r>
                      <a:endParaRPr lang="fr-FR" sz="1400" b="0" i="0" u="none" strike="noStrike" dirty="0">
                        <a:solidFill>
                          <a:srgbClr val="0070C0"/>
                        </a:solidFill>
                        <a:effectLst/>
                        <a:latin typeface="Arial"/>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3138578939"/>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1532860469"/>
              </p:ext>
            </p:extLst>
          </p:nvPr>
        </p:nvGraphicFramePr>
        <p:xfrm>
          <a:off x="323528" y="3029438"/>
          <a:ext cx="8514945" cy="442239"/>
        </p:xfrm>
        <a:graphic>
          <a:graphicData uri="http://schemas.openxmlformats.org/drawingml/2006/table">
            <a:tbl>
              <a:tblPr>
                <a:tableStyleId>{5C22544A-7EE6-4342-B048-85BDC9FD1C3A}</a:tableStyleId>
              </a:tblPr>
              <a:tblGrid>
                <a:gridCol w="7281809">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657072">
                  <a:extLst>
                    <a:ext uri="{9D8B030D-6E8A-4147-A177-3AD203B41FA5}">
                      <a16:colId xmlns:a16="http://schemas.microsoft.com/office/drawing/2014/main" val="20002"/>
                    </a:ext>
                  </a:extLst>
                </a:gridCol>
              </a:tblGrid>
              <a:tr h="199296">
                <a:tc>
                  <a:txBody>
                    <a:bodyPr/>
                    <a:lstStyle/>
                    <a:p>
                      <a:pPr algn="l" fontAlgn="ctr"/>
                      <a:r>
                        <a:rPr lang="fr-FR" sz="1400" u="none" strike="noStrike" dirty="0">
                          <a:effectLst/>
                          <a:latin typeface="+mn-lt"/>
                        </a:rPr>
                        <a:t>42.     Un secrétaire suppléant a-t-il été désigné ?</a:t>
                      </a:r>
                      <a:endParaRPr lang="fr-FR" sz="1400" b="1" i="0" u="none" strike="noStrike" dirty="0">
                        <a:solidFill>
                          <a:srgbClr val="000000"/>
                        </a:solidFill>
                        <a:effectLst/>
                        <a:latin typeface="+mn-lt"/>
                      </a:endParaRPr>
                    </a:p>
                  </a:txBody>
                  <a:tcPr marL="5994" marR="5994" marT="5994"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oui</a:t>
                      </a:r>
                      <a:endParaRPr lang="fr-FR" sz="1400" b="0" i="0" u="none" strike="noStrike" dirty="0">
                        <a:effectLst/>
                        <a:latin typeface="+mn-lt"/>
                      </a:endParaRPr>
                    </a:p>
                  </a:txBody>
                  <a:tcPr marL="5994" marR="5994" marT="59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non</a:t>
                      </a:r>
                      <a:endParaRPr lang="fr-FR" sz="1400" b="0" i="0" u="none" strike="noStrike" dirty="0">
                        <a:effectLst/>
                        <a:latin typeface="+mn-lt"/>
                      </a:endParaRPr>
                    </a:p>
                  </a:txBody>
                  <a:tcPr marL="5994" marR="5994" marT="59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199296">
                <a:tc>
                  <a:txBody>
                    <a:bodyPr/>
                    <a:lstStyle/>
                    <a:p>
                      <a:pPr algn="l" fontAlgn="ctr"/>
                      <a:endParaRPr lang="fr-FR" sz="1400" b="0" i="0" u="none" strike="noStrike" dirty="0">
                        <a:solidFill>
                          <a:srgbClr val="000000"/>
                        </a:solidFill>
                        <a:effectLst/>
                        <a:latin typeface="+mn-lt"/>
                      </a:endParaRPr>
                    </a:p>
                  </a:txBody>
                  <a:tcPr marL="5994" marR="5994" marT="5994"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82</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24</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3411400117"/>
              </p:ext>
            </p:extLst>
          </p:nvPr>
        </p:nvGraphicFramePr>
        <p:xfrm>
          <a:off x="323528" y="3548242"/>
          <a:ext cx="8496944" cy="939335"/>
        </p:xfrm>
        <a:graphic>
          <a:graphicData uri="http://schemas.openxmlformats.org/drawingml/2006/table">
            <a:tbl>
              <a:tblPr>
                <a:tableStyleId>{5C22544A-7EE6-4342-B048-85BDC9FD1C3A}</a:tableStyleId>
              </a:tblPr>
              <a:tblGrid>
                <a:gridCol w="7848872">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tblGrid>
              <a:tr h="196412">
                <a:tc gridSpan="2">
                  <a:txBody>
                    <a:bodyPr/>
                    <a:lstStyle/>
                    <a:p>
                      <a:pPr algn="l" fontAlgn="ctr"/>
                      <a:r>
                        <a:rPr lang="fr-FR" sz="1400" u="none" strike="noStrike" dirty="0">
                          <a:effectLst/>
                          <a:latin typeface="+mn-lt"/>
                        </a:rPr>
                        <a:t>43.     L’ordre du jour des séances du CHSCT est-il établi en concertation avec le secrétaire ?</a:t>
                      </a:r>
                      <a:endParaRPr lang="fr-FR" sz="1400" b="1" i="0" u="none" strike="noStrike" dirty="0">
                        <a:solidFill>
                          <a:srgbClr val="000000"/>
                        </a:solidFill>
                        <a:effectLst/>
                        <a:latin typeface="+mn-lt"/>
                      </a:endParaRPr>
                    </a:p>
                  </a:txBody>
                  <a:tcPr marL="7436" marR="7436" marT="7436"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extLst>
                  <a:ext uri="{0D108BD9-81ED-4DB2-BD59-A6C34878D82A}">
                    <a16:rowId xmlns:a16="http://schemas.microsoft.com/office/drawing/2014/main" val="10000"/>
                  </a:ext>
                </a:extLst>
              </a:tr>
              <a:tr h="211252">
                <a:tc gridSpan="2">
                  <a:txBody>
                    <a:bodyPr/>
                    <a:lstStyle/>
                    <a:p>
                      <a:pPr algn="l" fontAlgn="ctr"/>
                      <a:r>
                        <a:rPr lang="fr-FR" sz="1400" u="none" strike="noStrike" dirty="0">
                          <a:effectLst/>
                          <a:latin typeface="+mn-lt"/>
                        </a:rPr>
                        <a:t>Nombre total de réunions du CHSCT en </a:t>
                      </a:r>
                      <a:r>
                        <a:rPr lang="fr-FR" sz="1400" u="none" strike="noStrike" dirty="0" smtClean="0">
                          <a:effectLst/>
                          <a:latin typeface="+mn-lt"/>
                        </a:rPr>
                        <a:t>2021 </a:t>
                      </a:r>
                      <a:r>
                        <a:rPr lang="fr-FR" sz="1400" u="none" strike="noStrike" dirty="0">
                          <a:effectLst/>
                          <a:latin typeface="+mn-lt"/>
                        </a:rPr>
                        <a:t>pour lesquelles…</a:t>
                      </a:r>
                      <a:endParaRPr lang="fr-FR" sz="1400" b="0" i="0" u="none" strike="noStrike" dirty="0">
                        <a:effectLst/>
                        <a:latin typeface="+mn-lt"/>
                      </a:endParaRPr>
                    </a:p>
                  </a:txBody>
                  <a:tcPr marL="7436" marR="7436" marT="7436"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extLst>
                  <a:ext uri="{0D108BD9-81ED-4DB2-BD59-A6C34878D82A}">
                    <a16:rowId xmlns:a16="http://schemas.microsoft.com/office/drawing/2014/main" val="10001"/>
                  </a:ext>
                </a:extLst>
              </a:tr>
              <a:tr h="196412">
                <a:tc>
                  <a:txBody>
                    <a:bodyPr/>
                    <a:lstStyle/>
                    <a:p>
                      <a:pPr algn="r" fontAlgn="ctr"/>
                      <a:r>
                        <a:rPr lang="fr-FR" sz="1400" u="none" strike="noStrike" dirty="0" smtClean="0">
                          <a:effectLst/>
                          <a:latin typeface="+mn-lt"/>
                        </a:rPr>
                        <a:t> … le </a:t>
                      </a:r>
                      <a:r>
                        <a:rPr lang="fr-FR" sz="1400" u="none" strike="noStrike" dirty="0">
                          <a:effectLst/>
                          <a:latin typeface="+mn-lt"/>
                        </a:rPr>
                        <a:t>secrétaire a proposé l'inscription de points à l'ordre du jour</a:t>
                      </a:r>
                      <a:endParaRPr lang="fr-FR" sz="1400" b="0" i="0" u="none" strike="noStrike" dirty="0">
                        <a:effectLst/>
                        <a:latin typeface="+mn-lt"/>
                      </a:endParaRPr>
                    </a:p>
                  </a:txBody>
                  <a:tcPr marL="7436" marR="7436" marT="7436"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kern="1200" dirty="0">
                          <a:solidFill>
                            <a:srgbClr val="0070C0"/>
                          </a:solidFill>
                          <a:effectLst/>
                          <a:latin typeface="Arial Unicode MS"/>
                          <a:ea typeface="+mn-ea"/>
                          <a:cs typeface="+mn-cs"/>
                        </a:rPr>
                        <a:t>397</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274858">
                <a:tc>
                  <a:txBody>
                    <a:bodyPr/>
                    <a:lstStyle/>
                    <a:p>
                      <a:pPr algn="r" fontAlgn="ctr"/>
                      <a:r>
                        <a:rPr lang="fr-FR" sz="1400" u="none" strike="noStrike" dirty="0" smtClean="0">
                          <a:effectLst/>
                          <a:latin typeface="+mn-lt"/>
                        </a:rPr>
                        <a:t> … aucun </a:t>
                      </a:r>
                      <a:r>
                        <a:rPr lang="fr-FR" sz="1400" u="none" strike="noStrike" dirty="0">
                          <a:effectLst/>
                          <a:latin typeface="+mn-lt"/>
                        </a:rPr>
                        <a:t>point à l'ordre du jour n'a été proposé par le secrétaire</a:t>
                      </a:r>
                      <a:endParaRPr lang="fr-FR" sz="1400" b="0" i="0" u="none" strike="noStrike" dirty="0">
                        <a:effectLst/>
                        <a:latin typeface="+mn-lt"/>
                      </a:endParaRPr>
                    </a:p>
                  </a:txBody>
                  <a:tcPr marL="7436" marR="7436" marT="7436"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kern="1200" dirty="0">
                          <a:solidFill>
                            <a:srgbClr val="0070C0"/>
                          </a:solidFill>
                          <a:effectLst/>
                          <a:latin typeface="Arial Unicode MS"/>
                          <a:ea typeface="+mn-ea"/>
                          <a:cs typeface="+mn-cs"/>
                        </a:rPr>
                        <a:t>218</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2077661603"/>
              </p:ext>
            </p:extLst>
          </p:nvPr>
        </p:nvGraphicFramePr>
        <p:xfrm>
          <a:off x="323528" y="4562054"/>
          <a:ext cx="8496944" cy="1722046"/>
        </p:xfrm>
        <a:graphic>
          <a:graphicData uri="http://schemas.openxmlformats.org/drawingml/2006/table">
            <a:tbl>
              <a:tblPr>
                <a:tableStyleId>{5C22544A-7EE6-4342-B048-85BDC9FD1C3A}</a:tableStyleId>
              </a:tblPr>
              <a:tblGrid>
                <a:gridCol w="7384998">
                  <a:extLst>
                    <a:ext uri="{9D8B030D-6E8A-4147-A177-3AD203B41FA5}">
                      <a16:colId xmlns:a16="http://schemas.microsoft.com/office/drawing/2014/main" val="20000"/>
                    </a:ext>
                  </a:extLst>
                </a:gridCol>
                <a:gridCol w="463874">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tblGrid>
              <a:tr h="239418">
                <a:tc gridSpan="3">
                  <a:txBody>
                    <a:bodyPr/>
                    <a:lstStyle/>
                    <a:p>
                      <a:pPr algn="l" fontAlgn="ctr"/>
                      <a:r>
                        <a:rPr lang="fr-FR" sz="1400" u="none" strike="noStrike" dirty="0">
                          <a:effectLst/>
                          <a:latin typeface="+mn-lt"/>
                        </a:rPr>
                        <a:t>44.     Quels sont les délais de convocation du CHSCT (en jours) ?</a:t>
                      </a:r>
                      <a:endParaRPr lang="fr-FR" sz="1400" b="1" i="0" u="none" strike="noStrike" dirty="0">
                        <a:solidFill>
                          <a:srgbClr val="000000"/>
                        </a:solidFill>
                        <a:effectLst/>
                        <a:latin typeface="+mn-lt"/>
                      </a:endParaRPr>
                    </a:p>
                  </a:txBody>
                  <a:tcPr marL="5284" marR="5284" marT="5284"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400" b="1" i="0" u="none" strike="noStrike" dirty="0">
                        <a:solidFill>
                          <a:srgbClr val="FF0000"/>
                        </a:solidFill>
                        <a:effectLst/>
                        <a:latin typeface="+mn-lt"/>
                      </a:endParaRPr>
                    </a:p>
                  </a:txBody>
                  <a:tcPr marL="5284" marR="5284" marT="5284" marB="0" anchor="ctr"/>
                </a:tc>
                <a:tc hMerge="1">
                  <a:txBody>
                    <a:bodyPr/>
                    <a:lstStyle/>
                    <a:p>
                      <a:pPr algn="ctr" fontAlgn="ctr"/>
                      <a:endParaRPr lang="fr-FR" sz="1400" b="0" i="0" u="none" strike="noStrike" dirty="0">
                        <a:effectLst/>
                        <a:latin typeface="+mn-lt"/>
                      </a:endParaRPr>
                    </a:p>
                  </a:txBody>
                  <a:tcPr marL="5284" marR="5284" marT="5284" marB="0" anchor="ctr"/>
                </a:tc>
                <a:extLst>
                  <a:ext uri="{0D108BD9-81ED-4DB2-BD59-A6C34878D82A}">
                    <a16:rowId xmlns:a16="http://schemas.microsoft.com/office/drawing/2014/main" val="10000"/>
                  </a:ext>
                </a:extLst>
              </a:tr>
              <a:tr h="241976">
                <a:tc gridSpan="2">
                  <a:txBody>
                    <a:bodyPr/>
                    <a:lstStyle/>
                    <a:p>
                      <a:pPr algn="r" fontAlgn="b"/>
                      <a:r>
                        <a:rPr lang="fr-FR" sz="1400" b="0" i="0" u="none" strike="noStrike" smtClean="0">
                          <a:effectLst/>
                          <a:latin typeface="+mn-lt"/>
                        </a:rPr>
                        <a:t>15 </a:t>
                      </a:r>
                      <a:r>
                        <a:rPr lang="fr-FR" sz="1400" b="0" i="0" u="none" strike="noStrike" dirty="0">
                          <a:effectLst/>
                          <a:latin typeface="+mn-lt"/>
                        </a:rPr>
                        <a:t>jours et plus</a:t>
                      </a:r>
                    </a:p>
                  </a:txBody>
                  <a:tcPr marL="7620" marR="7620" marT="7620" marB="0" anchor="b">
                    <a:gradFill>
                      <a:gsLst>
                        <a:gs pos="0">
                          <a:schemeClr val="tx2">
                            <a:lumMod val="20000"/>
                            <a:lumOff val="80000"/>
                          </a:schemeClr>
                        </a:gs>
                        <a:gs pos="100000">
                          <a:schemeClr val="bg1"/>
                        </a:gs>
                      </a:gsLst>
                      <a:lin ang="5400000" scaled="0"/>
                    </a:gradFill>
                  </a:tcPr>
                </a:tc>
                <a:tc hMerge="1">
                  <a:txBody>
                    <a:bodyPr/>
                    <a:lstStyle/>
                    <a:p>
                      <a:endParaRPr lang="fr-FR" dirty="0"/>
                    </a:p>
                  </a:txBody>
                  <a:tcPr marL="7620" marR="7620" marT="7620" marB="0" anchor="b"/>
                </a:tc>
                <a:tc>
                  <a:txBody>
                    <a:bodyPr/>
                    <a:lstStyle/>
                    <a:p>
                      <a:pPr algn="ctr" fontAlgn="b"/>
                      <a:r>
                        <a:rPr lang="fr-FR" sz="1400" b="0" i="0" u="none" strike="noStrike" dirty="0" smtClean="0">
                          <a:solidFill>
                            <a:srgbClr val="0070C0"/>
                          </a:solidFill>
                          <a:effectLst/>
                          <a:latin typeface="+mn-lt"/>
                        </a:rPr>
                        <a:t>83</a:t>
                      </a:r>
                      <a:endParaRPr lang="fr-FR" sz="1400" b="0" i="0" u="none" strike="noStrike" dirty="0">
                        <a:solidFill>
                          <a:srgbClr val="0070C0"/>
                        </a:solidFill>
                        <a:effectLst/>
                        <a:latin typeface="+mn-lt"/>
                      </a:endParaRPr>
                    </a:p>
                  </a:txBody>
                  <a:tcPr marL="7620" marR="7620" marT="7620"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241976">
                <a:tc gridSpan="2">
                  <a:txBody>
                    <a:bodyPr/>
                    <a:lstStyle/>
                    <a:p>
                      <a:pPr algn="r" fontAlgn="b"/>
                      <a:r>
                        <a:rPr lang="fr-FR" sz="1400" b="0" i="0" u="none" strike="noStrike" dirty="0" smtClean="0">
                          <a:effectLst/>
                          <a:latin typeface="+mn-lt"/>
                        </a:rPr>
                        <a:t>14 jours et moins</a:t>
                      </a:r>
                      <a:endParaRPr lang="fr-FR" sz="1400" b="0" i="0" u="none" strike="noStrike" dirty="0">
                        <a:effectLst/>
                        <a:latin typeface="+mn-lt"/>
                      </a:endParaRPr>
                    </a:p>
                  </a:txBody>
                  <a:tcPr marL="7620" marR="7620" marT="7620" marB="0" anchor="b">
                    <a:gradFill>
                      <a:gsLst>
                        <a:gs pos="0">
                          <a:schemeClr val="tx2">
                            <a:lumMod val="20000"/>
                            <a:lumOff val="80000"/>
                          </a:schemeClr>
                        </a:gs>
                        <a:gs pos="100000">
                          <a:schemeClr val="bg1"/>
                        </a:gs>
                      </a:gsLst>
                      <a:lin ang="5400000" scaled="0"/>
                    </a:gradFill>
                  </a:tcPr>
                </a:tc>
                <a:tc hMerge="1">
                  <a:txBody>
                    <a:bodyPr/>
                    <a:lstStyle/>
                    <a:p>
                      <a:endParaRPr lang="fr-FR" dirty="0"/>
                    </a:p>
                  </a:txBody>
                  <a:tcPr marL="7620" marR="7620" marT="7620" marB="0" anchor="b"/>
                </a:tc>
                <a:tc>
                  <a:txBody>
                    <a:bodyPr/>
                    <a:lstStyle/>
                    <a:p>
                      <a:pPr algn="ctr" fontAlgn="b"/>
                      <a:r>
                        <a:rPr lang="fr-FR" sz="1400" b="0" i="0" u="none" strike="noStrike" dirty="0" smtClean="0">
                          <a:solidFill>
                            <a:srgbClr val="0070C0"/>
                          </a:solidFill>
                          <a:effectLst/>
                          <a:latin typeface="+mn-lt"/>
                        </a:rPr>
                        <a:t>20</a:t>
                      </a:r>
                      <a:endParaRPr lang="fr-FR" sz="1400" b="0" i="0" u="none" strike="noStrike" dirty="0">
                        <a:solidFill>
                          <a:srgbClr val="0070C0"/>
                        </a:solidFill>
                        <a:effectLst/>
                        <a:latin typeface="+mn-lt"/>
                      </a:endParaRPr>
                    </a:p>
                  </a:txBody>
                  <a:tcPr marL="7620" marR="7620" marT="7620"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519840">
                <a:tc gridSpan="2">
                  <a:txBody>
                    <a:bodyPr/>
                    <a:lstStyle/>
                    <a:p>
                      <a:pPr algn="l" fontAlgn="ctr"/>
                      <a:r>
                        <a:rPr lang="fr-FR" sz="1400" u="none" strike="noStrike" dirty="0">
                          <a:effectLst/>
                          <a:latin typeface="+mn-lt"/>
                        </a:rPr>
                        <a:t>45.     Quels sont les délais moyens de diffusion des PV du CHSCT aux </a:t>
                      </a:r>
                      <a:r>
                        <a:rPr lang="fr-FR" sz="1400" u="none" strike="noStrike" dirty="0" smtClean="0">
                          <a:effectLst/>
                          <a:latin typeface="+mn-lt"/>
                        </a:rPr>
                        <a:t>membres, après approbation en séance (</a:t>
                      </a:r>
                      <a:r>
                        <a:rPr lang="fr-FR" sz="1400" u="none" strike="noStrike" dirty="0">
                          <a:effectLst/>
                          <a:latin typeface="+mn-lt"/>
                        </a:rPr>
                        <a:t>en semaines) </a:t>
                      </a:r>
                      <a:r>
                        <a:rPr lang="fr-FR" sz="1400" u="none" strike="noStrike" dirty="0" smtClean="0">
                          <a:effectLst/>
                          <a:latin typeface="+mn-lt"/>
                        </a:rPr>
                        <a:t>?</a:t>
                      </a:r>
                      <a:r>
                        <a:rPr lang="fr-FR" sz="1400" b="1" i="0" u="none" strike="noStrike" dirty="0" smtClean="0">
                          <a:solidFill>
                            <a:srgbClr val="000000"/>
                          </a:solidFill>
                          <a:effectLst/>
                          <a:latin typeface="+mn-lt"/>
                        </a:rPr>
                        <a:t> </a:t>
                      </a:r>
                      <a:r>
                        <a:rPr lang="fr-FR" sz="1400" u="none" strike="noStrike" dirty="0">
                          <a:effectLst/>
                          <a:latin typeface="+mn-lt"/>
                        </a:rPr>
                        <a:t> </a:t>
                      </a:r>
                      <a:endParaRPr lang="fr-FR" sz="1400" b="0" i="0" u="none" strike="noStrike" dirty="0">
                        <a:solidFill>
                          <a:srgbClr val="000000"/>
                        </a:solidFill>
                        <a:effectLst/>
                        <a:latin typeface="+mn-lt"/>
                      </a:endParaRPr>
                    </a:p>
                  </a:txBody>
                  <a:tcPr marL="5284" marR="5284" marT="5284" marB="0" anchor="ctr">
                    <a:gradFill>
                      <a:gsLst>
                        <a:gs pos="0">
                          <a:schemeClr val="tx2">
                            <a:lumMod val="20000"/>
                            <a:lumOff val="80000"/>
                          </a:schemeClr>
                        </a:gs>
                        <a:gs pos="100000">
                          <a:schemeClr val="bg1"/>
                        </a:gs>
                      </a:gsLst>
                      <a:lin ang="5400000" scaled="0"/>
                    </a:gradFill>
                  </a:tcPr>
                </a:tc>
                <a:tc hMerge="1">
                  <a:txBody>
                    <a:bodyPr/>
                    <a:lstStyle/>
                    <a:p>
                      <a:pPr algn="l" fontAlgn="ctr"/>
                      <a:endParaRPr lang="fr-FR" sz="1400" b="0" i="0" u="none" strike="noStrike" dirty="0">
                        <a:effectLst/>
                        <a:latin typeface="+mn-lt"/>
                      </a:endParaRPr>
                    </a:p>
                  </a:txBody>
                  <a:tcPr marL="5284" marR="5284" marT="5284" marB="0" anchor="ctr"/>
                </a:tc>
                <a:tc>
                  <a:txBody>
                    <a:bodyPr/>
                    <a:lstStyle/>
                    <a:p>
                      <a:pPr algn="ctr" fontAlgn="ctr"/>
                      <a:r>
                        <a:rPr lang="fr-FR" sz="1400" b="0" i="0" u="none" strike="noStrike" dirty="0" smtClean="0">
                          <a:solidFill>
                            <a:srgbClr val="0070C0"/>
                          </a:solidFill>
                          <a:effectLst/>
                          <a:latin typeface="+mn-lt"/>
                        </a:rPr>
                        <a:t>6,8</a:t>
                      </a:r>
                      <a:endParaRPr lang="fr-FR" sz="1400" b="0" i="0" u="none" strike="noStrike" dirty="0">
                        <a:solidFill>
                          <a:srgbClr val="0070C0"/>
                        </a:solidFill>
                        <a:effectLst/>
                        <a:latin typeface="+mn-lt"/>
                      </a:endParaRPr>
                    </a:p>
                  </a:txBody>
                  <a:tcPr marL="5284" marR="5284" marT="5284"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239418">
                <a:tc>
                  <a:txBody>
                    <a:bodyPr/>
                    <a:lstStyle/>
                    <a:p>
                      <a:pPr algn="l" fontAlgn="ctr"/>
                      <a:r>
                        <a:rPr lang="fr-FR" sz="1400" u="none" strike="noStrike" dirty="0">
                          <a:effectLst/>
                          <a:latin typeface="+mn-lt"/>
                        </a:rPr>
                        <a:t>46.     Les représentants suppléants sont-ils informés des réunions du CHSCT ?</a:t>
                      </a:r>
                      <a:endParaRPr lang="fr-FR" sz="1400" b="1" i="0" u="none" strike="noStrike" dirty="0">
                        <a:solidFill>
                          <a:srgbClr val="000000"/>
                        </a:solidFill>
                        <a:effectLst/>
                        <a:latin typeface="+mn-lt"/>
                      </a:endParaRPr>
                    </a:p>
                  </a:txBody>
                  <a:tcPr marL="5284" marR="5284" marT="5284"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oui</a:t>
                      </a:r>
                      <a:endParaRPr lang="fr-FR" sz="1400" b="0" i="0" u="none" strike="noStrike" dirty="0">
                        <a:effectLst/>
                        <a:latin typeface="+mn-lt"/>
                      </a:endParaRPr>
                    </a:p>
                  </a:txBody>
                  <a:tcPr marL="5284" marR="5284" marT="52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non</a:t>
                      </a:r>
                      <a:endParaRPr lang="fr-FR" sz="1400" b="0" i="0" u="none" strike="noStrike" dirty="0">
                        <a:effectLst/>
                        <a:latin typeface="+mn-lt"/>
                      </a:endParaRPr>
                    </a:p>
                  </a:txBody>
                  <a:tcPr marL="5284" marR="5284" marT="52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239418">
                <a:tc>
                  <a:txBody>
                    <a:bodyPr/>
                    <a:lstStyle/>
                    <a:p>
                      <a:pPr algn="l" fontAlgn="ctr"/>
                      <a:endParaRPr lang="fr-FR" sz="1400" b="0" i="0" u="none" strike="noStrike" dirty="0">
                        <a:solidFill>
                          <a:srgbClr val="000000"/>
                        </a:solidFill>
                        <a:effectLst/>
                        <a:latin typeface="+mn-lt"/>
                      </a:endParaRPr>
                    </a:p>
                  </a:txBody>
                  <a:tcPr marL="5284" marR="5284" marT="5284"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smtClean="0">
                          <a:solidFill>
                            <a:srgbClr val="0070C0"/>
                          </a:solidFill>
                          <a:effectLst/>
                          <a:latin typeface="+mn-lt"/>
                        </a:rPr>
                        <a:t>103</a:t>
                      </a:r>
                      <a:endParaRPr lang="fr-FR" sz="1400" b="0" i="0" u="none" strike="noStrike" dirty="0">
                        <a:solidFill>
                          <a:srgbClr val="0070C0"/>
                        </a:solidFill>
                        <a:effectLst/>
                        <a:latin typeface="+mn-lt"/>
                      </a:endParaRPr>
                    </a:p>
                  </a:txBody>
                  <a:tcPr marL="5284" marR="5284" marT="52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2</a:t>
                      </a:r>
                      <a:endParaRPr lang="fr-FR" sz="1400" b="0" i="0" u="none" strike="noStrike" dirty="0">
                        <a:solidFill>
                          <a:srgbClr val="0070C0"/>
                        </a:solidFill>
                        <a:effectLst/>
                        <a:latin typeface="+mn-lt"/>
                      </a:endParaRPr>
                    </a:p>
                  </a:txBody>
                  <a:tcPr marL="5284" marR="5284" marT="52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2191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smtClean="0"/>
              <a:t>2. Fonctionnement des CHSCT</a:t>
            </a:r>
            <a:br>
              <a:rPr lang="fr-FR" sz="1800" b="1" dirty="0" smtClean="0"/>
            </a:br>
            <a:r>
              <a:rPr lang="fr-FR" sz="1800" b="1" dirty="0" smtClean="0"/>
              <a:t/>
            </a:r>
            <a:br>
              <a:rPr lang="fr-FR" sz="1800" b="1" dirty="0" smtClean="0"/>
            </a:br>
            <a:r>
              <a:rPr lang="fr-FR" sz="1800" smtClean="0"/>
              <a:t>Critère 2.1</a:t>
            </a:r>
            <a:r>
              <a:rPr lang="fr-FR" sz="1800" dirty="0" smtClean="0"/>
              <a:t> : Secrétaire du CHSCT</a:t>
            </a:r>
            <a:endParaRPr lang="fr-FR" sz="1800"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1190244448"/>
              </p:ext>
            </p:extLst>
          </p:nvPr>
        </p:nvGraphicFramePr>
        <p:xfrm>
          <a:off x="185892" y="1340768"/>
          <a:ext cx="10113668" cy="297969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613993" y="4190714"/>
            <a:ext cx="2252540" cy="261610"/>
          </a:xfrm>
          <a:prstGeom prst="rect">
            <a:avLst/>
          </a:prstGeom>
        </p:spPr>
        <p:txBody>
          <a:bodyPr wrap="none">
            <a:spAutoFit/>
          </a:bodyPr>
          <a:lstStyle/>
          <a:p>
            <a:r>
              <a:rPr lang="fr-FR" sz="1100" b="1" dirty="0" smtClean="0"/>
              <a:t>Durée </a:t>
            </a:r>
            <a:r>
              <a:rPr lang="fr-FR" sz="1100" b="1" dirty="0"/>
              <a:t>du mandat du secrétaire</a:t>
            </a:r>
          </a:p>
        </p:txBody>
      </p:sp>
      <p:sp>
        <p:nvSpPr>
          <p:cNvPr id="4" name="Rectangle 3"/>
          <p:cNvSpPr/>
          <p:nvPr/>
        </p:nvSpPr>
        <p:spPr>
          <a:xfrm>
            <a:off x="3419872" y="4190714"/>
            <a:ext cx="2109873" cy="261610"/>
          </a:xfrm>
          <a:prstGeom prst="rect">
            <a:avLst/>
          </a:prstGeom>
        </p:spPr>
        <p:txBody>
          <a:bodyPr wrap="none">
            <a:spAutoFit/>
          </a:bodyPr>
          <a:lstStyle/>
          <a:p>
            <a:r>
              <a:rPr lang="fr-FR" sz="1100" b="1" dirty="0" smtClean="0"/>
              <a:t>Délais </a:t>
            </a:r>
            <a:r>
              <a:rPr lang="fr-FR" sz="1100" b="1" dirty="0"/>
              <a:t>de convocation </a:t>
            </a:r>
            <a:r>
              <a:rPr lang="fr-FR" sz="1100" b="1" dirty="0" smtClean="0"/>
              <a:t>des CHSCT</a:t>
            </a:r>
            <a:endParaRPr lang="fr-FR" sz="1100" b="1" dirty="0"/>
          </a:p>
        </p:txBody>
      </p:sp>
      <p:sp>
        <p:nvSpPr>
          <p:cNvPr id="10" name="Rectangle 9"/>
          <p:cNvSpPr/>
          <p:nvPr/>
        </p:nvSpPr>
        <p:spPr>
          <a:xfrm>
            <a:off x="6188461" y="4190714"/>
            <a:ext cx="2603023" cy="430887"/>
          </a:xfrm>
          <a:prstGeom prst="rect">
            <a:avLst/>
          </a:prstGeom>
        </p:spPr>
        <p:txBody>
          <a:bodyPr wrap="square">
            <a:spAutoFit/>
          </a:bodyPr>
          <a:lstStyle/>
          <a:p>
            <a:pPr algn="ctr"/>
            <a:r>
              <a:rPr lang="fr-FR" sz="1100" b="1" dirty="0" smtClean="0"/>
              <a:t>Délais </a:t>
            </a:r>
            <a:r>
              <a:rPr lang="fr-FR" sz="1100" b="1" dirty="0"/>
              <a:t>de diffusion des PV du CHSCT aux </a:t>
            </a:r>
            <a:r>
              <a:rPr lang="fr-FR" sz="1100" b="1" dirty="0" smtClean="0"/>
              <a:t>membres</a:t>
            </a:r>
            <a:endParaRPr lang="fr-FR" sz="1100" b="1"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23</a:t>
            </a:fld>
            <a:endParaRPr lang="fr-FR"/>
          </a:p>
        </p:txBody>
      </p:sp>
      <p:graphicFrame>
        <p:nvGraphicFramePr>
          <p:cNvPr id="11" name="Graphique 10"/>
          <p:cNvGraphicFramePr>
            <a:graphicFrameLocks/>
          </p:cNvGraphicFramePr>
          <p:nvPr>
            <p:extLst>
              <p:ext uri="{D42A27DB-BD31-4B8C-83A1-F6EECF244321}">
                <p14:modId xmlns:p14="http://schemas.microsoft.com/office/powerpoint/2010/main" val="2138345578"/>
              </p:ext>
            </p:extLst>
          </p:nvPr>
        </p:nvGraphicFramePr>
        <p:xfrm>
          <a:off x="1" y="4452324"/>
          <a:ext cx="2873428" cy="2222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phique 11"/>
          <p:cNvGraphicFramePr>
            <a:graphicFrameLocks/>
          </p:cNvGraphicFramePr>
          <p:nvPr>
            <p:extLst>
              <p:ext uri="{D42A27DB-BD31-4B8C-83A1-F6EECF244321}">
                <p14:modId xmlns:p14="http://schemas.microsoft.com/office/powerpoint/2010/main" val="653717316"/>
              </p:ext>
            </p:extLst>
          </p:nvPr>
        </p:nvGraphicFramePr>
        <p:xfrm>
          <a:off x="2800004" y="4582726"/>
          <a:ext cx="2996797" cy="18294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aphique 12"/>
          <p:cNvGraphicFramePr>
            <a:graphicFrameLocks/>
          </p:cNvGraphicFramePr>
          <p:nvPr>
            <p:extLst>
              <p:ext uri="{D42A27DB-BD31-4B8C-83A1-F6EECF244321}">
                <p14:modId xmlns:p14="http://schemas.microsoft.com/office/powerpoint/2010/main" val="1391729495"/>
              </p:ext>
            </p:extLst>
          </p:nvPr>
        </p:nvGraphicFramePr>
        <p:xfrm>
          <a:off x="5929420" y="4605255"/>
          <a:ext cx="2862064" cy="182945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1804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smtClean="0"/>
              <a:t>Critère 2.2 : Les CHSCT se réunissent régulièrement</a:t>
            </a:r>
            <a:endParaRPr lang="fr-FR" sz="1800" dirty="0"/>
          </a:p>
        </p:txBody>
      </p:sp>
      <p:graphicFrame>
        <p:nvGraphicFramePr>
          <p:cNvPr id="7" name="Tableau 6"/>
          <p:cNvGraphicFramePr>
            <a:graphicFrameLocks noGrp="1"/>
          </p:cNvGraphicFramePr>
          <p:nvPr>
            <p:extLst>
              <p:ext uri="{D42A27DB-BD31-4B8C-83A1-F6EECF244321}">
                <p14:modId xmlns:p14="http://schemas.microsoft.com/office/powerpoint/2010/main" val="2218398262"/>
              </p:ext>
            </p:extLst>
          </p:nvPr>
        </p:nvGraphicFramePr>
        <p:xfrm>
          <a:off x="251519" y="1476376"/>
          <a:ext cx="8640960" cy="4760935"/>
        </p:xfrm>
        <a:graphic>
          <a:graphicData uri="http://schemas.openxmlformats.org/drawingml/2006/table">
            <a:tbl>
              <a:tblPr>
                <a:tableStyleId>{5C22544A-7EE6-4342-B048-85BDC9FD1C3A}</a:tableStyleId>
              </a:tblPr>
              <a:tblGrid>
                <a:gridCol w="3240361">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720079">
                  <a:extLst>
                    <a:ext uri="{9D8B030D-6E8A-4147-A177-3AD203B41FA5}">
                      <a16:colId xmlns:a16="http://schemas.microsoft.com/office/drawing/2014/main" val="20003"/>
                    </a:ext>
                  </a:extLst>
                </a:gridCol>
              </a:tblGrid>
              <a:tr h="265493">
                <a:tc gridSpan="3">
                  <a:txBody>
                    <a:bodyPr/>
                    <a:lstStyle/>
                    <a:p>
                      <a:pPr algn="l" fontAlgn="ctr"/>
                      <a:r>
                        <a:rPr lang="fr-FR" sz="1400" b="1" u="none" strike="noStrike" dirty="0">
                          <a:effectLst/>
                        </a:rPr>
                        <a:t>47.     Quel est le nombre de réunions annuelles du CHSCT d’établissement ?</a:t>
                      </a:r>
                      <a:endParaRPr lang="fr-FR" sz="1400" b="1" i="0" u="none" strike="noStrike" dirty="0">
                        <a:solidFill>
                          <a:srgbClr val="000000"/>
                        </a:solidFill>
                        <a:effectLst/>
                        <a:latin typeface="Arial"/>
                      </a:endParaRPr>
                    </a:p>
                  </a:txBody>
                  <a:tcPr marL="4925" marR="4925" marT="4925"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endParaRPr lang="fr-FR"/>
                    </a:p>
                  </a:txBody>
                  <a:tcPr marL="4925" marR="4925" marT="49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232963">
                <a:tc gridSpan="3">
                  <a:txBody>
                    <a:bodyPr/>
                    <a:lstStyle/>
                    <a:p>
                      <a:pPr algn="r" fontAlgn="ctr"/>
                      <a:r>
                        <a:rPr lang="fr-FR" sz="1400" u="none" strike="noStrike" dirty="0">
                          <a:effectLst/>
                        </a:rPr>
                        <a:t>Nombre de réunions du CHSCT</a:t>
                      </a:r>
                      <a:endParaRPr lang="fr-FR" sz="1400" b="0" i="0" u="none" strike="noStrike" dirty="0">
                        <a:solidFill>
                          <a:srgbClr val="000000"/>
                        </a:solidFill>
                        <a:effectLst/>
                        <a:latin typeface="Arial"/>
                      </a:endParaRPr>
                    </a:p>
                  </a:txBody>
                  <a:tcPr marL="4925" marR="4925" marT="4925"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200" b="0" i="0" u="none" strike="noStrike">
                          <a:solidFill>
                            <a:srgbClr val="0070C0"/>
                          </a:solidFill>
                          <a:effectLst/>
                          <a:latin typeface="Arial Unicode MS"/>
                        </a:rPr>
                        <a:t>714</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232963">
                <a:tc gridSpan="3">
                  <a:txBody>
                    <a:bodyPr/>
                    <a:lstStyle/>
                    <a:p>
                      <a:pPr algn="r" fontAlgn="ctr"/>
                      <a:r>
                        <a:rPr lang="fr-FR" sz="1400" u="none" strike="noStrike" dirty="0">
                          <a:effectLst/>
                        </a:rPr>
                        <a:t>Combien de fois les CHSCT ont-ils été saisis par le CT ?</a:t>
                      </a:r>
                      <a:endParaRPr lang="fr-FR" sz="1400" b="0" i="0" u="none" strike="noStrike" dirty="0">
                        <a:effectLst/>
                        <a:latin typeface="Arial"/>
                      </a:endParaRPr>
                    </a:p>
                  </a:txBody>
                  <a:tcPr marL="4925" marR="4925" marT="4925"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200" b="0" i="0" u="none" strike="noStrike">
                          <a:solidFill>
                            <a:srgbClr val="0070C0"/>
                          </a:solidFill>
                          <a:effectLst/>
                          <a:latin typeface="Arial Unicode MS"/>
                        </a:rPr>
                        <a:t>9</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232963">
                <a:tc gridSpan="3">
                  <a:txBody>
                    <a:bodyPr/>
                    <a:lstStyle/>
                    <a:p>
                      <a:pPr algn="r" fontAlgn="ctr"/>
                      <a:r>
                        <a:rPr lang="fr-FR" sz="1400" u="none" strike="noStrike" dirty="0">
                          <a:effectLst/>
                        </a:rPr>
                        <a:t>Dont nombre de réunions tenues exclusivement à la demande des représentants des personnels</a:t>
                      </a:r>
                      <a:endParaRPr lang="fr-FR" sz="1400" b="0" i="0" u="none" strike="noStrike" dirty="0">
                        <a:effectLst/>
                        <a:latin typeface="Arial Unicode MS"/>
                      </a:endParaRPr>
                    </a:p>
                  </a:txBody>
                  <a:tcPr marL="4925" marR="4925" marT="4925"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200" b="0" i="0" u="none" strike="noStrike">
                          <a:solidFill>
                            <a:srgbClr val="0070C0"/>
                          </a:solidFill>
                          <a:effectLst/>
                          <a:latin typeface="Arial Unicode MS"/>
                        </a:rPr>
                        <a:t>16</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232963">
                <a:tc gridSpan="3">
                  <a:txBody>
                    <a:bodyPr/>
                    <a:lstStyle/>
                    <a:p>
                      <a:pPr algn="r" fontAlgn="ctr"/>
                      <a:r>
                        <a:rPr lang="fr-FR" sz="1400" u="none" strike="noStrike" dirty="0">
                          <a:effectLst/>
                        </a:rPr>
                        <a:t>Dont nombre de réunions suite à accident grave</a:t>
                      </a:r>
                      <a:endParaRPr lang="fr-FR" sz="1400" b="0" i="0" u="none" strike="noStrike" dirty="0">
                        <a:effectLst/>
                        <a:latin typeface="Arial Unicode MS"/>
                      </a:endParaRPr>
                    </a:p>
                  </a:txBody>
                  <a:tcPr marL="4925" marR="4925" marT="4925"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200" b="0" i="0" u="none" strike="noStrike">
                          <a:solidFill>
                            <a:srgbClr val="0070C0"/>
                          </a:solidFill>
                          <a:effectLst/>
                          <a:latin typeface="Arial Unicode MS"/>
                        </a:rPr>
                        <a:t>5</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232963">
                <a:tc gridSpan="3">
                  <a:txBody>
                    <a:bodyPr/>
                    <a:lstStyle/>
                    <a:p>
                      <a:pPr algn="r" fontAlgn="ctr"/>
                      <a:r>
                        <a:rPr lang="fr-FR" sz="1400" u="none" strike="noStrike" dirty="0">
                          <a:effectLst/>
                        </a:rPr>
                        <a:t>Dont nombre de réunions suite à signalement de danger grave et imminent</a:t>
                      </a:r>
                      <a:endParaRPr lang="fr-FR" sz="1400" b="0" i="0" u="none" strike="noStrike" dirty="0">
                        <a:solidFill>
                          <a:srgbClr val="000000"/>
                        </a:solidFill>
                        <a:effectLst/>
                        <a:latin typeface="Arial"/>
                      </a:endParaRPr>
                    </a:p>
                  </a:txBody>
                  <a:tcPr marL="4925" marR="4925" marT="4925"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200" b="0" i="0" u="none" strike="noStrike" dirty="0">
                          <a:solidFill>
                            <a:srgbClr val="0070C0"/>
                          </a:solidFill>
                          <a:effectLst/>
                          <a:latin typeface="Arial Unicode MS"/>
                        </a:rPr>
                        <a:t>6</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r h="265493">
                <a:tc gridSpan="3">
                  <a:txBody>
                    <a:bodyPr/>
                    <a:lstStyle/>
                    <a:p>
                      <a:pPr algn="l" fontAlgn="ctr"/>
                      <a:r>
                        <a:rPr lang="fr-FR" sz="1400" u="none" strike="noStrike">
                          <a:effectLst/>
                        </a:rPr>
                        <a:t>Participants aux réunions du CHSCT:</a:t>
                      </a:r>
                      <a:endParaRPr lang="fr-FR" sz="1400" b="0" i="0" u="none" strike="noStrike">
                        <a:effectLst/>
                        <a:latin typeface="Arial Unicode MS"/>
                      </a:endParaRPr>
                    </a:p>
                  </a:txBody>
                  <a:tcPr marL="4925" marR="4925" marT="4925"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endParaRPr lang="fr-FR"/>
                    </a:p>
                  </a:txBody>
                  <a:tcPr marL="4925" marR="4925" marT="49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6"/>
                  </a:ext>
                </a:extLst>
              </a:tr>
              <a:tr h="470011">
                <a:tc>
                  <a:txBody>
                    <a:bodyPr/>
                    <a:lstStyle/>
                    <a:p>
                      <a:pPr algn="ctr" fontAlgn="ctr"/>
                      <a:r>
                        <a:rPr lang="fr-FR" sz="1400" u="none" strike="noStrike">
                          <a:effectLst/>
                        </a:rPr>
                        <a:t> </a:t>
                      </a:r>
                      <a:endParaRPr lang="fr-FR" sz="1400" b="0" i="0" u="none" strike="noStrike">
                        <a:effectLst/>
                        <a:latin typeface="Arial"/>
                      </a:endParaRPr>
                    </a:p>
                  </a:txBody>
                  <a:tcPr marL="4925" marR="4925" marT="49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rPr>
                        <a:t>Nombre de réunions avec la présence de</a:t>
                      </a:r>
                      <a:endParaRPr lang="fr-FR" sz="1400" b="0" i="0" u="none" strike="noStrike" dirty="0">
                        <a:effectLst/>
                        <a:latin typeface="Arial"/>
                      </a:endParaRPr>
                    </a:p>
                  </a:txBody>
                  <a:tcPr marL="4925" marR="4925" marT="4925" marB="0" anchor="ctr">
                    <a:gradFill>
                      <a:gsLst>
                        <a:gs pos="0">
                          <a:schemeClr val="tx2">
                            <a:lumMod val="20000"/>
                            <a:lumOff val="80000"/>
                          </a:schemeClr>
                        </a:gs>
                        <a:gs pos="100000">
                          <a:schemeClr val="bg1"/>
                        </a:gs>
                      </a:gsLst>
                      <a:lin ang="5400000" scaled="0"/>
                    </a:gradFill>
                  </a:tcPr>
                </a:tc>
                <a:tc gridSpan="2">
                  <a:txBody>
                    <a:bodyPr/>
                    <a:lstStyle/>
                    <a:p>
                      <a:pPr marL="0" marR="0" indent="0" algn="ctr" defTabSz="408124" rtl="0" eaLnBrk="1" fontAlgn="ctr" latinLnBrk="0" hangingPunct="1">
                        <a:lnSpc>
                          <a:spcPct val="100000"/>
                        </a:lnSpc>
                        <a:spcBef>
                          <a:spcPts val="0"/>
                        </a:spcBef>
                        <a:spcAft>
                          <a:spcPts val="0"/>
                        </a:spcAft>
                        <a:buClrTx/>
                        <a:buSzTx/>
                        <a:buFontTx/>
                        <a:buNone/>
                        <a:tabLst/>
                        <a:defRPr/>
                      </a:pPr>
                      <a:r>
                        <a:rPr lang="fr-FR" sz="1400" u="none" strike="noStrike" dirty="0" smtClean="0">
                          <a:effectLst/>
                        </a:rPr>
                        <a:t>Nombre de réunions sans </a:t>
                      </a:r>
                      <a:r>
                        <a:rPr lang="fr-FR" sz="1400" u="none" strike="noStrike" dirty="0">
                          <a:effectLst/>
                        </a:rPr>
                        <a:t>la présence d'un professionnel de ce type</a:t>
                      </a:r>
                      <a:endParaRPr lang="fr-FR" sz="1400" b="0" i="0" u="none" strike="noStrike" dirty="0">
                        <a:effectLst/>
                        <a:latin typeface="Arial"/>
                      </a:endParaRPr>
                    </a:p>
                  </a:txBody>
                  <a:tcPr marL="4925" marR="4925" marT="4925"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extLst>
                  <a:ext uri="{0D108BD9-81ED-4DB2-BD59-A6C34878D82A}">
                    <a16:rowId xmlns:a16="http://schemas.microsoft.com/office/drawing/2014/main" val="10007"/>
                  </a:ext>
                </a:extLst>
              </a:tr>
              <a:tr h="232963">
                <a:tc>
                  <a:txBody>
                    <a:bodyPr/>
                    <a:lstStyle/>
                    <a:p>
                      <a:pPr algn="r" fontAlgn="ctr"/>
                      <a:r>
                        <a:rPr lang="fr-FR" sz="1400" u="none" strike="noStrike">
                          <a:effectLst/>
                        </a:rPr>
                        <a:t>Président du CHSCT</a:t>
                      </a:r>
                      <a:endParaRPr lang="fr-FR" sz="1400" b="0" i="0" u="none" strike="noStrike">
                        <a:effectLst/>
                        <a:latin typeface="Arial"/>
                      </a:endParaRPr>
                    </a:p>
                  </a:txBody>
                  <a:tcPr marL="4925" marR="4925" marT="4925" marB="0" anchor="ctr">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solidFill>
                            <a:srgbClr val="0070C0"/>
                          </a:solidFill>
                          <a:effectLst/>
                          <a:latin typeface="Arial" panose="020B0604020202020204" pitchFamily="34" charset="0"/>
                        </a:rPr>
                        <a:t>602</a:t>
                      </a:r>
                    </a:p>
                  </a:txBody>
                  <a:tcPr marL="9525" marR="9525" marT="9525" marB="0" anchor="ctr">
                    <a:gradFill>
                      <a:gsLst>
                        <a:gs pos="0">
                          <a:schemeClr val="tx2">
                            <a:lumMod val="20000"/>
                            <a:lumOff val="80000"/>
                          </a:schemeClr>
                        </a:gs>
                        <a:gs pos="100000">
                          <a:schemeClr val="bg1"/>
                        </a:gs>
                      </a:gsLst>
                      <a:lin ang="5400000" scaled="0"/>
                    </a:gradFill>
                  </a:tcPr>
                </a:tc>
                <a:tc gridSpan="2">
                  <a:txBody>
                    <a:bodyPr/>
                    <a:lstStyle/>
                    <a:p>
                      <a:pPr algn="ctr" fontAlgn="ctr"/>
                      <a:r>
                        <a:rPr lang="fr-FR" sz="1200" b="0" i="0" u="none" strike="noStrike" dirty="0" smtClean="0">
                          <a:solidFill>
                            <a:srgbClr val="0070C0"/>
                          </a:solidFill>
                          <a:effectLst/>
                          <a:latin typeface="Arial"/>
                        </a:rPr>
                        <a:t>48</a:t>
                      </a:r>
                      <a:endParaRPr lang="fr-FR" sz="1200" b="0" i="0" u="none" strike="noStrike" dirty="0">
                        <a:solidFill>
                          <a:srgbClr val="0070C0"/>
                        </a:solidFill>
                        <a:effectLst/>
                        <a:latin typeface="Arial"/>
                      </a:endParaRPr>
                    </a:p>
                  </a:txBody>
                  <a:tcPr marL="9525" marR="9525" marT="9525"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200" b="0" i="0" u="none" strike="noStrike" dirty="0">
                        <a:effectLst/>
                        <a:latin typeface="Arial"/>
                      </a:endParaRPr>
                    </a:p>
                  </a:txBody>
                  <a:tcPr marL="9525" marR="9525" marT="9525" marB="0" anchor="ctr"/>
                </a:tc>
                <a:extLst>
                  <a:ext uri="{0D108BD9-81ED-4DB2-BD59-A6C34878D82A}">
                    <a16:rowId xmlns:a16="http://schemas.microsoft.com/office/drawing/2014/main" val="10008"/>
                  </a:ext>
                </a:extLst>
              </a:tr>
              <a:tr h="232963">
                <a:tc>
                  <a:txBody>
                    <a:bodyPr/>
                    <a:lstStyle/>
                    <a:p>
                      <a:pPr algn="r" fontAlgn="ctr"/>
                      <a:r>
                        <a:rPr lang="fr-FR" sz="1400" u="none" strike="noStrike">
                          <a:effectLst/>
                        </a:rPr>
                        <a:t>AP ou CP</a:t>
                      </a:r>
                      <a:endParaRPr lang="fr-FR" sz="1400" b="0" i="0" u="none" strike="noStrike">
                        <a:effectLst/>
                        <a:latin typeface="Arial"/>
                      </a:endParaRPr>
                    </a:p>
                  </a:txBody>
                  <a:tcPr marL="4925" marR="4925" marT="4925" marB="0" anchor="ctr">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solidFill>
                            <a:srgbClr val="0070C0"/>
                          </a:solidFill>
                          <a:effectLst/>
                          <a:latin typeface="Arial" panose="020B0604020202020204" pitchFamily="34" charset="0"/>
                        </a:rPr>
                        <a:t>620</a:t>
                      </a:r>
                    </a:p>
                  </a:txBody>
                  <a:tcPr marL="9525" marR="9525" marT="9525" marB="0" anchor="ctr">
                    <a:gradFill>
                      <a:gsLst>
                        <a:gs pos="0">
                          <a:schemeClr val="tx2">
                            <a:lumMod val="20000"/>
                            <a:lumOff val="80000"/>
                          </a:schemeClr>
                        </a:gs>
                        <a:gs pos="100000">
                          <a:schemeClr val="bg1"/>
                        </a:gs>
                      </a:gsLst>
                      <a:lin ang="5400000" scaled="0"/>
                    </a:gradFill>
                  </a:tcPr>
                </a:tc>
                <a:tc gridSpan="2">
                  <a:txBody>
                    <a:bodyPr/>
                    <a:lstStyle/>
                    <a:p>
                      <a:pPr algn="ctr" fontAlgn="ctr"/>
                      <a:r>
                        <a:rPr lang="fr-FR" sz="1200" b="0" i="0" u="none" strike="noStrike" dirty="0" smtClean="0">
                          <a:solidFill>
                            <a:srgbClr val="0070C0"/>
                          </a:solidFill>
                          <a:effectLst/>
                          <a:latin typeface="Arial"/>
                        </a:rPr>
                        <a:t>21</a:t>
                      </a:r>
                      <a:endParaRPr lang="fr-FR" sz="1200" b="0" i="0" u="none" strike="noStrike" dirty="0">
                        <a:solidFill>
                          <a:srgbClr val="0070C0"/>
                        </a:solidFill>
                        <a:effectLst/>
                        <a:latin typeface="Arial"/>
                      </a:endParaRPr>
                    </a:p>
                  </a:txBody>
                  <a:tcPr marL="9525" marR="9525" marT="9525"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200" b="0" i="0" u="none" strike="noStrike" dirty="0">
                        <a:effectLst/>
                        <a:latin typeface="Arial"/>
                      </a:endParaRPr>
                    </a:p>
                  </a:txBody>
                  <a:tcPr marL="9525" marR="9525" marT="9525" marB="0" anchor="ctr"/>
                </a:tc>
                <a:extLst>
                  <a:ext uri="{0D108BD9-81ED-4DB2-BD59-A6C34878D82A}">
                    <a16:rowId xmlns:a16="http://schemas.microsoft.com/office/drawing/2014/main" val="10009"/>
                  </a:ext>
                </a:extLst>
              </a:tr>
              <a:tr h="232963">
                <a:tc>
                  <a:txBody>
                    <a:bodyPr/>
                    <a:lstStyle/>
                    <a:p>
                      <a:pPr algn="r" fontAlgn="ctr"/>
                      <a:r>
                        <a:rPr lang="fr-FR" sz="1400" u="none" strike="noStrike" dirty="0">
                          <a:effectLst/>
                        </a:rPr>
                        <a:t>Médecin de prévention</a:t>
                      </a:r>
                      <a:endParaRPr lang="fr-FR" sz="1400" b="0" i="0" u="none" strike="noStrike" dirty="0">
                        <a:effectLst/>
                        <a:latin typeface="Arial"/>
                      </a:endParaRPr>
                    </a:p>
                  </a:txBody>
                  <a:tcPr marL="4925" marR="4925" marT="4925" marB="0" anchor="ctr">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a:solidFill>
                            <a:srgbClr val="0070C0"/>
                          </a:solidFill>
                          <a:effectLst/>
                          <a:latin typeface="Arial" panose="020B0604020202020204" pitchFamily="34" charset="0"/>
                        </a:rPr>
                        <a:t>351</a:t>
                      </a:r>
                    </a:p>
                  </a:txBody>
                  <a:tcPr marL="9525" marR="9525" marT="9525" marB="0" anchor="ctr">
                    <a:gradFill>
                      <a:gsLst>
                        <a:gs pos="0">
                          <a:schemeClr val="tx2">
                            <a:lumMod val="20000"/>
                            <a:lumOff val="80000"/>
                          </a:schemeClr>
                        </a:gs>
                        <a:gs pos="100000">
                          <a:schemeClr val="bg1"/>
                        </a:gs>
                      </a:gsLst>
                      <a:lin ang="5400000" scaled="0"/>
                    </a:gradFill>
                  </a:tcPr>
                </a:tc>
                <a:tc gridSpan="2">
                  <a:txBody>
                    <a:bodyPr/>
                    <a:lstStyle/>
                    <a:p>
                      <a:pPr algn="ctr" fontAlgn="ctr"/>
                      <a:r>
                        <a:rPr lang="fr-FR" sz="1200" b="0" i="0" u="none" strike="noStrike" dirty="0" smtClean="0">
                          <a:solidFill>
                            <a:srgbClr val="0070C0"/>
                          </a:solidFill>
                          <a:effectLst/>
                          <a:latin typeface="Arial"/>
                        </a:rPr>
                        <a:t>222</a:t>
                      </a:r>
                      <a:endParaRPr lang="fr-FR" sz="1200" b="0" i="0" u="none" strike="noStrike" dirty="0">
                        <a:solidFill>
                          <a:srgbClr val="0070C0"/>
                        </a:solidFill>
                        <a:effectLst/>
                        <a:latin typeface="Arial"/>
                      </a:endParaRPr>
                    </a:p>
                  </a:txBody>
                  <a:tcPr marL="9525" marR="9525" marT="9525"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200" b="0" i="0" u="none" strike="noStrike" dirty="0">
                        <a:effectLst/>
                        <a:latin typeface="Arial"/>
                      </a:endParaRPr>
                    </a:p>
                  </a:txBody>
                  <a:tcPr marL="9525" marR="9525" marT="9525" marB="0" anchor="ctr"/>
                </a:tc>
                <a:extLst>
                  <a:ext uri="{0D108BD9-81ED-4DB2-BD59-A6C34878D82A}">
                    <a16:rowId xmlns:a16="http://schemas.microsoft.com/office/drawing/2014/main" val="10010"/>
                  </a:ext>
                </a:extLst>
              </a:tr>
              <a:tr h="265493">
                <a:tc gridSpan="3">
                  <a:txBody>
                    <a:bodyPr/>
                    <a:lstStyle/>
                    <a:p>
                      <a:pPr algn="l" fontAlgn="ctr"/>
                      <a:r>
                        <a:rPr lang="fr-FR" sz="1400" b="1" u="none" strike="noStrike" dirty="0">
                          <a:effectLst/>
                        </a:rPr>
                        <a:t>48.     Quel est le nombre de désaccords sérieux et persistants signalés ?</a:t>
                      </a:r>
                      <a:endParaRPr lang="fr-FR" sz="1400" b="1" i="0" u="none" strike="noStrike" dirty="0">
                        <a:solidFill>
                          <a:srgbClr val="000000"/>
                        </a:solidFill>
                        <a:effectLst/>
                        <a:latin typeface="Arial"/>
                      </a:endParaRPr>
                    </a:p>
                  </a:txBody>
                  <a:tcPr marL="4925" marR="4925" marT="4925"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endParaRPr lang="fr-FR"/>
                    </a:p>
                  </a:txBody>
                  <a:tcPr marL="4925" marR="4925" marT="49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1"/>
                  </a:ext>
                </a:extLst>
              </a:tr>
              <a:tr h="232963">
                <a:tc gridSpan="3">
                  <a:txBody>
                    <a:bodyPr/>
                    <a:lstStyle/>
                    <a:p>
                      <a:pPr algn="r" fontAlgn="ctr"/>
                      <a:r>
                        <a:rPr lang="fr-FR" sz="1400" u="none" strike="noStrike" dirty="0">
                          <a:effectLst/>
                        </a:rPr>
                        <a:t>Nombre de désaccords sérieux et persistants</a:t>
                      </a:r>
                      <a:endParaRPr lang="fr-FR" sz="1400" b="0" i="0" u="none" strike="noStrike" dirty="0">
                        <a:solidFill>
                          <a:srgbClr val="000000"/>
                        </a:solidFill>
                        <a:effectLst/>
                        <a:latin typeface="Arial"/>
                      </a:endParaRPr>
                    </a:p>
                  </a:txBody>
                  <a:tcPr marL="4925" marR="4925" marT="4925"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200" b="0" i="0" u="none" strike="noStrike">
                          <a:solidFill>
                            <a:srgbClr val="0070C0"/>
                          </a:solidFill>
                          <a:effectLst/>
                          <a:latin typeface="Arial Unicode MS"/>
                        </a:rPr>
                        <a:t>9</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2"/>
                  </a:ext>
                </a:extLst>
              </a:tr>
              <a:tr h="232963">
                <a:tc gridSpan="3">
                  <a:txBody>
                    <a:bodyPr/>
                    <a:lstStyle/>
                    <a:p>
                      <a:pPr algn="r" fontAlgn="ctr"/>
                      <a:r>
                        <a:rPr lang="fr-FR" sz="1400" u="none" strike="noStrike" dirty="0">
                          <a:effectLst/>
                        </a:rPr>
                        <a:t>Dont recours à l’inspecteur santé et sécurité au travail </a:t>
                      </a:r>
                      <a:endParaRPr lang="fr-FR" sz="1400" b="0" i="0" u="none" strike="noStrike" dirty="0">
                        <a:effectLst/>
                        <a:latin typeface="Arial Unicode MS"/>
                      </a:endParaRPr>
                    </a:p>
                  </a:txBody>
                  <a:tcPr marL="4925" marR="4925" marT="4925"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200" b="0" i="0" u="none" strike="noStrike" dirty="0">
                          <a:solidFill>
                            <a:srgbClr val="0070C0"/>
                          </a:solidFill>
                          <a:effectLst/>
                          <a:latin typeface="Arial Unicode MS"/>
                        </a:rPr>
                        <a:t>5</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3"/>
                  </a:ext>
                </a:extLst>
              </a:tr>
              <a:tr h="232963">
                <a:tc gridSpan="3">
                  <a:txBody>
                    <a:bodyPr/>
                    <a:lstStyle/>
                    <a:p>
                      <a:pPr algn="r" fontAlgn="ctr"/>
                      <a:r>
                        <a:rPr lang="fr-FR" sz="1400" u="none" strike="noStrike" dirty="0">
                          <a:effectLst/>
                        </a:rPr>
                        <a:t>Dont recours à l’inspecteur du travail </a:t>
                      </a:r>
                      <a:endParaRPr lang="fr-FR" sz="1400" b="0" i="0" u="none" strike="noStrike" dirty="0">
                        <a:effectLst/>
                        <a:latin typeface="Arial Unicode MS"/>
                      </a:endParaRPr>
                    </a:p>
                  </a:txBody>
                  <a:tcPr marL="4925" marR="4925" marT="4925"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marL="0" algn="ctr" defTabSz="408124" rtl="0" eaLnBrk="1" fontAlgn="ctr" latinLnBrk="0" hangingPunct="1"/>
                      <a:r>
                        <a:rPr lang="fr-FR" sz="1200" b="0" i="0" u="none" strike="noStrike" kern="1200" dirty="0">
                          <a:solidFill>
                            <a:srgbClr val="0070C0"/>
                          </a:solidFill>
                          <a:effectLst/>
                          <a:latin typeface="Arial Unicode MS"/>
                          <a:ea typeface="+mn-ea"/>
                          <a:cs typeface="+mn-cs"/>
                        </a:rPr>
                        <a:t>2</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4"/>
                  </a:ext>
                </a:extLst>
              </a:tr>
              <a:tr h="232963">
                <a:tc gridSpan="3">
                  <a:txBody>
                    <a:bodyPr/>
                    <a:lstStyle/>
                    <a:p>
                      <a:pPr algn="l" fontAlgn="ctr"/>
                      <a:r>
                        <a:rPr lang="fr-FR" sz="1400" b="1" u="none" strike="noStrike" dirty="0">
                          <a:effectLst/>
                        </a:rPr>
                        <a:t>49.     Quel est le nombre de reports de réunions du CHSCT en raison d’absence de quorum ?</a:t>
                      </a:r>
                      <a:endParaRPr lang="fr-FR" sz="1400" b="1" i="0" u="none" strike="noStrike" dirty="0">
                        <a:solidFill>
                          <a:srgbClr val="000000"/>
                        </a:solidFill>
                        <a:effectLst/>
                        <a:latin typeface="Arial"/>
                      </a:endParaRPr>
                    </a:p>
                  </a:txBody>
                  <a:tcPr marL="4925" marR="4925" marT="4925"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marL="0" algn="ctr" defTabSz="408124" rtl="0" eaLnBrk="1" fontAlgn="ctr" latinLnBrk="0" hangingPunct="1"/>
                      <a:r>
                        <a:rPr lang="fr-FR" sz="1200" b="0" i="0" u="none" strike="noStrike" kern="1200" dirty="0">
                          <a:solidFill>
                            <a:srgbClr val="0070C0"/>
                          </a:solidFill>
                          <a:effectLst/>
                          <a:latin typeface="Arial Unicode MS"/>
                          <a:ea typeface="+mn-ea"/>
                          <a:cs typeface="+mn-cs"/>
                        </a:rPr>
                        <a:t>9</a:t>
                      </a:r>
                    </a:p>
                  </a:txBody>
                  <a:tcPr marL="4925" marR="4925" marT="49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5"/>
                  </a:ext>
                </a:extLst>
              </a:tr>
              <a:tr h="232963">
                <a:tc gridSpan="3">
                  <a:txBody>
                    <a:bodyPr/>
                    <a:lstStyle/>
                    <a:p>
                      <a:pPr algn="l" fontAlgn="ctr"/>
                      <a:r>
                        <a:rPr lang="fr-FR" sz="1400" b="1" u="none" strike="noStrike" dirty="0">
                          <a:effectLst/>
                        </a:rPr>
                        <a:t>50.     Quel est le nombre de reports de réunions à la demande de l’administration ?</a:t>
                      </a:r>
                      <a:endParaRPr lang="fr-FR" sz="1400" b="1" i="0" u="none" strike="noStrike" dirty="0">
                        <a:solidFill>
                          <a:srgbClr val="000000"/>
                        </a:solidFill>
                        <a:effectLst/>
                        <a:latin typeface="Arial"/>
                      </a:endParaRPr>
                    </a:p>
                  </a:txBody>
                  <a:tcPr marL="4925" marR="4925" marT="4925"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marL="0" algn="ctr" defTabSz="408124" rtl="0" eaLnBrk="1" fontAlgn="ctr" latinLnBrk="0" hangingPunct="1"/>
                      <a:r>
                        <a:rPr lang="fr-FR" sz="1200" b="0" i="0" u="none" strike="noStrike" kern="1200" dirty="0" smtClean="0">
                          <a:solidFill>
                            <a:srgbClr val="0070C0"/>
                          </a:solidFill>
                          <a:effectLst/>
                          <a:latin typeface="Arial Unicode MS"/>
                          <a:ea typeface="+mn-ea"/>
                          <a:cs typeface="+mn-cs"/>
                        </a:rPr>
                        <a:t>9</a:t>
                      </a:r>
                      <a:endParaRPr lang="fr-FR" sz="1200" b="0" i="0" u="none" strike="noStrike" kern="1200" dirty="0">
                        <a:solidFill>
                          <a:srgbClr val="0070C0"/>
                        </a:solidFill>
                        <a:effectLst/>
                        <a:latin typeface="Arial Unicode MS"/>
                        <a:ea typeface="+mn-ea"/>
                        <a:cs typeface="+mn-cs"/>
                      </a:endParaRPr>
                    </a:p>
                  </a:txBody>
                  <a:tcPr marL="4925" marR="4925" marT="49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6"/>
                  </a:ext>
                </a:extLst>
              </a:tr>
              <a:tr h="232963">
                <a:tc gridSpan="3">
                  <a:txBody>
                    <a:bodyPr/>
                    <a:lstStyle/>
                    <a:p>
                      <a:pPr algn="l" fontAlgn="ctr"/>
                      <a:r>
                        <a:rPr lang="fr-FR" sz="1400" b="1" u="none" strike="noStrike" smtClean="0">
                          <a:effectLst/>
                        </a:rPr>
                        <a:t>51.</a:t>
                      </a:r>
                      <a:r>
                        <a:rPr lang="fr-FR" sz="1400" b="1" u="none" strike="noStrike" dirty="0">
                          <a:effectLst/>
                        </a:rPr>
                        <a:t>     Quel est le nombre de réunions de groupes de travail issus du CHSCT ?</a:t>
                      </a:r>
                      <a:endParaRPr lang="fr-FR" sz="1400" b="1" i="0" u="none" strike="noStrike" dirty="0">
                        <a:solidFill>
                          <a:srgbClr val="000000"/>
                        </a:solidFill>
                        <a:effectLst/>
                        <a:latin typeface="Arial"/>
                      </a:endParaRPr>
                    </a:p>
                  </a:txBody>
                  <a:tcPr marL="4925" marR="4925" marT="4925"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marL="0" algn="ctr" defTabSz="408124" rtl="0" eaLnBrk="1" fontAlgn="ctr" latinLnBrk="0" hangingPunct="1"/>
                      <a:r>
                        <a:rPr lang="fr-FR" sz="1200" b="0" i="0" u="none" strike="noStrike" kern="1200" dirty="0" smtClean="0">
                          <a:solidFill>
                            <a:srgbClr val="0070C0"/>
                          </a:solidFill>
                          <a:effectLst/>
                          <a:latin typeface="Arial Unicode MS"/>
                          <a:ea typeface="+mn-ea"/>
                          <a:cs typeface="+mn-cs"/>
                        </a:rPr>
                        <a:t>168</a:t>
                      </a:r>
                      <a:endParaRPr lang="fr-FR" sz="1200" b="0" i="0" u="none" strike="noStrike" kern="1200" dirty="0">
                        <a:solidFill>
                          <a:srgbClr val="0070C0"/>
                        </a:solidFill>
                        <a:effectLst/>
                        <a:latin typeface="Arial Unicode MS"/>
                        <a:ea typeface="+mn-ea"/>
                        <a:cs typeface="+mn-cs"/>
                      </a:endParaRPr>
                    </a:p>
                  </a:txBody>
                  <a:tcPr marL="4925" marR="4925" marT="49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7"/>
                  </a:ext>
                </a:extLst>
              </a:tr>
              <a:tr h="232963">
                <a:tc gridSpan="3">
                  <a:txBody>
                    <a:bodyPr/>
                    <a:lstStyle/>
                    <a:p>
                      <a:pPr algn="l" fontAlgn="ctr"/>
                      <a:r>
                        <a:rPr lang="fr-FR" sz="1400" b="1" u="none" strike="noStrike" dirty="0">
                          <a:effectLst/>
                        </a:rPr>
                        <a:t>52.     Quel est le nombre de réunions des CHSCT spéciaux ?</a:t>
                      </a:r>
                      <a:endParaRPr lang="fr-FR" sz="1400" b="1" i="0" u="none" strike="noStrike" dirty="0">
                        <a:solidFill>
                          <a:srgbClr val="000000"/>
                        </a:solidFill>
                        <a:effectLst/>
                        <a:latin typeface="Arial"/>
                      </a:endParaRPr>
                    </a:p>
                  </a:txBody>
                  <a:tcPr marL="4925" marR="4925" marT="4925"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marL="0" algn="ctr" defTabSz="408124" rtl="0" eaLnBrk="1" fontAlgn="ctr" latinLnBrk="0" hangingPunct="1"/>
                      <a:r>
                        <a:rPr lang="fr-FR" sz="1200" b="0" i="0" u="none" strike="noStrike" kern="1200" dirty="0" smtClean="0">
                          <a:solidFill>
                            <a:srgbClr val="0070C0"/>
                          </a:solidFill>
                          <a:effectLst/>
                          <a:latin typeface="Arial Unicode MS"/>
                          <a:ea typeface="+mn-ea"/>
                          <a:cs typeface="+mn-cs"/>
                        </a:rPr>
                        <a:t>297</a:t>
                      </a:r>
                      <a:endParaRPr lang="fr-FR" sz="1200" b="0" i="0" u="none" strike="noStrike" kern="1200" dirty="0">
                        <a:solidFill>
                          <a:srgbClr val="0070C0"/>
                        </a:solidFill>
                        <a:effectLst/>
                        <a:latin typeface="Arial Unicode MS"/>
                        <a:ea typeface="+mn-ea"/>
                        <a:cs typeface="+mn-cs"/>
                      </a:endParaRPr>
                    </a:p>
                  </a:txBody>
                  <a:tcPr marL="4925" marR="4925" marT="49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8"/>
                  </a:ext>
                </a:extLst>
              </a:tr>
            </a:tbl>
          </a:graphicData>
        </a:graphic>
      </p:graphicFrame>
      <p:sp>
        <p:nvSpPr>
          <p:cNvPr id="4" name="Espace réservé du numéro de diapositive 3"/>
          <p:cNvSpPr>
            <a:spLocks noGrp="1"/>
          </p:cNvSpPr>
          <p:nvPr>
            <p:ph type="sldNum" sz="quarter" idx="12"/>
          </p:nvPr>
        </p:nvSpPr>
        <p:spPr/>
        <p:txBody>
          <a:bodyPr/>
          <a:lstStyle/>
          <a:p>
            <a:fld id="{A786685B-2977-D546-9E3D-3CA676A47F0C}" type="slidenum">
              <a:rPr lang="fr-FR" smtClean="0"/>
              <a:pPr/>
              <a:t>24</a:t>
            </a:fld>
            <a:endParaRPr lang="fr-FR" dirty="0"/>
          </a:p>
        </p:txBody>
      </p:sp>
    </p:spTree>
    <p:extLst>
      <p:ext uri="{BB962C8B-B14F-4D97-AF65-F5344CB8AC3E}">
        <p14:creationId xmlns:p14="http://schemas.microsoft.com/office/powerpoint/2010/main" val="369732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smtClean="0"/>
              <a:t>Critère 2.2 : Les CHSCT se réunissent régulièrement</a:t>
            </a:r>
            <a:endParaRPr lang="fr-FR" sz="1800"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25</a:t>
            </a:fld>
            <a:endParaRPr lang="fr-FR"/>
          </a:p>
        </p:txBody>
      </p:sp>
      <p:sp>
        <p:nvSpPr>
          <p:cNvPr id="10" name="Rectangle 9"/>
          <p:cNvSpPr/>
          <p:nvPr/>
        </p:nvSpPr>
        <p:spPr>
          <a:xfrm>
            <a:off x="804290" y="3751117"/>
            <a:ext cx="2016224" cy="307777"/>
          </a:xfrm>
          <a:prstGeom prst="rect">
            <a:avLst/>
          </a:prstGeom>
        </p:spPr>
        <p:txBody>
          <a:bodyPr wrap="square">
            <a:spAutoFit/>
          </a:bodyPr>
          <a:lstStyle/>
          <a:p>
            <a:pPr algn="ctr"/>
            <a:r>
              <a:rPr lang="fr-FR" sz="1400" dirty="0" smtClean="0"/>
              <a:t>Nombre de réunions</a:t>
            </a:r>
            <a:endParaRPr lang="fr-FR" sz="1400" dirty="0"/>
          </a:p>
        </p:txBody>
      </p:sp>
      <p:graphicFrame>
        <p:nvGraphicFramePr>
          <p:cNvPr id="8" name="Graphique 7"/>
          <p:cNvGraphicFramePr>
            <a:graphicFrameLocks/>
          </p:cNvGraphicFramePr>
          <p:nvPr>
            <p:extLst>
              <p:ext uri="{D42A27DB-BD31-4B8C-83A1-F6EECF244321}">
                <p14:modId xmlns:p14="http://schemas.microsoft.com/office/powerpoint/2010/main" val="2476879146"/>
              </p:ext>
            </p:extLst>
          </p:nvPr>
        </p:nvGraphicFramePr>
        <p:xfrm>
          <a:off x="77314" y="3680189"/>
          <a:ext cx="3629819" cy="27997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11"/>
          <p:cNvGraphicFramePr>
            <a:graphicFrameLocks/>
          </p:cNvGraphicFramePr>
          <p:nvPr>
            <p:extLst>
              <p:ext uri="{D42A27DB-BD31-4B8C-83A1-F6EECF244321}">
                <p14:modId xmlns:p14="http://schemas.microsoft.com/office/powerpoint/2010/main" val="4050053399"/>
              </p:ext>
            </p:extLst>
          </p:nvPr>
        </p:nvGraphicFramePr>
        <p:xfrm>
          <a:off x="4150403" y="3751117"/>
          <a:ext cx="4572000" cy="26797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Espace réservé du contenu 3"/>
          <p:cNvGraphicFramePr>
            <a:graphicFrameLocks/>
          </p:cNvGraphicFramePr>
          <p:nvPr>
            <p:extLst>
              <p:ext uri="{D42A27DB-BD31-4B8C-83A1-F6EECF244321}">
                <p14:modId xmlns:p14="http://schemas.microsoft.com/office/powerpoint/2010/main" val="3326699993"/>
              </p:ext>
            </p:extLst>
          </p:nvPr>
        </p:nvGraphicFramePr>
        <p:xfrm>
          <a:off x="0" y="1286938"/>
          <a:ext cx="9465547" cy="26461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4064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dirty="0" smtClean="0"/>
              <a:t>Critère 2.3 : Le rapport annuel SST et le programme de prévention des risques professionnels et d’amélioration des conditions de travail sont soumis chaque année au CHSCT, communiqués au CT et le cas échéant au CA de l’établissement</a:t>
            </a:r>
            <a:endParaRPr lang="fr-FR" sz="2000"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26</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3454734751"/>
              </p:ext>
            </p:extLst>
          </p:nvPr>
        </p:nvGraphicFramePr>
        <p:xfrm>
          <a:off x="179512" y="1340768"/>
          <a:ext cx="8784976" cy="4880520"/>
        </p:xfrm>
        <a:graphic>
          <a:graphicData uri="http://schemas.openxmlformats.org/drawingml/2006/table">
            <a:tbl>
              <a:tblPr>
                <a:tableStyleId>{5C22544A-7EE6-4342-B048-85BDC9FD1C3A}</a:tableStyleId>
              </a:tblPr>
              <a:tblGrid>
                <a:gridCol w="7560840">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tblGrid>
              <a:tr h="201022">
                <a:tc>
                  <a:txBody>
                    <a:bodyPr/>
                    <a:lstStyle/>
                    <a:p>
                      <a:pPr algn="l" fontAlgn="ctr"/>
                      <a:r>
                        <a:rPr lang="fr-FR" sz="1300" u="none" strike="noStrike" dirty="0">
                          <a:effectLst/>
                          <a:latin typeface="+mn-lt"/>
                        </a:rPr>
                        <a:t>53.     Un rapport annuel sur la santé, la sécurité et les conditions de travail est-il rédigé ?</a:t>
                      </a:r>
                      <a:endParaRPr lang="fr-FR" sz="1300" b="1"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oui</a:t>
                      </a:r>
                    </a:p>
                  </a:txBody>
                  <a:tcPr marL="9525" marR="9525" marT="9525"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non</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201022">
                <a:tc>
                  <a:txBody>
                    <a:bodyPr/>
                    <a:lstStyle/>
                    <a:p>
                      <a:pPr algn="ctr" fontAlgn="ctr"/>
                      <a:endParaRPr lang="fr-FR" sz="1300" b="0" i="0" u="none" strike="noStrike" dirty="0">
                        <a:effectLst/>
                        <a:latin typeface="+mn-lt"/>
                      </a:endParaRPr>
                    </a:p>
                  </a:txBody>
                  <a:tcPr marL="5235" marR="5235" marT="523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78</a:t>
                      </a:r>
                      <a:endParaRPr lang="fr-FR" sz="1200" b="0" i="0" u="none" strike="noStrike" dirty="0">
                        <a:solidFill>
                          <a:srgbClr val="0070C0"/>
                        </a:solidFill>
                        <a:effectLst/>
                        <a:latin typeface="Arial Unicode MS"/>
                      </a:endParaRPr>
                    </a:p>
                  </a:txBody>
                  <a:tcPr marL="9525" marR="9525" marT="9525"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27</a:t>
                      </a:r>
                      <a:endParaRPr lang="fr-FR" sz="1200" b="0" i="0" u="none" strike="noStrike" dirty="0">
                        <a:solidFill>
                          <a:srgbClr val="0070C0"/>
                        </a:solidFill>
                        <a:effectLst/>
                        <a:latin typeface="Arial Unicode MS"/>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201022">
                <a:tc>
                  <a:txBody>
                    <a:bodyPr/>
                    <a:lstStyle/>
                    <a:p>
                      <a:pPr algn="l" fontAlgn="ctr"/>
                      <a:r>
                        <a:rPr lang="fr-FR" sz="1300" u="none" strike="noStrike" dirty="0">
                          <a:effectLst/>
                          <a:latin typeface="+mn-lt"/>
                        </a:rPr>
                        <a:t>54.     Le CHSCT a-t-il émis un avis sur le rapport ?</a:t>
                      </a:r>
                      <a:endParaRPr lang="fr-FR" sz="1300" b="1"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oui</a:t>
                      </a:r>
                    </a:p>
                  </a:txBody>
                  <a:tcPr marL="9525" marR="9525" marT="9525"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non</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201022">
                <a:tc>
                  <a:txBody>
                    <a:bodyPr/>
                    <a:lstStyle/>
                    <a:p>
                      <a:pPr algn="l" fontAlgn="ctr"/>
                      <a:endParaRPr lang="fr-FR" sz="1300" b="0"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65</a:t>
                      </a:r>
                      <a:endParaRPr lang="fr-FR" sz="1200" b="0" i="0" u="none" strike="noStrike" dirty="0">
                        <a:solidFill>
                          <a:srgbClr val="0070C0"/>
                        </a:solidFill>
                        <a:effectLst/>
                        <a:latin typeface="Arial Unicode MS"/>
                      </a:endParaRPr>
                    </a:p>
                  </a:txBody>
                  <a:tcPr marL="9525" marR="9525" marT="9525"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18</a:t>
                      </a:r>
                      <a:endParaRPr lang="fr-FR" sz="1200" b="0" i="0" u="none" strike="noStrike" dirty="0">
                        <a:solidFill>
                          <a:srgbClr val="0070C0"/>
                        </a:solidFill>
                        <a:effectLst/>
                        <a:latin typeface="Arial Unicode MS"/>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201022">
                <a:tc>
                  <a:txBody>
                    <a:bodyPr/>
                    <a:lstStyle/>
                    <a:p>
                      <a:pPr algn="l" fontAlgn="ctr"/>
                      <a:r>
                        <a:rPr lang="fr-FR" sz="1300" u="none" strike="noStrike" dirty="0">
                          <a:effectLst/>
                          <a:latin typeface="+mn-lt"/>
                        </a:rPr>
                        <a:t>55.     Un programme annuel d’actions de prévention est-il rédigé ?</a:t>
                      </a:r>
                      <a:endParaRPr lang="fr-FR" sz="1300" b="1"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oui</a:t>
                      </a:r>
                    </a:p>
                  </a:txBody>
                  <a:tcPr marL="9525" marR="9525" marT="9525"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non</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201022">
                <a:tc>
                  <a:txBody>
                    <a:bodyPr/>
                    <a:lstStyle/>
                    <a:p>
                      <a:pPr algn="l" fontAlgn="ctr"/>
                      <a:endParaRPr lang="fr-FR" sz="1300" b="0"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86</a:t>
                      </a:r>
                      <a:endParaRPr lang="fr-FR" sz="1200" b="0" i="0" u="none" strike="noStrike" dirty="0">
                        <a:solidFill>
                          <a:srgbClr val="0070C0"/>
                        </a:solidFill>
                        <a:effectLst/>
                        <a:latin typeface="Arial Unicode MS"/>
                      </a:endParaRPr>
                    </a:p>
                  </a:txBody>
                  <a:tcPr marL="9525" marR="9525" marT="9525"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18</a:t>
                      </a:r>
                      <a:endParaRPr lang="fr-FR" sz="1200" b="0" i="0" u="none" strike="noStrike" dirty="0">
                        <a:solidFill>
                          <a:srgbClr val="0070C0"/>
                        </a:solidFill>
                        <a:effectLst/>
                        <a:latin typeface="Arial Unicode MS"/>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r h="201022">
                <a:tc>
                  <a:txBody>
                    <a:bodyPr/>
                    <a:lstStyle/>
                    <a:p>
                      <a:pPr algn="l" fontAlgn="ctr"/>
                      <a:r>
                        <a:rPr lang="fr-FR" sz="1300" u="none" strike="noStrike" dirty="0">
                          <a:effectLst/>
                          <a:latin typeface="+mn-lt"/>
                        </a:rPr>
                        <a:t>56.     Le CHSCT a-t-il émis un avis sur le programme ?</a:t>
                      </a:r>
                      <a:endParaRPr lang="fr-FR" sz="1300" b="1"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oui</a:t>
                      </a:r>
                    </a:p>
                  </a:txBody>
                  <a:tcPr marL="9525" marR="9525" marT="9525"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non</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6"/>
                  </a:ext>
                </a:extLst>
              </a:tr>
              <a:tr h="201022">
                <a:tc>
                  <a:txBody>
                    <a:bodyPr/>
                    <a:lstStyle/>
                    <a:p>
                      <a:pPr algn="l" fontAlgn="ctr"/>
                      <a:endParaRPr lang="fr-FR" sz="1300" b="0"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79</a:t>
                      </a:r>
                      <a:endParaRPr lang="fr-FR" sz="1200" b="0" i="0" u="none" strike="noStrike" dirty="0">
                        <a:solidFill>
                          <a:srgbClr val="0070C0"/>
                        </a:solidFill>
                        <a:effectLst/>
                        <a:latin typeface="Arial Unicode MS"/>
                      </a:endParaRPr>
                    </a:p>
                  </a:txBody>
                  <a:tcPr marL="9525" marR="9525" marT="9525"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14</a:t>
                      </a:r>
                      <a:endParaRPr lang="fr-FR" sz="1200" b="0" i="0" u="none" strike="noStrike" dirty="0">
                        <a:solidFill>
                          <a:srgbClr val="0070C0"/>
                        </a:solidFill>
                        <a:effectLst/>
                        <a:latin typeface="Arial Unicode MS"/>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7"/>
                  </a:ext>
                </a:extLst>
              </a:tr>
              <a:tr h="201022">
                <a:tc>
                  <a:txBody>
                    <a:bodyPr/>
                    <a:lstStyle/>
                    <a:p>
                      <a:pPr algn="l" fontAlgn="ctr"/>
                      <a:r>
                        <a:rPr lang="fr-FR" sz="1300" u="none" strike="noStrike" dirty="0">
                          <a:effectLst/>
                          <a:latin typeface="+mn-lt"/>
                        </a:rPr>
                        <a:t>57.     Le programme annuel de prévention étudié intègre-t-il les risques TMS ou CMR ?</a:t>
                      </a:r>
                      <a:endParaRPr lang="fr-FR" sz="1300" b="1"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oui</a:t>
                      </a:r>
                    </a:p>
                  </a:txBody>
                  <a:tcPr marL="9525" marR="9525" marT="9525"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non</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8"/>
                  </a:ext>
                </a:extLst>
              </a:tr>
              <a:tr h="201022">
                <a:tc>
                  <a:txBody>
                    <a:bodyPr/>
                    <a:lstStyle/>
                    <a:p>
                      <a:pPr algn="l" fontAlgn="ctr"/>
                      <a:endParaRPr lang="fr-FR" sz="1300" b="0"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74</a:t>
                      </a:r>
                      <a:endParaRPr lang="fr-FR" sz="1200" b="0" i="0" u="none" strike="noStrike" dirty="0">
                        <a:solidFill>
                          <a:srgbClr val="0070C0"/>
                        </a:solidFill>
                        <a:effectLst/>
                        <a:latin typeface="Arial Unicode MS"/>
                      </a:endParaRPr>
                    </a:p>
                  </a:txBody>
                  <a:tcPr marL="9525" marR="9525" marT="9525"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a:solidFill>
                            <a:srgbClr val="0070C0"/>
                          </a:solidFill>
                          <a:effectLst/>
                          <a:latin typeface="Arial Unicode MS"/>
                        </a:rPr>
                        <a:t>27</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9"/>
                  </a:ext>
                </a:extLst>
              </a:tr>
              <a:tr h="201022">
                <a:tc>
                  <a:txBody>
                    <a:bodyPr/>
                    <a:lstStyle/>
                    <a:p>
                      <a:pPr algn="l" fontAlgn="ctr"/>
                      <a:r>
                        <a:rPr lang="fr-FR" sz="1300" u="none" strike="noStrike" dirty="0">
                          <a:effectLst/>
                          <a:latin typeface="+mn-lt"/>
                        </a:rPr>
                        <a:t>58.     Le programme annuel de prévention étudié intègre-t-il les RPS ?</a:t>
                      </a:r>
                      <a:endParaRPr lang="fr-FR" sz="1300" b="1"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oui</a:t>
                      </a:r>
                    </a:p>
                  </a:txBody>
                  <a:tcPr marL="9525" marR="9525" marT="9525"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non</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0"/>
                  </a:ext>
                </a:extLst>
              </a:tr>
              <a:tr h="201022">
                <a:tc>
                  <a:txBody>
                    <a:bodyPr/>
                    <a:lstStyle/>
                    <a:p>
                      <a:pPr algn="l" fontAlgn="ctr"/>
                      <a:endParaRPr lang="fr-FR" sz="1300" b="0"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75</a:t>
                      </a:r>
                      <a:endParaRPr lang="fr-FR" sz="1200" b="0" i="0" u="none" strike="noStrike" dirty="0">
                        <a:solidFill>
                          <a:srgbClr val="0070C0"/>
                        </a:solidFill>
                        <a:effectLst/>
                        <a:latin typeface="Arial Unicode MS"/>
                      </a:endParaRPr>
                    </a:p>
                  </a:txBody>
                  <a:tcPr marL="9525" marR="9525" marT="9525"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26</a:t>
                      </a:r>
                      <a:endParaRPr lang="fr-FR" sz="1200" b="0" i="0" u="none" strike="noStrike" dirty="0">
                        <a:solidFill>
                          <a:srgbClr val="0070C0"/>
                        </a:solidFill>
                        <a:effectLst/>
                        <a:latin typeface="Arial Unicode MS"/>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1"/>
                  </a:ext>
                </a:extLst>
              </a:tr>
              <a:tr h="201022">
                <a:tc>
                  <a:txBody>
                    <a:bodyPr/>
                    <a:lstStyle/>
                    <a:p>
                      <a:pPr algn="l" fontAlgn="ctr"/>
                      <a:r>
                        <a:rPr lang="fr-FR" sz="1300" u="none" strike="noStrike" dirty="0">
                          <a:effectLst/>
                          <a:latin typeface="+mn-lt"/>
                        </a:rPr>
                        <a:t>59.     Nombre de services ayant réalisé un diagnostic des </a:t>
                      </a:r>
                      <a:r>
                        <a:rPr lang="fr-FR" sz="1300" u="none" strike="noStrike" dirty="0" smtClean="0">
                          <a:effectLst/>
                          <a:latin typeface="+mn-lt"/>
                        </a:rPr>
                        <a:t>RPS ? (pour</a:t>
                      </a:r>
                      <a:r>
                        <a:rPr lang="fr-FR" sz="1300" u="none" strike="noStrike" baseline="0" dirty="0" smtClean="0">
                          <a:effectLst/>
                          <a:latin typeface="+mn-lt"/>
                        </a:rPr>
                        <a:t> un total de 5498 services)</a:t>
                      </a:r>
                      <a:endParaRPr lang="fr-FR" sz="1300" b="1"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gridSpan="2">
                  <a:txBody>
                    <a:bodyPr/>
                    <a:lstStyle/>
                    <a:p>
                      <a:pPr algn="ctr" fontAlgn="ctr"/>
                      <a:r>
                        <a:rPr lang="fr-FR" sz="1300" u="none" strike="noStrike" dirty="0" smtClean="0">
                          <a:solidFill>
                            <a:srgbClr val="0070C0"/>
                          </a:solidFill>
                          <a:effectLst/>
                          <a:latin typeface="+mn-lt"/>
                        </a:rPr>
                        <a:t>464</a:t>
                      </a:r>
                      <a:endParaRPr lang="fr-FR" sz="1300" b="0" i="0" u="none" strike="noStrike" dirty="0">
                        <a:solidFill>
                          <a:srgbClr val="0070C0"/>
                        </a:solidFill>
                        <a:effectLst/>
                        <a:latin typeface="+mn-lt"/>
                      </a:endParaRPr>
                    </a:p>
                  </a:txBody>
                  <a:tcPr marL="5235" marR="5235" marT="523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algn="l" fontAlgn="ctr"/>
                      <a:endParaRPr lang="fr-FR" sz="1400" b="0" i="0" u="none" strike="noStrike" dirty="0">
                        <a:effectLst/>
                        <a:latin typeface="+mn-lt"/>
                      </a:endParaRPr>
                    </a:p>
                  </a:txBody>
                  <a:tcPr marL="5235" marR="5235" marT="5235" marB="0" anchor="ctr"/>
                </a:tc>
                <a:extLst>
                  <a:ext uri="{0D108BD9-81ED-4DB2-BD59-A6C34878D82A}">
                    <a16:rowId xmlns:a16="http://schemas.microsoft.com/office/drawing/2014/main" val="10012"/>
                  </a:ext>
                </a:extLst>
              </a:tr>
              <a:tr h="201022">
                <a:tc>
                  <a:txBody>
                    <a:bodyPr/>
                    <a:lstStyle/>
                    <a:p>
                      <a:pPr algn="l" fontAlgn="ctr"/>
                      <a:r>
                        <a:rPr lang="fr-FR" sz="1300" u="none" strike="noStrike" dirty="0">
                          <a:solidFill>
                            <a:schemeClr val="tx1"/>
                          </a:solidFill>
                          <a:effectLst/>
                          <a:latin typeface="+mn-lt"/>
                        </a:rPr>
                        <a:t>60.     Nombre de services ayant réalisé un plan de prévention des RPS </a:t>
                      </a:r>
                      <a:r>
                        <a:rPr lang="fr-FR" sz="1300" u="none" strike="noStrike" dirty="0" smtClean="0">
                          <a:solidFill>
                            <a:schemeClr val="tx1"/>
                          </a:solidFill>
                          <a:effectLst/>
                          <a:latin typeface="+mn-lt"/>
                        </a:rPr>
                        <a:t>? (pour un total de 5498 services)</a:t>
                      </a:r>
                      <a:endParaRPr lang="fr-FR" sz="1300" b="1" i="0" u="none" strike="noStrike" dirty="0">
                        <a:solidFill>
                          <a:schemeClr val="tx1"/>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gridSpan="2">
                  <a:txBody>
                    <a:bodyPr/>
                    <a:lstStyle/>
                    <a:p>
                      <a:pPr algn="ctr" fontAlgn="ctr"/>
                      <a:r>
                        <a:rPr lang="fr-FR" sz="1300" u="none" strike="noStrike" dirty="0" smtClean="0">
                          <a:solidFill>
                            <a:srgbClr val="0070C0"/>
                          </a:solidFill>
                          <a:effectLst/>
                          <a:latin typeface="+mn-lt"/>
                        </a:rPr>
                        <a:t>232</a:t>
                      </a:r>
                    </a:p>
                  </a:txBody>
                  <a:tcPr marL="5235" marR="5235" marT="523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algn="l" fontAlgn="ctr"/>
                      <a:endParaRPr lang="fr-FR" sz="1400" b="0" i="0" u="none" strike="noStrike" dirty="0">
                        <a:solidFill>
                          <a:srgbClr val="000000"/>
                        </a:solidFill>
                        <a:effectLst/>
                        <a:latin typeface="+mn-lt"/>
                      </a:endParaRPr>
                    </a:p>
                  </a:txBody>
                  <a:tcPr marL="5235" marR="5235" marT="5235" marB="0" anchor="ctr"/>
                </a:tc>
                <a:extLst>
                  <a:ext uri="{0D108BD9-81ED-4DB2-BD59-A6C34878D82A}">
                    <a16:rowId xmlns:a16="http://schemas.microsoft.com/office/drawing/2014/main" val="10013"/>
                  </a:ext>
                </a:extLst>
              </a:tr>
              <a:tr h="201022">
                <a:tc>
                  <a:txBody>
                    <a:bodyPr/>
                    <a:lstStyle/>
                    <a:p>
                      <a:pPr algn="l" fontAlgn="ctr"/>
                      <a:r>
                        <a:rPr lang="fr-FR" sz="1300" u="none" strike="noStrike" dirty="0" smtClean="0">
                          <a:effectLst/>
                          <a:latin typeface="+mn-lt"/>
                        </a:rPr>
                        <a:t>61.</a:t>
                      </a:r>
                      <a:r>
                        <a:rPr lang="fr-FR" sz="1300" u="none" strike="noStrike" dirty="0">
                          <a:effectLst/>
                          <a:latin typeface="+mn-lt"/>
                        </a:rPr>
                        <a:t>     Une analyse des registres santé et sécurité au travail est-elle présentée en CHSCT ?</a:t>
                      </a:r>
                      <a:endParaRPr lang="fr-FR" sz="1300" b="1"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oui</a:t>
                      </a:r>
                    </a:p>
                  </a:txBody>
                  <a:tcPr marL="9525" marR="9525" marT="9525"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non</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4"/>
                  </a:ext>
                </a:extLst>
              </a:tr>
              <a:tr h="201022">
                <a:tc>
                  <a:txBody>
                    <a:bodyPr/>
                    <a:lstStyle/>
                    <a:p>
                      <a:pPr algn="ctr" fontAlgn="ctr"/>
                      <a:endParaRPr lang="fr-FR" sz="1300" b="0" i="0" u="none" strike="noStrike" dirty="0">
                        <a:effectLst/>
                        <a:latin typeface="+mn-lt"/>
                      </a:endParaRPr>
                    </a:p>
                  </a:txBody>
                  <a:tcPr marL="5235" marR="5235" marT="523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94</a:t>
                      </a:r>
                      <a:endParaRPr lang="fr-FR" sz="1200" b="0" i="0" u="none" strike="noStrike" dirty="0">
                        <a:solidFill>
                          <a:srgbClr val="0070C0"/>
                        </a:solidFill>
                        <a:effectLst/>
                        <a:latin typeface="Arial Unicode MS"/>
                      </a:endParaRPr>
                    </a:p>
                  </a:txBody>
                  <a:tcPr marL="9525" marR="9525" marT="9525"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9</a:t>
                      </a:r>
                      <a:endParaRPr lang="fr-FR" sz="1200" b="0" i="0" u="none" strike="noStrike" dirty="0">
                        <a:solidFill>
                          <a:srgbClr val="0070C0"/>
                        </a:solidFill>
                        <a:effectLst/>
                        <a:latin typeface="Arial Unicode MS"/>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5"/>
                  </a:ext>
                </a:extLst>
              </a:tr>
              <a:tr h="201022">
                <a:tc>
                  <a:txBody>
                    <a:bodyPr/>
                    <a:lstStyle/>
                    <a:p>
                      <a:pPr algn="l" fontAlgn="ctr"/>
                      <a:r>
                        <a:rPr lang="fr-FR" sz="1300" u="none" strike="noStrike" dirty="0">
                          <a:effectLst/>
                          <a:latin typeface="+mn-lt"/>
                        </a:rPr>
                        <a:t>62.     Le rapport annuel sur la santé, la sécurité et les conditions de travail est-il communiqué au CT ?</a:t>
                      </a:r>
                      <a:endParaRPr lang="fr-FR" sz="1300" b="1"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oui</a:t>
                      </a:r>
                    </a:p>
                  </a:txBody>
                  <a:tcPr marL="9525" marR="9525" marT="9525"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non</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6"/>
                  </a:ext>
                </a:extLst>
              </a:tr>
              <a:tr h="201022">
                <a:tc>
                  <a:txBody>
                    <a:bodyPr/>
                    <a:lstStyle/>
                    <a:p>
                      <a:pPr algn="l" fontAlgn="ctr"/>
                      <a:endParaRPr lang="fr-FR" sz="1300" b="0"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42</a:t>
                      </a:r>
                      <a:endParaRPr lang="fr-FR" sz="1200" b="0" i="0" u="none" strike="noStrike" dirty="0">
                        <a:solidFill>
                          <a:srgbClr val="0070C0"/>
                        </a:solidFill>
                        <a:effectLst/>
                        <a:latin typeface="Arial Unicode MS"/>
                      </a:endParaRPr>
                    </a:p>
                  </a:txBody>
                  <a:tcPr marL="9525" marR="9525" marT="9525"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57</a:t>
                      </a:r>
                      <a:endParaRPr lang="fr-FR" sz="1200" b="0" i="0" u="none" strike="noStrike" dirty="0">
                        <a:solidFill>
                          <a:srgbClr val="0070C0"/>
                        </a:solidFill>
                        <a:effectLst/>
                        <a:latin typeface="Arial Unicode MS"/>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7"/>
                  </a:ext>
                </a:extLst>
              </a:tr>
              <a:tr h="201022">
                <a:tc>
                  <a:txBody>
                    <a:bodyPr/>
                    <a:lstStyle/>
                    <a:p>
                      <a:pPr algn="l" fontAlgn="ctr"/>
                      <a:r>
                        <a:rPr lang="fr-FR" sz="1300" u="none" strike="noStrike" dirty="0">
                          <a:effectLst/>
                          <a:latin typeface="+mn-lt"/>
                        </a:rPr>
                        <a:t>63.     Le rapport annuel sur la santé, la sécurité et les conditions de travail est-il communiqué au CA ?</a:t>
                      </a:r>
                      <a:endParaRPr lang="fr-FR" sz="1300" b="1"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oui</a:t>
                      </a:r>
                    </a:p>
                  </a:txBody>
                  <a:tcPr marL="9525" marR="9525" marT="9525"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non</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8"/>
                  </a:ext>
                </a:extLst>
              </a:tr>
              <a:tr h="201022">
                <a:tc>
                  <a:txBody>
                    <a:bodyPr/>
                    <a:lstStyle/>
                    <a:p>
                      <a:pPr algn="l" fontAlgn="ctr"/>
                      <a:endParaRPr lang="fr-FR" sz="1300" b="0" i="0" u="none" strike="noStrike">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28</a:t>
                      </a:r>
                      <a:endParaRPr lang="fr-FR" sz="1200" b="0" i="0" u="none" strike="noStrike" dirty="0">
                        <a:solidFill>
                          <a:srgbClr val="0070C0"/>
                        </a:solidFill>
                        <a:effectLst/>
                        <a:latin typeface="Arial Unicode MS"/>
                      </a:endParaRPr>
                    </a:p>
                  </a:txBody>
                  <a:tcPr marL="9525" marR="9525" marT="9525"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67</a:t>
                      </a:r>
                      <a:endParaRPr lang="fr-FR" sz="1200" b="0" i="0" u="none" strike="noStrike" dirty="0">
                        <a:solidFill>
                          <a:srgbClr val="0070C0"/>
                        </a:solidFill>
                        <a:effectLst/>
                        <a:latin typeface="Arial Unicode MS"/>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9"/>
                  </a:ext>
                </a:extLst>
              </a:tr>
              <a:tr h="201022">
                <a:tc>
                  <a:txBody>
                    <a:bodyPr/>
                    <a:lstStyle/>
                    <a:p>
                      <a:pPr algn="l" fontAlgn="ctr"/>
                      <a:r>
                        <a:rPr lang="fr-FR" sz="1300" u="none" strike="noStrike" dirty="0">
                          <a:effectLst/>
                          <a:latin typeface="+mn-lt"/>
                        </a:rPr>
                        <a:t>64.     Le programme annuel d’actions de prévention est-il communiqué au CT ?</a:t>
                      </a:r>
                      <a:endParaRPr lang="fr-FR" sz="1300" b="1"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oui</a:t>
                      </a:r>
                    </a:p>
                  </a:txBody>
                  <a:tcPr marL="9525" marR="9525" marT="9525"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non</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20"/>
                  </a:ext>
                </a:extLst>
              </a:tr>
              <a:tr h="201022">
                <a:tc>
                  <a:txBody>
                    <a:bodyPr/>
                    <a:lstStyle/>
                    <a:p>
                      <a:pPr algn="l" fontAlgn="ctr"/>
                      <a:endParaRPr lang="fr-FR" sz="1300" b="0"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43</a:t>
                      </a:r>
                      <a:endParaRPr lang="fr-FR" sz="1200" b="0" i="0" u="none" strike="noStrike" dirty="0">
                        <a:solidFill>
                          <a:srgbClr val="0070C0"/>
                        </a:solidFill>
                        <a:effectLst/>
                        <a:latin typeface="Arial Unicode MS"/>
                      </a:endParaRPr>
                    </a:p>
                  </a:txBody>
                  <a:tcPr marL="9525" marR="9525" marT="9525"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52</a:t>
                      </a:r>
                      <a:endParaRPr lang="fr-FR" sz="1200" b="0" i="0" u="none" strike="noStrike" dirty="0">
                        <a:solidFill>
                          <a:srgbClr val="0070C0"/>
                        </a:solidFill>
                        <a:effectLst/>
                        <a:latin typeface="Arial Unicode MS"/>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21"/>
                  </a:ext>
                </a:extLst>
              </a:tr>
              <a:tr h="201022">
                <a:tc>
                  <a:txBody>
                    <a:bodyPr/>
                    <a:lstStyle/>
                    <a:p>
                      <a:pPr algn="l" fontAlgn="ctr"/>
                      <a:r>
                        <a:rPr lang="fr-FR" sz="1300" u="none" strike="noStrike" dirty="0">
                          <a:effectLst/>
                          <a:latin typeface="+mn-lt"/>
                        </a:rPr>
                        <a:t>65.     Le programme annuel d’actions de prévention est-il communiqué au CA ?</a:t>
                      </a:r>
                      <a:endParaRPr lang="fr-FR" sz="1300" b="1" i="0" u="none" strike="noStrike" dirty="0">
                        <a:solidFill>
                          <a:srgbClr val="000000"/>
                        </a:solidFill>
                        <a:effectLst/>
                        <a:latin typeface="+mn-lt"/>
                      </a:endParaRPr>
                    </a:p>
                  </a:txBody>
                  <a:tcPr marL="5235" marR="5235" marT="523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oui</a:t>
                      </a:r>
                    </a:p>
                  </a:txBody>
                  <a:tcPr marL="9525" marR="9525" marT="9525"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a:effectLst/>
                          <a:latin typeface="Arial Unicode MS"/>
                        </a:rPr>
                        <a:t>non</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22"/>
                  </a:ext>
                </a:extLst>
              </a:tr>
              <a:tr h="201022">
                <a:tc>
                  <a:txBody>
                    <a:bodyPr/>
                    <a:lstStyle/>
                    <a:p>
                      <a:pPr algn="ctr" fontAlgn="b"/>
                      <a:endParaRPr lang="fr-FR" sz="1300" b="0" i="0" u="none" strike="noStrike">
                        <a:effectLst/>
                        <a:latin typeface="+mn-lt"/>
                      </a:endParaRPr>
                    </a:p>
                  </a:txBody>
                  <a:tcPr marL="5235" marR="5235" marT="523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29</a:t>
                      </a:r>
                      <a:endParaRPr lang="fr-FR" sz="1200" b="0" i="0" u="none" strike="noStrike" dirty="0">
                        <a:solidFill>
                          <a:srgbClr val="0070C0"/>
                        </a:solidFill>
                        <a:effectLst/>
                        <a:latin typeface="Arial Unicode MS"/>
                      </a:endParaRPr>
                    </a:p>
                  </a:txBody>
                  <a:tcPr marL="9525" marR="9525" marT="9525"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Arial Unicode MS"/>
                        </a:rPr>
                        <a:t>65</a:t>
                      </a:r>
                      <a:endParaRPr lang="fr-FR" sz="1200" b="0" i="0" u="none" strike="noStrike" dirty="0">
                        <a:solidFill>
                          <a:srgbClr val="0070C0"/>
                        </a:solidFill>
                        <a:effectLst/>
                        <a:latin typeface="Arial Unicode MS"/>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2614826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dirty="0" smtClean="0"/>
              <a:t>Critère 2.3 : Le rapport annuel SST ainsi que le programme de prévention des risques professionnels et d’amélioration des conditions de travail sont soumis chaque année au CHSCT, communiqués au CT et le cas échéant au CA de l’établissement</a:t>
            </a:r>
            <a:endParaRPr lang="fr-FR" sz="2000"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1016143857"/>
              </p:ext>
            </p:extLst>
          </p:nvPr>
        </p:nvGraphicFramePr>
        <p:xfrm>
          <a:off x="-1044625" y="908720"/>
          <a:ext cx="11305257" cy="5949280"/>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A786685B-2977-D546-9E3D-3CA676A47F0C}" type="slidenum">
              <a:rPr lang="fr-FR" smtClean="0"/>
              <a:pPr/>
              <a:t>27</a:t>
            </a:fld>
            <a:endParaRPr lang="fr-FR"/>
          </a:p>
        </p:txBody>
      </p:sp>
    </p:spTree>
    <p:extLst>
      <p:ext uri="{BB962C8B-B14F-4D97-AF65-F5344CB8AC3E}">
        <p14:creationId xmlns:p14="http://schemas.microsoft.com/office/powerpoint/2010/main" val="343413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dirty="0" smtClean="0"/>
              <a:t>Critère 2.3 : Le rapport annuel SST ainsi que le programme de prévention des risques professionnels et d’amélioration des conditions de travail sont soumis chaque année au CHSCT, communiqués au CT et le cas échéant au CA de l’établissement</a:t>
            </a:r>
            <a:endParaRPr lang="fr-FR" sz="2000"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1847062604"/>
              </p:ext>
            </p:extLst>
          </p:nvPr>
        </p:nvGraphicFramePr>
        <p:xfrm>
          <a:off x="-2700808" y="1700808"/>
          <a:ext cx="13173389"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A786685B-2977-D546-9E3D-3CA676A47F0C}" type="slidenum">
              <a:rPr lang="fr-FR" smtClean="0"/>
              <a:pPr/>
              <a:t>28</a:t>
            </a:fld>
            <a:endParaRPr lang="fr-FR"/>
          </a:p>
        </p:txBody>
      </p:sp>
    </p:spTree>
    <p:extLst>
      <p:ext uri="{BB962C8B-B14F-4D97-AF65-F5344CB8AC3E}">
        <p14:creationId xmlns:p14="http://schemas.microsoft.com/office/powerpoint/2010/main" val="2518249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smtClean="0"/>
              <a:t>Critère 2.4 : Le CHSCT procède régulièrement à la visite des services relevant de son champ de compétence</a:t>
            </a:r>
            <a:endParaRPr lang="fr-FR" sz="1800"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29</a:t>
            </a:fld>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43842064"/>
              </p:ext>
            </p:extLst>
          </p:nvPr>
        </p:nvGraphicFramePr>
        <p:xfrm>
          <a:off x="251520" y="1412776"/>
          <a:ext cx="8749185" cy="4680520"/>
        </p:xfrm>
        <a:graphic>
          <a:graphicData uri="http://schemas.openxmlformats.org/drawingml/2006/table">
            <a:tbl>
              <a:tblPr>
                <a:tableStyleId>{5C22544A-7EE6-4342-B048-85BDC9FD1C3A}</a:tableStyleId>
              </a:tblPr>
              <a:tblGrid>
                <a:gridCol w="6794265">
                  <a:extLst>
                    <a:ext uri="{9D8B030D-6E8A-4147-A177-3AD203B41FA5}">
                      <a16:colId xmlns:a16="http://schemas.microsoft.com/office/drawing/2014/main" val="20000"/>
                    </a:ext>
                  </a:extLst>
                </a:gridCol>
                <a:gridCol w="977460">
                  <a:extLst>
                    <a:ext uri="{9D8B030D-6E8A-4147-A177-3AD203B41FA5}">
                      <a16:colId xmlns:a16="http://schemas.microsoft.com/office/drawing/2014/main" val="20001"/>
                    </a:ext>
                  </a:extLst>
                </a:gridCol>
                <a:gridCol w="977460">
                  <a:extLst>
                    <a:ext uri="{9D8B030D-6E8A-4147-A177-3AD203B41FA5}">
                      <a16:colId xmlns:a16="http://schemas.microsoft.com/office/drawing/2014/main" val="20002"/>
                    </a:ext>
                  </a:extLst>
                </a:gridCol>
              </a:tblGrid>
              <a:tr h="360040">
                <a:tc>
                  <a:txBody>
                    <a:bodyPr/>
                    <a:lstStyle/>
                    <a:p>
                      <a:pPr algn="l" fontAlgn="ctr"/>
                      <a:r>
                        <a:rPr lang="fr-FR" sz="1400" u="none" strike="noStrike" dirty="0">
                          <a:effectLst/>
                          <a:latin typeface="+mn-lt"/>
                        </a:rPr>
                        <a:t>66.     Existe-t-il une programmation annuelle des visites ?</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oui</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a:effectLst/>
                          <a:latin typeface="+mn-lt"/>
                        </a:rPr>
                        <a:t>non</a:t>
                      </a:r>
                      <a:endParaRPr lang="fr-FR" sz="1400" b="0" i="0" u="none" strike="noStrike">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360040">
                <a:tc>
                  <a:txBody>
                    <a:bodyPr/>
                    <a:lstStyle/>
                    <a:p>
                      <a:pPr algn="l" fontAlgn="ctr"/>
                      <a:endParaRPr lang="fr-FR" sz="1400" b="0"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71</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33</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360040">
                <a:tc>
                  <a:txBody>
                    <a:bodyPr/>
                    <a:lstStyle/>
                    <a:p>
                      <a:pPr algn="l" fontAlgn="ctr"/>
                      <a:r>
                        <a:rPr lang="fr-FR" sz="1400" u="none" strike="noStrike">
                          <a:effectLst/>
                          <a:latin typeface="+mn-lt"/>
                        </a:rPr>
                        <a:t>67.     Le programme de visite est-il validé en CHSCT ?</a:t>
                      </a:r>
                      <a:endParaRPr lang="fr-FR" sz="1400" b="1" i="0" u="none" strike="noStrike">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oui</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a:effectLst/>
                          <a:latin typeface="+mn-lt"/>
                        </a:rPr>
                        <a:t>non</a:t>
                      </a:r>
                      <a:endParaRPr lang="fr-FR" sz="1400" b="0" i="0" u="none" strike="noStrike">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360040">
                <a:tc>
                  <a:txBody>
                    <a:bodyPr/>
                    <a:lstStyle/>
                    <a:p>
                      <a:pPr algn="l" fontAlgn="ctr"/>
                      <a:endParaRPr lang="fr-FR" sz="1400" b="0" i="0" u="none" strike="noStrike">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74</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22</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360040">
                <a:tc>
                  <a:txBody>
                    <a:bodyPr/>
                    <a:lstStyle/>
                    <a:p>
                      <a:pPr algn="l" fontAlgn="ctr"/>
                      <a:r>
                        <a:rPr lang="fr-FR" sz="1400" u="none" strike="noStrike">
                          <a:effectLst/>
                          <a:latin typeface="+mn-lt"/>
                        </a:rPr>
                        <a:t>68.     Existe-t-il une procédure formalisée de visite ?</a:t>
                      </a:r>
                      <a:endParaRPr lang="fr-FR" sz="1400" b="1" i="0" u="none" strike="noStrike">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a:effectLst/>
                          <a:latin typeface="+mn-lt"/>
                        </a:rPr>
                        <a:t>oui</a:t>
                      </a:r>
                      <a:endParaRPr lang="fr-FR" sz="1400" b="0" i="0" u="none" strike="noStrike">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non</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360040">
                <a:tc>
                  <a:txBody>
                    <a:bodyPr/>
                    <a:lstStyle/>
                    <a:p>
                      <a:pPr algn="l" fontAlgn="ctr"/>
                      <a:endParaRPr lang="fr-FR" sz="1400" b="0"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55</a:t>
                      </a:r>
                      <a:endParaRPr lang="fr-FR" sz="1400" b="0" i="0" u="none" strike="noStrike" dirty="0">
                        <a:solidFill>
                          <a:srgbClr val="0070C0"/>
                        </a:solidFill>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kern="1200" dirty="0">
                          <a:solidFill>
                            <a:srgbClr val="0070C0"/>
                          </a:solidFill>
                          <a:effectLst/>
                          <a:latin typeface="+mn-lt"/>
                          <a:ea typeface="+mn-ea"/>
                          <a:cs typeface="+mn-cs"/>
                        </a:rPr>
                        <a:t>42</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r h="360040">
                <a:tc gridSpan="2">
                  <a:txBody>
                    <a:bodyPr/>
                    <a:lstStyle/>
                    <a:p>
                      <a:pPr algn="l" fontAlgn="ctr"/>
                      <a:r>
                        <a:rPr lang="fr-FR" sz="1400" u="none" strike="noStrike" dirty="0">
                          <a:effectLst/>
                          <a:latin typeface="+mn-lt"/>
                        </a:rPr>
                        <a:t>69.     Quel est le nombre de visites programmées annuellement ?</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kern="1200" dirty="0">
                          <a:solidFill>
                            <a:srgbClr val="0070C0"/>
                          </a:solidFill>
                          <a:effectLst/>
                          <a:latin typeface="+mn-lt"/>
                          <a:ea typeface="+mn-ea"/>
                          <a:cs typeface="+mn-cs"/>
                        </a:rPr>
                        <a:t>267</a:t>
                      </a:r>
                    </a:p>
                  </a:txBody>
                  <a:tcPr marL="0" marR="0" marT="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6"/>
                  </a:ext>
                </a:extLst>
              </a:tr>
              <a:tr h="360040">
                <a:tc gridSpan="2">
                  <a:txBody>
                    <a:bodyPr/>
                    <a:lstStyle/>
                    <a:p>
                      <a:pPr algn="l" fontAlgn="ctr"/>
                      <a:r>
                        <a:rPr lang="fr-FR" sz="1400" u="none" strike="noStrike">
                          <a:effectLst/>
                          <a:latin typeface="+mn-lt"/>
                        </a:rPr>
                        <a:t>70.     Quel est le nombre de visites réalisées annuellement ?</a:t>
                      </a:r>
                      <a:endParaRPr lang="fr-FR" sz="1400" b="1" i="0" u="none" strike="noStrike">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kern="1200" dirty="0">
                          <a:solidFill>
                            <a:srgbClr val="0070C0"/>
                          </a:solidFill>
                          <a:effectLst/>
                          <a:latin typeface="+mn-lt"/>
                          <a:ea typeface="+mn-ea"/>
                          <a:cs typeface="+mn-cs"/>
                        </a:rPr>
                        <a:t>224</a:t>
                      </a:r>
                    </a:p>
                  </a:txBody>
                  <a:tcPr marL="0" marR="0" marT="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7"/>
                  </a:ext>
                </a:extLst>
              </a:tr>
              <a:tr h="360040">
                <a:tc gridSpan="2">
                  <a:txBody>
                    <a:bodyPr/>
                    <a:lstStyle/>
                    <a:p>
                      <a:pPr algn="l" fontAlgn="ctr"/>
                      <a:r>
                        <a:rPr lang="fr-FR" sz="1400" u="none" strike="noStrike" dirty="0" smtClean="0">
                          <a:effectLst/>
                          <a:latin typeface="+mn-lt"/>
                        </a:rPr>
                        <a:t>71.</a:t>
                      </a:r>
                      <a:r>
                        <a:rPr lang="fr-FR" sz="1400" u="none" strike="noStrike" dirty="0">
                          <a:effectLst/>
                          <a:latin typeface="+mn-lt"/>
                        </a:rPr>
                        <a:t>     Quel est le nombre de rapports de visite rédigés ?</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kern="1200" dirty="0">
                          <a:solidFill>
                            <a:srgbClr val="0070C0"/>
                          </a:solidFill>
                          <a:effectLst/>
                          <a:latin typeface="+mn-lt"/>
                          <a:ea typeface="+mn-ea"/>
                          <a:cs typeface="+mn-cs"/>
                        </a:rPr>
                        <a:t>207</a:t>
                      </a:r>
                    </a:p>
                  </a:txBody>
                  <a:tcPr marL="0" marR="0" marT="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8"/>
                  </a:ext>
                </a:extLst>
              </a:tr>
              <a:tr h="360040">
                <a:tc gridSpan="2">
                  <a:txBody>
                    <a:bodyPr/>
                    <a:lstStyle/>
                    <a:p>
                      <a:pPr algn="l" fontAlgn="ctr"/>
                      <a:r>
                        <a:rPr lang="fr-FR" sz="1400" u="none" strike="noStrike" dirty="0">
                          <a:effectLst/>
                          <a:latin typeface="+mn-lt"/>
                        </a:rPr>
                        <a:t>72.     Quel est le nombre de rapports de visite présentés </a:t>
                      </a:r>
                      <a:r>
                        <a:rPr lang="fr-FR" sz="1400" u="none" strike="noStrike" dirty="0" smtClean="0">
                          <a:effectLst/>
                          <a:latin typeface="+mn-lt"/>
                        </a:rPr>
                        <a:t>au CHSCT</a:t>
                      </a:r>
                      <a:r>
                        <a:rPr lang="fr-FR" sz="1400" u="none" strike="noStrike" dirty="0">
                          <a:effectLst/>
                          <a:latin typeface="+mn-lt"/>
                        </a:rPr>
                        <a:t> ?</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kern="1200" dirty="0">
                          <a:solidFill>
                            <a:srgbClr val="0070C0"/>
                          </a:solidFill>
                          <a:effectLst/>
                          <a:latin typeface="+mn-lt"/>
                          <a:ea typeface="+mn-ea"/>
                          <a:cs typeface="+mn-cs"/>
                        </a:rPr>
                        <a:t>199</a:t>
                      </a:r>
                    </a:p>
                  </a:txBody>
                  <a:tcPr marL="0" marR="0" marT="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9"/>
                  </a:ext>
                </a:extLst>
              </a:tr>
              <a:tr h="360040">
                <a:tc gridSpan="2">
                  <a:txBody>
                    <a:bodyPr/>
                    <a:lstStyle/>
                    <a:p>
                      <a:pPr algn="l" fontAlgn="ctr"/>
                      <a:r>
                        <a:rPr lang="fr-FR" sz="1400" u="none" strike="noStrike" dirty="0">
                          <a:effectLst/>
                          <a:latin typeface="+mn-lt"/>
                        </a:rPr>
                        <a:t>73.     Combien de visites </a:t>
                      </a:r>
                      <a:r>
                        <a:rPr lang="fr-FR" sz="1400" u="none" strike="noStrike" dirty="0" err="1">
                          <a:effectLst/>
                          <a:latin typeface="+mn-lt"/>
                        </a:rPr>
                        <a:t>ont-elles</a:t>
                      </a:r>
                      <a:r>
                        <a:rPr lang="fr-FR" sz="1400" u="none" strike="noStrike" dirty="0">
                          <a:effectLst/>
                          <a:latin typeface="+mn-lt"/>
                        </a:rPr>
                        <a:t> été organisées en dehors du programme annuel prévisionnel ?</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kern="1200" dirty="0">
                          <a:solidFill>
                            <a:srgbClr val="0070C0"/>
                          </a:solidFill>
                          <a:effectLst/>
                          <a:latin typeface="+mn-lt"/>
                          <a:ea typeface="+mn-ea"/>
                          <a:cs typeface="+mn-cs"/>
                        </a:rPr>
                        <a:t>71</a:t>
                      </a:r>
                    </a:p>
                  </a:txBody>
                  <a:tcPr marL="0" marR="0" marT="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0"/>
                  </a:ext>
                </a:extLst>
              </a:tr>
              <a:tr h="360040">
                <a:tc gridSpan="2">
                  <a:txBody>
                    <a:bodyPr/>
                    <a:lstStyle/>
                    <a:p>
                      <a:pPr algn="l" fontAlgn="ctr"/>
                      <a:r>
                        <a:rPr lang="fr-FR" sz="1400" u="none" strike="noStrike" dirty="0">
                          <a:effectLst/>
                          <a:latin typeface="+mn-lt"/>
                        </a:rPr>
                        <a:t>74.     Quel est le nombre de visites conjointes avec un autre CHSCT ou plusieurs autres CHSCT ?</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kern="1200" dirty="0">
                          <a:solidFill>
                            <a:srgbClr val="0070C0"/>
                          </a:solidFill>
                          <a:effectLst/>
                          <a:latin typeface="+mn-lt"/>
                          <a:ea typeface="+mn-ea"/>
                          <a:cs typeface="+mn-cs"/>
                        </a:rPr>
                        <a:t>17</a:t>
                      </a:r>
                    </a:p>
                  </a:txBody>
                  <a:tcPr marL="0" marR="0" marT="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1"/>
                  </a:ext>
                </a:extLst>
              </a:tr>
              <a:tr h="360040">
                <a:tc gridSpan="2">
                  <a:txBody>
                    <a:bodyPr/>
                    <a:lstStyle/>
                    <a:p>
                      <a:pPr algn="l" fontAlgn="ctr"/>
                      <a:r>
                        <a:rPr lang="fr-FR" sz="1400" u="none" strike="noStrike" dirty="0">
                          <a:effectLst/>
                          <a:latin typeface="+mn-lt"/>
                        </a:rPr>
                        <a:t>75.     Quel est le nombre de visites qui se sont déroulées en présence d’un médecin de prévention?</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kern="1200" dirty="0">
                          <a:solidFill>
                            <a:srgbClr val="0070C0"/>
                          </a:solidFill>
                          <a:effectLst/>
                          <a:latin typeface="+mn-lt"/>
                          <a:ea typeface="+mn-ea"/>
                          <a:cs typeface="+mn-cs"/>
                        </a:rPr>
                        <a:t>95</a:t>
                      </a:r>
                    </a:p>
                  </a:txBody>
                  <a:tcPr marL="0" marR="0" marT="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098631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smtClean="0"/>
              <a:t>Présentation de l’enquête:</a:t>
            </a:r>
            <a:r>
              <a:rPr lang="fr-FR" sz="1800" b="1" dirty="0"/>
              <a:t/>
            </a:r>
            <a:br>
              <a:rPr lang="fr-FR" sz="1800" b="1" dirty="0"/>
            </a:br>
            <a:r>
              <a:rPr lang="fr-FR" sz="1800" dirty="0" smtClean="0"/>
              <a:t>Méthodologie et </a:t>
            </a:r>
            <a:r>
              <a:rPr lang="fr-FR" sz="1800" dirty="0"/>
              <a:t>Chiffres </a:t>
            </a:r>
            <a:r>
              <a:rPr lang="fr-FR" sz="1800" dirty="0" smtClean="0"/>
              <a:t>clés</a:t>
            </a:r>
            <a:endParaRPr lang="fr-FR" sz="1800"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3</a:t>
            </a:fld>
            <a:endParaRPr lang="fr-FR"/>
          </a:p>
        </p:txBody>
      </p:sp>
      <p:graphicFrame>
        <p:nvGraphicFramePr>
          <p:cNvPr id="9" name="Espace réservé du contenu 3"/>
          <p:cNvGraphicFramePr>
            <a:graphicFrameLocks/>
          </p:cNvGraphicFramePr>
          <p:nvPr>
            <p:extLst>
              <p:ext uri="{D42A27DB-BD31-4B8C-83A1-F6EECF244321}">
                <p14:modId xmlns:p14="http://schemas.microsoft.com/office/powerpoint/2010/main" val="1554640046"/>
              </p:ext>
            </p:extLst>
          </p:nvPr>
        </p:nvGraphicFramePr>
        <p:xfrm>
          <a:off x="1429195" y="4941168"/>
          <a:ext cx="7714805" cy="2281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1933667924"/>
              </p:ext>
            </p:extLst>
          </p:nvPr>
        </p:nvGraphicFramePr>
        <p:xfrm>
          <a:off x="395533" y="1556792"/>
          <a:ext cx="8291269" cy="3263345"/>
        </p:xfrm>
        <a:graphic>
          <a:graphicData uri="http://schemas.openxmlformats.org/drawingml/2006/table">
            <a:tbl>
              <a:tblPr/>
              <a:tblGrid>
                <a:gridCol w="819228">
                  <a:extLst>
                    <a:ext uri="{9D8B030D-6E8A-4147-A177-3AD203B41FA5}">
                      <a16:colId xmlns:a16="http://schemas.microsoft.com/office/drawing/2014/main" val="3764485140"/>
                    </a:ext>
                  </a:extLst>
                </a:gridCol>
                <a:gridCol w="819228">
                  <a:extLst>
                    <a:ext uri="{9D8B030D-6E8A-4147-A177-3AD203B41FA5}">
                      <a16:colId xmlns:a16="http://schemas.microsoft.com/office/drawing/2014/main" val="3818357841"/>
                    </a:ext>
                  </a:extLst>
                </a:gridCol>
                <a:gridCol w="819228">
                  <a:extLst>
                    <a:ext uri="{9D8B030D-6E8A-4147-A177-3AD203B41FA5}">
                      <a16:colId xmlns:a16="http://schemas.microsoft.com/office/drawing/2014/main" val="1625780640"/>
                    </a:ext>
                  </a:extLst>
                </a:gridCol>
                <a:gridCol w="1262933">
                  <a:extLst>
                    <a:ext uri="{9D8B030D-6E8A-4147-A177-3AD203B41FA5}">
                      <a16:colId xmlns:a16="http://schemas.microsoft.com/office/drawing/2014/main" val="1350587726"/>
                    </a:ext>
                  </a:extLst>
                </a:gridCol>
                <a:gridCol w="1085519">
                  <a:extLst>
                    <a:ext uri="{9D8B030D-6E8A-4147-A177-3AD203B41FA5}">
                      <a16:colId xmlns:a16="http://schemas.microsoft.com/office/drawing/2014/main" val="1821811080"/>
                    </a:ext>
                  </a:extLst>
                </a:gridCol>
                <a:gridCol w="819228">
                  <a:extLst>
                    <a:ext uri="{9D8B030D-6E8A-4147-A177-3AD203B41FA5}">
                      <a16:colId xmlns:a16="http://schemas.microsoft.com/office/drawing/2014/main" val="566442537"/>
                    </a:ext>
                  </a:extLst>
                </a:gridCol>
                <a:gridCol w="914805">
                  <a:extLst>
                    <a:ext uri="{9D8B030D-6E8A-4147-A177-3AD203B41FA5}">
                      <a16:colId xmlns:a16="http://schemas.microsoft.com/office/drawing/2014/main" val="3971752542"/>
                    </a:ext>
                  </a:extLst>
                </a:gridCol>
                <a:gridCol w="931872">
                  <a:extLst>
                    <a:ext uri="{9D8B030D-6E8A-4147-A177-3AD203B41FA5}">
                      <a16:colId xmlns:a16="http://schemas.microsoft.com/office/drawing/2014/main" val="394411564"/>
                    </a:ext>
                  </a:extLst>
                </a:gridCol>
                <a:gridCol w="819228">
                  <a:extLst>
                    <a:ext uri="{9D8B030D-6E8A-4147-A177-3AD203B41FA5}">
                      <a16:colId xmlns:a16="http://schemas.microsoft.com/office/drawing/2014/main" val="1609724273"/>
                    </a:ext>
                  </a:extLst>
                </a:gridCol>
              </a:tblGrid>
              <a:tr h="360040">
                <a:tc>
                  <a:txBody>
                    <a:bodyPr/>
                    <a:lstStyle/>
                    <a:p>
                      <a:pPr algn="l" fontAlgn="ctr"/>
                      <a:r>
                        <a:rPr lang="fr-FR" sz="1400" b="0" i="0" u="none" strike="noStrike" dirty="0">
                          <a:effectLst/>
                          <a:latin typeface="+mn-lt"/>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rtl="0" fontAlgn="ctr"/>
                      <a:r>
                        <a:rPr lang="fr-FR" sz="1400" b="0" i="0" u="none" strike="noStrike" dirty="0">
                          <a:effectLst/>
                          <a:latin typeface="+mn-lt"/>
                        </a:rPr>
                        <a:t>Etablissements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rtl="0" fontAlgn="ctr"/>
                      <a:r>
                        <a:rPr lang="fr-FR" sz="1400" b="0" i="0" u="none" strike="noStrike" dirty="0">
                          <a:effectLst/>
                          <a:latin typeface="+mn-lt"/>
                        </a:rPr>
                        <a:t>Personnels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0361044"/>
                  </a:ext>
                </a:extLst>
              </a:tr>
              <a:tr h="429624">
                <a:tc>
                  <a:txBody>
                    <a:bodyPr/>
                    <a:lstStyle/>
                    <a:p>
                      <a:pPr algn="ctr" rtl="0" fontAlgn="ctr"/>
                      <a:r>
                        <a:rPr lang="fr-FR" sz="1400" b="0" i="0" u="none" strike="noStrike" dirty="0">
                          <a:effectLst/>
                          <a:latin typeface="+mn-lt"/>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fr-FR" sz="1300" b="0" i="0" u="none" strike="noStrike" dirty="0">
                          <a:effectLst/>
                          <a:latin typeface="+mn-lt"/>
                        </a:rPr>
                        <a:t>interrogés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300" b="0" i="0" u="none" strike="noStrike">
                          <a:effectLst/>
                          <a:latin typeface="+mn-lt"/>
                        </a:rPr>
                        <a:t>répondants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300" b="0" i="0" u="none" strike="noStrike">
                          <a:effectLst/>
                          <a:latin typeface="+mn-lt"/>
                        </a:rPr>
                        <a:t>taux de réponse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300" b="0" i="0" u="none" strike="noStrike" dirty="0">
                          <a:effectLst/>
                          <a:latin typeface="+mn-lt"/>
                        </a:rPr>
                        <a:t>taux de réponse </a:t>
                      </a:r>
                      <a:r>
                        <a:rPr lang="fr-FR" sz="1300" b="0" i="0" u="none" strike="noStrike" dirty="0" smtClean="0">
                          <a:effectLst/>
                          <a:latin typeface="+mn-lt"/>
                        </a:rPr>
                        <a:t>2020</a:t>
                      </a:r>
                      <a:endParaRPr lang="fr-FR" sz="1300" b="0" i="0" u="none" strike="noStrike" dirty="0">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300" b="0" i="0" u="none" strike="noStrike" dirty="0">
                          <a:effectLst/>
                          <a:latin typeface="+mn-lt"/>
                        </a:rPr>
                        <a:t>interrogés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300" b="0" i="0" u="none" strike="noStrike" dirty="0">
                          <a:effectLst/>
                          <a:latin typeface="+mn-lt"/>
                        </a:rPr>
                        <a:t>répondants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300" b="0" i="0" u="none" strike="noStrike" dirty="0">
                          <a:effectLst/>
                          <a:latin typeface="+mn-lt"/>
                        </a:rPr>
                        <a:t>taux de réponse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300" b="0" i="0" u="none" strike="noStrike" dirty="0">
                          <a:effectLst/>
                          <a:latin typeface="+mn-lt"/>
                        </a:rPr>
                        <a:t>taux de réponse </a:t>
                      </a:r>
                      <a:r>
                        <a:rPr lang="fr-FR" sz="1300" b="0" i="0" u="none" strike="noStrike" dirty="0" smtClean="0">
                          <a:effectLst/>
                          <a:latin typeface="+mn-lt"/>
                        </a:rPr>
                        <a:t>2020</a:t>
                      </a:r>
                      <a:endParaRPr lang="fr-FR" sz="1300" b="0" i="0" u="none" strike="noStrike" dirty="0">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681278"/>
                  </a:ext>
                </a:extLst>
              </a:tr>
              <a:tr h="378323">
                <a:tc>
                  <a:txBody>
                    <a:bodyPr/>
                    <a:lstStyle/>
                    <a:p>
                      <a:pPr algn="ctr" rtl="0" fontAlgn="ctr"/>
                      <a:r>
                        <a:rPr lang="fr-FR" sz="1400" b="0" i="0" u="none" strike="noStrike">
                          <a:effectLst/>
                          <a:latin typeface="+mn-lt"/>
                        </a:rPr>
                        <a:t>Universités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dirty="0">
                          <a:effectLst/>
                          <a:latin typeface="+mn-lt"/>
                          <a:cs typeface="Arial" panose="020B0604020202020204" pitchFamily="34" charset="0"/>
                        </a:rPr>
                        <a:t>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dirty="0">
                          <a:effectLst/>
                          <a:latin typeface="+mn-lt"/>
                          <a:cs typeface="Arial" panose="020B0604020202020204" pitchFamily="34" charset="0"/>
                        </a:rPr>
                        <a:t>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effectLst/>
                          <a:latin typeface="+mn-lt"/>
                          <a:cs typeface="Arial" panose="020B0604020202020204" pitchFamily="34" charset="0"/>
                        </a:rPr>
                        <a:t>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a:effectLst/>
                          <a:latin typeface="+mn-lt"/>
                          <a:cs typeface="Arial" panose="020B0604020202020204" pitchFamily="34" charset="0"/>
                        </a:rPr>
                        <a:t>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400" b="0" i="0" u="none" strike="noStrike" dirty="0">
                          <a:effectLst/>
                          <a:latin typeface="+mn-lt"/>
                          <a:cs typeface="Arial" panose="020B0604020202020204" pitchFamily="34" charset="0"/>
                        </a:rPr>
                        <a:t>168202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a:effectLst/>
                          <a:latin typeface="+mn-lt"/>
                          <a:cs typeface="Arial" panose="020B0604020202020204" pitchFamily="34" charset="0"/>
                        </a:rPr>
                        <a:t>129694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400" b="1" i="0" u="none" strike="noStrike" dirty="0">
                          <a:effectLst/>
                          <a:latin typeface="+mn-lt"/>
                          <a:cs typeface="Arial" panose="020B0604020202020204" pitchFamily="34" charset="0"/>
                        </a:rPr>
                        <a:t>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400" b="0" i="0" u="none" strike="noStrike">
                          <a:effectLst/>
                          <a:latin typeface="+mn-lt"/>
                          <a:cs typeface="Arial" panose="020B0604020202020204" pitchFamily="34" charset="0"/>
                        </a:rPr>
                        <a:t>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162391"/>
                  </a:ext>
                </a:extLst>
              </a:tr>
              <a:tr h="429624">
                <a:tc>
                  <a:txBody>
                    <a:bodyPr/>
                    <a:lstStyle/>
                    <a:p>
                      <a:pPr algn="ctr" rtl="0" fontAlgn="ctr"/>
                      <a:r>
                        <a:rPr lang="fr-FR" sz="1400" b="0" i="0" u="none" strike="noStrike" dirty="0" err="1">
                          <a:effectLst/>
                          <a:latin typeface="+mn-lt"/>
                        </a:rPr>
                        <a:t>Gds</a:t>
                      </a:r>
                      <a:r>
                        <a:rPr lang="fr-FR" sz="1400" b="0" i="0" u="none" strike="noStrike" dirty="0">
                          <a:effectLst/>
                          <a:latin typeface="+mn-lt"/>
                        </a:rPr>
                        <a:t> </a:t>
                      </a:r>
                      <a:r>
                        <a:rPr lang="fr-FR" sz="1400" b="0" i="0" u="none" strike="noStrike" dirty="0" err="1">
                          <a:effectLst/>
                          <a:latin typeface="+mn-lt"/>
                        </a:rPr>
                        <a:t>étbts</a:t>
                      </a:r>
                      <a:r>
                        <a:rPr lang="fr-FR" sz="1400" b="0" i="0" u="none" strike="noStrike" dirty="0">
                          <a:effectLst/>
                          <a:latin typeface="+mn-lt"/>
                        </a:rPr>
                        <a:t>, écoles, autres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dirty="0">
                          <a:effectLst/>
                          <a:latin typeface="+mn-lt"/>
                          <a:cs typeface="Arial" panose="020B0604020202020204" pitchFamily="34" charset="0"/>
                        </a:rPr>
                        <a:t>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dirty="0">
                          <a:effectLst/>
                          <a:latin typeface="+mn-lt"/>
                          <a:cs typeface="Arial" panose="020B0604020202020204" pitchFamily="34" charset="0"/>
                        </a:rPr>
                        <a:t>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effectLst/>
                          <a:latin typeface="+mn-lt"/>
                          <a:cs typeface="Arial" panose="020B0604020202020204" pitchFamily="34" charset="0"/>
                        </a:rPr>
                        <a:t>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a:effectLst/>
                          <a:latin typeface="+mn-lt"/>
                          <a:cs typeface="Arial" panose="020B0604020202020204" pitchFamily="34" charset="0"/>
                        </a:rPr>
                        <a:t>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400" b="0" i="0" u="none" strike="noStrike" dirty="0">
                          <a:effectLst/>
                          <a:latin typeface="+mn-lt"/>
                          <a:cs typeface="Arial" panose="020B0604020202020204" pitchFamily="34" charset="0"/>
                        </a:rPr>
                        <a:t>23467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a:effectLst/>
                          <a:latin typeface="+mn-lt"/>
                          <a:cs typeface="Arial" panose="020B0604020202020204" pitchFamily="34" charset="0"/>
                        </a:rPr>
                        <a:t>18017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400" b="1" i="0" u="none" strike="noStrike" dirty="0">
                          <a:effectLst/>
                          <a:latin typeface="+mn-lt"/>
                          <a:cs typeface="Arial" panose="020B0604020202020204" pitchFamily="34" charset="0"/>
                        </a:rPr>
                        <a:t>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400" b="0" i="0" u="none" strike="noStrike">
                          <a:effectLst/>
                          <a:latin typeface="+mn-lt"/>
                          <a:cs typeface="Arial" panose="020B0604020202020204" pitchFamily="34" charset="0"/>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60189"/>
                  </a:ext>
                </a:extLst>
              </a:tr>
              <a:tr h="408175">
                <a:tc>
                  <a:txBody>
                    <a:bodyPr/>
                    <a:lstStyle/>
                    <a:p>
                      <a:pPr algn="ctr" rtl="0" fontAlgn="ctr"/>
                      <a:r>
                        <a:rPr lang="fr-FR" sz="1400" b="0" i="0" u="none" strike="noStrike">
                          <a:effectLst/>
                          <a:latin typeface="+mn-lt"/>
                        </a:rPr>
                        <a:t>CROUS / CNOUS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dirty="0">
                          <a:effectLst/>
                          <a:latin typeface="+mn-lt"/>
                          <a:cs typeface="Arial" panose="020B0604020202020204" pitchFamily="34" charset="0"/>
                        </a:rPr>
                        <a:t>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dirty="0">
                          <a:effectLst/>
                          <a:latin typeface="+mn-lt"/>
                          <a:cs typeface="Arial" panose="020B0604020202020204" pitchFamily="34"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effectLst/>
                          <a:latin typeface="+mn-lt"/>
                          <a:cs typeface="Arial" panose="020B0604020202020204" pitchFamily="34" charset="0"/>
                        </a:rPr>
                        <a:t>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dirty="0">
                          <a:effectLst/>
                          <a:latin typeface="+mn-lt"/>
                          <a:cs typeface="Arial" panose="020B0604020202020204" pitchFamily="34" charset="0"/>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400" b="0" i="0" u="none" strike="noStrike">
                          <a:effectLst/>
                          <a:latin typeface="+mn-lt"/>
                          <a:cs typeface="Arial" panose="020B0604020202020204" pitchFamily="34" charset="0"/>
                        </a:rPr>
                        <a:t>13880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dirty="0">
                          <a:effectLst/>
                          <a:latin typeface="+mn-lt"/>
                          <a:cs typeface="Arial" panose="020B0604020202020204" pitchFamily="34" charset="0"/>
                        </a:rPr>
                        <a:t>8295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400" b="1" i="0" u="none" strike="noStrike" dirty="0">
                          <a:effectLst/>
                          <a:latin typeface="+mn-lt"/>
                          <a:cs typeface="Arial" panose="020B0604020202020204" pitchFamily="34" charset="0"/>
                        </a:rPr>
                        <a:t>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400" b="0" i="0" u="none" strike="noStrike" dirty="0">
                          <a:effectLst/>
                          <a:latin typeface="+mn-lt"/>
                          <a:cs typeface="Arial" panose="020B0604020202020204" pitchFamily="34" charset="0"/>
                        </a:rPr>
                        <a:t>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513160"/>
                  </a:ext>
                </a:extLst>
              </a:tr>
              <a:tr h="338729">
                <a:tc>
                  <a:txBody>
                    <a:bodyPr/>
                    <a:lstStyle/>
                    <a:p>
                      <a:pPr algn="ctr" rtl="0" fontAlgn="ctr"/>
                      <a:r>
                        <a:rPr lang="fr-FR" sz="1400" b="0" i="0" u="none" strike="noStrike">
                          <a:effectLst/>
                          <a:latin typeface="+mn-lt"/>
                        </a:rPr>
                        <a:t>EPST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dirty="0">
                          <a:effectLst/>
                          <a:latin typeface="+mn-lt"/>
                          <a:cs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dirty="0">
                          <a:effectLst/>
                          <a:latin typeface="+mn-lt"/>
                          <a:cs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effectLst/>
                          <a:latin typeface="+mn-lt"/>
                          <a:cs typeface="Arial" panose="020B0604020202020204" pitchFamily="34" charset="0"/>
                        </a:rPr>
                        <a:t>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dirty="0">
                          <a:effectLst/>
                          <a:latin typeface="+mn-lt"/>
                          <a:cs typeface="Arial" panose="020B0604020202020204" pitchFamily="34" charset="0"/>
                        </a:rPr>
                        <a:t>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400" b="0" i="0" u="none" strike="noStrike" dirty="0">
                          <a:effectLst/>
                          <a:latin typeface="+mn-lt"/>
                          <a:cs typeface="Arial" panose="020B0604020202020204" pitchFamily="34" charset="0"/>
                        </a:rPr>
                        <a:t>63219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0" i="0" u="none" strike="noStrike" dirty="0">
                          <a:effectLst/>
                          <a:latin typeface="+mn-lt"/>
                          <a:cs typeface="Arial" panose="020B0604020202020204" pitchFamily="34" charset="0"/>
                        </a:rPr>
                        <a:t>47008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400" b="1" i="0" u="none" strike="noStrike" dirty="0">
                          <a:effectLst/>
                          <a:latin typeface="+mn-lt"/>
                          <a:cs typeface="Arial" panose="020B0604020202020204" pitchFamily="34" charset="0"/>
                        </a:rPr>
                        <a:t>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400" b="0" i="0" u="none" strike="noStrike" dirty="0">
                          <a:effectLst/>
                          <a:latin typeface="+mn-lt"/>
                          <a:cs typeface="Arial" panose="020B0604020202020204" pitchFamily="34" charset="0"/>
                        </a:rPr>
                        <a:t>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998179"/>
                  </a:ext>
                </a:extLst>
              </a:tr>
              <a:tr h="525093">
                <a:tc>
                  <a:txBody>
                    <a:bodyPr/>
                    <a:lstStyle/>
                    <a:p>
                      <a:pPr algn="ctr" rtl="0" fontAlgn="ctr"/>
                      <a:r>
                        <a:rPr lang="fr-FR" sz="1400" b="0" i="0" u="none" strike="noStrike" dirty="0">
                          <a:effectLst/>
                          <a:latin typeface="+mn-lt"/>
                          <a:cs typeface="Arial" panose="020B0604020202020204" pitchFamily="34" charset="0"/>
                        </a:rPr>
                        <a:t>TOTAL général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1" i="0" u="none" strike="noStrike" dirty="0">
                          <a:effectLst/>
                          <a:latin typeface="+mn-lt"/>
                          <a:cs typeface="Arial" panose="020B0604020202020204" pitchFamily="34" charset="0"/>
                        </a:rPr>
                        <a:t>178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1" i="0" u="none" strike="noStrike" dirty="0">
                          <a:effectLst/>
                          <a:latin typeface="+mn-lt"/>
                          <a:cs typeface="Arial" panose="020B0604020202020204" pitchFamily="34" charset="0"/>
                        </a:rPr>
                        <a:t>111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effectLst/>
                          <a:latin typeface="+mn-lt"/>
                          <a:cs typeface="Arial" panose="020B0604020202020204" pitchFamily="34" charset="0"/>
                        </a:rPr>
                        <a:t>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1" i="0" u="none" strike="noStrike" dirty="0">
                          <a:effectLst/>
                          <a:latin typeface="+mn-lt"/>
                          <a:cs typeface="Arial" panose="020B0604020202020204" pitchFamily="34" charset="0"/>
                        </a:rPr>
                        <a:t>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400" b="1" i="0" u="none" strike="noStrike" dirty="0">
                          <a:effectLst/>
                          <a:latin typeface="+mn-lt"/>
                          <a:cs typeface="Arial" panose="020B0604020202020204" pitchFamily="34" charset="0"/>
                        </a:rPr>
                        <a:t>268 768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1" i="0" u="none" strike="noStrike" dirty="0" smtClean="0">
                          <a:effectLst/>
                          <a:latin typeface="+mn-lt"/>
                          <a:cs typeface="Arial" panose="020B0604020202020204" pitchFamily="34" charset="0"/>
                        </a:rPr>
                        <a:t>203 014</a:t>
                      </a:r>
                      <a:endParaRPr lang="fr-FR" sz="1400" b="1" i="0" u="none" strike="noStrike" dirty="0">
                        <a:effectLst/>
                        <a:latin typeface="+mn-lt"/>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400" b="1" i="0" u="none" strike="noStrike" dirty="0">
                          <a:effectLst/>
                          <a:latin typeface="+mn-lt"/>
                          <a:cs typeface="Arial" panose="020B0604020202020204" pitchFamily="34" charset="0"/>
                        </a:rPr>
                        <a:t>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400" b="1" i="0" u="none" strike="noStrike" dirty="0">
                          <a:effectLst/>
                          <a:latin typeface="+mn-lt"/>
                          <a:cs typeface="Arial" panose="020B0604020202020204" pitchFamily="34" charset="0"/>
                        </a:rPr>
                        <a:t>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788487"/>
                  </a:ext>
                </a:extLst>
              </a:tr>
            </a:tbl>
          </a:graphicData>
        </a:graphic>
      </p:graphicFrame>
    </p:spTree>
    <p:extLst>
      <p:ext uri="{BB962C8B-B14F-4D97-AF65-F5344CB8AC3E}">
        <p14:creationId xmlns:p14="http://schemas.microsoft.com/office/powerpoint/2010/main" val="274206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smtClean="0"/>
              <a:t>Critère 2.4 : Le CHSCT procède régulièrement à la visite des services relevant de son champ de compétence</a:t>
            </a:r>
            <a:endParaRPr lang="fr-FR" sz="1800" dirty="0"/>
          </a:p>
        </p:txBody>
      </p:sp>
      <p:graphicFrame>
        <p:nvGraphicFramePr>
          <p:cNvPr id="5" name="Espace réservé du contenu 3"/>
          <p:cNvGraphicFramePr>
            <a:graphicFrameLocks/>
          </p:cNvGraphicFramePr>
          <p:nvPr>
            <p:extLst>
              <p:ext uri="{D42A27DB-BD31-4B8C-83A1-F6EECF244321}">
                <p14:modId xmlns:p14="http://schemas.microsoft.com/office/powerpoint/2010/main" val="2158328846"/>
              </p:ext>
            </p:extLst>
          </p:nvPr>
        </p:nvGraphicFramePr>
        <p:xfrm>
          <a:off x="-3192891" y="908720"/>
          <a:ext cx="12336891" cy="5832648"/>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fld id="{A786685B-2977-D546-9E3D-3CA676A47F0C}" type="slidenum">
              <a:rPr lang="fr-FR" smtClean="0"/>
              <a:pPr/>
              <a:t>30</a:t>
            </a:fld>
            <a:endParaRPr lang="fr-FR"/>
          </a:p>
        </p:txBody>
      </p:sp>
    </p:spTree>
    <p:extLst>
      <p:ext uri="{BB962C8B-B14F-4D97-AF65-F5344CB8AC3E}">
        <p14:creationId xmlns:p14="http://schemas.microsoft.com/office/powerpoint/2010/main" val="2583665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3" y="0"/>
            <a:ext cx="7222982" cy="1286938"/>
          </a:xfrm>
        </p:spPr>
        <p:txBody>
          <a:bodyPr>
            <a:normAutofit fontScale="90000"/>
          </a:bodyPr>
          <a:lstStyle/>
          <a:p>
            <a:r>
              <a:rPr lang="fr-FR" sz="2000" dirty="0" smtClean="0"/>
              <a:t>Critère 2.5: Le comité procède à une enquête à l’occasion de chaque accident de service grave ou à caractère répété ou de chaque déclaration de maladie professionnelle ou à caractère professionnel</a:t>
            </a:r>
            <a:endParaRPr lang="fr-FR" sz="2000" dirty="0"/>
          </a:p>
        </p:txBody>
      </p:sp>
      <p:graphicFrame>
        <p:nvGraphicFramePr>
          <p:cNvPr id="5" name="Espace réservé du contenu 3"/>
          <p:cNvGraphicFramePr>
            <a:graphicFrameLocks/>
          </p:cNvGraphicFramePr>
          <p:nvPr>
            <p:extLst>
              <p:ext uri="{D42A27DB-BD31-4B8C-83A1-F6EECF244321}">
                <p14:modId xmlns:p14="http://schemas.microsoft.com/office/powerpoint/2010/main" val="779386328"/>
              </p:ext>
            </p:extLst>
          </p:nvPr>
        </p:nvGraphicFramePr>
        <p:xfrm>
          <a:off x="-2412776" y="4509120"/>
          <a:ext cx="11221224" cy="2088232"/>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fld id="{A786685B-2977-D546-9E3D-3CA676A47F0C}" type="slidenum">
              <a:rPr lang="fr-FR" smtClean="0"/>
              <a:pPr/>
              <a:t>31</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2481366629"/>
              </p:ext>
            </p:extLst>
          </p:nvPr>
        </p:nvGraphicFramePr>
        <p:xfrm>
          <a:off x="197407" y="1412776"/>
          <a:ext cx="8749185" cy="3168352"/>
        </p:xfrm>
        <a:graphic>
          <a:graphicData uri="http://schemas.openxmlformats.org/drawingml/2006/table">
            <a:tbl>
              <a:tblPr>
                <a:tableStyleId>{5C22544A-7EE6-4342-B048-85BDC9FD1C3A}</a:tableStyleId>
              </a:tblPr>
              <a:tblGrid>
                <a:gridCol w="6794265">
                  <a:extLst>
                    <a:ext uri="{9D8B030D-6E8A-4147-A177-3AD203B41FA5}">
                      <a16:colId xmlns:a16="http://schemas.microsoft.com/office/drawing/2014/main" val="20000"/>
                    </a:ext>
                  </a:extLst>
                </a:gridCol>
                <a:gridCol w="977460">
                  <a:extLst>
                    <a:ext uri="{9D8B030D-6E8A-4147-A177-3AD203B41FA5}">
                      <a16:colId xmlns:a16="http://schemas.microsoft.com/office/drawing/2014/main" val="20001"/>
                    </a:ext>
                  </a:extLst>
                </a:gridCol>
                <a:gridCol w="977460">
                  <a:extLst>
                    <a:ext uri="{9D8B030D-6E8A-4147-A177-3AD203B41FA5}">
                      <a16:colId xmlns:a16="http://schemas.microsoft.com/office/drawing/2014/main" val="20002"/>
                    </a:ext>
                  </a:extLst>
                </a:gridCol>
              </a:tblGrid>
              <a:tr h="399488">
                <a:tc gridSpan="2">
                  <a:txBody>
                    <a:bodyPr/>
                    <a:lstStyle/>
                    <a:p>
                      <a:pPr algn="l" fontAlgn="ctr"/>
                      <a:r>
                        <a:rPr lang="fr-FR" sz="1400" u="none" strike="noStrike" dirty="0">
                          <a:effectLst/>
                          <a:latin typeface="+mn-lt"/>
                        </a:rPr>
                        <a:t>76.     Quel est le nombre d’accidents de service graves ou à caractère répété ?</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Calibri"/>
                        </a:rPr>
                        <a:t>121</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399488">
                <a:tc gridSpan="2">
                  <a:txBody>
                    <a:bodyPr/>
                    <a:lstStyle/>
                    <a:p>
                      <a:pPr algn="l" fontAlgn="ctr"/>
                      <a:r>
                        <a:rPr lang="fr-FR" sz="1400" u="none" strike="noStrike" dirty="0">
                          <a:effectLst/>
                          <a:latin typeface="+mn-lt"/>
                        </a:rPr>
                        <a:t>77.     Quel est le nombre de maladies professionnelles ou à caractère professionnel reconnues en </a:t>
                      </a:r>
                      <a:r>
                        <a:rPr lang="fr-FR" sz="1400" u="none" strike="noStrike" dirty="0" smtClean="0">
                          <a:effectLst/>
                          <a:latin typeface="+mn-lt"/>
                        </a:rPr>
                        <a:t>2021 </a:t>
                      </a:r>
                      <a:r>
                        <a:rPr lang="fr-FR" sz="1400" u="none" strike="noStrike" dirty="0">
                          <a:effectLst/>
                          <a:latin typeface="+mn-lt"/>
                        </a:rPr>
                        <a:t>?</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Calibri"/>
                        </a:rPr>
                        <a:t>63</a:t>
                      </a:r>
                      <a:endParaRPr lang="fr-FR" sz="1400" b="0" i="0" u="none" strike="noStrike" dirty="0">
                        <a:solidFill>
                          <a:srgbClr val="0070C0"/>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785200">
                <a:tc>
                  <a:txBody>
                    <a:bodyPr/>
                    <a:lstStyle/>
                    <a:p>
                      <a:pPr algn="l" fontAlgn="ctr"/>
                      <a:r>
                        <a:rPr lang="fr-FR" sz="1400" u="none" strike="noStrike" dirty="0">
                          <a:effectLst/>
                          <a:latin typeface="+mn-lt"/>
                        </a:rPr>
                        <a:t>78.     Existe-t-il une procédure formalisée d’enquête pour les accidents graves ou à caractère répété et pour les maladies professionnelles ?</a:t>
                      </a:r>
                      <a:endParaRPr lang="fr-FR" sz="1400" b="1" i="0" u="none" strike="noStrike" dirty="0">
                        <a:solidFill>
                          <a:srgbClr val="000000"/>
                        </a:solidFill>
                        <a:effectLst/>
                        <a:latin typeface="+mn-lt"/>
                      </a:endParaRPr>
                    </a:p>
                  </a:txBody>
                  <a:tcPr marL="7620" marR="7620" marT="7620"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oui</a:t>
                      </a:r>
                      <a:endParaRPr lang="fr-FR" sz="1400" b="0" i="0" u="none" strike="noStrike" dirty="0">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non</a:t>
                      </a:r>
                      <a:endParaRPr lang="fr-FR" sz="1400" b="0" i="0" u="none" strike="noStrike" dirty="0">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399488">
                <a:tc>
                  <a:txBody>
                    <a:bodyPr/>
                    <a:lstStyle/>
                    <a:p>
                      <a:pPr algn="l" fontAlgn="ctr"/>
                      <a:endParaRPr lang="fr-FR" sz="1400" b="0" i="0" u="none" strike="noStrike" dirty="0">
                        <a:solidFill>
                          <a:srgbClr val="000000"/>
                        </a:solidFill>
                        <a:effectLst/>
                        <a:latin typeface="+mn-lt"/>
                      </a:endParaRPr>
                    </a:p>
                  </a:txBody>
                  <a:tcPr marL="7620" marR="7620" marT="7620"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37</a:t>
                      </a:r>
                      <a:endParaRPr lang="fr-FR"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62</a:t>
                      </a:r>
                      <a:endParaRPr lang="fr-FR"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399488">
                <a:tc gridSpan="2">
                  <a:txBody>
                    <a:bodyPr/>
                    <a:lstStyle/>
                    <a:p>
                      <a:pPr algn="l" fontAlgn="ctr"/>
                      <a:r>
                        <a:rPr lang="fr-FR" sz="1400" u="none" strike="noStrike" dirty="0">
                          <a:effectLst/>
                          <a:latin typeface="+mn-lt"/>
                        </a:rPr>
                        <a:t>79.     Quel est le nombre total d’enquêtes réalisées par le CHSCT ?</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pPr algn="ctr" fontAlgn="b"/>
                      <a:endParaRPr lang="fr-FR" sz="1400" b="0" i="0" u="none" strike="noStrike" dirty="0">
                        <a:effectLst/>
                        <a:latin typeface="+mn-lt"/>
                      </a:endParaRPr>
                    </a:p>
                  </a:txBody>
                  <a:tcPr marL="7620" marR="7620" marT="7620" marB="0" anchor="b"/>
                </a:tc>
                <a:tc>
                  <a:txBody>
                    <a:bodyPr/>
                    <a:lstStyle/>
                    <a:p>
                      <a:pPr algn="ctr" fontAlgn="ctr"/>
                      <a:r>
                        <a:rPr lang="fr-FR" sz="1400" b="0" i="0" u="none" strike="noStrike" kern="1200" dirty="0">
                          <a:solidFill>
                            <a:srgbClr val="0070C0"/>
                          </a:solidFill>
                          <a:effectLst/>
                          <a:latin typeface="Calibri"/>
                          <a:ea typeface="+mn-ea"/>
                          <a:cs typeface="+mn-cs"/>
                        </a:rPr>
                        <a:t>27</a:t>
                      </a:r>
                    </a:p>
                  </a:txBody>
                  <a:tcPr marL="0" marR="0" marT="0"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785200">
                <a:tc gridSpan="2">
                  <a:txBody>
                    <a:bodyPr/>
                    <a:lstStyle/>
                    <a:p>
                      <a:pPr algn="r" fontAlgn="ctr"/>
                      <a:r>
                        <a:rPr lang="fr-FR" sz="1400" u="none" strike="noStrike" dirty="0">
                          <a:effectLst/>
                          <a:latin typeface="+mn-lt"/>
                        </a:rPr>
                        <a:t>Dont nombre d’enquêtes réalisées pour les accidents graves ou à caractère répété et pour les maladies </a:t>
                      </a:r>
                      <a:r>
                        <a:rPr lang="fr-FR" sz="1400" u="none" strike="noStrike" dirty="0" smtClean="0">
                          <a:effectLst/>
                          <a:latin typeface="+mn-lt"/>
                        </a:rPr>
                        <a:t>professionnelles</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pPr algn="ctr" fontAlgn="b"/>
                      <a:endParaRPr lang="fr-FR" sz="1400" b="0" i="0" u="none" strike="noStrike" dirty="0">
                        <a:effectLst/>
                        <a:latin typeface="+mn-lt"/>
                      </a:endParaRPr>
                    </a:p>
                  </a:txBody>
                  <a:tcPr marL="7620" marR="7620" marT="7620" marB="0" anchor="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kern="1200" dirty="0">
                          <a:solidFill>
                            <a:srgbClr val="0070C0"/>
                          </a:solidFill>
                          <a:effectLst/>
                          <a:latin typeface="Calibri"/>
                          <a:ea typeface="+mn-ea"/>
                          <a:cs typeface="+mn-cs"/>
                        </a:rPr>
                        <a:t>11</a:t>
                      </a:r>
                    </a:p>
                  </a:txBody>
                  <a:tcPr marL="0" marR="0" marT="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0574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14725"/>
            <a:ext cx="7881401" cy="1286938"/>
          </a:xfrm>
        </p:spPr>
        <p:txBody>
          <a:bodyPr>
            <a:noAutofit/>
          </a:bodyPr>
          <a:lstStyle/>
          <a:p>
            <a:r>
              <a:rPr lang="fr-FR" sz="1800" dirty="0" smtClean="0"/>
              <a:t>Critère 2.6 Le CHSCT est consulté sur la teneur de tout document se rattachant à sa mission, et notamment sur les règlements et les consignes SST, sur les projets de construction ou d’aménagement de locaux et les projets d’introduction de nouvelles technologies</a:t>
            </a:r>
            <a:endParaRPr lang="fr-FR" sz="1800"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32</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3027284616"/>
              </p:ext>
            </p:extLst>
          </p:nvPr>
        </p:nvGraphicFramePr>
        <p:xfrm>
          <a:off x="323528" y="1772816"/>
          <a:ext cx="8640960" cy="2376266"/>
        </p:xfrm>
        <a:graphic>
          <a:graphicData uri="http://schemas.openxmlformats.org/drawingml/2006/table">
            <a:tbl>
              <a:tblPr>
                <a:tableStyleId>{5C22544A-7EE6-4342-B048-85BDC9FD1C3A}</a:tableStyleId>
              </a:tblPr>
              <a:tblGrid>
                <a:gridCol w="7920880">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tblGrid>
              <a:tr h="300891">
                <a:tc>
                  <a:txBody>
                    <a:bodyPr/>
                    <a:lstStyle/>
                    <a:p>
                      <a:pPr algn="l" fontAlgn="ctr"/>
                      <a:r>
                        <a:rPr lang="fr-FR" sz="1400" u="none" strike="noStrike" dirty="0">
                          <a:effectLst/>
                        </a:rPr>
                        <a:t>80.     Quel est le nombre d’avis formulés par le CHSCT </a:t>
                      </a:r>
                      <a:r>
                        <a:rPr lang="fr-FR" sz="1400" u="none" strike="noStrike" dirty="0" smtClean="0">
                          <a:effectLst/>
                        </a:rPr>
                        <a:t>? </a:t>
                      </a:r>
                      <a:endParaRPr lang="fr-FR" sz="1400" b="1" i="0" u="none" strike="noStrike" dirty="0">
                        <a:solidFill>
                          <a:srgbClr val="000000"/>
                        </a:solidFill>
                        <a:effectLst/>
                        <a:latin typeface="Arial"/>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effectLst/>
                          <a:latin typeface="Calibri"/>
                        </a:rPr>
                        <a:t>953*</a:t>
                      </a:r>
                      <a:endParaRPr lang="fr-FR" sz="1400" b="0" i="0" u="none" strike="noStrike" dirty="0">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300891">
                <a:tc>
                  <a:txBody>
                    <a:bodyPr/>
                    <a:lstStyle/>
                    <a:p>
                      <a:pPr algn="r" fontAlgn="ctr"/>
                      <a:r>
                        <a:rPr lang="fr-FR" sz="1400" u="none" strike="noStrike" dirty="0">
                          <a:effectLst/>
                        </a:rPr>
                        <a:t>Dont nombre d’avis sur les consignes ?</a:t>
                      </a:r>
                      <a:endParaRPr lang="fr-FR" sz="1400" b="0" i="0" u="none" strike="noStrike" dirty="0">
                        <a:solidFill>
                          <a:srgbClr val="000000"/>
                        </a:solidFill>
                        <a:effectLst/>
                        <a:latin typeface="Arial"/>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dirty="0" smtClean="0">
                          <a:effectLst/>
                          <a:latin typeface="Arial Unicode MS"/>
                        </a:rPr>
                        <a:t>115</a:t>
                      </a:r>
                      <a:endParaRPr lang="fr-FR" sz="1400" b="0" i="0" u="none" strike="noStrike" dirty="0">
                        <a:effectLst/>
                        <a:latin typeface="Arial Unicode MS"/>
                      </a:endParaRPr>
                    </a:p>
                  </a:txBody>
                  <a:tcPr marL="9525" marR="9525" marT="9525"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300891">
                <a:tc>
                  <a:txBody>
                    <a:bodyPr/>
                    <a:lstStyle/>
                    <a:p>
                      <a:pPr algn="r" fontAlgn="ctr"/>
                      <a:r>
                        <a:rPr lang="fr-FR" sz="1400" u="none" strike="noStrike" dirty="0">
                          <a:effectLst/>
                        </a:rPr>
                        <a:t>Dont nombre d’avis sur les travaux (aménagement, déménagement…) ?</a:t>
                      </a:r>
                      <a:endParaRPr lang="fr-FR" sz="1400" b="0" i="0" u="none" strike="noStrike" dirty="0">
                        <a:solidFill>
                          <a:srgbClr val="000000"/>
                        </a:solidFill>
                        <a:effectLst/>
                        <a:latin typeface="Arial"/>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dirty="0" smtClean="0">
                          <a:effectLst/>
                          <a:latin typeface="Arial Unicode MS"/>
                        </a:rPr>
                        <a:t>81</a:t>
                      </a:r>
                      <a:endParaRPr lang="fr-FR" sz="1400" b="0" i="0" u="none" strike="noStrike" dirty="0">
                        <a:effectLst/>
                        <a:latin typeface="Arial Unicode MS"/>
                      </a:endParaRPr>
                    </a:p>
                  </a:txBody>
                  <a:tcPr marL="9525" marR="9525" marT="9525"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300891">
                <a:tc>
                  <a:txBody>
                    <a:bodyPr/>
                    <a:lstStyle/>
                    <a:p>
                      <a:pPr algn="r" fontAlgn="ctr"/>
                      <a:r>
                        <a:rPr lang="fr-FR" sz="1400" u="none" strike="noStrike" dirty="0">
                          <a:effectLst/>
                        </a:rPr>
                        <a:t>Dont nombre d’avis sur les réorganisations (fusions…) ?</a:t>
                      </a:r>
                      <a:endParaRPr lang="fr-FR" sz="1400" b="0" i="0" u="none" strike="noStrike" dirty="0">
                        <a:solidFill>
                          <a:srgbClr val="000000"/>
                        </a:solidFill>
                        <a:effectLst/>
                        <a:latin typeface="Arial"/>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dirty="0" smtClean="0">
                          <a:effectLst/>
                          <a:latin typeface="Arial Unicode MS"/>
                        </a:rPr>
                        <a:t>44</a:t>
                      </a:r>
                      <a:endParaRPr lang="fr-FR" sz="1400" b="0" i="0" u="none" strike="noStrike" dirty="0">
                        <a:effectLst/>
                        <a:latin typeface="Arial Unicode MS"/>
                      </a:endParaRPr>
                    </a:p>
                  </a:txBody>
                  <a:tcPr marL="9525" marR="9525" marT="9525"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586351">
                <a:tc>
                  <a:txBody>
                    <a:bodyPr/>
                    <a:lstStyle/>
                    <a:p>
                      <a:pPr algn="r" fontAlgn="ctr"/>
                      <a:r>
                        <a:rPr lang="fr-FR" sz="1400" u="none" strike="noStrike" dirty="0">
                          <a:effectLst/>
                        </a:rPr>
                        <a:t>Dont nombre d’avis sur les nouveaux projets scientifiques d’envergure, ayant des risques particuliers ou introduisant des nouvelles technologies à risques ?</a:t>
                      </a:r>
                      <a:endParaRPr lang="fr-FR" sz="1400" b="0" i="0" u="none" strike="noStrike" dirty="0">
                        <a:solidFill>
                          <a:srgbClr val="000000"/>
                        </a:solidFill>
                        <a:effectLst/>
                        <a:latin typeface="Arial"/>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dirty="0" smtClean="0">
                          <a:effectLst/>
                          <a:latin typeface="Arial Unicode MS"/>
                        </a:rPr>
                        <a:t>8</a:t>
                      </a:r>
                      <a:endParaRPr lang="fr-FR" sz="1400" b="0" i="0" u="none" strike="noStrike" dirty="0">
                        <a:effectLst/>
                        <a:latin typeface="Arial Unicode MS"/>
                      </a:endParaRPr>
                    </a:p>
                  </a:txBody>
                  <a:tcPr marL="9525" marR="9525" marT="9525"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586351">
                <a:tc>
                  <a:txBody>
                    <a:bodyPr/>
                    <a:lstStyle/>
                    <a:p>
                      <a:pPr algn="r" fontAlgn="ctr"/>
                      <a:r>
                        <a:rPr lang="fr-FR" sz="1400" u="none" strike="noStrike" dirty="0">
                          <a:effectLst/>
                        </a:rPr>
                        <a:t>Dont nombre d’avis du CHSCT sur la gestion des situations exceptionnelles (risques majeurs, accident grave, attentat, situation de crise …) ?</a:t>
                      </a:r>
                      <a:endParaRPr lang="fr-FR" sz="1400" b="0" i="0" u="none" strike="noStrike" dirty="0">
                        <a:solidFill>
                          <a:srgbClr val="000000"/>
                        </a:solidFill>
                        <a:effectLst/>
                        <a:latin typeface="Arial"/>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dirty="0" smtClean="0">
                          <a:effectLst/>
                          <a:latin typeface="Arial Unicode MS"/>
                        </a:rPr>
                        <a:t>148</a:t>
                      </a:r>
                      <a:endParaRPr lang="fr-FR" sz="1400" b="0" i="0" u="none" strike="noStrike" dirty="0">
                        <a:effectLst/>
                        <a:latin typeface="Arial Unicode MS"/>
                      </a:endParaRPr>
                    </a:p>
                  </a:txBody>
                  <a:tcPr marL="9525" marR="9525" marT="9525"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bl>
          </a:graphicData>
        </a:graphic>
      </p:graphicFrame>
      <p:sp>
        <p:nvSpPr>
          <p:cNvPr id="3" name="Rectangle 2"/>
          <p:cNvSpPr/>
          <p:nvPr/>
        </p:nvSpPr>
        <p:spPr>
          <a:xfrm>
            <a:off x="323528" y="4653136"/>
            <a:ext cx="8640960" cy="307777"/>
          </a:xfrm>
          <a:prstGeom prst="rect">
            <a:avLst/>
          </a:prstGeom>
        </p:spPr>
        <p:txBody>
          <a:bodyPr wrap="square">
            <a:spAutoFit/>
          </a:bodyPr>
          <a:lstStyle/>
          <a:p>
            <a:pPr fontAlgn="ctr"/>
            <a:r>
              <a:rPr lang="fr-FR" sz="1400" dirty="0" smtClean="0"/>
              <a:t>*Des avis ont été formulés dans 73 </a:t>
            </a:r>
            <a:r>
              <a:rPr lang="fr-FR" sz="1400" dirty="0"/>
              <a:t>établissements </a:t>
            </a:r>
            <a:r>
              <a:rPr lang="fr-FR" sz="1400" dirty="0" smtClean="0"/>
              <a:t>parmi les 92 qui ont répondu à cette question.</a:t>
            </a:r>
            <a:endParaRPr lang="fr-FR" sz="1400" dirty="0">
              <a:latin typeface="Arial Unicode MS"/>
            </a:endParaRPr>
          </a:p>
        </p:txBody>
      </p:sp>
    </p:spTree>
    <p:extLst>
      <p:ext uri="{BB962C8B-B14F-4D97-AF65-F5344CB8AC3E}">
        <p14:creationId xmlns:p14="http://schemas.microsoft.com/office/powerpoint/2010/main" val="14208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14725"/>
            <a:ext cx="7881401" cy="1286938"/>
          </a:xfrm>
        </p:spPr>
        <p:txBody>
          <a:bodyPr>
            <a:noAutofit/>
          </a:bodyPr>
          <a:lstStyle/>
          <a:p>
            <a:r>
              <a:rPr lang="fr-FR" sz="1800" dirty="0" smtClean="0"/>
              <a:t>Critère 2.6 Le CHSCT est consulté sur la teneur de tout document se rattachant à sa mission, et notamment sur les règlements et les consignes SST, sur les projets de construction ou d’aménagement de locaux et les projets d’introduction de nouvelles technologies</a:t>
            </a:r>
            <a:endParaRPr lang="fr-FR" sz="1800" dirty="0"/>
          </a:p>
        </p:txBody>
      </p:sp>
      <p:graphicFrame>
        <p:nvGraphicFramePr>
          <p:cNvPr id="5" name="Espace réservé du contenu 3"/>
          <p:cNvGraphicFramePr>
            <a:graphicFrameLocks/>
          </p:cNvGraphicFramePr>
          <p:nvPr>
            <p:extLst>
              <p:ext uri="{D42A27DB-BD31-4B8C-83A1-F6EECF244321}">
                <p14:modId xmlns:p14="http://schemas.microsoft.com/office/powerpoint/2010/main" val="281855090"/>
              </p:ext>
            </p:extLst>
          </p:nvPr>
        </p:nvGraphicFramePr>
        <p:xfrm>
          <a:off x="-2556792" y="1124744"/>
          <a:ext cx="11587916"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fld id="{A786685B-2977-D546-9E3D-3CA676A47F0C}" type="slidenum">
              <a:rPr lang="fr-FR" smtClean="0"/>
              <a:pPr/>
              <a:t>33</a:t>
            </a:fld>
            <a:endParaRPr lang="fr-FR"/>
          </a:p>
        </p:txBody>
      </p:sp>
    </p:spTree>
    <p:extLst>
      <p:ext uri="{BB962C8B-B14F-4D97-AF65-F5344CB8AC3E}">
        <p14:creationId xmlns:p14="http://schemas.microsoft.com/office/powerpoint/2010/main" val="3209167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dirty="0" smtClean="0"/>
              <a:t>Critère 2.7  Le CHSCT prend connaissance des rapports d’activité de la </a:t>
            </a:r>
            <a:r>
              <a:rPr lang="fr-FR" sz="1800" b="1" dirty="0" smtClean="0"/>
              <a:t>médecine de prévention</a:t>
            </a:r>
            <a:r>
              <a:rPr lang="fr-FR" sz="1800" dirty="0" smtClean="0"/>
              <a:t>.</a:t>
            </a:r>
            <a:endParaRPr lang="fr-FR" sz="1800" dirty="0"/>
          </a:p>
        </p:txBody>
      </p:sp>
      <p:graphicFrame>
        <p:nvGraphicFramePr>
          <p:cNvPr id="5" name="Espace réservé du contenu 3"/>
          <p:cNvGraphicFramePr>
            <a:graphicFrameLocks/>
          </p:cNvGraphicFramePr>
          <p:nvPr>
            <p:extLst>
              <p:ext uri="{D42A27DB-BD31-4B8C-83A1-F6EECF244321}">
                <p14:modId xmlns:p14="http://schemas.microsoft.com/office/powerpoint/2010/main" val="2693320434"/>
              </p:ext>
            </p:extLst>
          </p:nvPr>
        </p:nvGraphicFramePr>
        <p:xfrm>
          <a:off x="-396552" y="2924944"/>
          <a:ext cx="8937850" cy="1800200"/>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A786685B-2977-D546-9E3D-3CA676A47F0C}" type="slidenum">
              <a:rPr lang="fr-FR" smtClean="0"/>
              <a:pPr/>
              <a:t>34</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2447022821"/>
              </p:ext>
            </p:extLst>
          </p:nvPr>
        </p:nvGraphicFramePr>
        <p:xfrm>
          <a:off x="631031" y="1772816"/>
          <a:ext cx="7881938" cy="891540"/>
        </p:xfrm>
        <a:graphic>
          <a:graphicData uri="http://schemas.openxmlformats.org/drawingml/2006/table">
            <a:tbl>
              <a:tblPr>
                <a:tableStyleId>{5C22544A-7EE6-4342-B048-85BDC9FD1C3A}</a:tableStyleId>
              </a:tblPr>
              <a:tblGrid>
                <a:gridCol w="6328990">
                  <a:extLst>
                    <a:ext uri="{9D8B030D-6E8A-4147-A177-3AD203B41FA5}">
                      <a16:colId xmlns:a16="http://schemas.microsoft.com/office/drawing/2014/main" val="20000"/>
                    </a:ext>
                  </a:extLst>
                </a:gridCol>
                <a:gridCol w="776474">
                  <a:extLst>
                    <a:ext uri="{9D8B030D-6E8A-4147-A177-3AD203B41FA5}">
                      <a16:colId xmlns:a16="http://schemas.microsoft.com/office/drawing/2014/main" val="20001"/>
                    </a:ext>
                  </a:extLst>
                </a:gridCol>
                <a:gridCol w="776474">
                  <a:extLst>
                    <a:ext uri="{9D8B030D-6E8A-4147-A177-3AD203B41FA5}">
                      <a16:colId xmlns:a16="http://schemas.microsoft.com/office/drawing/2014/main" val="20002"/>
                    </a:ext>
                  </a:extLst>
                </a:gridCol>
              </a:tblGrid>
              <a:tr h="160806">
                <a:tc>
                  <a:txBody>
                    <a:bodyPr/>
                    <a:lstStyle/>
                    <a:p>
                      <a:pPr algn="l" fontAlgn="ctr"/>
                      <a:r>
                        <a:rPr lang="fr-FR" sz="1400" b="0" u="none" strike="noStrike" smtClean="0">
                          <a:effectLst/>
                          <a:latin typeface="+mn-lt"/>
                        </a:rPr>
                        <a:t>81.</a:t>
                      </a:r>
                      <a:r>
                        <a:rPr lang="fr-FR" sz="1400" b="0" u="none" strike="noStrike" dirty="0">
                          <a:effectLst/>
                          <a:latin typeface="+mn-lt"/>
                        </a:rPr>
                        <a:t>     Un rapport d’activité de la médecine de prévention est-il rédigé ?</a:t>
                      </a:r>
                      <a:endParaRPr lang="fr-FR" sz="1400" b="0" i="0" u="none" strike="noStrike" dirty="0">
                        <a:solidFill>
                          <a:srgbClr val="000000"/>
                        </a:solidFill>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oui</a:t>
                      </a: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160806">
                <a:tc>
                  <a:txBody>
                    <a:bodyPr/>
                    <a:lstStyle/>
                    <a:p>
                      <a:pPr algn="ctr" fontAlgn="ctr"/>
                      <a:endParaRPr lang="fr-FR" sz="1400" b="0" i="0" u="none" strike="noStrike">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79</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22</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160806">
                <a:tc>
                  <a:txBody>
                    <a:bodyPr/>
                    <a:lstStyle/>
                    <a:p>
                      <a:pPr algn="l" fontAlgn="ctr"/>
                      <a:r>
                        <a:rPr lang="fr-FR" sz="1400" b="0" u="none" strike="noStrike" dirty="0">
                          <a:effectLst/>
                          <a:latin typeface="+mn-lt"/>
                        </a:rPr>
                        <a:t>82.     Le rapport d’activité est-il présenté en CHSCT ?</a:t>
                      </a:r>
                      <a:endParaRPr lang="fr-FR" sz="1400" b="0" i="0" u="none" strike="noStrike" dirty="0">
                        <a:solidFill>
                          <a:srgbClr val="000000"/>
                        </a:solidFill>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oui</a:t>
                      </a: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a:effectLst/>
                          <a:latin typeface="Calibri"/>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160806">
                <a:tc>
                  <a:txBody>
                    <a:bodyPr/>
                    <a:lstStyle/>
                    <a:p>
                      <a:pPr algn="ctr" fontAlgn="ctr"/>
                      <a:endParaRPr lang="fr-FR" sz="1400" b="0" i="0" u="none" strike="noStrike">
                        <a:solidFill>
                          <a:srgbClr val="000000"/>
                        </a:solidFill>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79</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21</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03969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dirty="0" smtClean="0"/>
              <a:t>Critère 2.8 : Le CHSCT prend connaissance des rapports d’activité du </a:t>
            </a:r>
            <a:r>
              <a:rPr lang="fr-FR" sz="1800" b="1" dirty="0" smtClean="0"/>
              <a:t>service social </a:t>
            </a:r>
            <a:r>
              <a:rPr lang="fr-FR" sz="1800" dirty="0" smtClean="0"/>
              <a:t>pour la partie relative à la santé et à la sécurité.</a:t>
            </a:r>
            <a:endParaRPr lang="fr-FR" sz="1800" dirty="0"/>
          </a:p>
        </p:txBody>
      </p:sp>
      <p:graphicFrame>
        <p:nvGraphicFramePr>
          <p:cNvPr id="5" name="Espace réservé du contenu 3"/>
          <p:cNvGraphicFramePr>
            <a:graphicFrameLocks/>
          </p:cNvGraphicFramePr>
          <p:nvPr>
            <p:extLst>
              <p:ext uri="{D42A27DB-BD31-4B8C-83A1-F6EECF244321}">
                <p14:modId xmlns:p14="http://schemas.microsoft.com/office/powerpoint/2010/main" val="3867379973"/>
              </p:ext>
            </p:extLst>
          </p:nvPr>
        </p:nvGraphicFramePr>
        <p:xfrm>
          <a:off x="-2556792" y="2780928"/>
          <a:ext cx="11587916" cy="1800200"/>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A786685B-2977-D546-9E3D-3CA676A47F0C}" type="slidenum">
              <a:rPr lang="fr-FR" smtClean="0"/>
              <a:pPr/>
              <a:t>35</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3560915390"/>
              </p:ext>
            </p:extLst>
          </p:nvPr>
        </p:nvGraphicFramePr>
        <p:xfrm>
          <a:off x="631031" y="1556792"/>
          <a:ext cx="7881938" cy="891540"/>
        </p:xfrm>
        <a:graphic>
          <a:graphicData uri="http://schemas.openxmlformats.org/drawingml/2006/table">
            <a:tbl>
              <a:tblPr>
                <a:tableStyleId>{5C22544A-7EE6-4342-B048-85BDC9FD1C3A}</a:tableStyleId>
              </a:tblPr>
              <a:tblGrid>
                <a:gridCol w="6328990">
                  <a:extLst>
                    <a:ext uri="{9D8B030D-6E8A-4147-A177-3AD203B41FA5}">
                      <a16:colId xmlns:a16="http://schemas.microsoft.com/office/drawing/2014/main" val="20000"/>
                    </a:ext>
                  </a:extLst>
                </a:gridCol>
                <a:gridCol w="776474">
                  <a:extLst>
                    <a:ext uri="{9D8B030D-6E8A-4147-A177-3AD203B41FA5}">
                      <a16:colId xmlns:a16="http://schemas.microsoft.com/office/drawing/2014/main" val="20001"/>
                    </a:ext>
                  </a:extLst>
                </a:gridCol>
                <a:gridCol w="776474">
                  <a:extLst>
                    <a:ext uri="{9D8B030D-6E8A-4147-A177-3AD203B41FA5}">
                      <a16:colId xmlns:a16="http://schemas.microsoft.com/office/drawing/2014/main" val="20002"/>
                    </a:ext>
                  </a:extLst>
                </a:gridCol>
              </a:tblGrid>
              <a:tr h="160806">
                <a:tc>
                  <a:txBody>
                    <a:bodyPr/>
                    <a:lstStyle/>
                    <a:p>
                      <a:pPr algn="l" fontAlgn="ctr"/>
                      <a:r>
                        <a:rPr lang="fr-FR" sz="1400" u="none" strike="noStrike" dirty="0">
                          <a:effectLst/>
                        </a:rPr>
                        <a:t>83.     Un rapport d’activité du service social est-il rédigé ?</a:t>
                      </a:r>
                      <a:endParaRPr lang="fr-FR" sz="1400" b="1" i="0" u="none" strike="noStrike" dirty="0">
                        <a:solidFill>
                          <a:srgbClr val="000000"/>
                        </a:solidFill>
                        <a:effectLst/>
                        <a:latin typeface="Arial"/>
                      </a:endParaRPr>
                    </a:p>
                  </a:txBody>
                  <a:tcPr marL="7309" marR="7309" marT="73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oui</a:t>
                      </a: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160806">
                <a:tc>
                  <a:txBody>
                    <a:bodyPr/>
                    <a:lstStyle/>
                    <a:p>
                      <a:pPr algn="ctr" fontAlgn="ctr"/>
                      <a:endParaRPr lang="fr-FR" sz="1400" b="0" i="0" u="none" strike="noStrike">
                        <a:effectLst/>
                        <a:latin typeface="Arial Unicode MS"/>
                      </a:endParaRPr>
                    </a:p>
                  </a:txBody>
                  <a:tcPr marL="7309" marR="7309" marT="73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50</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48</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160806">
                <a:tc>
                  <a:txBody>
                    <a:bodyPr/>
                    <a:lstStyle/>
                    <a:p>
                      <a:pPr algn="l" fontAlgn="ctr"/>
                      <a:r>
                        <a:rPr lang="fr-FR" sz="1400" u="none" strike="noStrike">
                          <a:effectLst/>
                        </a:rPr>
                        <a:t>84.     Le rapport d’activité est-il présenté en CHSCT ?</a:t>
                      </a:r>
                      <a:endParaRPr lang="fr-FR" sz="1400" b="1" i="0" u="none" strike="noStrike">
                        <a:solidFill>
                          <a:srgbClr val="000000"/>
                        </a:solidFill>
                        <a:effectLst/>
                        <a:latin typeface="Arial"/>
                      </a:endParaRPr>
                    </a:p>
                  </a:txBody>
                  <a:tcPr marL="7309" marR="7309" marT="73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oui</a:t>
                      </a: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160806">
                <a:tc>
                  <a:txBody>
                    <a:bodyPr/>
                    <a:lstStyle/>
                    <a:p>
                      <a:pPr algn="ctr" fontAlgn="ctr"/>
                      <a:endParaRPr lang="fr-FR" sz="1400" b="0" i="0" u="none" strike="noStrike">
                        <a:solidFill>
                          <a:srgbClr val="000000"/>
                        </a:solidFill>
                        <a:effectLst/>
                        <a:latin typeface="Arial"/>
                      </a:endParaRPr>
                    </a:p>
                  </a:txBody>
                  <a:tcPr marL="7309" marR="7309" marT="73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27</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46</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78935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2" y="0"/>
            <a:ext cx="8015070" cy="1286938"/>
          </a:xfrm>
        </p:spPr>
        <p:txBody>
          <a:bodyPr/>
          <a:lstStyle/>
          <a:p>
            <a:r>
              <a:rPr lang="fr-FR" sz="1800" dirty="0" smtClean="0"/>
              <a:t>Critère 2.9 : Le CHSCT est informé des visites et de toutes les observations de l’inspecteur santé et sécurité au travail.</a:t>
            </a:r>
            <a:endParaRPr lang="fr-FR" sz="1800" dirty="0"/>
          </a:p>
        </p:txBody>
      </p:sp>
      <p:graphicFrame>
        <p:nvGraphicFramePr>
          <p:cNvPr id="5" name="Espace réservé du contenu 3"/>
          <p:cNvGraphicFramePr>
            <a:graphicFrameLocks/>
          </p:cNvGraphicFramePr>
          <p:nvPr>
            <p:extLst>
              <p:ext uri="{D42A27DB-BD31-4B8C-83A1-F6EECF244321}">
                <p14:modId xmlns:p14="http://schemas.microsoft.com/office/powerpoint/2010/main" val="2450323623"/>
              </p:ext>
            </p:extLst>
          </p:nvPr>
        </p:nvGraphicFramePr>
        <p:xfrm>
          <a:off x="-1476672" y="3645024"/>
          <a:ext cx="10153128"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fld id="{A786685B-2977-D546-9E3D-3CA676A47F0C}" type="slidenum">
              <a:rPr lang="fr-FR" smtClean="0"/>
              <a:pPr/>
              <a:t>36</a:t>
            </a:fld>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2537863122"/>
              </p:ext>
            </p:extLst>
          </p:nvPr>
        </p:nvGraphicFramePr>
        <p:xfrm>
          <a:off x="215516" y="1412776"/>
          <a:ext cx="8712968" cy="2282828"/>
        </p:xfrm>
        <a:graphic>
          <a:graphicData uri="http://schemas.openxmlformats.org/drawingml/2006/table">
            <a:tbl>
              <a:tblPr>
                <a:tableStyleId>{5C22544A-7EE6-4342-B048-85BDC9FD1C3A}</a:tableStyleId>
              </a:tblPr>
              <a:tblGrid>
                <a:gridCol w="7920880">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tblGrid>
              <a:tr h="160806">
                <a:tc>
                  <a:txBody>
                    <a:bodyPr/>
                    <a:lstStyle/>
                    <a:p>
                      <a:pPr marL="0" marR="0" lvl="0" indent="0" algn="l" defTabSz="408124" rtl="0" eaLnBrk="1" fontAlgn="ctr" latinLnBrk="0" hangingPunct="1">
                        <a:lnSpc>
                          <a:spcPct val="100000"/>
                        </a:lnSpc>
                        <a:spcBef>
                          <a:spcPts val="0"/>
                        </a:spcBef>
                        <a:spcAft>
                          <a:spcPts val="0"/>
                        </a:spcAft>
                        <a:buClrTx/>
                        <a:buSzTx/>
                        <a:buFontTx/>
                        <a:buNone/>
                        <a:tabLst/>
                        <a:defRPr/>
                      </a:pPr>
                      <a:r>
                        <a:rPr lang="fr-FR" sz="1400" u="none" strike="noStrike" dirty="0">
                          <a:effectLst/>
                          <a:latin typeface="+mn-lt"/>
                        </a:rPr>
                        <a:t>85.  Combien de réunions du CHSCT se sont déroulées en présence de l’ISST </a:t>
                      </a:r>
                      <a:r>
                        <a:rPr lang="fr-FR" sz="1400" u="none" strike="noStrike" dirty="0" smtClean="0">
                          <a:effectLst/>
                          <a:latin typeface="+mn-lt"/>
                        </a:rPr>
                        <a:t>? (48 établissements concernés)</a:t>
                      </a:r>
                      <a:endParaRPr lang="fr-FR" sz="1400" b="1" i="0" u="none" strike="noStrike" dirty="0">
                        <a:solidFill>
                          <a:srgbClr val="000000"/>
                        </a:solidFill>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gridSpan="2">
                  <a:txBody>
                    <a:bodyPr/>
                    <a:lstStyle/>
                    <a:p>
                      <a:pPr algn="ctr" fontAlgn="ctr"/>
                      <a:r>
                        <a:rPr lang="fr-FR" sz="1400" b="0" i="0" u="none" strike="noStrike" dirty="0" smtClean="0">
                          <a:solidFill>
                            <a:srgbClr val="0070C0"/>
                          </a:solidFill>
                          <a:effectLst/>
                          <a:latin typeface="+mn-lt"/>
                        </a:rPr>
                        <a:t>87</a:t>
                      </a:r>
                      <a:endParaRPr lang="fr-FR" sz="1400" b="0" i="0" u="none" strike="noStrike" dirty="0">
                        <a:solidFill>
                          <a:srgbClr val="0070C0"/>
                        </a:solidFill>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hMerge="1">
                  <a:txBody>
                    <a:bodyPr/>
                    <a:lstStyle/>
                    <a:p>
                      <a:pPr algn="l" fontAlgn="ctr"/>
                      <a:endParaRPr lang="fr-FR" sz="1400" b="0" i="0" u="none" strike="noStrike" dirty="0">
                        <a:effectLst/>
                        <a:latin typeface="+mn-lt"/>
                      </a:endParaRPr>
                    </a:p>
                  </a:txBody>
                  <a:tcPr marL="7309" marR="7309" marT="7309" marB="0" anchor="ctr"/>
                </a:tc>
                <a:extLst>
                  <a:ext uri="{0D108BD9-81ED-4DB2-BD59-A6C34878D82A}">
                    <a16:rowId xmlns:a16="http://schemas.microsoft.com/office/drawing/2014/main" val="10000"/>
                  </a:ext>
                </a:extLst>
              </a:tr>
              <a:tr h="160806">
                <a:tc>
                  <a:txBody>
                    <a:bodyPr/>
                    <a:lstStyle/>
                    <a:p>
                      <a:pPr algn="l" fontAlgn="ctr"/>
                      <a:r>
                        <a:rPr lang="fr-FR" sz="1400" u="none" strike="noStrike" dirty="0">
                          <a:effectLst/>
                          <a:latin typeface="+mn-lt"/>
                        </a:rPr>
                        <a:t>Nombre de réunions du CHSCT qui se sont déroulées en l'absence de </a:t>
                      </a:r>
                      <a:r>
                        <a:rPr lang="fr-FR" sz="1400" u="none" strike="noStrike" dirty="0" smtClean="0">
                          <a:effectLst/>
                          <a:latin typeface="+mn-lt"/>
                        </a:rPr>
                        <a:t>l’ISST</a:t>
                      </a:r>
                      <a:endParaRPr lang="fr-FR" sz="1400" b="0" i="0" u="none" strike="noStrike" dirty="0">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gridSpan="2">
                  <a:txBody>
                    <a:bodyPr/>
                    <a:lstStyle/>
                    <a:p>
                      <a:pPr algn="ctr" fontAlgn="ctr"/>
                      <a:r>
                        <a:rPr lang="fr-FR" sz="1400" b="0" i="0" u="none" strike="noStrike" dirty="0" smtClean="0">
                          <a:solidFill>
                            <a:srgbClr val="0070C0"/>
                          </a:solidFill>
                          <a:effectLst/>
                          <a:latin typeface="+mn-lt"/>
                        </a:rPr>
                        <a:t>537</a:t>
                      </a:r>
                      <a:endParaRPr lang="fr-FR" sz="1400" b="0" i="0" u="none" strike="noStrike" dirty="0">
                        <a:solidFill>
                          <a:srgbClr val="0070C0"/>
                        </a:solidFill>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hMerge="1">
                  <a:txBody>
                    <a:bodyPr/>
                    <a:lstStyle/>
                    <a:p>
                      <a:pPr algn="l" fontAlgn="ctr"/>
                      <a:endParaRPr lang="fr-FR" sz="1400" b="0" i="0" u="none" strike="noStrike" dirty="0">
                        <a:effectLst/>
                        <a:latin typeface="+mn-lt"/>
                      </a:endParaRPr>
                    </a:p>
                  </a:txBody>
                  <a:tcPr marL="7309" marR="7309" marT="7309" marB="0" anchor="ctr"/>
                </a:tc>
                <a:extLst>
                  <a:ext uri="{0D108BD9-81ED-4DB2-BD59-A6C34878D82A}">
                    <a16:rowId xmlns:a16="http://schemas.microsoft.com/office/drawing/2014/main" val="10001"/>
                  </a:ext>
                </a:extLst>
              </a:tr>
              <a:tr h="160806">
                <a:tc>
                  <a:txBody>
                    <a:bodyPr/>
                    <a:lstStyle/>
                    <a:p>
                      <a:pPr algn="l" fontAlgn="ctr"/>
                      <a:r>
                        <a:rPr lang="fr-FR" sz="1400" u="none" strike="noStrike" dirty="0">
                          <a:effectLst/>
                          <a:latin typeface="+mn-lt"/>
                        </a:rPr>
                        <a:t>86.  Y a-t-il eu un ou plusieurs rapports d’inspection de l'ISST transmis à l’établissement en </a:t>
                      </a:r>
                      <a:r>
                        <a:rPr lang="fr-FR" sz="1400" u="none" strike="noStrike" dirty="0" smtClean="0">
                          <a:effectLst/>
                          <a:latin typeface="+mn-lt"/>
                        </a:rPr>
                        <a:t>2021</a:t>
                      </a:r>
                      <a:r>
                        <a:rPr lang="fr-FR" sz="1400" u="none" strike="noStrike" dirty="0">
                          <a:effectLst/>
                          <a:latin typeface="+mn-lt"/>
                        </a:rPr>
                        <a:t> ?</a:t>
                      </a:r>
                      <a:endParaRPr lang="fr-FR" sz="1400" b="1" i="0" u="none" strike="noStrike" dirty="0">
                        <a:solidFill>
                          <a:srgbClr val="000000"/>
                        </a:solidFill>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gridSpan="2">
                  <a:txBody>
                    <a:bodyPr/>
                    <a:lstStyle/>
                    <a:p>
                      <a:pPr algn="ctr" fontAlgn="ctr"/>
                      <a:r>
                        <a:rPr lang="fr-FR" sz="1400" b="0" i="0" u="none" strike="noStrike" dirty="0" smtClean="0">
                          <a:solidFill>
                            <a:srgbClr val="0070C0"/>
                          </a:solidFill>
                          <a:effectLst/>
                          <a:latin typeface="+mn-lt"/>
                        </a:rPr>
                        <a:t>21</a:t>
                      </a:r>
                      <a:endParaRPr lang="fr-FR" sz="1400" b="0" i="0" u="none" strike="noStrike" dirty="0">
                        <a:solidFill>
                          <a:srgbClr val="0070C0"/>
                        </a:solidFill>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hMerge="1">
                  <a:txBody>
                    <a:bodyPr/>
                    <a:lstStyle/>
                    <a:p>
                      <a:pPr algn="l" fontAlgn="ctr"/>
                      <a:endParaRPr lang="fr-FR" sz="1400" b="0" i="0" u="none" strike="noStrike" dirty="0">
                        <a:effectLst/>
                        <a:latin typeface="+mn-lt"/>
                      </a:endParaRPr>
                    </a:p>
                  </a:txBody>
                  <a:tcPr marL="7309" marR="7309" marT="7309" marB="0" anchor="ctr"/>
                </a:tc>
                <a:extLst>
                  <a:ext uri="{0D108BD9-81ED-4DB2-BD59-A6C34878D82A}">
                    <a16:rowId xmlns:a16="http://schemas.microsoft.com/office/drawing/2014/main" val="10002"/>
                  </a:ext>
                </a:extLst>
              </a:tr>
              <a:tr h="160806">
                <a:tc>
                  <a:txBody>
                    <a:bodyPr/>
                    <a:lstStyle/>
                    <a:p>
                      <a:pPr algn="l" fontAlgn="ctr"/>
                      <a:r>
                        <a:rPr lang="fr-FR" sz="1400" u="none" strike="noStrike" dirty="0">
                          <a:effectLst/>
                          <a:latin typeface="+mn-lt"/>
                        </a:rPr>
                        <a:t>Quel est le nombre de rapports d’inspections transmis au CHSCT en </a:t>
                      </a:r>
                      <a:r>
                        <a:rPr lang="fr-FR" sz="1400" u="none" strike="noStrike" dirty="0" smtClean="0">
                          <a:effectLst/>
                          <a:latin typeface="+mn-lt"/>
                        </a:rPr>
                        <a:t>2021 </a:t>
                      </a:r>
                      <a:r>
                        <a:rPr lang="fr-FR" sz="1400" u="none" strike="noStrike" dirty="0">
                          <a:effectLst/>
                          <a:latin typeface="+mn-lt"/>
                        </a:rPr>
                        <a:t>?</a:t>
                      </a:r>
                      <a:endParaRPr lang="fr-FR" sz="1400" b="0" i="0" u="none" strike="noStrike" dirty="0">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gridSpan="2">
                  <a:txBody>
                    <a:bodyPr/>
                    <a:lstStyle/>
                    <a:p>
                      <a:pPr algn="ctr" fontAlgn="ctr"/>
                      <a:r>
                        <a:rPr lang="fr-FR" sz="1400" b="0" i="0" u="none" strike="noStrike" dirty="0" smtClean="0">
                          <a:solidFill>
                            <a:srgbClr val="0070C0"/>
                          </a:solidFill>
                          <a:effectLst/>
                          <a:latin typeface="+mn-lt"/>
                        </a:rPr>
                        <a:t>17</a:t>
                      </a:r>
                      <a:endParaRPr lang="fr-FR" sz="1400" b="0" i="0" u="none" strike="noStrike" dirty="0">
                        <a:solidFill>
                          <a:srgbClr val="0070C0"/>
                        </a:solidFill>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hMerge="1">
                  <a:txBody>
                    <a:bodyPr/>
                    <a:lstStyle/>
                    <a:p>
                      <a:pPr algn="l" fontAlgn="ctr"/>
                      <a:endParaRPr lang="fr-FR" sz="1400" b="0" i="0" u="none" strike="noStrike" dirty="0">
                        <a:effectLst/>
                        <a:latin typeface="+mn-lt"/>
                      </a:endParaRPr>
                    </a:p>
                  </a:txBody>
                  <a:tcPr marL="7309" marR="7309" marT="7309" marB="0" anchor="ctr"/>
                </a:tc>
                <a:extLst>
                  <a:ext uri="{0D108BD9-81ED-4DB2-BD59-A6C34878D82A}">
                    <a16:rowId xmlns:a16="http://schemas.microsoft.com/office/drawing/2014/main" val="10003"/>
                  </a:ext>
                </a:extLst>
              </a:tr>
              <a:tr h="299684">
                <a:tc>
                  <a:txBody>
                    <a:bodyPr/>
                    <a:lstStyle/>
                    <a:p>
                      <a:pPr algn="l" fontAlgn="ctr"/>
                      <a:r>
                        <a:rPr lang="fr-FR" sz="1400" u="none" strike="noStrike" dirty="0">
                          <a:effectLst/>
                          <a:latin typeface="+mn-lt"/>
                        </a:rPr>
                        <a:t>87.  Combien de courriers de proposition de mesures immédiates prévus à l’article 5-2 du décret 82-453 ont-ils été transmis à l’établissement en </a:t>
                      </a:r>
                      <a:r>
                        <a:rPr lang="fr-FR" sz="1400" u="none" strike="noStrike" dirty="0" smtClean="0">
                          <a:effectLst/>
                          <a:latin typeface="+mn-lt"/>
                        </a:rPr>
                        <a:t>2021</a:t>
                      </a:r>
                      <a:r>
                        <a:rPr lang="fr-FR" sz="1400" u="none" strike="noStrike" dirty="0">
                          <a:effectLst/>
                          <a:latin typeface="+mn-lt"/>
                        </a:rPr>
                        <a:t> ?</a:t>
                      </a:r>
                      <a:endParaRPr lang="fr-FR" sz="1400" b="1" i="0" u="none" strike="noStrike" dirty="0">
                        <a:solidFill>
                          <a:srgbClr val="000000"/>
                        </a:solidFill>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gridSpan="2">
                  <a:txBody>
                    <a:bodyPr/>
                    <a:lstStyle/>
                    <a:p>
                      <a:pPr algn="ctr" fontAlgn="ctr"/>
                      <a:r>
                        <a:rPr lang="fr-FR" sz="1400" b="0" i="0" u="none" strike="noStrike" dirty="0" smtClean="0">
                          <a:solidFill>
                            <a:srgbClr val="0070C0"/>
                          </a:solidFill>
                          <a:effectLst/>
                          <a:latin typeface="+mn-lt"/>
                        </a:rPr>
                        <a:t>22</a:t>
                      </a:r>
                      <a:endParaRPr lang="fr-FR" sz="1400" b="0" i="0" u="none" strike="noStrike" dirty="0">
                        <a:solidFill>
                          <a:srgbClr val="0070C0"/>
                        </a:solidFill>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hMerge="1">
                  <a:txBody>
                    <a:bodyPr/>
                    <a:lstStyle/>
                    <a:p>
                      <a:pPr algn="l" fontAlgn="ctr"/>
                      <a:endParaRPr lang="fr-FR" sz="1400" b="0" i="0" u="none" strike="noStrike" dirty="0">
                        <a:effectLst/>
                        <a:latin typeface="+mn-lt"/>
                      </a:endParaRPr>
                    </a:p>
                  </a:txBody>
                  <a:tcPr marL="7309" marR="7309" marT="7309" marB="0" anchor="ctr"/>
                </a:tc>
                <a:extLst>
                  <a:ext uri="{0D108BD9-81ED-4DB2-BD59-A6C34878D82A}">
                    <a16:rowId xmlns:a16="http://schemas.microsoft.com/office/drawing/2014/main" val="10004"/>
                  </a:ext>
                </a:extLst>
              </a:tr>
              <a:tr h="299684">
                <a:tc>
                  <a:txBody>
                    <a:bodyPr/>
                    <a:lstStyle/>
                    <a:p>
                      <a:pPr algn="l" fontAlgn="ctr"/>
                      <a:r>
                        <a:rPr lang="fr-FR" sz="1400" u="none" strike="noStrike">
                          <a:effectLst/>
                          <a:latin typeface="+mn-lt"/>
                        </a:rPr>
                        <a:t>88.  Les courriers de propositions de mesures immédiates ont-ils été transmis au CHSCT par l’administration ?</a:t>
                      </a:r>
                      <a:endParaRPr lang="fr-FR" sz="1400" b="1" i="0" u="none" strike="noStrike">
                        <a:solidFill>
                          <a:srgbClr val="000000"/>
                        </a:solidFill>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a:effectLst/>
                          <a:latin typeface="+mn-lt"/>
                        </a:rPr>
                        <a:t>oui</a:t>
                      </a:r>
                      <a:endParaRPr lang="fr-FR" sz="1400" b="0" i="0" u="none" strike="noStrike">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non</a:t>
                      </a:r>
                      <a:endParaRPr lang="fr-FR" sz="1400" b="0" i="0" u="none" strike="noStrike" dirty="0">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r h="160806">
                <a:tc>
                  <a:txBody>
                    <a:bodyPr/>
                    <a:lstStyle/>
                    <a:p>
                      <a:pPr algn="ctr" fontAlgn="ctr"/>
                      <a:endParaRPr lang="fr-FR" sz="1400" b="0" i="0" u="none" strike="noStrike" dirty="0">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14</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0</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6"/>
                  </a:ext>
                </a:extLst>
              </a:tr>
              <a:tr h="160806">
                <a:tc>
                  <a:txBody>
                    <a:bodyPr/>
                    <a:lstStyle/>
                    <a:p>
                      <a:pPr algn="l" fontAlgn="ctr"/>
                      <a:r>
                        <a:rPr lang="fr-FR" sz="1400" u="none" strike="noStrike">
                          <a:effectLst/>
                          <a:latin typeface="+mn-lt"/>
                        </a:rPr>
                        <a:t>89.  Les suites données ont-elles été présentées au CHSCT ?</a:t>
                      </a:r>
                      <a:endParaRPr lang="fr-FR" sz="1400" b="1" i="0" u="none" strike="noStrike">
                        <a:solidFill>
                          <a:srgbClr val="000000"/>
                        </a:solidFill>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a:effectLst/>
                          <a:latin typeface="+mn-lt"/>
                        </a:rPr>
                        <a:t>oui</a:t>
                      </a:r>
                      <a:endParaRPr lang="fr-FR" sz="1400" b="0" i="0" u="none" strike="noStrike">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a:effectLst/>
                          <a:latin typeface="+mn-lt"/>
                        </a:rPr>
                        <a:t>non</a:t>
                      </a:r>
                      <a:endParaRPr lang="fr-FR" sz="1400" b="0" i="0" u="none" strike="noStrike">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7"/>
                  </a:ext>
                </a:extLst>
              </a:tr>
              <a:tr h="160806">
                <a:tc>
                  <a:txBody>
                    <a:bodyPr/>
                    <a:lstStyle/>
                    <a:p>
                      <a:pPr algn="ctr" fontAlgn="ctr"/>
                      <a:endParaRPr lang="fr-FR" sz="1400" b="0" i="0" u="none" strike="noStrike">
                        <a:effectLst/>
                        <a:latin typeface="+mn-lt"/>
                      </a:endParaRPr>
                    </a:p>
                  </a:txBody>
                  <a:tcPr marL="7309" marR="7309" marT="73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13</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0</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23262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1600" smtClean="0"/>
              <a:t>Critère 2.10 </a:t>
            </a:r>
            <a:r>
              <a:rPr lang="fr-FR" sz="1600" dirty="0" smtClean="0"/>
              <a:t>: Le CHSCT prend connaissance des orientations stratégiques ministérielles</a:t>
            </a:r>
            <a:endParaRPr lang="fr-FR" sz="1600" dirty="0"/>
          </a:p>
        </p:txBody>
      </p:sp>
      <p:graphicFrame>
        <p:nvGraphicFramePr>
          <p:cNvPr id="5" name="Espace réservé du contenu 3"/>
          <p:cNvGraphicFramePr>
            <a:graphicFrameLocks/>
          </p:cNvGraphicFramePr>
          <p:nvPr>
            <p:extLst>
              <p:ext uri="{D42A27DB-BD31-4B8C-83A1-F6EECF244321}">
                <p14:modId xmlns:p14="http://schemas.microsoft.com/office/powerpoint/2010/main" val="2555911977"/>
              </p:ext>
            </p:extLst>
          </p:nvPr>
        </p:nvGraphicFramePr>
        <p:xfrm>
          <a:off x="-180528" y="2996952"/>
          <a:ext cx="9174917" cy="1368152"/>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A786685B-2977-D546-9E3D-3CA676A47F0C}" type="slidenum">
              <a:rPr lang="fr-FR" smtClean="0"/>
              <a:pPr/>
              <a:t>37</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2670712384"/>
              </p:ext>
            </p:extLst>
          </p:nvPr>
        </p:nvGraphicFramePr>
        <p:xfrm>
          <a:off x="323528" y="1700808"/>
          <a:ext cx="8640961" cy="864096"/>
        </p:xfrm>
        <a:graphic>
          <a:graphicData uri="http://schemas.openxmlformats.org/drawingml/2006/table">
            <a:tbl>
              <a:tblPr>
                <a:tableStyleId>{5C22544A-7EE6-4342-B048-85BDC9FD1C3A}</a:tableStyleId>
              </a:tblPr>
              <a:tblGrid>
                <a:gridCol w="6938465">
                  <a:extLst>
                    <a:ext uri="{9D8B030D-6E8A-4147-A177-3AD203B41FA5}">
                      <a16:colId xmlns:a16="http://schemas.microsoft.com/office/drawing/2014/main" val="20000"/>
                    </a:ext>
                  </a:extLst>
                </a:gridCol>
                <a:gridCol w="851248">
                  <a:extLst>
                    <a:ext uri="{9D8B030D-6E8A-4147-A177-3AD203B41FA5}">
                      <a16:colId xmlns:a16="http://schemas.microsoft.com/office/drawing/2014/main" val="20001"/>
                    </a:ext>
                  </a:extLst>
                </a:gridCol>
                <a:gridCol w="851248">
                  <a:extLst>
                    <a:ext uri="{9D8B030D-6E8A-4147-A177-3AD203B41FA5}">
                      <a16:colId xmlns:a16="http://schemas.microsoft.com/office/drawing/2014/main" val="20002"/>
                    </a:ext>
                  </a:extLst>
                </a:gridCol>
              </a:tblGrid>
              <a:tr h="288032">
                <a:tc gridSpan="2">
                  <a:txBody>
                    <a:bodyPr/>
                    <a:lstStyle/>
                    <a:p>
                      <a:pPr algn="l" fontAlgn="ctr"/>
                      <a:r>
                        <a:rPr lang="fr-FR" sz="1400" u="none" strike="noStrike">
                          <a:effectLst/>
                        </a:rPr>
                        <a:t>Critère </a:t>
                      </a:r>
                      <a:r>
                        <a:rPr lang="fr-FR" sz="1400" u="none" strike="noStrike" smtClean="0">
                          <a:effectLst/>
                        </a:rPr>
                        <a:t>2.10</a:t>
                      </a:r>
                      <a:r>
                        <a:rPr lang="fr-FR" sz="1400" u="none" strike="noStrike" dirty="0">
                          <a:effectLst/>
                        </a:rPr>
                        <a:t> : Le CHSCT prend connaissance des orientations stratégiques ministérielles.</a:t>
                      </a:r>
                      <a:endParaRPr lang="fr-FR" sz="1400" b="1" i="0" u="none" strike="noStrike" dirty="0">
                        <a:solidFill>
                          <a:srgbClr val="000000"/>
                        </a:solidFill>
                        <a:effectLst/>
                        <a:latin typeface="Arial"/>
                      </a:endParaRPr>
                    </a:p>
                  </a:txBody>
                  <a:tcPr marL="7309" marR="7309" marT="730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l" fontAlgn="ctr"/>
                      <a:endParaRPr lang="fr-FR" sz="1400" b="0" i="0" u="none" strike="noStrike">
                        <a:effectLst/>
                        <a:latin typeface="Arial Unicode MS"/>
                      </a:endParaRPr>
                    </a:p>
                  </a:txBody>
                  <a:tcPr marL="7309" marR="7309" marT="7309"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288032">
                <a:tc>
                  <a:txBody>
                    <a:bodyPr/>
                    <a:lstStyle/>
                    <a:p>
                      <a:pPr algn="l" fontAlgn="ctr"/>
                      <a:r>
                        <a:rPr lang="fr-FR" sz="1400" u="none" strike="noStrike" dirty="0">
                          <a:effectLst/>
                        </a:rPr>
                        <a:t>90.  Les orientations stratégiques ministérielles sont-elles présentées en CHSCT ?</a:t>
                      </a:r>
                      <a:endParaRPr lang="fr-FR" sz="1400" b="1" i="0" u="none" strike="noStrike" dirty="0">
                        <a:solidFill>
                          <a:srgbClr val="000000"/>
                        </a:solidFill>
                        <a:effectLst/>
                        <a:latin typeface="Arial"/>
                      </a:endParaRPr>
                    </a:p>
                  </a:txBody>
                  <a:tcPr marL="7309" marR="7309" marT="7309"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rPr>
                        <a:t>oui</a:t>
                      </a:r>
                      <a:endParaRPr lang="fr-FR" sz="1400" b="0" i="0" u="none" strike="noStrike" dirty="0">
                        <a:effectLst/>
                        <a:latin typeface="Arial Unicode MS"/>
                      </a:endParaRPr>
                    </a:p>
                  </a:txBody>
                  <a:tcPr marL="7309" marR="7309" marT="73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rPr>
                        <a:t>non</a:t>
                      </a:r>
                      <a:endParaRPr lang="fr-FR" sz="1400" b="0" i="0" u="none" strike="noStrike" dirty="0">
                        <a:effectLst/>
                        <a:latin typeface="Arial Unicode MS"/>
                      </a:endParaRPr>
                    </a:p>
                  </a:txBody>
                  <a:tcPr marL="7309" marR="7309" marT="73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288032">
                <a:tc>
                  <a:txBody>
                    <a:bodyPr/>
                    <a:lstStyle/>
                    <a:p>
                      <a:pPr algn="ctr" fontAlgn="ctr"/>
                      <a:endParaRPr lang="fr-FR" sz="1400" b="0" i="0" u="none" strike="noStrike" dirty="0">
                        <a:effectLst/>
                        <a:latin typeface="Arial Unicode MS"/>
                      </a:endParaRPr>
                    </a:p>
                  </a:txBody>
                  <a:tcPr marL="7309" marR="7309" marT="7309"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a:solidFill>
                            <a:srgbClr val="0070C0"/>
                          </a:solidFill>
                          <a:effectLst/>
                          <a:latin typeface="Arial Unicode MS"/>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29</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6493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1600" smtClean="0"/>
              <a:t>Critère 2.11 </a:t>
            </a:r>
            <a:r>
              <a:rPr lang="fr-FR" sz="1600" dirty="0" smtClean="0"/>
              <a:t>: Le CHSCT participe à la préparation des actions de formation des agents en matière d’hygiène et de sécurité et veille à leur mise en œuvre.</a:t>
            </a:r>
            <a:endParaRPr lang="fr-FR" sz="1600" dirty="0"/>
          </a:p>
        </p:txBody>
      </p:sp>
      <p:graphicFrame>
        <p:nvGraphicFramePr>
          <p:cNvPr id="5" name="Espace réservé du contenu 3"/>
          <p:cNvGraphicFramePr>
            <a:graphicFrameLocks/>
          </p:cNvGraphicFramePr>
          <p:nvPr>
            <p:extLst>
              <p:ext uri="{D42A27DB-BD31-4B8C-83A1-F6EECF244321}">
                <p14:modId xmlns:p14="http://schemas.microsoft.com/office/powerpoint/2010/main" val="2667715488"/>
              </p:ext>
            </p:extLst>
          </p:nvPr>
        </p:nvGraphicFramePr>
        <p:xfrm>
          <a:off x="-108520" y="2780928"/>
          <a:ext cx="9174917" cy="1728192"/>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A786685B-2977-D546-9E3D-3CA676A47F0C}" type="slidenum">
              <a:rPr lang="fr-FR" smtClean="0"/>
              <a:pPr/>
              <a:t>38</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2785692851"/>
              </p:ext>
            </p:extLst>
          </p:nvPr>
        </p:nvGraphicFramePr>
        <p:xfrm>
          <a:off x="323528" y="1410949"/>
          <a:ext cx="8640961" cy="887108"/>
        </p:xfrm>
        <a:graphic>
          <a:graphicData uri="http://schemas.openxmlformats.org/drawingml/2006/table">
            <a:tbl>
              <a:tblPr>
                <a:tableStyleId>{5C22544A-7EE6-4342-B048-85BDC9FD1C3A}</a:tableStyleId>
              </a:tblPr>
              <a:tblGrid>
                <a:gridCol w="6938465">
                  <a:extLst>
                    <a:ext uri="{9D8B030D-6E8A-4147-A177-3AD203B41FA5}">
                      <a16:colId xmlns:a16="http://schemas.microsoft.com/office/drawing/2014/main" val="20000"/>
                    </a:ext>
                  </a:extLst>
                </a:gridCol>
                <a:gridCol w="851248">
                  <a:extLst>
                    <a:ext uri="{9D8B030D-6E8A-4147-A177-3AD203B41FA5}">
                      <a16:colId xmlns:a16="http://schemas.microsoft.com/office/drawing/2014/main" val="20001"/>
                    </a:ext>
                  </a:extLst>
                </a:gridCol>
                <a:gridCol w="851248">
                  <a:extLst>
                    <a:ext uri="{9D8B030D-6E8A-4147-A177-3AD203B41FA5}">
                      <a16:colId xmlns:a16="http://schemas.microsoft.com/office/drawing/2014/main" val="20002"/>
                    </a:ext>
                  </a:extLst>
                </a:gridCol>
              </a:tblGrid>
              <a:tr h="168115">
                <a:tc>
                  <a:txBody>
                    <a:bodyPr/>
                    <a:lstStyle/>
                    <a:p>
                      <a:pPr algn="l" fontAlgn="ctr"/>
                      <a:r>
                        <a:rPr lang="fr-FR" sz="1400" u="none" strike="noStrike" smtClean="0">
                          <a:effectLst/>
                        </a:rPr>
                        <a:t>91.</a:t>
                      </a:r>
                      <a:r>
                        <a:rPr lang="fr-FR" sz="1400" u="none" strike="noStrike" dirty="0">
                          <a:effectLst/>
                        </a:rPr>
                        <a:t>  Le CHSCT a-t-il émis un avis sur le plan de formation en matière de santé et de sécurité ?</a:t>
                      </a:r>
                      <a:endParaRPr lang="fr-FR" sz="1400" b="1" i="0" u="none" strike="noStrike" dirty="0">
                        <a:solidFill>
                          <a:srgbClr val="000000"/>
                        </a:solidFill>
                        <a:effectLst/>
                        <a:latin typeface="Arial"/>
                      </a:endParaRPr>
                    </a:p>
                  </a:txBody>
                  <a:tcPr marL="7309" marR="7309" marT="7309"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rPr>
                        <a:t>oui</a:t>
                      </a:r>
                      <a:endParaRPr lang="fr-FR" sz="1400" b="0" i="0" u="none" strike="noStrike" dirty="0">
                        <a:effectLst/>
                        <a:latin typeface="Arial Unicode MS"/>
                      </a:endParaRPr>
                    </a:p>
                  </a:txBody>
                  <a:tcPr marL="7309" marR="7309" marT="73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rPr>
                        <a:t>non</a:t>
                      </a:r>
                      <a:endParaRPr lang="fr-FR" sz="1400" b="0" i="0" u="none" strike="noStrike" dirty="0">
                        <a:effectLst/>
                        <a:latin typeface="Arial Unicode MS"/>
                      </a:endParaRPr>
                    </a:p>
                  </a:txBody>
                  <a:tcPr marL="7309" marR="7309" marT="73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160806">
                <a:tc>
                  <a:txBody>
                    <a:bodyPr/>
                    <a:lstStyle/>
                    <a:p>
                      <a:pPr algn="ctr" fontAlgn="ctr"/>
                      <a:endParaRPr lang="fr-FR" sz="1400" b="0" i="0" u="none" strike="noStrike">
                        <a:effectLst/>
                        <a:latin typeface="Arial Unicode MS"/>
                      </a:endParaRPr>
                    </a:p>
                  </a:txBody>
                  <a:tcPr marL="7309" marR="7309" marT="7309"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61</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a:solidFill>
                            <a:srgbClr val="0070C0"/>
                          </a:solidFill>
                          <a:effectLst/>
                          <a:latin typeface="Arial Unicode M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160806">
                <a:tc>
                  <a:txBody>
                    <a:bodyPr/>
                    <a:lstStyle/>
                    <a:p>
                      <a:pPr algn="l" fontAlgn="ctr"/>
                      <a:r>
                        <a:rPr lang="fr-FR" sz="1400" u="none" strike="noStrike">
                          <a:effectLst/>
                        </a:rPr>
                        <a:t>92.  Le bilan des formations santé et sécurité a-t-il été présenté en CHSCT ?</a:t>
                      </a:r>
                      <a:endParaRPr lang="fr-FR" sz="1400" b="1" i="0" u="none" strike="noStrike">
                        <a:solidFill>
                          <a:srgbClr val="000000"/>
                        </a:solidFill>
                        <a:effectLst/>
                        <a:latin typeface="Arial"/>
                      </a:endParaRPr>
                    </a:p>
                  </a:txBody>
                  <a:tcPr marL="7309" marR="7309" marT="7309"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a:effectLst/>
                        </a:rPr>
                        <a:t>oui</a:t>
                      </a:r>
                      <a:endParaRPr lang="fr-FR" sz="1400" b="0" i="0" u="none" strike="noStrike">
                        <a:effectLst/>
                        <a:latin typeface="Arial Unicode MS"/>
                      </a:endParaRPr>
                    </a:p>
                  </a:txBody>
                  <a:tcPr marL="7309" marR="7309" marT="73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rPr>
                        <a:t>non</a:t>
                      </a:r>
                      <a:endParaRPr lang="fr-FR" sz="1400" b="0" i="0" u="none" strike="noStrike" dirty="0">
                        <a:effectLst/>
                        <a:latin typeface="Arial Unicode MS"/>
                      </a:endParaRPr>
                    </a:p>
                  </a:txBody>
                  <a:tcPr marL="7309" marR="7309" marT="73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160806">
                <a:tc>
                  <a:txBody>
                    <a:bodyPr/>
                    <a:lstStyle/>
                    <a:p>
                      <a:pPr algn="ctr" fontAlgn="ctr"/>
                      <a:endParaRPr lang="fr-FR" sz="1400" b="1" i="0" u="none" strike="noStrike" dirty="0">
                        <a:solidFill>
                          <a:srgbClr val="000000"/>
                        </a:solidFill>
                        <a:effectLst/>
                        <a:latin typeface="Arial"/>
                      </a:endParaRPr>
                    </a:p>
                  </a:txBody>
                  <a:tcPr marL="7309" marR="7309" marT="7309"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78</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25</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59828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smtClean="0"/>
              <a:t>Critère 2.12</a:t>
            </a:r>
            <a:r>
              <a:rPr lang="fr-FR" sz="1800" dirty="0" smtClean="0"/>
              <a:t> : Les projets élaborés et avis émis par le CHSCT sont portés par l’administration à la connaissance des agents dans un délai d’un mois.</a:t>
            </a:r>
            <a:endParaRPr lang="fr-FR" sz="1800" dirty="0"/>
          </a:p>
        </p:txBody>
      </p:sp>
      <p:graphicFrame>
        <p:nvGraphicFramePr>
          <p:cNvPr id="5" name="Espace réservé du contenu 3"/>
          <p:cNvGraphicFramePr>
            <a:graphicFrameLocks/>
          </p:cNvGraphicFramePr>
          <p:nvPr>
            <p:extLst>
              <p:ext uri="{D42A27DB-BD31-4B8C-83A1-F6EECF244321}">
                <p14:modId xmlns:p14="http://schemas.microsoft.com/office/powerpoint/2010/main" val="3911690398"/>
              </p:ext>
            </p:extLst>
          </p:nvPr>
        </p:nvGraphicFramePr>
        <p:xfrm>
          <a:off x="-2408396" y="3140968"/>
          <a:ext cx="11587916" cy="120240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907704" y="5248364"/>
            <a:ext cx="1894945" cy="523220"/>
          </a:xfrm>
          <a:prstGeom prst="rect">
            <a:avLst/>
          </a:prstGeom>
        </p:spPr>
        <p:txBody>
          <a:bodyPr wrap="square">
            <a:spAutoFit/>
          </a:bodyPr>
          <a:lstStyle/>
          <a:p>
            <a:r>
              <a:rPr lang="fr-FR" sz="1400" dirty="0" smtClean="0"/>
              <a:t>Modalités </a:t>
            </a:r>
            <a:r>
              <a:rPr lang="fr-FR" sz="1400" dirty="0"/>
              <a:t>de diffusion des avis et des projets</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39</a:t>
            </a:fld>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1011303724"/>
              </p:ext>
            </p:extLst>
          </p:nvPr>
        </p:nvGraphicFramePr>
        <p:xfrm>
          <a:off x="179511" y="1628800"/>
          <a:ext cx="4248472" cy="1102995"/>
        </p:xfrm>
        <a:graphic>
          <a:graphicData uri="http://schemas.openxmlformats.org/drawingml/2006/table">
            <a:tbl>
              <a:tblPr>
                <a:tableStyleId>{5C22544A-7EE6-4342-B048-85BDC9FD1C3A}</a:tableStyleId>
              </a:tblPr>
              <a:tblGrid>
                <a:gridCol w="3024337">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648071">
                  <a:extLst>
                    <a:ext uri="{9D8B030D-6E8A-4147-A177-3AD203B41FA5}">
                      <a16:colId xmlns:a16="http://schemas.microsoft.com/office/drawing/2014/main" val="20002"/>
                    </a:ext>
                  </a:extLst>
                </a:gridCol>
              </a:tblGrid>
              <a:tr h="175260">
                <a:tc gridSpan="3">
                  <a:txBody>
                    <a:bodyPr/>
                    <a:lstStyle/>
                    <a:p>
                      <a:pPr algn="l" fontAlgn="ctr"/>
                      <a:r>
                        <a:rPr lang="fr-FR" sz="1400" u="none" strike="noStrike" dirty="0">
                          <a:effectLst/>
                          <a:latin typeface="+mn-lt"/>
                        </a:rPr>
                        <a:t>93.  Quel est le délai de diffusion aux agents  des projets et des avis du CHSCT  ?</a:t>
                      </a:r>
                      <a:endParaRPr lang="fr-FR" sz="1400" b="1" i="0" u="none" strike="noStrike" dirty="0">
                        <a:solidFill>
                          <a:srgbClr val="000000"/>
                        </a:solidFill>
                        <a:effectLst/>
                        <a:latin typeface="+mn-lt"/>
                      </a:endParaRPr>
                    </a:p>
                  </a:txBody>
                  <a:tcPr marL="7620" marR="7620" marT="7620"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67640">
                <a:tc>
                  <a:txBody>
                    <a:bodyPr/>
                    <a:lstStyle/>
                    <a:p>
                      <a:pPr algn="ctr" fontAlgn="b"/>
                      <a:r>
                        <a:rPr lang="fr-FR" sz="1400" u="none" strike="noStrike" dirty="0">
                          <a:effectLst/>
                          <a:latin typeface="+mn-lt"/>
                        </a:rPr>
                        <a:t>Un mois ou moins</a:t>
                      </a:r>
                      <a:endParaRPr lang="fr-FR" sz="1400" b="0" i="0" u="none" strike="noStrike" dirty="0">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dirty="0" smtClean="0">
                          <a:solidFill>
                            <a:srgbClr val="0070C0"/>
                          </a:solidFill>
                          <a:effectLst/>
                          <a:latin typeface="Arial Unicode MS"/>
                        </a:rPr>
                        <a:t>47</a:t>
                      </a:r>
                      <a:endParaRPr lang="fr-FR" sz="1400" b="0" i="0" u="none" strike="noStrike" dirty="0">
                        <a:solidFill>
                          <a:srgbClr val="0070C0"/>
                        </a:solidFill>
                        <a:effectLst/>
                        <a:latin typeface="Arial Unicode M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47,5%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167640">
                <a:tc>
                  <a:txBody>
                    <a:bodyPr/>
                    <a:lstStyle/>
                    <a:p>
                      <a:pPr algn="ctr" fontAlgn="b"/>
                      <a:r>
                        <a:rPr lang="fr-FR" sz="1400" u="none" strike="noStrike">
                          <a:effectLst/>
                          <a:latin typeface="+mn-lt"/>
                        </a:rPr>
                        <a:t>plus d'un mois</a:t>
                      </a:r>
                      <a:endParaRPr lang="fr-FR" sz="1400" b="0" i="0" u="none" strike="noStrike">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dirty="0" smtClean="0">
                          <a:solidFill>
                            <a:srgbClr val="0070C0"/>
                          </a:solidFill>
                          <a:effectLst/>
                          <a:latin typeface="Arial Unicode MS"/>
                        </a:rPr>
                        <a:t>35</a:t>
                      </a:r>
                      <a:endParaRPr lang="fr-FR" sz="1400" b="0" i="0" u="none" strike="noStrike" dirty="0">
                        <a:solidFill>
                          <a:srgbClr val="0070C0"/>
                        </a:solidFill>
                        <a:effectLst/>
                        <a:latin typeface="Arial Unicode M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35,4%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167640">
                <a:tc>
                  <a:txBody>
                    <a:bodyPr/>
                    <a:lstStyle/>
                    <a:p>
                      <a:pPr algn="ctr" fontAlgn="b"/>
                      <a:r>
                        <a:rPr lang="fr-FR" sz="1400" u="none" strike="noStrike" dirty="0">
                          <a:effectLst/>
                          <a:latin typeface="+mn-lt"/>
                        </a:rPr>
                        <a:t>projets et avis non diffusés</a:t>
                      </a:r>
                      <a:endParaRPr lang="fr-FR" sz="1400" b="0" i="0" u="none" strike="noStrike" dirty="0">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b"/>
                      <a:r>
                        <a:rPr lang="fr-FR" sz="1400" b="0" i="0" u="none" strike="noStrike" dirty="0" smtClean="0">
                          <a:solidFill>
                            <a:srgbClr val="0070C0"/>
                          </a:solidFill>
                          <a:effectLst/>
                          <a:latin typeface="Arial Unicode MS"/>
                        </a:rPr>
                        <a:t>17</a:t>
                      </a:r>
                      <a:endParaRPr lang="fr-FR" sz="1400" b="0" i="0" u="none" strike="noStrike" dirty="0">
                        <a:solidFill>
                          <a:srgbClr val="0070C0"/>
                        </a:solidFill>
                        <a:effectLst/>
                        <a:latin typeface="Arial Unicode M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17,2%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58649595"/>
              </p:ext>
            </p:extLst>
          </p:nvPr>
        </p:nvGraphicFramePr>
        <p:xfrm>
          <a:off x="4932040" y="1628800"/>
          <a:ext cx="3888432" cy="1102995"/>
        </p:xfrm>
        <a:graphic>
          <a:graphicData uri="http://schemas.openxmlformats.org/drawingml/2006/table">
            <a:tbl>
              <a:tblPr>
                <a:tableStyleId>{5C22544A-7EE6-4342-B048-85BDC9FD1C3A}</a:tableStyleId>
              </a:tblPr>
              <a:tblGrid>
                <a:gridCol w="2664296">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tblGrid>
              <a:tr h="167640">
                <a:tc gridSpan="3">
                  <a:txBody>
                    <a:bodyPr/>
                    <a:lstStyle/>
                    <a:p>
                      <a:pPr algn="l" fontAlgn="ctr"/>
                      <a:r>
                        <a:rPr lang="fr-FR" sz="1400" u="none" strike="noStrike" dirty="0">
                          <a:effectLst/>
                        </a:rPr>
                        <a:t>94.  Quelles sont les modalités de diffusion des avis et des projets ?</a:t>
                      </a:r>
                      <a:endParaRPr lang="fr-FR" sz="1400" b="1" i="0" u="none" strike="noStrike" dirty="0">
                        <a:solidFill>
                          <a:srgbClr val="000000"/>
                        </a:solidFill>
                        <a:effectLst/>
                        <a:latin typeface="Arial"/>
                      </a:endParaRPr>
                    </a:p>
                  </a:txBody>
                  <a:tcPr marL="7620" marR="7620" marT="7620"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67640">
                <a:tc>
                  <a:txBody>
                    <a:bodyPr/>
                    <a:lstStyle/>
                    <a:p>
                      <a:pPr marL="0" algn="ctr" defTabSz="408124" rtl="0" eaLnBrk="1" fontAlgn="b" latinLnBrk="0" hangingPunct="1"/>
                      <a:r>
                        <a:rPr lang="fr-FR" sz="1400" u="none" strike="noStrike" kern="1200" dirty="0">
                          <a:solidFill>
                            <a:schemeClr val="dk1"/>
                          </a:solidFill>
                          <a:effectLst/>
                          <a:latin typeface="+mn-lt"/>
                          <a:ea typeface="+mn-ea"/>
                          <a:cs typeface="+mn-cs"/>
                        </a:rPr>
                        <a:t>Intranet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74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smtClean="0">
                          <a:solidFill>
                            <a:srgbClr val="0070C0"/>
                          </a:solidFill>
                          <a:effectLst/>
                          <a:latin typeface="Arial Unicode MS"/>
                          <a:ea typeface="+mn-ea"/>
                          <a:cs typeface="+mn-cs"/>
                        </a:rPr>
                        <a:t>65,5%</a:t>
                      </a:r>
                      <a:endParaRPr lang="fr-FR" sz="1400" b="0" i="0" u="none" strike="noStrike" kern="1200" dirty="0">
                        <a:solidFill>
                          <a:srgbClr val="0070C0"/>
                        </a:solidFill>
                        <a:effectLst/>
                        <a:latin typeface="Arial Unicode MS"/>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167640">
                <a:tc>
                  <a:txBody>
                    <a:bodyPr/>
                    <a:lstStyle/>
                    <a:p>
                      <a:pPr marL="0" algn="ctr" defTabSz="408124" rtl="0" eaLnBrk="1" fontAlgn="b" latinLnBrk="0" hangingPunct="1"/>
                      <a:r>
                        <a:rPr lang="fr-FR" sz="1400" u="none" strike="noStrike" kern="1200" dirty="0">
                          <a:solidFill>
                            <a:schemeClr val="dk1"/>
                          </a:solidFill>
                          <a:effectLst/>
                          <a:latin typeface="+mn-lt"/>
                          <a:ea typeface="+mn-ea"/>
                          <a:cs typeface="+mn-cs"/>
                        </a:rPr>
                        <a:t>Affichage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smtClean="0">
                          <a:solidFill>
                            <a:srgbClr val="0070C0"/>
                          </a:solidFill>
                          <a:effectLst/>
                          <a:latin typeface="Arial Unicode MS"/>
                          <a:ea typeface="+mn-ea"/>
                          <a:cs typeface="+mn-cs"/>
                        </a:rPr>
                        <a:t>16,8%</a:t>
                      </a:r>
                      <a:endParaRPr lang="fr-FR" sz="1400" b="0" i="0" u="none" strike="noStrike" kern="1200" dirty="0">
                        <a:solidFill>
                          <a:srgbClr val="0070C0"/>
                        </a:solidFill>
                        <a:effectLst/>
                        <a:latin typeface="Arial Unicode MS"/>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167640">
                <a:tc>
                  <a:txBody>
                    <a:bodyPr/>
                    <a:lstStyle/>
                    <a:p>
                      <a:pPr marL="0" algn="ctr" defTabSz="408124" rtl="0" eaLnBrk="1" fontAlgn="b" latinLnBrk="0" hangingPunct="1"/>
                      <a:r>
                        <a:rPr lang="fr-FR" sz="1400" u="none" strike="noStrike" kern="1200" dirty="0">
                          <a:solidFill>
                            <a:schemeClr val="dk1"/>
                          </a:solidFill>
                          <a:effectLst/>
                          <a:latin typeface="+mn-lt"/>
                          <a:ea typeface="+mn-ea"/>
                          <a:cs typeface="+mn-cs"/>
                        </a:rPr>
                        <a:t>Courriel aux agents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smtClean="0">
                          <a:solidFill>
                            <a:srgbClr val="0070C0"/>
                          </a:solidFill>
                          <a:effectLst/>
                          <a:latin typeface="Arial Unicode MS"/>
                          <a:ea typeface="+mn-ea"/>
                          <a:cs typeface="+mn-cs"/>
                        </a:rPr>
                        <a:t>17,7%</a:t>
                      </a:r>
                      <a:endParaRPr lang="fr-FR" sz="1400" b="0" i="0" u="none" strike="noStrike" kern="1200" dirty="0">
                        <a:solidFill>
                          <a:srgbClr val="0070C0"/>
                        </a:solidFill>
                        <a:effectLst/>
                        <a:latin typeface="Arial Unicode MS"/>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bl>
          </a:graphicData>
        </a:graphic>
      </p:graphicFrame>
      <p:graphicFrame>
        <p:nvGraphicFramePr>
          <p:cNvPr id="10" name="Graphique 9"/>
          <p:cNvGraphicFramePr>
            <a:graphicFrameLocks/>
          </p:cNvGraphicFramePr>
          <p:nvPr>
            <p:extLst>
              <p:ext uri="{D42A27DB-BD31-4B8C-83A1-F6EECF244321}">
                <p14:modId xmlns:p14="http://schemas.microsoft.com/office/powerpoint/2010/main" val="4112308663"/>
              </p:ext>
            </p:extLst>
          </p:nvPr>
        </p:nvGraphicFramePr>
        <p:xfrm>
          <a:off x="3802649" y="4221088"/>
          <a:ext cx="4801799" cy="2455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3680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1600" b="1" smtClean="0"/>
              <a:t>1. </a:t>
            </a:r>
            <a:r>
              <a:rPr lang="fr-FR" sz="1600" b="1" dirty="0"/>
              <a:t>Description de l’organisation de la prévention mise en place dans l’établissement.</a:t>
            </a:r>
            <a:br>
              <a:rPr lang="fr-FR" sz="1600" b="1" dirty="0"/>
            </a:br>
            <a:r>
              <a:rPr lang="fr-FR" sz="1600"/>
              <a:t>Critère </a:t>
            </a:r>
            <a:r>
              <a:rPr lang="fr-FR" sz="1600" smtClean="0"/>
              <a:t>1.1 </a:t>
            </a:r>
            <a:r>
              <a:rPr lang="fr-FR" sz="1600" dirty="0" smtClean="0"/>
              <a:t>La liste des chefs de service est établie, les unités de travail sont identifiées. Le rôle des chefs de service en matière de santé et de sécurité est précisé.</a:t>
            </a:r>
            <a:endParaRPr lang="fr-FR" sz="1600"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4</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1700188715"/>
              </p:ext>
            </p:extLst>
          </p:nvPr>
        </p:nvGraphicFramePr>
        <p:xfrm>
          <a:off x="212206" y="1772816"/>
          <a:ext cx="8680274" cy="3812966"/>
        </p:xfrm>
        <a:graphic>
          <a:graphicData uri="http://schemas.openxmlformats.org/drawingml/2006/table">
            <a:tbl>
              <a:tblPr>
                <a:tableStyleId>{5C22544A-7EE6-4342-B048-85BDC9FD1C3A}</a:tableStyleId>
              </a:tblPr>
              <a:tblGrid>
                <a:gridCol w="6952082">
                  <a:extLst>
                    <a:ext uri="{9D8B030D-6E8A-4147-A177-3AD203B41FA5}">
                      <a16:colId xmlns:a16="http://schemas.microsoft.com/office/drawing/2014/main" val="20000"/>
                    </a:ext>
                  </a:extLst>
                </a:gridCol>
                <a:gridCol w="861402">
                  <a:extLst>
                    <a:ext uri="{9D8B030D-6E8A-4147-A177-3AD203B41FA5}">
                      <a16:colId xmlns:a16="http://schemas.microsoft.com/office/drawing/2014/main" val="20001"/>
                    </a:ext>
                  </a:extLst>
                </a:gridCol>
                <a:gridCol w="866790">
                  <a:extLst>
                    <a:ext uri="{9D8B030D-6E8A-4147-A177-3AD203B41FA5}">
                      <a16:colId xmlns:a16="http://schemas.microsoft.com/office/drawing/2014/main" val="20002"/>
                    </a:ext>
                  </a:extLst>
                </a:gridCol>
              </a:tblGrid>
              <a:tr h="504056">
                <a:tc>
                  <a:txBody>
                    <a:bodyPr/>
                    <a:lstStyle/>
                    <a:p>
                      <a:pPr marL="0" indent="0" algn="l" fontAlgn="ctr">
                        <a:buFont typeface="+mj-lt"/>
                        <a:buNone/>
                      </a:pPr>
                      <a:r>
                        <a:rPr lang="fr-FR" sz="1400" u="none" strike="noStrike" smtClean="0">
                          <a:effectLst/>
                        </a:rPr>
                        <a:t>1.</a:t>
                      </a:r>
                      <a:r>
                        <a:rPr lang="fr-FR" sz="1400" u="none" strike="noStrike" baseline="0" smtClean="0">
                          <a:effectLst/>
                        </a:rPr>
                        <a:t> </a:t>
                      </a:r>
                      <a:r>
                        <a:rPr lang="fr-FR" sz="1400" u="none" strike="noStrike" dirty="0" smtClean="0">
                          <a:effectLst/>
                        </a:rPr>
                        <a:t>Quel </a:t>
                      </a:r>
                      <a:r>
                        <a:rPr lang="fr-FR" sz="1400" u="none" strike="noStrike" dirty="0">
                          <a:effectLst/>
                        </a:rPr>
                        <a:t>est le nombre de sites de l’établissement (nombre d’implantations géographiques différentes) ? </a:t>
                      </a:r>
                      <a:endParaRPr lang="fr-FR" sz="1400" b="1" i="0" u="none" strike="noStrike" dirty="0">
                        <a:solidFill>
                          <a:srgbClr val="000000"/>
                        </a:solidFill>
                        <a:effectLst/>
                        <a:latin typeface="Arial"/>
                      </a:endParaRPr>
                    </a:p>
                  </a:txBody>
                  <a:tcPr marL="7198" marR="7198" marT="7198" marB="0" anchor="ctr">
                    <a:gradFill>
                      <a:gsLst>
                        <a:gs pos="0">
                          <a:schemeClr val="tx2">
                            <a:lumMod val="20000"/>
                            <a:lumOff val="80000"/>
                          </a:schemeClr>
                        </a:gs>
                        <a:gs pos="100000">
                          <a:schemeClr val="bg1"/>
                        </a:gs>
                      </a:gsLst>
                      <a:lin ang="5400000" scaled="0"/>
                    </a:gradFill>
                  </a:tcPr>
                </a:tc>
                <a:tc gridSpan="2">
                  <a:txBody>
                    <a:bodyPr/>
                    <a:lstStyle/>
                    <a:p>
                      <a:pPr algn="ctr" fontAlgn="ctr"/>
                      <a:r>
                        <a:rPr lang="fr-FR" sz="1400" u="none" strike="noStrike" dirty="0" smtClean="0">
                          <a:solidFill>
                            <a:srgbClr val="0070C0"/>
                          </a:solidFill>
                          <a:effectLst/>
                        </a:rPr>
                        <a:t>1184</a:t>
                      </a:r>
                    </a:p>
                  </a:txBody>
                  <a:tcPr marL="7198" marR="7198" marT="7198"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dirty="0">
                        <a:effectLst/>
                        <a:latin typeface="Arial Unicode MS"/>
                      </a:endParaRPr>
                    </a:p>
                  </a:txBody>
                  <a:tcPr marL="7198" marR="7198" marT="7198" marB="0" anchor="ctr"/>
                </a:tc>
                <a:extLst>
                  <a:ext uri="{0D108BD9-81ED-4DB2-BD59-A6C34878D82A}">
                    <a16:rowId xmlns:a16="http://schemas.microsoft.com/office/drawing/2014/main" val="10000"/>
                  </a:ext>
                </a:extLst>
              </a:tr>
              <a:tr h="360040">
                <a:tc>
                  <a:txBody>
                    <a:bodyPr/>
                    <a:lstStyle/>
                    <a:p>
                      <a:pPr marL="0" indent="0" algn="l" fontAlgn="ctr">
                        <a:buFont typeface="+mj-lt"/>
                        <a:buNone/>
                      </a:pPr>
                      <a:r>
                        <a:rPr lang="fr-FR" sz="1400" u="none" strike="noStrike" dirty="0" smtClean="0">
                          <a:effectLst/>
                        </a:rPr>
                        <a:t>2. Quel </a:t>
                      </a:r>
                      <a:r>
                        <a:rPr lang="fr-FR" sz="1400" u="none" strike="noStrike" dirty="0">
                          <a:effectLst/>
                        </a:rPr>
                        <a:t>est le nombre d’agents de l’établissement ?</a:t>
                      </a:r>
                      <a:endParaRPr lang="fr-FR" sz="1400" b="1" i="0" u="none" strike="noStrike" dirty="0">
                        <a:solidFill>
                          <a:srgbClr val="000000"/>
                        </a:solidFill>
                        <a:effectLst/>
                        <a:latin typeface="Arial"/>
                      </a:endParaRPr>
                    </a:p>
                  </a:txBody>
                  <a:tcPr marL="7198" marR="7198" marT="7198" marB="0" anchor="ctr">
                    <a:gradFill>
                      <a:gsLst>
                        <a:gs pos="0">
                          <a:schemeClr val="tx2">
                            <a:lumMod val="20000"/>
                            <a:lumOff val="80000"/>
                          </a:schemeClr>
                        </a:gs>
                        <a:gs pos="100000">
                          <a:schemeClr val="bg1"/>
                        </a:gs>
                      </a:gsLst>
                      <a:lin ang="5400000" scaled="0"/>
                    </a:gradFill>
                  </a:tcPr>
                </a:tc>
                <a:tc gridSpan="2">
                  <a:txBody>
                    <a:bodyPr/>
                    <a:lstStyle/>
                    <a:p>
                      <a:pPr algn="ctr" fontAlgn="ctr"/>
                      <a:r>
                        <a:rPr lang="fr-FR" sz="1400" u="none" strike="noStrike" dirty="0" smtClean="0">
                          <a:solidFill>
                            <a:srgbClr val="0070C0"/>
                          </a:solidFill>
                          <a:effectLst/>
                        </a:rPr>
                        <a:t>203014</a:t>
                      </a:r>
                    </a:p>
                  </a:txBody>
                  <a:tcPr marL="7198" marR="7198" marT="7198"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dirty="0">
                        <a:effectLst/>
                        <a:latin typeface="Arial Unicode MS"/>
                      </a:endParaRPr>
                    </a:p>
                  </a:txBody>
                  <a:tcPr marL="7198" marR="7198" marT="7198"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8032">
                <a:tc>
                  <a:txBody>
                    <a:bodyPr/>
                    <a:lstStyle/>
                    <a:p>
                      <a:pPr marL="0" indent="0" algn="l" fontAlgn="ctr">
                        <a:buFont typeface="+mj-lt"/>
                        <a:buNone/>
                      </a:pPr>
                      <a:r>
                        <a:rPr lang="fr-FR" sz="1400" u="none" strike="noStrike" dirty="0" smtClean="0">
                          <a:effectLst/>
                        </a:rPr>
                        <a:t>3. Les </a:t>
                      </a:r>
                      <a:r>
                        <a:rPr lang="fr-FR" sz="1400" u="none" strike="noStrike" dirty="0">
                          <a:effectLst/>
                        </a:rPr>
                        <a:t>unités de travail </a:t>
                      </a:r>
                      <a:r>
                        <a:rPr lang="fr-FR" sz="1400" u="none" strike="noStrike" dirty="0" err="1">
                          <a:effectLst/>
                        </a:rPr>
                        <a:t>ont-elles</a:t>
                      </a:r>
                      <a:r>
                        <a:rPr lang="fr-FR" sz="1400" u="none" strike="noStrike" dirty="0">
                          <a:effectLst/>
                        </a:rPr>
                        <a:t> été définies ?</a:t>
                      </a:r>
                      <a:endParaRPr lang="fr-FR" sz="1400" b="1" i="0" u="none" strike="noStrike" dirty="0">
                        <a:solidFill>
                          <a:srgbClr val="000000"/>
                        </a:solidFill>
                        <a:effectLst/>
                        <a:latin typeface="Arial"/>
                      </a:endParaRPr>
                    </a:p>
                  </a:txBody>
                  <a:tcPr marL="7198" marR="7198" marT="7198"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rPr>
                        <a:t>oui</a:t>
                      </a:r>
                      <a:endParaRPr lang="fr-FR" sz="1400" b="0" i="0" u="none" strike="noStrike" dirty="0">
                        <a:effectLst/>
                        <a:latin typeface="Arial Unicode MS"/>
                      </a:endParaRPr>
                    </a:p>
                  </a:txBody>
                  <a:tcPr marL="7198" marR="7198" marT="7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400" u="none" strike="noStrike" kern="1200" dirty="0">
                          <a:solidFill>
                            <a:schemeClr val="dk1"/>
                          </a:solidFill>
                          <a:effectLst/>
                          <a:latin typeface="+mn-lt"/>
                          <a:ea typeface="+mn-ea"/>
                          <a:cs typeface="+mn-cs"/>
                        </a:rPr>
                        <a:t>non</a:t>
                      </a:r>
                    </a:p>
                  </a:txBody>
                  <a:tcPr marL="7198" marR="7198" marT="7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288032">
                <a:tc>
                  <a:txBody>
                    <a:bodyPr/>
                    <a:lstStyle/>
                    <a:p>
                      <a:pPr marL="0" indent="0" algn="l" fontAlgn="ctr">
                        <a:buFont typeface="+mj-lt"/>
                        <a:buNone/>
                      </a:pPr>
                      <a:endParaRPr lang="fr-FR" sz="1400" b="0" i="0" u="none" strike="noStrike" dirty="0">
                        <a:effectLst/>
                        <a:latin typeface="Arial Unicode MS"/>
                      </a:endParaRPr>
                    </a:p>
                  </a:txBody>
                  <a:tcPr marL="7198" marR="7198" marT="7198"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smtClean="0">
                          <a:solidFill>
                            <a:srgbClr val="0070C0"/>
                          </a:solidFill>
                          <a:effectLst/>
                        </a:rPr>
                        <a:t>96*</a:t>
                      </a:r>
                      <a:endParaRPr lang="fr-FR" sz="1400" b="0" i="0" u="none" strike="noStrike" dirty="0">
                        <a:solidFill>
                          <a:srgbClr val="0070C0"/>
                        </a:solidFill>
                        <a:effectLst/>
                        <a:latin typeface="Arial Unicode MS"/>
                      </a:endParaRPr>
                    </a:p>
                  </a:txBody>
                  <a:tcPr marL="7198" marR="7198" marT="7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400" u="none" strike="noStrike" kern="1200" dirty="0" smtClean="0">
                          <a:solidFill>
                            <a:srgbClr val="0070C0"/>
                          </a:solidFill>
                          <a:effectLst/>
                          <a:latin typeface="+mn-lt"/>
                          <a:ea typeface="+mn-ea"/>
                          <a:cs typeface="+mn-cs"/>
                        </a:rPr>
                        <a:t>10</a:t>
                      </a:r>
                      <a:endParaRPr lang="fr-FR" sz="1400" u="none" strike="noStrike" kern="1200" dirty="0">
                        <a:solidFill>
                          <a:srgbClr val="0070C0"/>
                        </a:solidFill>
                        <a:effectLst/>
                        <a:latin typeface="+mn-lt"/>
                        <a:ea typeface="+mn-ea"/>
                        <a:cs typeface="+mn-cs"/>
                      </a:endParaRPr>
                    </a:p>
                  </a:txBody>
                  <a:tcPr marL="7198" marR="7198" marT="7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360040">
                <a:tc>
                  <a:txBody>
                    <a:bodyPr/>
                    <a:lstStyle/>
                    <a:p>
                      <a:pPr marL="0" indent="0" algn="l" fontAlgn="ctr">
                        <a:buFont typeface="+mj-lt"/>
                        <a:buNone/>
                      </a:pPr>
                      <a:r>
                        <a:rPr lang="fr-FR" sz="1400" u="none" strike="noStrike" dirty="0" smtClean="0">
                          <a:effectLst/>
                        </a:rPr>
                        <a:t>4. Quel </a:t>
                      </a:r>
                      <a:r>
                        <a:rPr lang="fr-FR" sz="1400" u="none" strike="noStrike" dirty="0">
                          <a:effectLst/>
                        </a:rPr>
                        <a:t>est le nombre d’unités de travail ?</a:t>
                      </a:r>
                      <a:endParaRPr lang="fr-FR" sz="1400" b="1" i="0" u="none" strike="noStrike" dirty="0">
                        <a:solidFill>
                          <a:srgbClr val="000000"/>
                        </a:solidFill>
                        <a:effectLst/>
                        <a:latin typeface="Arial"/>
                      </a:endParaRPr>
                    </a:p>
                  </a:txBody>
                  <a:tcPr marL="7198" marR="7198" marT="7198" marB="0" anchor="ctr">
                    <a:gradFill>
                      <a:gsLst>
                        <a:gs pos="0">
                          <a:schemeClr val="tx2">
                            <a:lumMod val="20000"/>
                            <a:lumOff val="80000"/>
                          </a:schemeClr>
                        </a:gs>
                        <a:gs pos="100000">
                          <a:schemeClr val="bg1"/>
                        </a:gs>
                      </a:gsLst>
                      <a:lin ang="5400000" scaled="0"/>
                    </a:gradFill>
                  </a:tcPr>
                </a:tc>
                <a:tc gridSpan="2">
                  <a:txBody>
                    <a:bodyPr/>
                    <a:lstStyle/>
                    <a:p>
                      <a:pPr algn="ctr" fontAlgn="ctr"/>
                      <a:r>
                        <a:rPr lang="fr-FR" sz="1400" u="none" strike="noStrike" dirty="0" smtClean="0">
                          <a:solidFill>
                            <a:srgbClr val="0070C0"/>
                          </a:solidFill>
                          <a:effectLst/>
                        </a:rPr>
                        <a:t>6766</a:t>
                      </a:r>
                    </a:p>
                  </a:txBody>
                  <a:tcPr marL="7198" marR="7198" marT="7198"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dirty="0">
                        <a:effectLst/>
                        <a:latin typeface="Arial Unicode MS"/>
                      </a:endParaRPr>
                    </a:p>
                  </a:txBody>
                  <a:tcPr marL="7198" marR="7198" marT="7198"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504056">
                <a:tc>
                  <a:txBody>
                    <a:bodyPr/>
                    <a:lstStyle/>
                    <a:p>
                      <a:pPr marL="0" indent="0" algn="l" fontAlgn="ctr">
                        <a:buFont typeface="+mj-lt"/>
                        <a:buNone/>
                      </a:pPr>
                      <a:r>
                        <a:rPr lang="fr-FR" sz="1400" u="none" strike="noStrike" dirty="0" smtClean="0">
                          <a:effectLst/>
                        </a:rPr>
                        <a:t>5. Quel </a:t>
                      </a:r>
                      <a:r>
                        <a:rPr lang="fr-FR" sz="1400" u="none" strike="noStrike" dirty="0">
                          <a:effectLst/>
                        </a:rPr>
                        <a:t>est le nombre de responsables d’unités de travail formellement désignés comme chef de service au sens de </a:t>
                      </a:r>
                      <a:r>
                        <a:rPr lang="fr-FR" sz="1400" u="none" strike="noStrike">
                          <a:effectLst/>
                        </a:rPr>
                        <a:t>l’article </a:t>
                      </a:r>
                      <a:r>
                        <a:rPr lang="fr-FR" sz="1400" u="none" strike="noStrike" smtClean="0">
                          <a:effectLst/>
                        </a:rPr>
                        <a:t>2-1 </a:t>
                      </a:r>
                      <a:r>
                        <a:rPr lang="fr-FR" sz="1400" u="none" strike="noStrike" dirty="0">
                          <a:effectLst/>
                        </a:rPr>
                        <a:t>du Décret n°82-453 ?</a:t>
                      </a:r>
                      <a:endParaRPr lang="fr-FR" sz="1400" b="1" i="0" u="none" strike="noStrike" dirty="0">
                        <a:solidFill>
                          <a:srgbClr val="000000"/>
                        </a:solidFill>
                        <a:effectLst/>
                        <a:latin typeface="Arial"/>
                      </a:endParaRPr>
                    </a:p>
                  </a:txBody>
                  <a:tcPr marL="7198" marR="7198" marT="7198" marB="0" anchor="ctr">
                    <a:gradFill>
                      <a:gsLst>
                        <a:gs pos="0">
                          <a:schemeClr val="tx2">
                            <a:lumMod val="20000"/>
                            <a:lumOff val="80000"/>
                          </a:schemeClr>
                        </a:gs>
                        <a:gs pos="100000">
                          <a:schemeClr val="bg1"/>
                        </a:gs>
                      </a:gsLst>
                      <a:lin ang="5400000" scaled="0"/>
                    </a:gradFill>
                  </a:tcPr>
                </a:tc>
                <a:tc gridSpan="2">
                  <a:txBody>
                    <a:bodyPr/>
                    <a:lstStyle/>
                    <a:p>
                      <a:pPr algn="ctr" fontAlgn="ctr"/>
                      <a:r>
                        <a:rPr lang="fr-FR" sz="1400" u="none" strike="noStrike" dirty="0" smtClean="0">
                          <a:solidFill>
                            <a:srgbClr val="0070C0"/>
                          </a:solidFill>
                          <a:effectLst/>
                        </a:rPr>
                        <a:t>5498</a:t>
                      </a:r>
                    </a:p>
                  </a:txBody>
                  <a:tcPr marL="7198" marR="7198" marT="7198"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dirty="0">
                        <a:effectLst/>
                        <a:latin typeface="Arial Unicode MS"/>
                      </a:endParaRPr>
                    </a:p>
                  </a:txBody>
                  <a:tcPr marL="7198" marR="7198" marT="7198"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60040">
                <a:tc>
                  <a:txBody>
                    <a:bodyPr/>
                    <a:lstStyle/>
                    <a:p>
                      <a:pPr marL="0" indent="0" algn="l" fontAlgn="ctr">
                        <a:buFont typeface="+mj-lt"/>
                        <a:buNone/>
                      </a:pPr>
                      <a:r>
                        <a:rPr lang="fr-FR" sz="1400" u="none" strike="noStrike" dirty="0" smtClean="0">
                          <a:effectLst/>
                        </a:rPr>
                        <a:t>6. La </a:t>
                      </a:r>
                      <a:r>
                        <a:rPr lang="fr-FR" sz="1400" u="none" strike="noStrike" dirty="0">
                          <a:effectLst/>
                        </a:rPr>
                        <a:t>formation des chefs de service intègre-t-elle les aspects de santé et sécurité au travail ?</a:t>
                      </a:r>
                      <a:endParaRPr lang="fr-FR" sz="1400" b="1" i="0" u="none" strike="noStrike" dirty="0">
                        <a:solidFill>
                          <a:srgbClr val="000000"/>
                        </a:solidFill>
                        <a:effectLst/>
                        <a:latin typeface="Arial"/>
                      </a:endParaRPr>
                    </a:p>
                  </a:txBody>
                  <a:tcPr marL="7198" marR="7198" marT="7198"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smtClean="0">
                          <a:effectLst/>
                        </a:rPr>
                        <a:t>oui</a:t>
                      </a:r>
                      <a:endParaRPr lang="fr-FR" sz="1400" b="0" i="0" u="none" strike="noStrike" dirty="0">
                        <a:effectLst/>
                        <a:latin typeface="Arial Unicode MS"/>
                      </a:endParaRPr>
                    </a:p>
                  </a:txBody>
                  <a:tcPr marL="7198" marR="7198" marT="7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u="none" strike="noStrike" kern="1200" dirty="0">
                          <a:solidFill>
                            <a:schemeClr val="dk1"/>
                          </a:solidFill>
                          <a:effectLst/>
                          <a:latin typeface="+mn-lt"/>
                          <a:ea typeface="+mn-ea"/>
                          <a:cs typeface="+mn-cs"/>
                        </a:rPr>
                        <a:t>non</a:t>
                      </a:r>
                    </a:p>
                  </a:txBody>
                  <a:tcPr marL="7198" marR="7198" marT="7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6"/>
                  </a:ext>
                </a:extLst>
              </a:tr>
              <a:tr h="288032">
                <a:tc>
                  <a:txBody>
                    <a:bodyPr/>
                    <a:lstStyle/>
                    <a:p>
                      <a:pPr marL="0" indent="0" algn="l" fontAlgn="ctr">
                        <a:buFont typeface="+mj-lt"/>
                        <a:buNone/>
                      </a:pPr>
                      <a:endParaRPr lang="fr-FR" sz="1400" b="0" i="0" u="none" strike="noStrike" dirty="0">
                        <a:effectLst/>
                        <a:latin typeface="Arial Unicode MS"/>
                      </a:endParaRPr>
                    </a:p>
                  </a:txBody>
                  <a:tcPr marL="7198" marR="7198" marT="7198"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smtClean="0">
                          <a:solidFill>
                            <a:srgbClr val="0070C0"/>
                          </a:solidFill>
                          <a:effectLst/>
                        </a:rPr>
                        <a:t>54*</a:t>
                      </a:r>
                      <a:endParaRPr lang="fr-FR" sz="1400" b="0" i="0" u="none" strike="noStrike" dirty="0">
                        <a:solidFill>
                          <a:srgbClr val="0070C0"/>
                        </a:solidFill>
                        <a:effectLst/>
                        <a:latin typeface="Arial Unicode MS"/>
                      </a:endParaRPr>
                    </a:p>
                  </a:txBody>
                  <a:tcPr marL="7198" marR="7198" marT="7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35</a:t>
                      </a:r>
                      <a:endParaRPr lang="fr-FR" sz="1400" b="0" i="0" u="none" strike="noStrike" dirty="0">
                        <a:solidFill>
                          <a:srgbClr val="0070C0"/>
                        </a:solidFill>
                        <a:effectLst/>
                        <a:latin typeface="Arial Unicode MS"/>
                      </a:endParaRPr>
                    </a:p>
                  </a:txBody>
                  <a:tcPr marL="7198" marR="7198" marT="7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7"/>
                  </a:ext>
                </a:extLst>
              </a:tr>
              <a:tr h="288032">
                <a:tc gridSpan="3">
                  <a:txBody>
                    <a:bodyPr/>
                    <a:lstStyle/>
                    <a:p>
                      <a:pPr marL="0" indent="0" algn="l" fontAlgn="ctr">
                        <a:buFont typeface="+mj-lt"/>
                        <a:buNone/>
                      </a:pPr>
                      <a:endParaRPr lang="fr-FR" sz="1400" b="0" i="0" u="none" strike="noStrike" dirty="0" smtClean="0">
                        <a:effectLst/>
                        <a:latin typeface="Arial Unicode MS"/>
                      </a:endParaRPr>
                    </a:p>
                    <a:p>
                      <a:pPr marL="0" indent="0" algn="ctr" fontAlgn="ctr">
                        <a:buFont typeface="+mj-lt"/>
                        <a:buNone/>
                      </a:pPr>
                      <a:endParaRPr lang="fr-FR" sz="1400" b="0" i="0" u="none" strike="noStrike" dirty="0" smtClean="0">
                        <a:effectLst/>
                        <a:latin typeface="Arial Unicode MS"/>
                      </a:endParaRPr>
                    </a:p>
                    <a:p>
                      <a:pPr marL="0" indent="0" algn="ctr" fontAlgn="ctr">
                        <a:buFont typeface="+mj-lt"/>
                        <a:buNone/>
                      </a:pPr>
                      <a:r>
                        <a:rPr lang="fr-FR" sz="1400" b="0" i="0" u="none" strike="noStrike" dirty="0" smtClean="0">
                          <a:effectLst/>
                          <a:latin typeface="Arial Unicode MS"/>
                        </a:rPr>
                        <a:t>*Dans</a:t>
                      </a:r>
                      <a:r>
                        <a:rPr lang="fr-FR" sz="1400" b="0" i="0" u="none" strike="noStrike" baseline="0" dirty="0" smtClean="0">
                          <a:effectLst/>
                          <a:latin typeface="Arial Unicode MS"/>
                        </a:rPr>
                        <a:t> ce bilan, les réponses aux questions oui / non c</a:t>
                      </a:r>
                      <a:r>
                        <a:rPr lang="fr-FR" sz="1400" b="0" i="0" u="none" strike="noStrike" dirty="0" smtClean="0">
                          <a:effectLst/>
                          <a:latin typeface="Arial Unicode MS"/>
                        </a:rPr>
                        <a:t>orrespondent</a:t>
                      </a:r>
                      <a:r>
                        <a:rPr lang="fr-FR" sz="1400" b="0" i="0" u="none" strike="noStrike" baseline="0" dirty="0" smtClean="0">
                          <a:effectLst/>
                          <a:latin typeface="Arial Unicode MS"/>
                        </a:rPr>
                        <a:t> au nombre d’établissements ayant répondu à l’enquête ministérielle, soit 111 pour l’année 2021 (sauf mention contraire)</a:t>
                      </a:r>
                      <a:endParaRPr lang="fr-FR" sz="1400" b="0" i="0" u="none" strike="noStrike" dirty="0">
                        <a:effectLst/>
                        <a:latin typeface="Arial Unicode MS"/>
                      </a:endParaRPr>
                    </a:p>
                  </a:txBody>
                  <a:tcPr marL="7198" marR="7198" marT="7198"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dirty="0">
                        <a:effectLst/>
                        <a:latin typeface="Arial Unicode MS"/>
                      </a:endParaRPr>
                    </a:p>
                  </a:txBody>
                  <a:tcPr marL="7198" marR="7198" marT="7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fr-FR" sz="1400" b="0" i="0" u="none" strike="noStrike" dirty="0">
                        <a:effectLst/>
                        <a:latin typeface="Arial Unicode MS"/>
                      </a:endParaRPr>
                    </a:p>
                  </a:txBody>
                  <a:tcPr marL="7198" marR="7198" marT="7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34566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smtClean="0"/>
              <a:t>Critère 2.13 </a:t>
            </a:r>
            <a:r>
              <a:rPr lang="fr-FR" sz="1800" dirty="0" smtClean="0"/>
              <a:t>: Le président du CHSCT informe, dans un délai de deux mois, par une communication écrite les membres du comité des suites données aux propositions et avis de celui-ci.</a:t>
            </a:r>
            <a:endParaRPr lang="fr-FR" sz="1800" dirty="0"/>
          </a:p>
        </p:txBody>
      </p:sp>
      <p:graphicFrame>
        <p:nvGraphicFramePr>
          <p:cNvPr id="5" name="Espace réservé du contenu 3"/>
          <p:cNvGraphicFramePr>
            <a:graphicFrameLocks/>
          </p:cNvGraphicFramePr>
          <p:nvPr>
            <p:extLst>
              <p:ext uri="{D42A27DB-BD31-4B8C-83A1-F6EECF244321}">
                <p14:modId xmlns:p14="http://schemas.microsoft.com/office/powerpoint/2010/main" val="1266165333"/>
              </p:ext>
            </p:extLst>
          </p:nvPr>
        </p:nvGraphicFramePr>
        <p:xfrm>
          <a:off x="-1188640" y="3861047"/>
          <a:ext cx="10153128" cy="122413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763688" y="5229200"/>
            <a:ext cx="2280568" cy="954107"/>
          </a:xfrm>
          <a:prstGeom prst="rect">
            <a:avLst/>
          </a:prstGeom>
        </p:spPr>
        <p:txBody>
          <a:bodyPr wrap="square">
            <a:spAutoFit/>
          </a:bodyPr>
          <a:lstStyle/>
          <a:p>
            <a:pPr algn="ctr"/>
            <a:r>
              <a:rPr lang="fr-FR" sz="1400" dirty="0" smtClean="0"/>
              <a:t>Délai </a:t>
            </a:r>
            <a:r>
              <a:rPr lang="fr-FR" sz="1400" dirty="0"/>
              <a:t>d’information du CHSCT sur les suites données aux propositions et aux avis formulés</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40</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3716875466"/>
              </p:ext>
            </p:extLst>
          </p:nvPr>
        </p:nvGraphicFramePr>
        <p:xfrm>
          <a:off x="179511" y="1484784"/>
          <a:ext cx="8784976" cy="2154555"/>
        </p:xfrm>
        <a:graphic>
          <a:graphicData uri="http://schemas.openxmlformats.org/drawingml/2006/table">
            <a:tbl>
              <a:tblPr>
                <a:tableStyleId>{5C22544A-7EE6-4342-B048-85BDC9FD1C3A}</a:tableStyleId>
              </a:tblPr>
              <a:tblGrid>
                <a:gridCol w="5544617">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79">
                  <a:extLst>
                    <a:ext uri="{9D8B030D-6E8A-4147-A177-3AD203B41FA5}">
                      <a16:colId xmlns:a16="http://schemas.microsoft.com/office/drawing/2014/main" val="20004"/>
                    </a:ext>
                  </a:extLst>
                </a:gridCol>
              </a:tblGrid>
              <a:tr h="167640">
                <a:tc gridSpan="5">
                  <a:txBody>
                    <a:bodyPr/>
                    <a:lstStyle/>
                    <a:p>
                      <a:pPr algn="l" fontAlgn="ctr"/>
                      <a:r>
                        <a:rPr lang="fr-FR" sz="1400" u="none" strike="noStrike" dirty="0">
                          <a:effectLst/>
                        </a:rPr>
                        <a:t>95.  Quel est le délai d’information du CHSCT sur les suites données aux propositions et aux avis formulés ?</a:t>
                      </a:r>
                      <a:endParaRPr lang="fr-FR" sz="1400" b="1" i="0" u="none" strike="noStrike" dirty="0">
                        <a:solidFill>
                          <a:srgbClr val="000000"/>
                        </a:solidFill>
                        <a:effectLst/>
                        <a:latin typeface="Arial"/>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67640">
                <a:tc gridSpan="3">
                  <a:txBody>
                    <a:bodyPr/>
                    <a:lstStyle/>
                    <a:p>
                      <a:pPr algn="r" fontAlgn="b"/>
                      <a:r>
                        <a:rPr lang="fr-FR" sz="1400" u="none" strike="noStrike" dirty="0">
                          <a:effectLst/>
                        </a:rPr>
                        <a:t>Deux mois ou moins</a:t>
                      </a:r>
                      <a:endParaRPr lang="fr-FR" sz="1400" b="0" i="0" u="none" strike="noStrike" dirty="0">
                        <a:effectLst/>
                        <a:latin typeface="Arial Unicode MS"/>
                      </a:endParaRPr>
                    </a:p>
                  </a:txBody>
                  <a:tcPr marL="7620" marR="7620" marT="7620" marB="0" anchor="b">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b"/>
                      <a:r>
                        <a:rPr lang="fr-FR" sz="1400" b="0" i="0" u="none" strike="noStrike" dirty="0" smtClean="0">
                          <a:solidFill>
                            <a:srgbClr val="0070C0"/>
                          </a:solidFill>
                          <a:effectLst/>
                          <a:latin typeface="Arial Unicode MS"/>
                        </a:rPr>
                        <a:t>48</a:t>
                      </a:r>
                      <a:endParaRPr lang="fr-FR" sz="1400" b="0" i="0" u="none" strike="noStrike" dirty="0">
                        <a:solidFill>
                          <a:srgbClr val="0070C0"/>
                        </a:solidFill>
                        <a:effectLst/>
                        <a:latin typeface="Arial Unicode MS"/>
                      </a:endParaRPr>
                    </a:p>
                  </a:txBody>
                  <a:tcPr marL="9525" marR="9525" marT="9525" marB="0" anchor="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48%</a:t>
                      </a:r>
                    </a:p>
                  </a:txBody>
                  <a:tcPr marL="9525" marR="9525" marT="9525"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167640">
                <a:tc gridSpan="3">
                  <a:txBody>
                    <a:bodyPr/>
                    <a:lstStyle/>
                    <a:p>
                      <a:pPr algn="r" fontAlgn="b"/>
                      <a:r>
                        <a:rPr lang="fr-FR" sz="1400" u="none" strike="noStrike" dirty="0">
                          <a:effectLst/>
                        </a:rPr>
                        <a:t>Plus de deux mois </a:t>
                      </a:r>
                      <a:endParaRPr lang="fr-FR" sz="1400" b="0" i="0" u="none" strike="noStrike" dirty="0">
                        <a:effectLst/>
                        <a:latin typeface="Arial Unicode MS"/>
                      </a:endParaRPr>
                    </a:p>
                  </a:txBody>
                  <a:tcPr marL="7620" marR="7620" marT="7620" marB="0" anchor="b">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b"/>
                      <a:r>
                        <a:rPr lang="fr-FR" sz="1400" b="0" i="0" u="none" strike="noStrike" dirty="0" smtClean="0">
                          <a:solidFill>
                            <a:srgbClr val="0070C0"/>
                          </a:solidFill>
                          <a:effectLst/>
                          <a:latin typeface="Arial Unicode MS"/>
                        </a:rPr>
                        <a:t>34</a:t>
                      </a:r>
                      <a:endParaRPr lang="fr-FR" sz="1400" b="0" i="0" u="none" strike="noStrike" dirty="0">
                        <a:solidFill>
                          <a:srgbClr val="0070C0"/>
                        </a:solidFill>
                        <a:effectLst/>
                        <a:latin typeface="Arial Unicode MS"/>
                      </a:endParaRPr>
                    </a:p>
                  </a:txBody>
                  <a:tcPr marL="9525" marR="9525" marT="9525" marB="0" anchor="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34%</a:t>
                      </a:r>
                    </a:p>
                  </a:txBody>
                  <a:tcPr marL="9525" marR="9525" marT="9525"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175260">
                <a:tc gridSpan="3">
                  <a:txBody>
                    <a:bodyPr/>
                    <a:lstStyle/>
                    <a:p>
                      <a:pPr algn="r" fontAlgn="b"/>
                      <a:r>
                        <a:rPr lang="fr-FR" sz="1400" u="none" strike="noStrike" dirty="0">
                          <a:effectLst/>
                        </a:rPr>
                        <a:t>CHSCT non informé</a:t>
                      </a:r>
                      <a:endParaRPr lang="fr-FR" sz="1400" b="0" i="0" u="none" strike="noStrike" dirty="0">
                        <a:effectLst/>
                        <a:latin typeface="Arial Unicode MS"/>
                      </a:endParaRPr>
                    </a:p>
                  </a:txBody>
                  <a:tcPr marL="7620" marR="7620" marT="7620" marB="0" anchor="b">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b"/>
                      <a:r>
                        <a:rPr lang="fr-FR" sz="1400" b="0" i="0" u="none" strike="noStrike" dirty="0" smtClean="0">
                          <a:solidFill>
                            <a:srgbClr val="0070C0"/>
                          </a:solidFill>
                          <a:effectLst/>
                          <a:latin typeface="Arial Unicode MS"/>
                        </a:rPr>
                        <a:t>9</a:t>
                      </a:r>
                      <a:endParaRPr lang="fr-FR" sz="1400" b="0" i="0" u="none" strike="noStrike" dirty="0">
                        <a:solidFill>
                          <a:srgbClr val="0070C0"/>
                        </a:solidFill>
                        <a:effectLst/>
                        <a:latin typeface="Arial Unicode MS"/>
                      </a:endParaRPr>
                    </a:p>
                  </a:txBody>
                  <a:tcPr marL="9525" marR="9525" marT="9525" marB="0" anchor="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9%</a:t>
                      </a:r>
                    </a:p>
                  </a:txBody>
                  <a:tcPr marL="9525" marR="9525" marT="9525"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175260">
                <a:tc gridSpan="3">
                  <a:txBody>
                    <a:bodyPr/>
                    <a:lstStyle/>
                    <a:p>
                      <a:pPr marL="0" algn="r" defTabSz="408124" rtl="0" eaLnBrk="1" fontAlgn="b" latinLnBrk="0" hangingPunct="1"/>
                      <a:r>
                        <a:rPr lang="fr-FR" sz="1400" u="none" strike="noStrike" kern="1200" dirty="0" smtClean="0">
                          <a:solidFill>
                            <a:schemeClr val="dk1"/>
                          </a:solidFill>
                          <a:effectLst/>
                          <a:latin typeface="+mn-lt"/>
                          <a:ea typeface="+mn-ea"/>
                          <a:cs typeface="+mn-cs"/>
                        </a:rPr>
                        <a:t>Non concerné</a:t>
                      </a:r>
                      <a:endParaRPr lang="fr-FR" sz="1400" u="none" strike="noStrike" kern="1200" dirty="0">
                        <a:solidFill>
                          <a:schemeClr val="dk1"/>
                        </a:solidFill>
                        <a:effectLst/>
                        <a:latin typeface="+mn-lt"/>
                        <a:ea typeface="+mn-ea"/>
                        <a:cs typeface="+mn-cs"/>
                      </a:endParaRPr>
                    </a:p>
                  </a:txBody>
                  <a:tcPr marL="7620" marR="7620" marT="7620" marB="0" anchor="b">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b"/>
                      <a:r>
                        <a:rPr lang="fr-FR" sz="1400" b="0" i="0" u="none" strike="noStrike" dirty="0" smtClean="0">
                          <a:solidFill>
                            <a:srgbClr val="0070C0"/>
                          </a:solidFill>
                          <a:effectLst/>
                          <a:latin typeface="Arial Unicode MS"/>
                        </a:rPr>
                        <a:t>8</a:t>
                      </a:r>
                      <a:endParaRPr lang="fr-FR" sz="1400" b="0" i="0" u="none" strike="noStrike" dirty="0">
                        <a:solidFill>
                          <a:srgbClr val="0070C0"/>
                        </a:solidFill>
                        <a:effectLst/>
                        <a:latin typeface="Arial Unicode MS"/>
                      </a:endParaRPr>
                    </a:p>
                  </a:txBody>
                  <a:tcPr marL="9525" marR="9525" marT="9525" marB="0" anchor="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8%</a:t>
                      </a:r>
                    </a:p>
                  </a:txBody>
                  <a:tcPr marL="9525" marR="9525" marT="9525"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175260">
                <a:tc gridSpan="3">
                  <a:txBody>
                    <a:bodyPr/>
                    <a:lstStyle/>
                    <a:p>
                      <a:pPr marL="0" algn="r" defTabSz="408124" rtl="0" eaLnBrk="1" fontAlgn="b" latinLnBrk="0" hangingPunct="1"/>
                      <a:endParaRPr lang="fr-FR" sz="1400" u="none" strike="noStrike" kern="1200" dirty="0">
                        <a:solidFill>
                          <a:schemeClr val="dk1"/>
                        </a:solidFill>
                        <a:effectLst/>
                        <a:latin typeface="+mn-lt"/>
                        <a:ea typeface="+mn-ea"/>
                        <a:cs typeface="+mn-cs"/>
                      </a:endParaRPr>
                    </a:p>
                  </a:txBody>
                  <a:tcPr marL="7620" marR="7620" marT="7620" marB="0" anchor="b">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b"/>
                      <a:endParaRPr lang="fr-FR" sz="1400" b="0" i="0" u="none" strike="noStrike">
                        <a:effectLst/>
                        <a:latin typeface="Calibri"/>
                      </a:endParaRPr>
                    </a:p>
                  </a:txBody>
                  <a:tcPr marL="9525" marR="9525" marT="9525" marB="0" anchor="b">
                    <a:gradFill>
                      <a:gsLst>
                        <a:gs pos="0">
                          <a:schemeClr val="tx2">
                            <a:lumMod val="20000"/>
                            <a:lumOff val="80000"/>
                          </a:schemeClr>
                        </a:gs>
                        <a:gs pos="100000">
                          <a:schemeClr val="bg1"/>
                        </a:gs>
                      </a:gsLst>
                      <a:lin ang="5400000" scaled="0"/>
                    </a:gradFill>
                  </a:tcPr>
                </a:tc>
                <a:tc>
                  <a:txBody>
                    <a:bodyPr/>
                    <a:lstStyle/>
                    <a:p>
                      <a:pPr algn="ctr" fontAlgn="b"/>
                      <a:endParaRPr lang="fr-FR" sz="1400" b="0" i="0" u="none" strike="noStrike" dirty="0">
                        <a:effectLst/>
                        <a:latin typeface="Calibri"/>
                      </a:endParaRPr>
                    </a:p>
                  </a:txBody>
                  <a:tcPr marL="9525" marR="9525" marT="9525"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r h="175260">
                <a:tc gridSpan="3">
                  <a:txBody>
                    <a:bodyPr/>
                    <a:lstStyle/>
                    <a:p>
                      <a:pPr marL="0" algn="l" defTabSz="408124" rtl="0" eaLnBrk="1" fontAlgn="b" latinLnBrk="0" hangingPunct="1"/>
                      <a:r>
                        <a:rPr lang="fr-FR" sz="1400" u="none" strike="noStrike" kern="1200" dirty="0" smtClean="0">
                          <a:solidFill>
                            <a:schemeClr val="dk1"/>
                          </a:solidFill>
                          <a:effectLst/>
                          <a:latin typeface="+mn-lt"/>
                          <a:ea typeface="+mn-ea"/>
                          <a:cs typeface="+mn-cs"/>
                        </a:rPr>
                        <a:t>96.  Le CHSCT est-il informé des suites données aux visites effectuées par une délégation du CHSCT ?</a:t>
                      </a:r>
                      <a:endParaRPr lang="fr-FR" sz="1400" u="none" strike="noStrike" kern="1200" dirty="0">
                        <a:solidFill>
                          <a:schemeClr val="dk1"/>
                        </a:solidFill>
                        <a:effectLst/>
                        <a:latin typeface="+mn-lt"/>
                        <a:ea typeface="+mn-ea"/>
                        <a:cs typeface="+mn-cs"/>
                      </a:endParaRPr>
                    </a:p>
                  </a:txBody>
                  <a:tcPr marL="7620" marR="7620" marT="7620" marB="0" anchor="b">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b"/>
                      <a:endParaRPr lang="fr-FR" sz="1400" b="0" i="0" u="none" strike="noStrike">
                        <a:effectLst/>
                        <a:latin typeface="Calibri"/>
                      </a:endParaRPr>
                    </a:p>
                  </a:txBody>
                  <a:tcPr marL="9525" marR="9525" marT="9525" marB="0" anchor="b">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b"/>
                      <a:endParaRPr lang="fr-FR" sz="1400" b="0" i="0" u="none" strike="noStrike" dirty="0">
                        <a:effectLst/>
                        <a:latin typeface="Calibri"/>
                      </a:endParaRPr>
                    </a:p>
                  </a:txBody>
                  <a:tcPr marL="9525" marR="9525" marT="9525" marB="0" anchor="b">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6"/>
                  </a:ext>
                </a:extLst>
              </a:tr>
              <a:tr h="175260">
                <a:tc>
                  <a:txBody>
                    <a:bodyPr/>
                    <a:lstStyle/>
                    <a:p>
                      <a:pPr marL="0" algn="r" defTabSz="408124" rtl="0" eaLnBrk="1" fontAlgn="b" latinLnBrk="0" hangingPunct="1"/>
                      <a:endParaRPr lang="fr-FR" sz="1400" u="none" strike="noStrike" kern="1200" dirty="0">
                        <a:solidFill>
                          <a:schemeClr val="dk1"/>
                        </a:solidFill>
                        <a:effectLst/>
                        <a:latin typeface="+mn-lt"/>
                        <a:ea typeface="+mn-ea"/>
                        <a:cs typeface="+mn-cs"/>
                      </a:endParaRPr>
                    </a:p>
                  </a:txBody>
                  <a:tcPr marL="7620" marR="7620" marT="7620" marB="0" anchor="b">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200" u="none" strike="noStrike" kern="1200" dirty="0" smtClean="0">
                          <a:solidFill>
                            <a:schemeClr val="dk1"/>
                          </a:solidFill>
                          <a:effectLst/>
                          <a:latin typeface="+mn-lt"/>
                          <a:ea typeface="+mn-ea"/>
                          <a:cs typeface="+mn-cs"/>
                        </a:rPr>
                        <a:t>Oui, toujours</a:t>
                      </a:r>
                      <a:endParaRPr lang="fr-FR" sz="1200" u="none" strike="noStrike"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200" u="none" strike="noStrike" kern="1200" dirty="0" smtClean="0">
                          <a:solidFill>
                            <a:schemeClr val="dk1"/>
                          </a:solidFill>
                          <a:effectLst/>
                          <a:latin typeface="+mn-lt"/>
                          <a:ea typeface="+mn-ea"/>
                          <a:cs typeface="+mn-cs"/>
                        </a:rPr>
                        <a:t>Oui, partiellement</a:t>
                      </a:r>
                      <a:endParaRPr lang="fr-FR" sz="1200" u="none" strike="noStrike"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u="none" strike="noStrike" kern="1200" dirty="0" smtClean="0">
                          <a:solidFill>
                            <a:schemeClr val="dk1"/>
                          </a:solidFill>
                          <a:effectLst/>
                          <a:latin typeface="+mn-lt"/>
                          <a:ea typeface="+mn-ea"/>
                          <a:cs typeface="+mn-cs"/>
                        </a:rPr>
                        <a:t>Non </a:t>
                      </a:r>
                      <a:endParaRPr lang="fr-FR" sz="1200" u="none" strike="noStrike" kern="1200" dirty="0">
                        <a:solidFill>
                          <a:schemeClr val="dk1"/>
                        </a:solidFill>
                        <a:effectLst/>
                        <a:latin typeface="+mn-lt"/>
                        <a:ea typeface="+mn-ea"/>
                        <a:cs typeface="+mn-cs"/>
                      </a:endParaRPr>
                    </a:p>
                  </a:txBody>
                  <a:tcPr marL="7309" marR="7309" marT="73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u="none" strike="noStrike" kern="1200" dirty="0" smtClean="0">
                          <a:solidFill>
                            <a:schemeClr val="dk1"/>
                          </a:solidFill>
                          <a:effectLst/>
                          <a:latin typeface="+mn-lt"/>
                          <a:ea typeface="+mn-ea"/>
                          <a:cs typeface="+mn-cs"/>
                        </a:rPr>
                        <a:t>Non concerné</a:t>
                      </a:r>
                      <a:endParaRPr lang="fr-FR" sz="1200" u="none" strike="noStrike" kern="1200" dirty="0">
                        <a:solidFill>
                          <a:schemeClr val="dk1"/>
                        </a:solidFill>
                        <a:effectLst/>
                        <a:latin typeface="+mn-lt"/>
                        <a:ea typeface="+mn-ea"/>
                        <a:cs typeface="+mn-cs"/>
                      </a:endParaRPr>
                    </a:p>
                  </a:txBody>
                  <a:tcPr marL="7309" marR="7309" marT="73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7"/>
                  </a:ext>
                </a:extLst>
              </a:tr>
              <a:tr h="175260">
                <a:tc>
                  <a:txBody>
                    <a:bodyPr/>
                    <a:lstStyle/>
                    <a:p>
                      <a:pPr marL="0" algn="r" defTabSz="408124" rtl="0" eaLnBrk="1" fontAlgn="b" latinLnBrk="0" hangingPunct="1"/>
                      <a:endParaRPr lang="fr-FR" sz="1400" u="none" strike="noStrike" kern="1200" dirty="0">
                        <a:solidFill>
                          <a:schemeClr val="dk1"/>
                        </a:solidFill>
                        <a:effectLst/>
                        <a:latin typeface="+mn-lt"/>
                        <a:ea typeface="+mn-ea"/>
                        <a:cs typeface="+mn-cs"/>
                      </a:endParaRPr>
                    </a:p>
                  </a:txBody>
                  <a:tcPr marL="7620" marR="7620" marT="7620" marB="0" anchor="b">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60</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24</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0</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15</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8"/>
                  </a:ext>
                </a:extLst>
              </a:tr>
            </a:tbl>
          </a:graphicData>
        </a:graphic>
      </p:graphicFrame>
      <p:graphicFrame>
        <p:nvGraphicFramePr>
          <p:cNvPr id="8" name="Graphique 7"/>
          <p:cNvGraphicFramePr>
            <a:graphicFrameLocks/>
          </p:cNvGraphicFramePr>
          <p:nvPr>
            <p:extLst>
              <p:ext uri="{D42A27DB-BD31-4B8C-83A1-F6EECF244321}">
                <p14:modId xmlns:p14="http://schemas.microsoft.com/office/powerpoint/2010/main" val="4129553278"/>
              </p:ext>
            </p:extLst>
          </p:nvPr>
        </p:nvGraphicFramePr>
        <p:xfrm>
          <a:off x="3887924" y="4855480"/>
          <a:ext cx="3758609" cy="18189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8195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smtClean="0"/>
              <a:t>Critère 2.14 </a:t>
            </a:r>
            <a:r>
              <a:rPr lang="fr-FR" sz="1800" dirty="0" smtClean="0"/>
              <a:t>: Le CHSCT sollicite le chef d’établissement pour un recours à un expert agréé.</a:t>
            </a:r>
            <a:endParaRPr lang="fr-FR" sz="1800"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41</a:t>
            </a:fld>
            <a:endParaRPr lang="fr-FR"/>
          </a:p>
        </p:txBody>
      </p:sp>
      <p:graphicFrame>
        <p:nvGraphicFramePr>
          <p:cNvPr id="5" name="Espace réservé du contenu 3"/>
          <p:cNvGraphicFramePr>
            <a:graphicFrameLocks/>
          </p:cNvGraphicFramePr>
          <p:nvPr>
            <p:extLst>
              <p:ext uri="{D42A27DB-BD31-4B8C-83A1-F6EECF244321}">
                <p14:modId xmlns:p14="http://schemas.microsoft.com/office/powerpoint/2010/main" val="3089644377"/>
              </p:ext>
            </p:extLst>
          </p:nvPr>
        </p:nvGraphicFramePr>
        <p:xfrm>
          <a:off x="-324544" y="3356992"/>
          <a:ext cx="9174917" cy="3384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286909922"/>
              </p:ext>
            </p:extLst>
          </p:nvPr>
        </p:nvGraphicFramePr>
        <p:xfrm>
          <a:off x="323528" y="1455420"/>
          <a:ext cx="8496944" cy="1771650"/>
        </p:xfrm>
        <a:graphic>
          <a:graphicData uri="http://schemas.openxmlformats.org/drawingml/2006/table">
            <a:tbl>
              <a:tblPr>
                <a:tableStyleId>{5C22544A-7EE6-4342-B048-85BDC9FD1C3A}</a:tableStyleId>
              </a:tblPr>
              <a:tblGrid>
                <a:gridCol w="770485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tblGrid>
              <a:tr h="167640">
                <a:tc>
                  <a:txBody>
                    <a:bodyPr/>
                    <a:lstStyle/>
                    <a:p>
                      <a:pPr algn="l" fontAlgn="ctr"/>
                      <a:r>
                        <a:rPr lang="fr-FR" sz="1400" u="none" strike="noStrike" dirty="0">
                          <a:effectLst/>
                          <a:latin typeface="+mn-lt"/>
                        </a:rPr>
                        <a:t>97.  Quel est le nombre de demandes de recours à un expert agréé ?</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8</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167640">
                <a:tc>
                  <a:txBody>
                    <a:bodyPr/>
                    <a:lstStyle/>
                    <a:p>
                      <a:pPr algn="l" fontAlgn="ctr"/>
                      <a:r>
                        <a:rPr lang="fr-FR" sz="1400" u="none" strike="noStrike">
                          <a:effectLst/>
                          <a:latin typeface="+mn-lt"/>
                        </a:rPr>
                        <a:t>Dont acceptées par l'administration</a:t>
                      </a:r>
                      <a:endParaRPr lang="fr-FR" sz="1400" b="0" i="0" u="none" strike="noStrike">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6</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167640">
                <a:tc>
                  <a:txBody>
                    <a:bodyPr/>
                    <a:lstStyle/>
                    <a:p>
                      <a:pPr algn="l" fontAlgn="ctr"/>
                      <a:r>
                        <a:rPr lang="fr-FR" sz="1400" u="none" strike="noStrike" dirty="0">
                          <a:effectLst/>
                          <a:latin typeface="+mn-lt"/>
                        </a:rPr>
                        <a:t>Montant du budget total des recours à expert </a:t>
                      </a:r>
                      <a:r>
                        <a:rPr lang="fr-FR" sz="1400" u="none" strike="noStrike" dirty="0" smtClean="0">
                          <a:effectLst/>
                          <a:latin typeface="+mn-lt"/>
                        </a:rPr>
                        <a:t>agréé (2 établissements en 2021)</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70148</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167640">
                <a:tc>
                  <a:txBody>
                    <a:bodyPr/>
                    <a:lstStyle/>
                    <a:p>
                      <a:pPr algn="l" fontAlgn="ctr"/>
                      <a:r>
                        <a:rPr lang="fr-FR" sz="1400" u="none" strike="noStrike" dirty="0">
                          <a:effectLst/>
                          <a:latin typeface="+mn-lt"/>
                        </a:rPr>
                        <a:t>Nombre de recours à l'ISST pour désaccord sérieux et persistant sur le recours à expert agréé</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0</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167640">
                <a:tc>
                  <a:txBody>
                    <a:bodyPr/>
                    <a:lstStyle/>
                    <a:p>
                      <a:pPr algn="l" fontAlgn="ctr"/>
                      <a:r>
                        <a:rPr lang="fr-FR" sz="1400" u="none" strike="noStrike" dirty="0">
                          <a:effectLst/>
                          <a:latin typeface="+mn-lt"/>
                        </a:rPr>
                        <a:t>Nombre de recours à l'inspection du travail pour désaccord sérieux et persistant sur le recours à expert agréé</a:t>
                      </a:r>
                      <a:endParaRPr lang="fr-FR" sz="1400" b="0" i="0" u="none" strike="noStrike" dirty="0">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0</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167640">
                <a:tc>
                  <a:txBody>
                    <a:bodyPr/>
                    <a:lstStyle/>
                    <a:p>
                      <a:pPr algn="l" fontAlgn="ctr"/>
                      <a:r>
                        <a:rPr lang="fr-FR" sz="1400" u="none" strike="noStrike">
                          <a:effectLst/>
                          <a:latin typeface="+mn-lt"/>
                        </a:rPr>
                        <a:t>98.  Quel est le nombre de refus de l’administration de faire appel à un expert agréé ?</a:t>
                      </a:r>
                      <a:endParaRPr lang="fr-FR" sz="1400" b="1" i="0" u="none" strike="noStrike">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2</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r h="167640">
                <a:tc>
                  <a:txBody>
                    <a:bodyPr/>
                    <a:lstStyle/>
                    <a:p>
                      <a:pPr algn="l" fontAlgn="ctr"/>
                      <a:r>
                        <a:rPr lang="fr-FR" sz="1400" u="none" strike="noStrike">
                          <a:effectLst/>
                          <a:latin typeface="+mn-lt"/>
                        </a:rPr>
                        <a:t>99.  Quel est le nombre de présentations de rapport d’expertise agréée en CHSCT ?</a:t>
                      </a:r>
                      <a:endParaRPr lang="fr-FR" sz="1400" b="1" i="0" u="none" strike="noStrike">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5</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62176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800" dirty="0" smtClean="0"/>
              <a:t>Critère 2.15</a:t>
            </a:r>
            <a:r>
              <a:rPr lang="fr-FR" sz="1800" dirty="0"/>
              <a:t> : Un bilan annuel de mise en œuvre de la surveillance médicale post-professionnelle est présenté au CHSCT</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42</a:t>
            </a:fld>
            <a:endParaRPr lang="fr-FR"/>
          </a:p>
        </p:txBody>
      </p:sp>
      <p:graphicFrame>
        <p:nvGraphicFramePr>
          <p:cNvPr id="5" name="Espace réservé du contenu 3"/>
          <p:cNvGraphicFramePr>
            <a:graphicFrameLocks/>
          </p:cNvGraphicFramePr>
          <p:nvPr>
            <p:extLst>
              <p:ext uri="{D42A27DB-BD31-4B8C-83A1-F6EECF244321}">
                <p14:modId xmlns:p14="http://schemas.microsoft.com/office/powerpoint/2010/main" val="743993522"/>
              </p:ext>
            </p:extLst>
          </p:nvPr>
        </p:nvGraphicFramePr>
        <p:xfrm>
          <a:off x="-252536" y="2564904"/>
          <a:ext cx="9174917" cy="1440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373347416"/>
              </p:ext>
            </p:extLst>
          </p:nvPr>
        </p:nvGraphicFramePr>
        <p:xfrm>
          <a:off x="323528" y="1455420"/>
          <a:ext cx="8496944" cy="684297"/>
        </p:xfrm>
        <a:graphic>
          <a:graphicData uri="http://schemas.openxmlformats.org/drawingml/2006/table">
            <a:tbl>
              <a:tblPr>
                <a:tableStyleId>{5C22544A-7EE6-4342-B048-85BDC9FD1C3A}</a:tableStyleId>
              </a:tblPr>
              <a:tblGrid>
                <a:gridCol w="59766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tblGrid>
              <a:tr h="461412">
                <a:tc>
                  <a:txBody>
                    <a:bodyPr/>
                    <a:lstStyle/>
                    <a:p>
                      <a:pPr algn="l" fontAlgn="ctr"/>
                      <a:r>
                        <a:rPr lang="fr-FR" sz="1400" u="none" strike="noStrike" smtClean="0">
                          <a:effectLst/>
                          <a:latin typeface="+mn-lt"/>
                        </a:rPr>
                        <a:t>100</a:t>
                      </a:r>
                      <a:r>
                        <a:rPr lang="fr-FR" sz="1400" u="none" strike="noStrike" dirty="0" smtClean="0">
                          <a:effectLst/>
                          <a:latin typeface="+mn-lt"/>
                        </a:rPr>
                        <a:t>.  Un bilan de mise en œuvre de la surveillance médicale post-professionnelle est-il présenté au CHSCT ?</a:t>
                      </a: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kern="1200" dirty="0" smtClean="0">
                          <a:solidFill>
                            <a:schemeClr val="dk1"/>
                          </a:solidFill>
                          <a:effectLst/>
                          <a:latin typeface="+mn-lt"/>
                          <a:ea typeface="+mn-ea"/>
                          <a:cs typeface="+mn-cs"/>
                        </a:rPr>
                        <a:t>Oui </a:t>
                      </a:r>
                      <a:endParaRPr lang="fr-FR" sz="1400" u="none" strike="noStrike" kern="1200" dirty="0">
                        <a:solidFill>
                          <a:schemeClr val="dk1"/>
                        </a:solidFill>
                        <a:effectLst/>
                        <a:latin typeface="+mn-lt"/>
                        <a:ea typeface="+mn-ea"/>
                        <a:cs typeface="+mn-cs"/>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kern="1200" dirty="0" smtClean="0">
                          <a:solidFill>
                            <a:schemeClr val="dk1"/>
                          </a:solidFill>
                          <a:effectLst/>
                          <a:latin typeface="+mn-lt"/>
                          <a:ea typeface="+mn-ea"/>
                          <a:cs typeface="+mn-cs"/>
                        </a:rPr>
                        <a:t>Non </a:t>
                      </a:r>
                      <a:endParaRPr lang="fr-FR" sz="1400" u="none" strike="noStrike" kern="1200" dirty="0">
                        <a:solidFill>
                          <a:schemeClr val="dk1"/>
                        </a:solidFill>
                        <a:effectLst/>
                        <a:latin typeface="+mn-lt"/>
                        <a:ea typeface="+mn-ea"/>
                        <a:cs typeface="+mn-cs"/>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a:r>
                        <a:rPr lang="fr-FR" sz="1400" u="none" strike="noStrike" kern="1200" dirty="0" smtClean="0">
                          <a:solidFill>
                            <a:schemeClr val="dk1"/>
                          </a:solidFill>
                          <a:effectLst/>
                          <a:latin typeface="+mn-lt"/>
                          <a:ea typeface="+mn-ea"/>
                          <a:cs typeface="+mn-cs"/>
                        </a:rPr>
                        <a:t>Non concerné</a:t>
                      </a:r>
                      <a:endParaRPr lang="fr-FR" sz="1400" u="none" strike="noStrike" kern="1200" dirty="0">
                        <a:solidFill>
                          <a:schemeClr val="dk1"/>
                        </a:solidFill>
                        <a:effectLst/>
                        <a:latin typeface="+mn-lt"/>
                        <a:ea typeface="+mn-ea"/>
                        <a:cs typeface="+mn-c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167640">
                <a:tc>
                  <a:txBody>
                    <a:bodyPr/>
                    <a:lstStyle/>
                    <a:p>
                      <a:pPr algn="l" fontAlgn="ctr"/>
                      <a:endParaRPr lang="fr-FR" sz="1400" b="1"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12</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70</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19</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57858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600" b="1" dirty="0"/>
              <a:t>3. </a:t>
            </a:r>
            <a:r>
              <a:rPr lang="fr-FR" sz="1600" b="1" dirty="0" smtClean="0"/>
              <a:t>évaluation des risques et </a:t>
            </a:r>
            <a:r>
              <a:rPr lang="fr-FR" sz="1600" b="1" dirty="0"/>
              <a:t>démarche </a:t>
            </a:r>
            <a:r>
              <a:rPr lang="fr-FR" sz="1600" b="1" dirty="0" smtClean="0"/>
              <a:t>de prévention</a:t>
            </a:r>
            <a:br>
              <a:rPr lang="fr-FR" sz="1600" b="1" dirty="0" smtClean="0"/>
            </a:br>
            <a:r>
              <a:rPr lang="fr-FR" sz="1600" smtClean="0"/>
              <a:t>Critère 3.1 </a:t>
            </a:r>
            <a:r>
              <a:rPr lang="fr-FR" sz="1600" dirty="0" smtClean="0"/>
              <a:t>: Chaque unité de travail (unité, laboratoire, service, institut…) a réalisé un inventaire et l’évaluation a priori des risques.</a:t>
            </a:r>
            <a:endParaRPr lang="fr-FR" sz="1600"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4220235919"/>
              </p:ext>
            </p:extLst>
          </p:nvPr>
        </p:nvGraphicFramePr>
        <p:xfrm>
          <a:off x="179512" y="3068960"/>
          <a:ext cx="11161240"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A786685B-2977-D546-9E3D-3CA676A47F0C}" type="slidenum">
              <a:rPr lang="fr-FR" smtClean="0"/>
              <a:pPr/>
              <a:t>43</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3315530044"/>
              </p:ext>
            </p:extLst>
          </p:nvPr>
        </p:nvGraphicFramePr>
        <p:xfrm>
          <a:off x="719572" y="1484784"/>
          <a:ext cx="7704856" cy="1593716"/>
        </p:xfrm>
        <a:graphic>
          <a:graphicData uri="http://schemas.openxmlformats.org/drawingml/2006/table">
            <a:tbl>
              <a:tblPr>
                <a:tableStyleId>{5C22544A-7EE6-4342-B048-85BDC9FD1C3A}</a:tableStyleId>
              </a:tblPr>
              <a:tblGrid>
                <a:gridCol w="7056784">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tblGrid>
              <a:tr h="504056">
                <a:tc>
                  <a:txBody>
                    <a:bodyPr/>
                    <a:lstStyle/>
                    <a:p>
                      <a:pPr algn="l" fontAlgn="ctr"/>
                      <a:r>
                        <a:rPr lang="fr-FR" sz="1400" b="0" i="0" u="none" strike="noStrike" dirty="0" smtClean="0">
                          <a:solidFill>
                            <a:srgbClr val="000000"/>
                          </a:solidFill>
                          <a:effectLst/>
                          <a:latin typeface="+mn-lt"/>
                        </a:rPr>
                        <a:t>Nombre d’établissements dans lesquels</a:t>
                      </a:r>
                      <a:r>
                        <a:rPr lang="fr-FR" sz="1400" b="0" i="0" u="none" strike="noStrike" baseline="0" dirty="0" smtClean="0">
                          <a:solidFill>
                            <a:srgbClr val="000000"/>
                          </a:solidFill>
                          <a:effectLst/>
                          <a:latin typeface="+mn-lt"/>
                        </a:rPr>
                        <a:t>  le DUERP est rédigé dans au moins une unité de travail</a:t>
                      </a:r>
                      <a:endParaRPr lang="fr-FR" sz="1400" b="0"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97</a:t>
                      </a:r>
                      <a:endParaRPr lang="fr-FR" sz="1400" b="0" i="0" u="none" strike="noStrike" dirty="0">
                        <a:solidFill>
                          <a:srgbClr val="0070C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350520">
                <a:tc>
                  <a:txBody>
                    <a:bodyPr/>
                    <a:lstStyle/>
                    <a:p>
                      <a:pPr algn="l" fontAlgn="ctr"/>
                      <a:r>
                        <a:rPr lang="fr-FR" sz="1400" u="none" strike="noStrike" dirty="0">
                          <a:effectLst/>
                          <a:latin typeface="+mn-lt"/>
                        </a:rPr>
                        <a:t>Quel est le nombre d’unités de travail disposant d’un </a:t>
                      </a:r>
                      <a:r>
                        <a:rPr lang="fr-FR" sz="1400" u="none" strike="noStrike" dirty="0" smtClean="0">
                          <a:effectLst/>
                          <a:latin typeface="+mn-lt"/>
                        </a:rPr>
                        <a:t>DUERP </a:t>
                      </a:r>
                      <a:r>
                        <a:rPr lang="fr-FR" sz="1400" u="none" strike="noStrike" dirty="0">
                          <a:effectLst/>
                          <a:latin typeface="+mn-lt"/>
                        </a:rPr>
                        <a:t>?</a:t>
                      </a:r>
                      <a:endParaRPr lang="fr-FR" sz="1400" b="0"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kern="1200" dirty="0" smtClean="0">
                          <a:solidFill>
                            <a:srgbClr val="0070C0"/>
                          </a:solidFill>
                          <a:effectLst/>
                          <a:latin typeface="Arial Unicode MS"/>
                          <a:ea typeface="+mn-ea"/>
                          <a:cs typeface="+mn-cs"/>
                        </a:rPr>
                        <a:t>5557</a:t>
                      </a:r>
                      <a:endParaRPr lang="fr-FR" sz="1400" b="0" i="0" u="none" strike="noStrike" kern="1200" dirty="0">
                        <a:solidFill>
                          <a:srgbClr val="0070C0"/>
                        </a:solidFill>
                        <a:effectLst/>
                        <a:latin typeface="Arial Unicode MS"/>
                        <a:ea typeface="+mn-ea"/>
                        <a:cs typeface="+mn-cs"/>
                      </a:endParaRPr>
                    </a:p>
                  </a:txBody>
                  <a:tcPr marL="0" marR="0" marT="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373380">
                <a:tc>
                  <a:txBody>
                    <a:bodyPr/>
                    <a:lstStyle/>
                    <a:p>
                      <a:pPr algn="l" fontAlgn="ctr"/>
                      <a:r>
                        <a:rPr lang="fr-FR" sz="1400" u="none" strike="noStrike" dirty="0">
                          <a:effectLst/>
                          <a:latin typeface="+mn-lt"/>
                        </a:rPr>
                        <a:t>Dont nombre de </a:t>
                      </a:r>
                      <a:r>
                        <a:rPr lang="fr-FR" sz="1400" u="none" strike="noStrike" dirty="0" smtClean="0">
                          <a:effectLst/>
                          <a:latin typeface="+mn-lt"/>
                        </a:rPr>
                        <a:t>DUERP</a:t>
                      </a:r>
                      <a:r>
                        <a:rPr lang="fr-FR" sz="1400" u="none" strike="noStrike" dirty="0">
                          <a:effectLst/>
                          <a:latin typeface="+mn-lt"/>
                        </a:rPr>
                        <a:t> à jour durant l'année en cours ?</a:t>
                      </a:r>
                      <a:endParaRPr lang="fr-FR" sz="1400" b="0"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kern="1200" dirty="0">
                          <a:solidFill>
                            <a:srgbClr val="0070C0"/>
                          </a:solidFill>
                          <a:effectLst/>
                          <a:latin typeface="Arial Unicode MS"/>
                          <a:ea typeface="+mn-ea"/>
                          <a:cs typeface="+mn-cs"/>
                        </a:rPr>
                        <a:t>3544</a:t>
                      </a:r>
                    </a:p>
                  </a:txBody>
                  <a:tcPr marL="0" marR="0" marT="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365760">
                <a:tc>
                  <a:txBody>
                    <a:bodyPr/>
                    <a:lstStyle/>
                    <a:p>
                      <a:pPr algn="l" fontAlgn="ctr"/>
                      <a:r>
                        <a:rPr lang="fr-FR" sz="1400" u="none" strike="noStrike" dirty="0">
                          <a:effectLst/>
                          <a:latin typeface="+mn-lt"/>
                        </a:rPr>
                        <a:t>Dont nombre de DUERP intégrant un volet RPS ?</a:t>
                      </a:r>
                      <a:endParaRPr lang="fr-FR" sz="1400" b="0" i="0" u="none" strike="noStrike" dirty="0">
                        <a:solidFill>
                          <a:srgbClr val="000000"/>
                        </a:solidFill>
                        <a:effectLst/>
                        <a:latin typeface="+mn-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kern="1200" dirty="0">
                          <a:solidFill>
                            <a:srgbClr val="0070C0"/>
                          </a:solidFill>
                          <a:effectLst/>
                          <a:latin typeface="Arial Unicode MS"/>
                          <a:ea typeface="+mn-ea"/>
                          <a:cs typeface="+mn-cs"/>
                        </a:rPr>
                        <a:t>2156</a:t>
                      </a:r>
                    </a:p>
                  </a:txBody>
                  <a:tcPr marL="0" marR="0" marT="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25132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1600" dirty="0"/>
              <a:t>Critère 3.2 : Les actions et les mesures nécessaires sont mises en œuvre immédiatement ou planifiées si nécessaire. Les résultats de l’évaluation des risques effectuée dans chaque unité de travail sont transmis à l’entité de niveau supérieur. S’il y a lieu, les chefs de service informent l’échelon supérieur des mesures auxquelles ils n’ont pu donner suite.</a:t>
            </a:r>
          </a:p>
        </p:txBody>
      </p:sp>
      <p:graphicFrame>
        <p:nvGraphicFramePr>
          <p:cNvPr id="5" name="Espace réservé du contenu 3"/>
          <p:cNvGraphicFramePr>
            <a:graphicFrameLocks/>
          </p:cNvGraphicFramePr>
          <p:nvPr>
            <p:extLst>
              <p:ext uri="{D42A27DB-BD31-4B8C-83A1-F6EECF244321}">
                <p14:modId xmlns:p14="http://schemas.microsoft.com/office/powerpoint/2010/main" val="2896983253"/>
              </p:ext>
            </p:extLst>
          </p:nvPr>
        </p:nvGraphicFramePr>
        <p:xfrm>
          <a:off x="-465668" y="2662237"/>
          <a:ext cx="9609668" cy="1270819"/>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A786685B-2977-D546-9E3D-3CA676A47F0C}" type="slidenum">
              <a:rPr lang="fr-FR" smtClean="0"/>
              <a:pPr/>
              <a:t>44</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782517752"/>
              </p:ext>
            </p:extLst>
          </p:nvPr>
        </p:nvGraphicFramePr>
        <p:xfrm>
          <a:off x="631031" y="1916832"/>
          <a:ext cx="7881937" cy="433940"/>
        </p:xfrm>
        <a:graphic>
          <a:graphicData uri="http://schemas.openxmlformats.org/drawingml/2006/table">
            <a:tbl>
              <a:tblPr>
                <a:tableStyleId>{5C22544A-7EE6-4342-B048-85BDC9FD1C3A}</a:tableStyleId>
              </a:tblPr>
              <a:tblGrid>
                <a:gridCol w="7099940">
                  <a:extLst>
                    <a:ext uri="{9D8B030D-6E8A-4147-A177-3AD203B41FA5}">
                      <a16:colId xmlns:a16="http://schemas.microsoft.com/office/drawing/2014/main" val="20000"/>
                    </a:ext>
                  </a:extLst>
                </a:gridCol>
                <a:gridCol w="781997">
                  <a:extLst>
                    <a:ext uri="{9D8B030D-6E8A-4147-A177-3AD203B41FA5}">
                      <a16:colId xmlns:a16="http://schemas.microsoft.com/office/drawing/2014/main" val="20001"/>
                    </a:ext>
                  </a:extLst>
                </a:gridCol>
              </a:tblGrid>
              <a:tr h="158842">
                <a:tc>
                  <a:txBody>
                    <a:bodyPr/>
                    <a:lstStyle/>
                    <a:p>
                      <a:pPr algn="l" fontAlgn="ctr"/>
                      <a:r>
                        <a:rPr lang="fr-FR" sz="1400" u="none" strike="noStrike" smtClean="0">
                          <a:effectLst/>
                        </a:rPr>
                        <a:t>102</a:t>
                      </a:r>
                      <a:r>
                        <a:rPr lang="fr-FR" sz="1400" u="none" strike="noStrike" dirty="0">
                          <a:effectLst/>
                        </a:rPr>
                        <a:t>.  Quel est le nombre d’unités de travail disposant d’un programme d’actions validé par les chefs de service ?</a:t>
                      </a:r>
                      <a:endParaRPr lang="fr-FR" sz="1400" b="1" i="0" u="none" strike="noStrike" dirty="0">
                        <a:solidFill>
                          <a:srgbClr val="000000"/>
                        </a:solidFill>
                        <a:effectLst/>
                        <a:latin typeface="Arial"/>
                      </a:endParaRPr>
                    </a:p>
                  </a:txBody>
                  <a:tcPr marL="7220" marR="7220" marT="7220" marB="0" anchor="ctr"/>
                </a:tc>
                <a:tc>
                  <a:txBody>
                    <a:bodyPr/>
                    <a:lstStyle/>
                    <a:p>
                      <a:pPr algn="ctr" fontAlgn="ctr"/>
                      <a:r>
                        <a:rPr lang="fr-FR" sz="1400" b="0" i="0" u="none" strike="noStrike" dirty="0" smtClean="0">
                          <a:solidFill>
                            <a:srgbClr val="0070C0"/>
                          </a:solidFill>
                          <a:effectLst/>
                          <a:latin typeface="Calibri"/>
                        </a:rPr>
                        <a:t>4052</a:t>
                      </a:r>
                      <a:endParaRPr lang="fr-FR" sz="1400" b="0" i="0" u="none" strike="noStrike" dirty="0">
                        <a:solidFill>
                          <a:srgbClr val="0070C0"/>
                        </a:solidFill>
                        <a:effectLst/>
                        <a:latin typeface="Calibri"/>
                      </a:endParaRPr>
                    </a:p>
                  </a:txBody>
                  <a:tcPr marL="9525" marR="9525" marT="9525"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27087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dirty="0"/>
              <a:t>Critère 3.3 : Les dispositions de sécurité des modes opératoires, des appareillages et des montages expérimentaux sont validées avant mise en service.</a:t>
            </a:r>
            <a:br>
              <a:rPr lang="fr-FR" sz="1600" dirty="0"/>
            </a:br>
            <a:r>
              <a:rPr lang="fr-FR" sz="1600" dirty="0"/>
              <a:t>Critère 3.4 : Les plans de prévention réglementairement prévus écrits sont établis lors des travaux réalisés par une entreprise extérieure</a:t>
            </a:r>
          </a:p>
        </p:txBody>
      </p:sp>
      <p:graphicFrame>
        <p:nvGraphicFramePr>
          <p:cNvPr id="5" name="Espace réservé du contenu 3"/>
          <p:cNvGraphicFramePr>
            <a:graphicFrameLocks/>
          </p:cNvGraphicFramePr>
          <p:nvPr>
            <p:extLst>
              <p:ext uri="{D42A27DB-BD31-4B8C-83A1-F6EECF244321}">
                <p14:modId xmlns:p14="http://schemas.microsoft.com/office/powerpoint/2010/main" val="4257463149"/>
              </p:ext>
            </p:extLst>
          </p:nvPr>
        </p:nvGraphicFramePr>
        <p:xfrm>
          <a:off x="-756592" y="4225438"/>
          <a:ext cx="10657184"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A786685B-2977-D546-9E3D-3CA676A47F0C}" type="slidenum">
              <a:rPr lang="fr-FR" smtClean="0"/>
              <a:pPr/>
              <a:t>45</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679328828"/>
              </p:ext>
            </p:extLst>
          </p:nvPr>
        </p:nvGraphicFramePr>
        <p:xfrm>
          <a:off x="215517" y="1340769"/>
          <a:ext cx="8712966" cy="2884669"/>
        </p:xfrm>
        <a:graphic>
          <a:graphicData uri="http://schemas.openxmlformats.org/drawingml/2006/table">
            <a:tbl>
              <a:tblPr>
                <a:tableStyleId>{5C22544A-7EE6-4342-B048-85BDC9FD1C3A}</a:tableStyleId>
              </a:tblPr>
              <a:tblGrid>
                <a:gridCol w="6804755">
                  <a:extLst>
                    <a:ext uri="{9D8B030D-6E8A-4147-A177-3AD203B41FA5}">
                      <a16:colId xmlns:a16="http://schemas.microsoft.com/office/drawing/2014/main" val="20000"/>
                    </a:ext>
                  </a:extLst>
                </a:gridCol>
                <a:gridCol w="828093">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76062">
                  <a:extLst>
                    <a:ext uri="{9D8B030D-6E8A-4147-A177-3AD203B41FA5}">
                      <a16:colId xmlns:a16="http://schemas.microsoft.com/office/drawing/2014/main" val="20003"/>
                    </a:ext>
                  </a:extLst>
                </a:gridCol>
              </a:tblGrid>
              <a:tr h="335018">
                <a:tc>
                  <a:txBody>
                    <a:bodyPr/>
                    <a:lstStyle/>
                    <a:p>
                      <a:pPr algn="l" fontAlgn="ctr"/>
                      <a:r>
                        <a:rPr lang="fr-FR" sz="1400" u="none" strike="noStrike" dirty="0" smtClean="0">
                          <a:effectLst/>
                          <a:latin typeface="+mn-lt"/>
                        </a:rPr>
                        <a:t>103</a:t>
                      </a:r>
                      <a:r>
                        <a:rPr lang="fr-FR" sz="1400" u="none" strike="noStrike" dirty="0">
                          <a:effectLst/>
                          <a:latin typeface="+mn-lt"/>
                        </a:rPr>
                        <a:t>.  Existe-t-il une ou des procédures adaptées afin de valider les modes opératoires ?</a:t>
                      </a:r>
                      <a:endParaRPr lang="fr-FR" sz="1400" b="1" i="0" u="none" strike="noStrike" dirty="0">
                        <a:solidFill>
                          <a:srgbClr val="000000"/>
                        </a:solidFill>
                        <a:effectLst/>
                        <a:latin typeface="+mn-lt"/>
                      </a:endParaRPr>
                    </a:p>
                  </a:txBody>
                  <a:tcPr marL="6214" marR="6214" marT="6214"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a:effectLst/>
                          <a:latin typeface="+mn-lt"/>
                        </a:rPr>
                        <a:t>oui</a:t>
                      </a:r>
                      <a:endParaRPr lang="fr-FR" sz="1400" b="0" i="0" u="none" strike="noStrike">
                        <a:effectLst/>
                        <a:latin typeface="+mn-lt"/>
                      </a:endParaRPr>
                    </a:p>
                  </a:txBody>
                  <a:tcPr marL="6214" marR="6214" marT="6214"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non</a:t>
                      </a:r>
                      <a:endParaRPr lang="fr-FR" sz="1400" b="0" i="0" u="none" strike="noStrike" dirty="0">
                        <a:effectLst/>
                        <a:latin typeface="+mn-lt"/>
                      </a:endParaRPr>
                    </a:p>
                  </a:txBody>
                  <a:tcPr marL="6214" marR="6214" marT="6214"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effectLst/>
                          <a:latin typeface="+mn-lt"/>
                        </a:rPr>
                        <a:t>sans</a:t>
                      </a:r>
                      <a:r>
                        <a:rPr lang="fr-FR" sz="1400" b="0" i="0" u="none" strike="noStrike" baseline="0" dirty="0" smtClean="0">
                          <a:effectLst/>
                          <a:latin typeface="+mn-lt"/>
                        </a:rPr>
                        <a:t> objet</a:t>
                      </a:r>
                      <a:endParaRPr lang="fr-FR" sz="1400" b="0" i="0" u="none" strike="noStrike" dirty="0">
                        <a:effectLst/>
                        <a:latin typeface="+mn-lt"/>
                      </a:endParaRPr>
                    </a:p>
                  </a:txBody>
                  <a:tcPr marL="6214" marR="6214" marT="6214"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172475">
                <a:tc>
                  <a:txBody>
                    <a:bodyPr/>
                    <a:lstStyle/>
                    <a:p>
                      <a:pPr algn="l" fontAlgn="ctr"/>
                      <a:endParaRPr lang="fr-FR" sz="1400" b="0" i="0" u="none" strike="noStrike" dirty="0">
                        <a:effectLst/>
                        <a:latin typeface="+mn-lt"/>
                      </a:endParaRPr>
                    </a:p>
                  </a:txBody>
                  <a:tcPr marL="6214" marR="6214" marT="6214"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27</a:t>
                      </a:r>
                      <a:endParaRPr lang="fr-FR" sz="1400" b="0" i="0" u="none" strike="noStrike" dirty="0">
                        <a:solidFill>
                          <a:srgbClr val="0070C0"/>
                        </a:solidFill>
                        <a:effectLst/>
                        <a:latin typeface="Arial Unicode MS"/>
                      </a:endParaRPr>
                    </a:p>
                  </a:txBody>
                  <a:tcPr marL="9525" marR="9525" marT="9525"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43</a:t>
                      </a:r>
                      <a:endParaRPr lang="fr-FR" sz="1400" b="0" i="0" u="none" strike="noStrike" dirty="0">
                        <a:solidFill>
                          <a:srgbClr val="0070C0"/>
                        </a:solidFill>
                        <a:effectLst/>
                        <a:latin typeface="Arial Unicode MS"/>
                      </a:endParaRPr>
                    </a:p>
                  </a:txBody>
                  <a:tcPr marL="9525" marR="9525" marT="9525"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26</a:t>
                      </a:r>
                      <a:endParaRPr lang="fr-FR" sz="1400" b="0" i="0" u="none" strike="noStrike" dirty="0">
                        <a:solidFill>
                          <a:srgbClr val="0070C0"/>
                        </a:solidFill>
                        <a:effectLst/>
                        <a:latin typeface="Arial Unicode MS"/>
                      </a:endParaRPr>
                    </a:p>
                  </a:txBody>
                  <a:tcPr marL="9525" marR="9525" marT="9525"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172475">
                <a:tc>
                  <a:txBody>
                    <a:bodyPr/>
                    <a:lstStyle/>
                    <a:p>
                      <a:pPr algn="l" fontAlgn="ctr"/>
                      <a:r>
                        <a:rPr lang="fr-FR" sz="1400" u="none" strike="noStrike" smtClean="0">
                          <a:effectLst/>
                          <a:latin typeface="+mn-lt"/>
                        </a:rPr>
                        <a:t>104</a:t>
                      </a:r>
                      <a:r>
                        <a:rPr lang="fr-FR" sz="1400" u="none" strike="noStrike" dirty="0">
                          <a:effectLst/>
                          <a:latin typeface="+mn-lt"/>
                        </a:rPr>
                        <a:t>.  Quelles sont les personnes identifiées en charge de la mise en place de ces procédures ?</a:t>
                      </a:r>
                      <a:endParaRPr lang="fr-FR" sz="1400" b="1" i="0" u="none" strike="noStrike" dirty="0">
                        <a:solidFill>
                          <a:srgbClr val="000000"/>
                        </a:solidFill>
                        <a:effectLst/>
                        <a:latin typeface="+mn-lt"/>
                      </a:endParaRPr>
                    </a:p>
                  </a:txBody>
                  <a:tcPr marL="6214" marR="6214" marT="6214"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gridSpan="2">
                  <a:txBody>
                    <a:bodyPr/>
                    <a:lstStyle/>
                    <a:p>
                      <a:pPr algn="ctr" fontAlgn="b"/>
                      <a:r>
                        <a:rPr lang="fr-FR" sz="1400" u="none" strike="noStrike" dirty="0">
                          <a:effectLst/>
                          <a:latin typeface="+mn-lt"/>
                        </a:rPr>
                        <a:t>CP</a:t>
                      </a:r>
                      <a:endParaRPr lang="fr-FR" sz="1400" b="0" i="0" u="none" strike="noStrike" dirty="0">
                        <a:effectLst/>
                        <a:latin typeface="+mn-lt"/>
                      </a:endParaRPr>
                    </a:p>
                  </a:txBody>
                  <a:tcPr marL="6214" marR="6214" marT="6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Arial Unicode MS"/>
                        </a:rPr>
                        <a:t>7</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172475">
                <a:tc>
                  <a:txBody>
                    <a:bodyPr/>
                    <a:lstStyle/>
                    <a:p>
                      <a:pPr algn="l" fontAlgn="ctr"/>
                      <a:endParaRPr lang="fr-FR" sz="1400" b="1" i="0" u="none" strike="noStrike" dirty="0">
                        <a:solidFill>
                          <a:srgbClr val="000000"/>
                        </a:solidFill>
                        <a:effectLst/>
                        <a:latin typeface="+mn-lt"/>
                      </a:endParaRPr>
                    </a:p>
                  </a:txBody>
                  <a:tcPr marL="6214" marR="6214" marT="6214"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gridSpan="2">
                  <a:txBody>
                    <a:bodyPr/>
                    <a:lstStyle/>
                    <a:p>
                      <a:pPr algn="ctr" fontAlgn="b"/>
                      <a:r>
                        <a:rPr lang="fr-FR" sz="1400" u="none" strike="noStrike" dirty="0">
                          <a:effectLst/>
                          <a:latin typeface="+mn-lt"/>
                        </a:rPr>
                        <a:t>directeur unité</a:t>
                      </a:r>
                      <a:endParaRPr lang="fr-FR" sz="1400" b="0" i="0" u="none" strike="noStrike" dirty="0">
                        <a:effectLst/>
                        <a:latin typeface="+mn-lt"/>
                      </a:endParaRPr>
                    </a:p>
                  </a:txBody>
                  <a:tcPr marL="6214" marR="6214" marT="6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b"/>
                      <a:r>
                        <a:rPr lang="fr-FR" sz="1400" b="0" i="0" u="none" strike="noStrike" dirty="0">
                          <a:solidFill>
                            <a:srgbClr val="0070C0"/>
                          </a:solidFill>
                          <a:effectLst/>
                          <a:latin typeface="Arial Unicode MS"/>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172475">
                <a:tc>
                  <a:txBody>
                    <a:bodyPr/>
                    <a:lstStyle/>
                    <a:p>
                      <a:pPr algn="l" fontAlgn="ctr"/>
                      <a:endParaRPr lang="fr-FR" sz="1400" b="1" i="0" u="none" strike="noStrike" dirty="0">
                        <a:solidFill>
                          <a:srgbClr val="000000"/>
                        </a:solidFill>
                        <a:effectLst/>
                        <a:latin typeface="+mn-lt"/>
                      </a:endParaRPr>
                    </a:p>
                  </a:txBody>
                  <a:tcPr marL="6214" marR="6214" marT="6214"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gridSpan="2">
                  <a:txBody>
                    <a:bodyPr/>
                    <a:lstStyle/>
                    <a:p>
                      <a:pPr algn="ctr" fontAlgn="b"/>
                      <a:r>
                        <a:rPr lang="fr-FR" sz="1400" u="none" strike="noStrike" dirty="0">
                          <a:effectLst/>
                          <a:latin typeface="+mn-lt"/>
                        </a:rPr>
                        <a:t>AP</a:t>
                      </a:r>
                      <a:endParaRPr lang="fr-FR" sz="1400" b="0" i="0" u="none" strike="noStrike" dirty="0">
                        <a:effectLst/>
                        <a:latin typeface="+mn-lt"/>
                      </a:endParaRPr>
                    </a:p>
                  </a:txBody>
                  <a:tcPr marL="6214" marR="6214" marT="6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b"/>
                      <a:r>
                        <a:rPr lang="fr-FR" sz="1400" b="0" i="0" u="none" strike="noStrike" dirty="0" smtClean="0">
                          <a:solidFill>
                            <a:srgbClr val="0070C0"/>
                          </a:solidFill>
                          <a:effectLst/>
                          <a:latin typeface="Arial Unicode MS"/>
                        </a:rPr>
                        <a:t>9</a:t>
                      </a:r>
                      <a:endParaRPr lang="fr-FR" sz="1400" b="0" i="0" u="none" strike="noStrike" dirty="0">
                        <a:solidFill>
                          <a:srgbClr val="0070C0"/>
                        </a:solidFill>
                        <a:effectLst/>
                        <a:latin typeface="Arial Unicode M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172475">
                <a:tc>
                  <a:txBody>
                    <a:bodyPr/>
                    <a:lstStyle/>
                    <a:p>
                      <a:pPr algn="l" fontAlgn="ctr"/>
                      <a:endParaRPr lang="fr-FR" sz="1400" b="1" i="0" u="none" strike="noStrike" dirty="0">
                        <a:solidFill>
                          <a:srgbClr val="000000"/>
                        </a:solidFill>
                        <a:effectLst/>
                        <a:latin typeface="+mn-lt"/>
                      </a:endParaRPr>
                    </a:p>
                  </a:txBody>
                  <a:tcPr marL="6214" marR="6214" marT="6214"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gridSpan="2">
                  <a:txBody>
                    <a:bodyPr/>
                    <a:lstStyle/>
                    <a:p>
                      <a:pPr algn="ctr" fontAlgn="b"/>
                      <a:r>
                        <a:rPr lang="fr-FR" sz="1400" u="none" strike="noStrike" dirty="0">
                          <a:effectLst/>
                          <a:latin typeface="+mn-lt"/>
                        </a:rPr>
                        <a:t>Autre</a:t>
                      </a:r>
                      <a:endParaRPr lang="fr-FR" sz="1400" b="0" i="0" u="none" strike="noStrike" dirty="0">
                        <a:effectLst/>
                        <a:latin typeface="+mn-lt"/>
                      </a:endParaRPr>
                    </a:p>
                  </a:txBody>
                  <a:tcPr marL="6214" marR="6214" marT="6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b"/>
                      <a:r>
                        <a:rPr lang="fr-FR" sz="1400" b="0" i="0" u="none" strike="noStrike" dirty="0" smtClean="0">
                          <a:solidFill>
                            <a:srgbClr val="0070C0"/>
                          </a:solidFill>
                          <a:effectLst/>
                          <a:latin typeface="Arial Unicode MS"/>
                        </a:rPr>
                        <a:t>4</a:t>
                      </a:r>
                      <a:endParaRPr lang="fr-FR" sz="1400" b="0" i="0" u="none" strike="noStrike" dirty="0">
                        <a:solidFill>
                          <a:srgbClr val="0070C0"/>
                        </a:solidFill>
                        <a:effectLst/>
                        <a:latin typeface="Arial Unicode M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r h="172475">
                <a:tc gridSpan="2">
                  <a:txBody>
                    <a:bodyPr/>
                    <a:lstStyle/>
                    <a:p>
                      <a:pPr algn="l" fontAlgn="ctr"/>
                      <a:r>
                        <a:rPr lang="fr-FR" sz="1400" u="none" strike="noStrike" smtClean="0">
                          <a:effectLst/>
                          <a:latin typeface="+mn-lt"/>
                        </a:rPr>
                        <a:t>105</a:t>
                      </a:r>
                      <a:r>
                        <a:rPr lang="fr-FR" sz="1400" u="none" strike="noStrike" dirty="0">
                          <a:effectLst/>
                          <a:latin typeface="+mn-lt"/>
                        </a:rPr>
                        <a:t>.  Existe-t-il une procédure adaptée en matière de rédaction et d’archivage des plans de prévention ?</a:t>
                      </a:r>
                      <a:endParaRPr lang="fr-FR" sz="1400" b="1" i="0" u="none" strike="noStrike" dirty="0">
                        <a:solidFill>
                          <a:srgbClr val="000000"/>
                        </a:solidFill>
                        <a:effectLst/>
                        <a:latin typeface="+mn-lt"/>
                      </a:endParaRPr>
                    </a:p>
                  </a:txBody>
                  <a:tcPr marL="6214" marR="6214" marT="6214" marB="0" anchor="ctr">
                    <a:gradFill>
                      <a:gsLst>
                        <a:gs pos="0">
                          <a:schemeClr val="tx2">
                            <a:lumMod val="20000"/>
                            <a:lumOff val="80000"/>
                          </a:schemeClr>
                        </a:gs>
                        <a:gs pos="100000">
                          <a:schemeClr val="bg1"/>
                        </a:gs>
                      </a:gsLst>
                      <a:lin ang="5400000" scaled="0"/>
                    </a:gradFill>
                  </a:tcPr>
                </a:tc>
                <a:tc hMerge="1">
                  <a:txBody>
                    <a:bodyPr/>
                    <a:lstStyle/>
                    <a:p>
                      <a:endParaRPr lang="fr-FR" dirty="0"/>
                    </a:p>
                  </a:txBody>
                  <a:tcPr marL="6214" marR="6214" marT="6214" marB="0" anchor="ctr"/>
                </a:tc>
                <a:tc>
                  <a:txBody>
                    <a:bodyPr/>
                    <a:lstStyle/>
                    <a:p>
                      <a:pPr algn="ctr" fontAlgn="ctr"/>
                      <a:r>
                        <a:rPr lang="fr-FR" sz="1400" b="0" i="0" u="none" strike="noStrike" dirty="0">
                          <a:effectLst/>
                          <a:latin typeface="Calibri"/>
                        </a:rPr>
                        <a:t>oui</a:t>
                      </a:r>
                    </a:p>
                  </a:txBody>
                  <a:tcPr marL="9525" marR="9525" marT="9525"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non</a:t>
                      </a:r>
                    </a:p>
                  </a:txBody>
                  <a:tcPr marL="9525" marR="9525" marT="9525"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6"/>
                  </a:ext>
                </a:extLst>
              </a:tr>
              <a:tr h="172475">
                <a:tc gridSpan="2">
                  <a:txBody>
                    <a:bodyPr/>
                    <a:lstStyle/>
                    <a:p>
                      <a:pPr algn="l" fontAlgn="ctr"/>
                      <a:endParaRPr lang="fr-FR" sz="1400" b="0" i="0" u="none" strike="noStrike" dirty="0">
                        <a:effectLst/>
                        <a:latin typeface="+mn-lt"/>
                      </a:endParaRPr>
                    </a:p>
                  </a:txBody>
                  <a:tcPr marL="6214" marR="6214" marT="6214" marB="0" anchor="ctr">
                    <a:gradFill>
                      <a:gsLst>
                        <a:gs pos="0">
                          <a:schemeClr val="tx2">
                            <a:lumMod val="20000"/>
                            <a:lumOff val="80000"/>
                          </a:schemeClr>
                        </a:gs>
                        <a:gs pos="100000">
                          <a:schemeClr val="bg1"/>
                        </a:gs>
                      </a:gsLst>
                      <a:lin ang="5400000" scaled="0"/>
                    </a:gradFill>
                  </a:tcPr>
                </a:tc>
                <a:tc hMerge="1">
                  <a:txBody>
                    <a:bodyPr/>
                    <a:lstStyle/>
                    <a:p>
                      <a:endParaRPr lang="fr-FR" dirty="0"/>
                    </a:p>
                  </a:txBody>
                  <a:tcPr marL="6214" marR="6214" marT="6214" marB="0" anchor="ctr"/>
                </a:tc>
                <a:tc>
                  <a:txBody>
                    <a:bodyPr/>
                    <a:lstStyle/>
                    <a:p>
                      <a:pPr algn="ctr" fontAlgn="ctr"/>
                      <a:r>
                        <a:rPr lang="fr-FR" sz="1400" b="0" i="0" u="none" strike="noStrike" dirty="0">
                          <a:solidFill>
                            <a:srgbClr val="0070C0"/>
                          </a:solidFill>
                          <a:effectLst/>
                          <a:latin typeface="Arial Unicode MS"/>
                        </a:rPr>
                        <a:t>73</a:t>
                      </a: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25</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7"/>
                  </a:ext>
                </a:extLst>
              </a:tr>
              <a:tr h="172475">
                <a:tc gridSpan="2">
                  <a:txBody>
                    <a:bodyPr/>
                    <a:lstStyle/>
                    <a:p>
                      <a:pPr algn="l" fontAlgn="ctr"/>
                      <a:r>
                        <a:rPr lang="fr-FR" sz="1400" u="none" strike="noStrike" smtClean="0">
                          <a:effectLst/>
                          <a:latin typeface="+mn-lt"/>
                        </a:rPr>
                        <a:t>106</a:t>
                      </a:r>
                      <a:r>
                        <a:rPr lang="fr-FR" sz="1400" u="none" strike="noStrike" dirty="0">
                          <a:effectLst/>
                          <a:latin typeface="+mn-lt"/>
                        </a:rPr>
                        <a:t>.  Le CHSCT est-il informé lors de l’établissement des plans de prévention ?</a:t>
                      </a:r>
                      <a:endParaRPr lang="fr-FR" sz="1400" b="1" i="0" u="none" strike="noStrike" dirty="0">
                        <a:solidFill>
                          <a:srgbClr val="000000"/>
                        </a:solidFill>
                        <a:effectLst/>
                        <a:latin typeface="+mn-lt"/>
                      </a:endParaRPr>
                    </a:p>
                  </a:txBody>
                  <a:tcPr marL="6214" marR="6214" marT="6214" marB="0" anchor="ctr">
                    <a:gradFill>
                      <a:gsLst>
                        <a:gs pos="0">
                          <a:schemeClr val="tx2">
                            <a:lumMod val="20000"/>
                            <a:lumOff val="80000"/>
                          </a:schemeClr>
                        </a:gs>
                        <a:gs pos="100000">
                          <a:schemeClr val="bg1"/>
                        </a:gs>
                      </a:gsLst>
                      <a:lin ang="5400000" scaled="0"/>
                    </a:gradFill>
                  </a:tcPr>
                </a:tc>
                <a:tc hMerge="1">
                  <a:txBody>
                    <a:bodyPr/>
                    <a:lstStyle/>
                    <a:p>
                      <a:endParaRPr lang="fr-FR" dirty="0"/>
                    </a:p>
                  </a:txBody>
                  <a:tcPr marL="6214" marR="6214" marT="6214" marB="0" anchor="ctr"/>
                </a:tc>
                <a:tc>
                  <a:txBody>
                    <a:bodyPr/>
                    <a:lstStyle/>
                    <a:p>
                      <a:pPr algn="ctr" fontAlgn="ctr"/>
                      <a:r>
                        <a:rPr lang="fr-FR" sz="1400" b="0" i="0" u="none" strike="noStrike" dirty="0">
                          <a:effectLst/>
                          <a:latin typeface="Calibri"/>
                        </a:rPr>
                        <a:t>oui</a:t>
                      </a: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a:effectLst/>
                          <a:latin typeface="Calibri"/>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8"/>
                  </a:ext>
                </a:extLst>
              </a:tr>
              <a:tr h="172475">
                <a:tc gridSpan="2">
                  <a:txBody>
                    <a:bodyPr/>
                    <a:lstStyle/>
                    <a:p>
                      <a:pPr algn="l" fontAlgn="ctr"/>
                      <a:endParaRPr lang="fr-FR" sz="1400" b="0" i="0" u="none" strike="noStrike" dirty="0">
                        <a:effectLst/>
                        <a:latin typeface="+mn-lt"/>
                      </a:endParaRPr>
                    </a:p>
                  </a:txBody>
                  <a:tcPr marL="6214" marR="6214" marT="6214" marB="0" anchor="ctr">
                    <a:gradFill>
                      <a:gsLst>
                        <a:gs pos="0">
                          <a:schemeClr val="tx2">
                            <a:lumMod val="20000"/>
                            <a:lumOff val="80000"/>
                          </a:schemeClr>
                        </a:gs>
                        <a:gs pos="100000">
                          <a:schemeClr val="bg1"/>
                        </a:gs>
                      </a:gsLst>
                      <a:lin ang="5400000" scaled="0"/>
                    </a:gradFill>
                  </a:tcPr>
                </a:tc>
                <a:tc hMerge="1">
                  <a:txBody>
                    <a:bodyPr/>
                    <a:lstStyle/>
                    <a:p>
                      <a:endParaRPr lang="fr-FR" dirty="0"/>
                    </a:p>
                  </a:txBody>
                  <a:tcPr marL="6214" marR="6214" marT="6214" marB="0" anchor="ctr"/>
                </a:tc>
                <a:tc>
                  <a:txBody>
                    <a:bodyPr/>
                    <a:lstStyle/>
                    <a:p>
                      <a:pPr algn="ctr" fontAlgn="ctr"/>
                      <a:r>
                        <a:rPr lang="fr-FR" sz="1400" b="0" i="0" u="none" strike="noStrike" dirty="0" smtClean="0">
                          <a:solidFill>
                            <a:srgbClr val="0070C0"/>
                          </a:solidFill>
                          <a:effectLst/>
                          <a:latin typeface="Arial Unicode MS"/>
                        </a:rPr>
                        <a:t>23</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70</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9"/>
                  </a:ext>
                </a:extLst>
              </a:tr>
              <a:tr h="172475">
                <a:tc gridSpan="2">
                  <a:txBody>
                    <a:bodyPr/>
                    <a:lstStyle/>
                    <a:p>
                      <a:pPr algn="l" fontAlgn="ctr"/>
                      <a:r>
                        <a:rPr lang="fr-FR" sz="1400" u="none" strike="noStrike" smtClean="0">
                          <a:effectLst/>
                          <a:latin typeface="+mn-lt"/>
                        </a:rPr>
                        <a:t>107</a:t>
                      </a:r>
                      <a:r>
                        <a:rPr lang="fr-FR" sz="1400" u="none" strike="noStrike" dirty="0">
                          <a:effectLst/>
                          <a:latin typeface="+mn-lt"/>
                        </a:rPr>
                        <a:t>.  Le CHSCT est-il informé des dates des visites d’inspection communes ?</a:t>
                      </a:r>
                      <a:endParaRPr lang="fr-FR" sz="1400" b="1" i="0" u="none" strike="noStrike" dirty="0">
                        <a:solidFill>
                          <a:srgbClr val="000000"/>
                        </a:solidFill>
                        <a:effectLst/>
                        <a:latin typeface="+mn-lt"/>
                      </a:endParaRPr>
                    </a:p>
                  </a:txBody>
                  <a:tcPr marL="6214" marR="6214" marT="6214" marB="0" anchor="ctr">
                    <a:gradFill>
                      <a:gsLst>
                        <a:gs pos="0">
                          <a:schemeClr val="tx2">
                            <a:lumMod val="20000"/>
                            <a:lumOff val="80000"/>
                          </a:schemeClr>
                        </a:gs>
                        <a:gs pos="100000">
                          <a:schemeClr val="bg1"/>
                        </a:gs>
                      </a:gsLst>
                      <a:lin ang="5400000" scaled="0"/>
                    </a:gradFill>
                  </a:tcPr>
                </a:tc>
                <a:tc hMerge="1">
                  <a:txBody>
                    <a:bodyPr/>
                    <a:lstStyle/>
                    <a:p>
                      <a:endParaRPr lang="fr-FR" dirty="0"/>
                    </a:p>
                  </a:txBody>
                  <a:tcPr marL="6214" marR="6214" marT="6214" marB="0" anchor="ctr"/>
                </a:tc>
                <a:tc>
                  <a:txBody>
                    <a:bodyPr/>
                    <a:lstStyle/>
                    <a:p>
                      <a:pPr algn="ctr" fontAlgn="ctr"/>
                      <a:r>
                        <a:rPr lang="fr-FR" sz="1400" b="0" i="0" u="none" strike="noStrike">
                          <a:effectLst/>
                          <a:latin typeface="Calibri"/>
                        </a:rPr>
                        <a:t>oui</a:t>
                      </a: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a:effectLst/>
                          <a:latin typeface="Calibri"/>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0"/>
                  </a:ext>
                </a:extLst>
              </a:tr>
              <a:tr h="172475">
                <a:tc gridSpan="2">
                  <a:txBody>
                    <a:bodyPr/>
                    <a:lstStyle/>
                    <a:p>
                      <a:pPr algn="l" fontAlgn="b"/>
                      <a:endParaRPr lang="fr-FR" sz="1400" b="0" i="0" u="none" strike="noStrike" dirty="0">
                        <a:effectLst/>
                        <a:latin typeface="+mn-lt"/>
                      </a:endParaRPr>
                    </a:p>
                  </a:txBody>
                  <a:tcPr marL="6214" marR="6214" marT="6214" marB="0" anchor="b">
                    <a:gradFill>
                      <a:gsLst>
                        <a:gs pos="0">
                          <a:schemeClr val="tx2">
                            <a:lumMod val="20000"/>
                            <a:lumOff val="80000"/>
                          </a:schemeClr>
                        </a:gs>
                        <a:gs pos="100000">
                          <a:schemeClr val="bg1"/>
                        </a:gs>
                      </a:gsLst>
                      <a:lin ang="5400000" scaled="0"/>
                    </a:gradFill>
                  </a:tcPr>
                </a:tc>
                <a:tc hMerge="1">
                  <a:txBody>
                    <a:bodyPr/>
                    <a:lstStyle/>
                    <a:p>
                      <a:endParaRPr lang="fr-FR" dirty="0"/>
                    </a:p>
                  </a:txBody>
                  <a:tcPr marL="6214" marR="6214" marT="6214" marB="0" anchor="ctr"/>
                </a:tc>
                <a:tc>
                  <a:txBody>
                    <a:bodyPr/>
                    <a:lstStyle/>
                    <a:p>
                      <a:pPr algn="ctr" fontAlgn="ctr"/>
                      <a:r>
                        <a:rPr lang="fr-FR" sz="1400" b="0" i="0" u="none" strike="noStrike" dirty="0" smtClean="0">
                          <a:solidFill>
                            <a:srgbClr val="0070C0"/>
                          </a:solidFill>
                          <a:effectLst/>
                          <a:latin typeface="Arial Unicode MS"/>
                        </a:rPr>
                        <a:t>20</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69</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767242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dirty="0"/>
              <a:t>Critère 3.5 : Pour toute opération de bâtiment ou de génie civil, le maître d’ouvrage s’assure de l’élaboration du plan général de coordination et du dossier d’intervention ultérieure sur </a:t>
            </a:r>
            <a:r>
              <a:rPr lang="fr-FR" sz="1600" dirty="0" smtClean="0"/>
              <a:t>l’ouvrage (DIUO)</a:t>
            </a:r>
            <a:endParaRPr lang="fr-FR" sz="1600"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2916771819"/>
              </p:ext>
            </p:extLst>
          </p:nvPr>
        </p:nvGraphicFramePr>
        <p:xfrm>
          <a:off x="251520" y="3501008"/>
          <a:ext cx="10896600"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A786685B-2977-D546-9E3D-3CA676A47F0C}" type="slidenum">
              <a:rPr lang="fr-FR" smtClean="0"/>
              <a:pPr/>
              <a:t>46</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2112737056"/>
              </p:ext>
            </p:extLst>
          </p:nvPr>
        </p:nvGraphicFramePr>
        <p:xfrm>
          <a:off x="323528" y="1556792"/>
          <a:ext cx="8568951" cy="1850585"/>
        </p:xfrm>
        <a:graphic>
          <a:graphicData uri="http://schemas.openxmlformats.org/drawingml/2006/table">
            <a:tbl>
              <a:tblPr>
                <a:tableStyleId>{5C22544A-7EE6-4342-B048-85BDC9FD1C3A}</a:tableStyleId>
              </a:tblPr>
              <a:tblGrid>
                <a:gridCol w="75608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504055">
                  <a:extLst>
                    <a:ext uri="{9D8B030D-6E8A-4147-A177-3AD203B41FA5}">
                      <a16:colId xmlns:a16="http://schemas.microsoft.com/office/drawing/2014/main" val="20002"/>
                    </a:ext>
                  </a:extLst>
                </a:gridCol>
              </a:tblGrid>
              <a:tr h="304827">
                <a:tc>
                  <a:txBody>
                    <a:bodyPr/>
                    <a:lstStyle/>
                    <a:p>
                      <a:pPr algn="l" fontAlgn="ctr"/>
                      <a:r>
                        <a:rPr lang="fr-FR" sz="1400" u="none" strike="noStrike" smtClean="0">
                          <a:effectLst/>
                          <a:latin typeface="+mn-lt"/>
                        </a:rPr>
                        <a:t>108</a:t>
                      </a:r>
                      <a:r>
                        <a:rPr lang="fr-FR" sz="1400" u="none" strike="noStrike" dirty="0">
                          <a:effectLst/>
                          <a:latin typeface="+mn-lt"/>
                        </a:rPr>
                        <a:t>.  Existe-t-il une procédure adaptée de rédaction et d’archivage des plans généraux de coordination ?</a:t>
                      </a:r>
                      <a:endParaRPr lang="fr-FR" sz="1400" b="1" i="0" u="none" strike="noStrike" dirty="0">
                        <a:solidFill>
                          <a:srgbClr val="000000"/>
                        </a:solidFill>
                        <a:effectLst/>
                        <a:latin typeface="+mn-lt"/>
                      </a:endParaRPr>
                    </a:p>
                  </a:txBody>
                  <a:tcPr marL="7017" marR="7017" marT="70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400" b="0" i="0" u="none" strike="noStrike" kern="1200" dirty="0">
                          <a:solidFill>
                            <a:schemeClr val="tx1"/>
                          </a:solidFill>
                          <a:effectLst/>
                          <a:latin typeface="Arial Unicode MS"/>
                          <a:ea typeface="+mn-ea"/>
                          <a:cs typeface="+mn-cs"/>
                        </a:rPr>
                        <a:t>oui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a:effectLst/>
                          <a:latin typeface="Arial Unicode MS"/>
                        </a:rPr>
                        <a:t>non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304827">
                <a:tc>
                  <a:txBody>
                    <a:bodyPr/>
                    <a:lstStyle/>
                    <a:p>
                      <a:pPr algn="l" fontAlgn="ctr"/>
                      <a:endParaRPr lang="fr-FR" sz="1400" b="0" i="0" u="none" strike="noStrike" dirty="0">
                        <a:effectLst/>
                        <a:latin typeface="+mn-lt"/>
                      </a:endParaRPr>
                    </a:p>
                  </a:txBody>
                  <a:tcPr marL="7017" marR="7017" marT="70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400" b="0" i="0" u="none" strike="noStrike" kern="1200" dirty="0">
                          <a:solidFill>
                            <a:srgbClr val="0070C0"/>
                          </a:solidFill>
                          <a:effectLst/>
                          <a:latin typeface="Arial Unicode MS"/>
                          <a:ea typeface="+mn-ea"/>
                          <a:cs typeface="+mn-cs"/>
                        </a:rPr>
                        <a:t>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29</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326450">
                <a:tc>
                  <a:txBody>
                    <a:bodyPr/>
                    <a:lstStyle/>
                    <a:p>
                      <a:pPr algn="l" fontAlgn="ctr"/>
                      <a:r>
                        <a:rPr lang="fr-FR" sz="1400" u="none" strike="noStrike" smtClean="0">
                          <a:effectLst/>
                          <a:latin typeface="+mn-lt"/>
                        </a:rPr>
                        <a:t>109</a:t>
                      </a:r>
                      <a:r>
                        <a:rPr lang="fr-FR" sz="1400" u="none" strike="noStrike" dirty="0">
                          <a:effectLst/>
                          <a:latin typeface="+mn-lt"/>
                        </a:rPr>
                        <a:t>.  Existe-t-il une procédure adaptée de rédaction et d’archivage des </a:t>
                      </a:r>
                      <a:r>
                        <a:rPr lang="fr-FR" sz="1400" u="none" strike="noStrike" dirty="0" smtClean="0">
                          <a:effectLst/>
                          <a:latin typeface="+mn-lt"/>
                        </a:rPr>
                        <a:t>DIUO</a:t>
                      </a:r>
                      <a:r>
                        <a:rPr lang="fr-FR" sz="1400" u="none" strike="noStrike" dirty="0">
                          <a:effectLst/>
                          <a:latin typeface="+mn-lt"/>
                        </a:rPr>
                        <a:t> ?</a:t>
                      </a:r>
                      <a:endParaRPr lang="fr-FR" sz="1400" b="1" i="0" u="none" strike="noStrike" dirty="0">
                        <a:solidFill>
                          <a:srgbClr val="000000"/>
                        </a:solidFill>
                        <a:effectLst/>
                        <a:latin typeface="+mn-lt"/>
                      </a:endParaRPr>
                    </a:p>
                  </a:txBody>
                  <a:tcPr marL="7017" marR="7017" marT="70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400" b="0" i="0" u="none" strike="noStrike" kern="1200" dirty="0">
                          <a:solidFill>
                            <a:schemeClr val="tx1"/>
                          </a:solidFill>
                          <a:effectLst/>
                          <a:latin typeface="Arial Unicode MS"/>
                          <a:ea typeface="+mn-ea"/>
                          <a:cs typeface="+mn-cs"/>
                        </a:rPr>
                        <a:t>oui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a:effectLst/>
                          <a:latin typeface="Arial Unicode MS"/>
                        </a:rPr>
                        <a:t>non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304827">
                <a:tc>
                  <a:txBody>
                    <a:bodyPr/>
                    <a:lstStyle/>
                    <a:p>
                      <a:pPr algn="l" fontAlgn="ctr"/>
                      <a:endParaRPr lang="fr-FR" sz="1400" b="0" i="0" u="none" strike="noStrike" dirty="0">
                        <a:effectLst/>
                        <a:latin typeface="+mn-lt"/>
                      </a:endParaRPr>
                    </a:p>
                  </a:txBody>
                  <a:tcPr marL="7017" marR="7017" marT="70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400" b="0" i="0" u="none" strike="noStrike" kern="1200" dirty="0">
                          <a:solidFill>
                            <a:srgbClr val="0070C0"/>
                          </a:solidFill>
                          <a:effectLst/>
                          <a:latin typeface="Arial Unicode MS"/>
                          <a:ea typeface="+mn-ea"/>
                          <a:cs typeface="+mn-cs"/>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29</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304827">
                <a:tc>
                  <a:txBody>
                    <a:bodyPr/>
                    <a:lstStyle/>
                    <a:p>
                      <a:pPr algn="l" fontAlgn="ctr"/>
                      <a:r>
                        <a:rPr lang="fr-FR" sz="1400" u="none" strike="noStrike" smtClean="0">
                          <a:effectLst/>
                          <a:latin typeface="+mn-lt"/>
                        </a:rPr>
                        <a:t>110</a:t>
                      </a:r>
                      <a:r>
                        <a:rPr lang="fr-FR" sz="1400" u="none" strike="noStrike" dirty="0">
                          <a:effectLst/>
                          <a:latin typeface="+mn-lt"/>
                        </a:rPr>
                        <a:t>.  Existe-il une procédure de validation des documents par l’établissement ?</a:t>
                      </a:r>
                      <a:endParaRPr lang="fr-FR" sz="1400" b="1" i="0" u="none" strike="noStrike" dirty="0">
                        <a:solidFill>
                          <a:srgbClr val="000000"/>
                        </a:solidFill>
                        <a:effectLst/>
                        <a:latin typeface="+mn-lt"/>
                      </a:endParaRPr>
                    </a:p>
                  </a:txBody>
                  <a:tcPr marL="7017" marR="7017" marT="70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400" b="0" i="0" u="none" strike="noStrike" kern="1200" dirty="0">
                          <a:solidFill>
                            <a:schemeClr val="tx1"/>
                          </a:solidFill>
                          <a:effectLst/>
                          <a:latin typeface="Arial Unicode MS"/>
                          <a:ea typeface="+mn-ea"/>
                          <a:cs typeface="+mn-cs"/>
                        </a:rPr>
                        <a:t>oui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a:effectLst/>
                          <a:latin typeface="Arial Unicode MS"/>
                        </a:rPr>
                        <a:t>non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304827">
                <a:tc>
                  <a:txBody>
                    <a:bodyPr/>
                    <a:lstStyle/>
                    <a:p>
                      <a:pPr algn="l" fontAlgn="ctr"/>
                      <a:endParaRPr lang="fr-FR" sz="1400" b="1" i="0" u="none" strike="noStrike" dirty="0">
                        <a:solidFill>
                          <a:srgbClr val="000000"/>
                        </a:solidFill>
                        <a:effectLst/>
                        <a:latin typeface="+mn-lt"/>
                      </a:endParaRPr>
                    </a:p>
                  </a:txBody>
                  <a:tcPr marL="7017" marR="7017" marT="70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400" b="0" i="0" u="none" strike="noStrike" kern="1200" dirty="0">
                          <a:solidFill>
                            <a:srgbClr val="0070C0"/>
                          </a:solidFill>
                          <a:effectLst/>
                          <a:latin typeface="Arial Unicode MS"/>
                          <a:ea typeface="+mn-ea"/>
                          <a:cs typeface="+mn-cs"/>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38</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79816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dirty="0"/>
              <a:t>Critère 3.6 : Les installations et équipements sont contrôlés périodiquement. </a:t>
            </a:r>
            <a:br>
              <a:rPr lang="fr-FR" sz="1600" dirty="0"/>
            </a:br>
            <a:r>
              <a:rPr lang="fr-FR" sz="1600" dirty="0"/>
              <a:t>La traçabilité des mesures correctives est assurée.</a:t>
            </a:r>
          </a:p>
        </p:txBody>
      </p:sp>
      <p:graphicFrame>
        <p:nvGraphicFramePr>
          <p:cNvPr id="4" name="Espace réservé du contenu 3"/>
          <p:cNvGraphicFramePr>
            <a:graphicFrameLocks/>
          </p:cNvGraphicFramePr>
          <p:nvPr>
            <p:extLst>
              <p:ext uri="{D42A27DB-BD31-4B8C-83A1-F6EECF244321}">
                <p14:modId xmlns:p14="http://schemas.microsoft.com/office/powerpoint/2010/main" val="332196849"/>
              </p:ext>
            </p:extLst>
          </p:nvPr>
        </p:nvGraphicFramePr>
        <p:xfrm>
          <a:off x="251520" y="4077072"/>
          <a:ext cx="11167534" cy="2597372"/>
        </p:xfrm>
        <a:graphic>
          <a:graphicData uri="http://schemas.openxmlformats.org/drawingml/2006/chart">
            <c:chart xmlns:c="http://schemas.openxmlformats.org/drawingml/2006/chart" xmlns:r="http://schemas.openxmlformats.org/officeDocument/2006/relationships" r:id="rId3"/>
          </a:graphicData>
        </a:graphic>
      </p:graphicFrame>
      <p:sp>
        <p:nvSpPr>
          <p:cNvPr id="5" name="Espace réservé du numéro de diapositive 4"/>
          <p:cNvSpPr>
            <a:spLocks noGrp="1"/>
          </p:cNvSpPr>
          <p:nvPr>
            <p:ph type="sldNum" sz="quarter" idx="12"/>
          </p:nvPr>
        </p:nvSpPr>
        <p:spPr/>
        <p:txBody>
          <a:bodyPr/>
          <a:lstStyle/>
          <a:p>
            <a:fld id="{A786685B-2977-D546-9E3D-3CA676A47F0C}" type="slidenum">
              <a:rPr lang="fr-FR" smtClean="0"/>
              <a:pPr/>
              <a:t>47</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3641578511"/>
              </p:ext>
            </p:extLst>
          </p:nvPr>
        </p:nvGraphicFramePr>
        <p:xfrm>
          <a:off x="107505" y="1412776"/>
          <a:ext cx="8928990" cy="2877948"/>
        </p:xfrm>
        <a:graphic>
          <a:graphicData uri="http://schemas.openxmlformats.org/drawingml/2006/table">
            <a:tbl>
              <a:tblPr>
                <a:tableStyleId>{5C22544A-7EE6-4342-B048-85BDC9FD1C3A}</a:tableStyleId>
              </a:tblPr>
              <a:tblGrid>
                <a:gridCol w="8191058">
                  <a:extLst>
                    <a:ext uri="{9D8B030D-6E8A-4147-A177-3AD203B41FA5}">
                      <a16:colId xmlns:a16="http://schemas.microsoft.com/office/drawing/2014/main" val="20000"/>
                    </a:ext>
                  </a:extLst>
                </a:gridCol>
                <a:gridCol w="368966">
                  <a:extLst>
                    <a:ext uri="{9D8B030D-6E8A-4147-A177-3AD203B41FA5}">
                      <a16:colId xmlns:a16="http://schemas.microsoft.com/office/drawing/2014/main" val="20001"/>
                    </a:ext>
                  </a:extLst>
                </a:gridCol>
                <a:gridCol w="368966">
                  <a:extLst>
                    <a:ext uri="{9D8B030D-6E8A-4147-A177-3AD203B41FA5}">
                      <a16:colId xmlns:a16="http://schemas.microsoft.com/office/drawing/2014/main" val="20002"/>
                    </a:ext>
                  </a:extLst>
                </a:gridCol>
              </a:tblGrid>
              <a:tr h="204017">
                <a:tc>
                  <a:txBody>
                    <a:bodyPr/>
                    <a:lstStyle/>
                    <a:p>
                      <a:pPr algn="l" fontAlgn="ctr"/>
                      <a:r>
                        <a:rPr lang="fr-FR" sz="1400" u="none" strike="noStrike" smtClean="0">
                          <a:effectLst/>
                          <a:latin typeface="+mn-lt"/>
                        </a:rPr>
                        <a:t>111.</a:t>
                      </a:r>
                      <a:r>
                        <a:rPr lang="fr-FR" sz="1400" u="none" strike="noStrike" dirty="0">
                          <a:effectLst/>
                          <a:latin typeface="+mn-lt"/>
                        </a:rPr>
                        <a:t>  Existe-il des procédures adaptées pour l’ensemble des contrôles périodiques ?</a:t>
                      </a:r>
                      <a:endParaRPr lang="fr-FR" sz="1400" b="1" i="0" u="none" strike="noStrike" dirty="0">
                        <a:solidFill>
                          <a:srgbClr val="000000"/>
                        </a:solidFill>
                        <a:effectLst/>
                        <a:latin typeface="+mn-lt"/>
                      </a:endParaRPr>
                    </a:p>
                  </a:txBody>
                  <a:tcPr marL="7017" marR="7017" marT="7017"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oui</a:t>
                      </a:r>
                      <a:endParaRPr lang="fr-FR" sz="1400" b="0" i="0" u="none" strike="noStrike" dirty="0">
                        <a:effectLst/>
                        <a:latin typeface="+mn-lt"/>
                      </a:endParaRPr>
                    </a:p>
                  </a:txBody>
                  <a:tcPr marL="7017" marR="7017" marT="70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non</a:t>
                      </a:r>
                      <a:endParaRPr lang="fr-FR" sz="1400" b="0" i="0" u="none" strike="noStrike" dirty="0">
                        <a:effectLst/>
                        <a:latin typeface="+mn-lt"/>
                      </a:endParaRPr>
                    </a:p>
                  </a:txBody>
                  <a:tcPr marL="7017" marR="7017" marT="70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206339">
                <a:tc>
                  <a:txBody>
                    <a:bodyPr/>
                    <a:lstStyle/>
                    <a:p>
                      <a:pPr algn="ctr" fontAlgn="ctr"/>
                      <a:endParaRPr lang="fr-FR" sz="1400" b="0" i="0" u="none" strike="noStrike">
                        <a:effectLst/>
                        <a:latin typeface="+mn-lt"/>
                      </a:endParaRPr>
                    </a:p>
                  </a:txBody>
                  <a:tcPr marL="7017" marR="7017" marT="7017"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78</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18</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401537">
                <a:tc gridSpan="2">
                  <a:txBody>
                    <a:bodyPr/>
                    <a:lstStyle/>
                    <a:p>
                      <a:pPr algn="l" fontAlgn="ctr"/>
                      <a:r>
                        <a:rPr lang="fr-FR" sz="1400" u="none" strike="noStrike" dirty="0" smtClean="0">
                          <a:effectLst/>
                          <a:latin typeface="+mn-lt"/>
                        </a:rPr>
                        <a:t>112</a:t>
                      </a:r>
                      <a:r>
                        <a:rPr lang="fr-FR" sz="1400" u="none" strike="noStrike" dirty="0">
                          <a:effectLst/>
                          <a:latin typeface="+mn-lt"/>
                        </a:rPr>
                        <a:t>.  Quel est le taux d’avis favorable de la part des commissions de sécurité pour les </a:t>
                      </a:r>
                      <a:r>
                        <a:rPr lang="fr-FR" sz="1400" u="none" strike="noStrike" dirty="0" smtClean="0">
                          <a:effectLst/>
                          <a:latin typeface="+mn-lt"/>
                        </a:rPr>
                        <a:t>ERP ? (moyenne des 79 r</a:t>
                      </a:r>
                      <a:r>
                        <a:rPr lang="fr-FR" sz="1400" u="none" strike="noStrike" baseline="0" dirty="0" smtClean="0">
                          <a:effectLst/>
                          <a:latin typeface="+mn-lt"/>
                        </a:rPr>
                        <a:t>épondants en 2021)</a:t>
                      </a:r>
                      <a:endParaRPr lang="fr-FR" sz="1400" b="1" i="0" u="none" strike="noStrike" dirty="0">
                        <a:solidFill>
                          <a:srgbClr val="000000"/>
                        </a:solidFill>
                        <a:effectLst/>
                        <a:latin typeface="+mn-lt"/>
                      </a:endParaRPr>
                    </a:p>
                  </a:txBody>
                  <a:tcPr marL="7017" marR="7017" marT="7017" marB="0" anchor="ctr">
                    <a:lnR w="12700" cap="flat" cmpd="sng" algn="ctr">
                      <a:no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Arial Unicode MS"/>
                        </a:rPr>
                        <a:t>94</a:t>
                      </a:r>
                      <a:endParaRPr lang="fr-FR" sz="1400" b="0" i="0" u="none" strike="noStrike" dirty="0">
                        <a:solidFill>
                          <a:srgbClr val="0070C0"/>
                        </a:solidFill>
                        <a:effectLst/>
                        <a:latin typeface="Arial Unicode M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206339">
                <a:tc gridSpan="2">
                  <a:txBody>
                    <a:bodyPr/>
                    <a:lstStyle/>
                    <a:p>
                      <a:pPr algn="l" fontAlgn="ctr"/>
                      <a:r>
                        <a:rPr lang="fr-FR" sz="1400" u="none" strike="noStrike" dirty="0" smtClean="0">
                          <a:effectLst/>
                          <a:latin typeface="+mn-lt"/>
                        </a:rPr>
                        <a:t>113</a:t>
                      </a:r>
                      <a:r>
                        <a:rPr lang="fr-FR" sz="1400" u="none" strike="noStrike" dirty="0">
                          <a:effectLst/>
                          <a:latin typeface="+mn-lt"/>
                        </a:rPr>
                        <a:t>.  Quel est le taux de réalisation des dossiers techniques amiante (DTA) </a:t>
                      </a:r>
                      <a:r>
                        <a:rPr lang="fr-FR" sz="1400" u="none" strike="noStrike" dirty="0" smtClean="0">
                          <a:effectLst/>
                          <a:latin typeface="+mn-lt"/>
                        </a:rPr>
                        <a:t>? (moyenne des 79 répondants en 2021)</a:t>
                      </a:r>
                      <a:endParaRPr lang="fr-FR" sz="1400" b="1" i="0" u="none" strike="noStrike" dirty="0">
                        <a:solidFill>
                          <a:srgbClr val="000000"/>
                        </a:solidFill>
                        <a:effectLst/>
                        <a:latin typeface="+mn-lt"/>
                      </a:endParaRPr>
                    </a:p>
                  </a:txBody>
                  <a:tcPr marL="7017" marR="7017" marT="7017" marB="0" anchor="ctr">
                    <a:lnR w="12700" cap="flat" cmpd="sng" algn="ctr">
                      <a:no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Arial Unicode MS"/>
                        </a:rPr>
                        <a:t>95</a:t>
                      </a:r>
                      <a:endParaRPr lang="fr-FR" sz="1400" b="0" i="0" u="none" strike="noStrike" dirty="0">
                        <a:solidFill>
                          <a:srgbClr val="0070C0"/>
                        </a:solidFill>
                        <a:effectLst/>
                        <a:latin typeface="Arial Unicode M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206339">
                <a:tc gridSpan="2">
                  <a:txBody>
                    <a:bodyPr/>
                    <a:lstStyle/>
                    <a:p>
                      <a:pPr algn="r" fontAlgn="ctr"/>
                      <a:r>
                        <a:rPr lang="fr-FR" sz="1400" u="none" strike="noStrike" dirty="0">
                          <a:effectLst/>
                          <a:latin typeface="+mn-lt"/>
                        </a:rPr>
                        <a:t>Dont taux de DTA mis à jour </a:t>
                      </a:r>
                      <a:endParaRPr lang="fr-FR" sz="1400" b="0" i="0" u="none" strike="noStrike" dirty="0">
                        <a:effectLst/>
                        <a:latin typeface="+mn-lt"/>
                      </a:endParaRPr>
                    </a:p>
                  </a:txBody>
                  <a:tcPr marL="7017" marR="7017" marT="7017"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Arial Unicode MS"/>
                        </a:rPr>
                        <a:t>81</a:t>
                      </a:r>
                      <a:endParaRPr lang="fr-FR" sz="1400" b="0" i="0" u="none" strike="noStrike" dirty="0">
                        <a:solidFill>
                          <a:srgbClr val="0070C0"/>
                        </a:solidFill>
                        <a:effectLst/>
                        <a:latin typeface="Arial Unicode MS"/>
                      </a:endParaRPr>
                    </a:p>
                  </a:txBody>
                  <a:tcPr marL="9525" marR="9525" marT="9525" marB="0" anchor="ctr">
                    <a:lnT w="12700" cap="flat" cmpd="sng" algn="ctr">
                      <a:noFill/>
                      <a:prstDash val="solid"/>
                      <a:round/>
                      <a:headEnd type="none" w="med" len="med"/>
                      <a:tailEnd type="none" w="med" len="med"/>
                    </a:lnT>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206339">
                <a:tc gridSpan="2">
                  <a:txBody>
                    <a:bodyPr/>
                    <a:lstStyle/>
                    <a:p>
                      <a:pPr algn="l" fontAlgn="ctr"/>
                      <a:r>
                        <a:rPr lang="fr-FR" sz="1400" u="none" strike="noStrike" smtClean="0">
                          <a:effectLst/>
                          <a:latin typeface="+mn-lt"/>
                        </a:rPr>
                        <a:t>114</a:t>
                      </a:r>
                      <a:r>
                        <a:rPr lang="fr-FR" sz="1400" u="none" strike="noStrike" dirty="0">
                          <a:effectLst/>
                          <a:latin typeface="+mn-lt"/>
                        </a:rPr>
                        <a:t>.  Quel est le nombre </a:t>
                      </a:r>
                      <a:r>
                        <a:rPr lang="fr-FR" sz="1400" u="none" strike="noStrike" dirty="0" smtClean="0">
                          <a:effectLst/>
                          <a:latin typeface="+mn-lt"/>
                        </a:rPr>
                        <a:t>d’installations classées pour la protection de l'environnement (ICPE) </a:t>
                      </a:r>
                      <a:r>
                        <a:rPr lang="fr-FR" sz="1400" u="none" strike="noStrike" dirty="0">
                          <a:effectLst/>
                          <a:latin typeface="+mn-lt"/>
                        </a:rPr>
                        <a:t>?</a:t>
                      </a:r>
                      <a:endParaRPr lang="fr-FR" sz="1400" b="1" i="0" u="none" strike="noStrike" dirty="0">
                        <a:solidFill>
                          <a:srgbClr val="000000"/>
                        </a:solidFill>
                        <a:effectLst/>
                        <a:latin typeface="+mn-lt"/>
                      </a:endParaRPr>
                    </a:p>
                  </a:txBody>
                  <a:tcPr marL="7017" marR="7017" marT="7017"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Calibri"/>
                        </a:rPr>
                        <a:t>229</a:t>
                      </a:r>
                      <a:endParaRPr lang="fr-FR" sz="1400" b="0" i="0" u="none" strike="noStrike" dirty="0">
                        <a:solidFill>
                          <a:srgbClr val="0070C0"/>
                        </a:solidFill>
                        <a:effectLst/>
                        <a:latin typeface="Calibri"/>
                      </a:endParaRPr>
                    </a:p>
                  </a:txBody>
                  <a:tcPr marL="9525" marR="9525" marT="9525"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r h="204017">
                <a:tc>
                  <a:txBody>
                    <a:bodyPr/>
                    <a:lstStyle/>
                    <a:p>
                      <a:pPr algn="l" fontAlgn="ctr"/>
                      <a:r>
                        <a:rPr lang="fr-FR" sz="1400" u="none" strike="noStrike" smtClean="0">
                          <a:effectLst/>
                          <a:latin typeface="+mn-lt"/>
                        </a:rPr>
                        <a:t>115</a:t>
                      </a:r>
                      <a:r>
                        <a:rPr lang="fr-FR" sz="1400" u="none" strike="noStrike" dirty="0">
                          <a:effectLst/>
                          <a:latin typeface="+mn-lt"/>
                        </a:rPr>
                        <a:t>.  Les zones où des atmosphères explosives (ATEX) peuvent se former </a:t>
                      </a:r>
                      <a:r>
                        <a:rPr lang="fr-FR" sz="1400" u="none" strike="noStrike" dirty="0" err="1">
                          <a:effectLst/>
                          <a:latin typeface="+mn-lt"/>
                        </a:rPr>
                        <a:t>ont-elles</a:t>
                      </a:r>
                      <a:r>
                        <a:rPr lang="fr-FR" sz="1400" u="none" strike="noStrike" dirty="0">
                          <a:effectLst/>
                          <a:latin typeface="+mn-lt"/>
                        </a:rPr>
                        <a:t> été identifiées ?</a:t>
                      </a:r>
                      <a:endParaRPr lang="fr-FR" sz="1400" b="1" i="0" u="none" strike="noStrike" dirty="0">
                        <a:solidFill>
                          <a:srgbClr val="000000"/>
                        </a:solidFill>
                        <a:effectLst/>
                        <a:latin typeface="+mn-lt"/>
                      </a:endParaRPr>
                    </a:p>
                  </a:txBody>
                  <a:tcPr marL="7017" marR="7017" marT="7017"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oui</a:t>
                      </a:r>
                      <a:endParaRPr lang="fr-FR" sz="1400" b="0" i="0" u="none" strike="noStrike" dirty="0">
                        <a:effectLst/>
                        <a:latin typeface="+mn-lt"/>
                      </a:endParaRPr>
                    </a:p>
                  </a:txBody>
                  <a:tcPr marL="7017" marR="7017" marT="70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non</a:t>
                      </a:r>
                      <a:endParaRPr lang="fr-FR" sz="1400" b="0" i="0" u="none" strike="noStrike" dirty="0">
                        <a:effectLst/>
                        <a:latin typeface="+mn-lt"/>
                      </a:endParaRPr>
                    </a:p>
                  </a:txBody>
                  <a:tcPr marL="7017" marR="7017" marT="70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6"/>
                  </a:ext>
                </a:extLst>
              </a:tr>
              <a:tr h="206339">
                <a:tc>
                  <a:txBody>
                    <a:bodyPr/>
                    <a:lstStyle/>
                    <a:p>
                      <a:pPr algn="ctr" fontAlgn="ctr"/>
                      <a:endParaRPr lang="fr-FR" sz="1400" b="1" i="0" u="none" strike="noStrike" dirty="0">
                        <a:solidFill>
                          <a:srgbClr val="000000"/>
                        </a:solidFill>
                        <a:effectLst/>
                        <a:latin typeface="+mn-lt"/>
                      </a:endParaRPr>
                    </a:p>
                  </a:txBody>
                  <a:tcPr marL="7017" marR="7017" marT="7017"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34</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55</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7"/>
                  </a:ext>
                </a:extLst>
              </a:tr>
              <a:tr h="206339">
                <a:tc gridSpan="2">
                  <a:txBody>
                    <a:bodyPr/>
                    <a:lstStyle/>
                    <a:p>
                      <a:pPr algn="r" fontAlgn="ctr"/>
                      <a:r>
                        <a:rPr lang="fr-FR" sz="1400" u="none" strike="noStrike" dirty="0">
                          <a:effectLst/>
                          <a:latin typeface="+mn-lt"/>
                        </a:rPr>
                        <a:t>Nombre de zones ATEX identifiées </a:t>
                      </a:r>
                      <a:endParaRPr lang="fr-FR" sz="1400" b="0" i="0" u="none" strike="noStrike" dirty="0">
                        <a:effectLst/>
                        <a:latin typeface="+mn-lt"/>
                      </a:endParaRPr>
                    </a:p>
                  </a:txBody>
                  <a:tcPr marL="7017" marR="7017" marT="7017"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dirty="0">
                        <a:effectLst/>
                        <a:latin typeface="+mn-lt"/>
                      </a:endParaRPr>
                    </a:p>
                  </a:txBody>
                  <a:tcPr marL="7017" marR="7017" marT="701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714</a:t>
                      </a:r>
                      <a:endParaRPr lang="fr-FR" sz="1400" b="0" i="0" u="none" strike="noStrike" dirty="0">
                        <a:solidFill>
                          <a:srgbClr val="0070C0"/>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8"/>
                  </a:ext>
                </a:extLst>
              </a:tr>
              <a:tr h="204017">
                <a:tc>
                  <a:txBody>
                    <a:bodyPr/>
                    <a:lstStyle/>
                    <a:p>
                      <a:pPr algn="r" fontAlgn="ctr"/>
                      <a:r>
                        <a:rPr lang="fr-FR" sz="1400" u="none" strike="noStrike" dirty="0" smtClean="0">
                          <a:effectLst/>
                          <a:latin typeface="+mn-lt"/>
                        </a:rPr>
                        <a:t>Le document relatif à la protection contre les explosions (DRPCE) </a:t>
                      </a:r>
                      <a:r>
                        <a:rPr lang="fr-FR" sz="1400" u="none" strike="noStrike" dirty="0">
                          <a:effectLst/>
                          <a:latin typeface="+mn-lt"/>
                        </a:rPr>
                        <a:t>prévu </a:t>
                      </a:r>
                      <a:r>
                        <a:rPr lang="fr-FR" sz="1400" u="none" strike="noStrike" dirty="0" smtClean="0">
                          <a:effectLst/>
                          <a:latin typeface="+mn-lt"/>
                        </a:rPr>
                        <a:t>au code </a:t>
                      </a:r>
                      <a:r>
                        <a:rPr lang="fr-FR" sz="1400" u="none" strike="noStrike" dirty="0">
                          <a:effectLst/>
                          <a:latin typeface="+mn-lt"/>
                        </a:rPr>
                        <a:t>du travail a-t-il été rédigé ?</a:t>
                      </a:r>
                      <a:endParaRPr lang="fr-FR" sz="1400" b="0" i="0" u="none" strike="noStrike" dirty="0">
                        <a:effectLst/>
                        <a:latin typeface="+mn-lt"/>
                      </a:endParaRPr>
                    </a:p>
                  </a:txBody>
                  <a:tcPr marL="7017" marR="7017" marT="7017"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oui</a:t>
                      </a:r>
                      <a:endParaRPr lang="fr-FR" sz="1400" b="0" i="0" u="none" strike="noStrike" dirty="0">
                        <a:effectLst/>
                        <a:latin typeface="+mn-lt"/>
                      </a:endParaRPr>
                    </a:p>
                  </a:txBody>
                  <a:tcPr marL="7017" marR="7017" marT="70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non</a:t>
                      </a:r>
                      <a:endParaRPr lang="fr-FR" sz="1400" b="0" i="0" u="none" strike="noStrike" dirty="0">
                        <a:effectLst/>
                        <a:latin typeface="+mn-lt"/>
                      </a:endParaRPr>
                    </a:p>
                  </a:txBody>
                  <a:tcPr marL="7017" marR="7017" marT="70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9"/>
                  </a:ext>
                </a:extLst>
              </a:tr>
              <a:tr h="206339">
                <a:tc>
                  <a:txBody>
                    <a:bodyPr/>
                    <a:lstStyle/>
                    <a:p>
                      <a:pPr algn="ctr" fontAlgn="ctr"/>
                      <a:endParaRPr lang="fr-FR" sz="1400" b="0" i="0" u="none" strike="noStrike">
                        <a:effectLst/>
                        <a:latin typeface="+mn-lt"/>
                      </a:endParaRPr>
                    </a:p>
                  </a:txBody>
                  <a:tcPr marL="7017" marR="7017" marT="7017"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15</a:t>
                      </a:r>
                      <a:endParaRPr lang="fr-FR" sz="1400" b="0" i="0" u="none" strike="noStrike" dirty="0">
                        <a:solidFill>
                          <a:srgbClr val="0070C0"/>
                        </a:solidFill>
                        <a:effectLst/>
                        <a:latin typeface="Arial Unicode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a:solidFill>
                            <a:srgbClr val="0070C0"/>
                          </a:solidFill>
                          <a:effectLst/>
                          <a:latin typeface="Arial Unicode M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0"/>
                  </a:ext>
                </a:extLst>
              </a:tr>
              <a:tr h="206339">
                <a:tc gridSpan="2">
                  <a:txBody>
                    <a:bodyPr/>
                    <a:lstStyle/>
                    <a:p>
                      <a:pPr algn="r" fontAlgn="ctr"/>
                      <a:r>
                        <a:rPr lang="fr-FR" sz="1400" u="none" strike="noStrike" dirty="0">
                          <a:effectLst/>
                          <a:latin typeface="+mn-lt"/>
                        </a:rPr>
                        <a:t>Si oui, nombre de zones ATEX prises en compte dans le </a:t>
                      </a:r>
                      <a:r>
                        <a:rPr lang="fr-FR" sz="1400" u="none" strike="noStrike" dirty="0" smtClean="0">
                          <a:effectLst/>
                          <a:latin typeface="+mn-lt"/>
                        </a:rPr>
                        <a:t>DRPCE</a:t>
                      </a:r>
                      <a:endParaRPr lang="fr-FR" sz="1400" b="0" i="0" u="none" strike="noStrike" dirty="0">
                        <a:effectLst/>
                        <a:latin typeface="+mn-lt"/>
                      </a:endParaRPr>
                    </a:p>
                  </a:txBody>
                  <a:tcPr marL="7017" marR="7017" marT="7017"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dirty="0">
                        <a:effectLst/>
                        <a:latin typeface="+mn-lt"/>
                      </a:endParaRPr>
                    </a:p>
                  </a:txBody>
                  <a:tcPr marL="7017" marR="7017" marT="7017"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541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079596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dirty="0"/>
              <a:t>Critère 3.7 : Une fiche collective d’exposition propre aux services (nature des risques professionnels et effectifs des agents exposés) est rédigée.</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48</a:t>
            </a:fld>
            <a:endParaRPr lang="fr-FR"/>
          </a:p>
        </p:txBody>
      </p:sp>
      <p:graphicFrame>
        <p:nvGraphicFramePr>
          <p:cNvPr id="5" name="Espace réservé du contenu 3"/>
          <p:cNvGraphicFramePr>
            <a:graphicFrameLocks/>
          </p:cNvGraphicFramePr>
          <p:nvPr>
            <p:extLst>
              <p:ext uri="{D42A27DB-BD31-4B8C-83A1-F6EECF244321}">
                <p14:modId xmlns:p14="http://schemas.microsoft.com/office/powerpoint/2010/main" val="3932867829"/>
              </p:ext>
            </p:extLst>
          </p:nvPr>
        </p:nvGraphicFramePr>
        <p:xfrm>
          <a:off x="395535" y="2492896"/>
          <a:ext cx="10801201" cy="13681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053566247"/>
              </p:ext>
            </p:extLst>
          </p:nvPr>
        </p:nvGraphicFramePr>
        <p:xfrm>
          <a:off x="539552" y="1772816"/>
          <a:ext cx="7881937" cy="220975"/>
        </p:xfrm>
        <a:graphic>
          <a:graphicData uri="http://schemas.openxmlformats.org/drawingml/2006/table">
            <a:tbl>
              <a:tblPr>
                <a:tableStyleId>{5C22544A-7EE6-4342-B048-85BDC9FD1C3A}</a:tableStyleId>
              </a:tblPr>
              <a:tblGrid>
                <a:gridCol w="6620088">
                  <a:extLst>
                    <a:ext uri="{9D8B030D-6E8A-4147-A177-3AD203B41FA5}">
                      <a16:colId xmlns:a16="http://schemas.microsoft.com/office/drawing/2014/main" val="20000"/>
                    </a:ext>
                  </a:extLst>
                </a:gridCol>
                <a:gridCol w="1261849">
                  <a:extLst>
                    <a:ext uri="{9D8B030D-6E8A-4147-A177-3AD203B41FA5}">
                      <a16:colId xmlns:a16="http://schemas.microsoft.com/office/drawing/2014/main" val="20001"/>
                    </a:ext>
                  </a:extLst>
                </a:gridCol>
              </a:tblGrid>
              <a:tr h="167539">
                <a:tc>
                  <a:txBody>
                    <a:bodyPr/>
                    <a:lstStyle/>
                    <a:p>
                      <a:pPr algn="l" fontAlgn="ctr"/>
                      <a:r>
                        <a:rPr lang="fr-FR" sz="1400" u="none" strike="noStrike" dirty="0" smtClean="0">
                          <a:effectLst/>
                        </a:rPr>
                        <a:t>116</a:t>
                      </a:r>
                      <a:r>
                        <a:rPr lang="fr-FR" sz="1400" u="none" strike="noStrike" dirty="0">
                          <a:effectLst/>
                        </a:rPr>
                        <a:t>.  Quel est le nombre de fiches collectives rédigées </a:t>
                      </a:r>
                      <a:r>
                        <a:rPr lang="fr-FR" sz="1400" u="none" strike="noStrike" dirty="0" smtClean="0">
                          <a:effectLst/>
                        </a:rPr>
                        <a:t>? (18 établissements)</a:t>
                      </a:r>
                      <a:endParaRPr lang="fr-FR" sz="1400" b="1" i="0" u="none" strike="noStrike" dirty="0">
                        <a:solidFill>
                          <a:srgbClr val="000000"/>
                        </a:solidFill>
                        <a:effectLst/>
                        <a:latin typeface="Arial"/>
                      </a:endParaRPr>
                    </a:p>
                  </a:txBody>
                  <a:tcPr marL="7615" marR="7615" marT="7615" marB="0" anchor="ctr"/>
                </a:tc>
                <a:tc>
                  <a:txBody>
                    <a:bodyPr/>
                    <a:lstStyle/>
                    <a:p>
                      <a:pPr algn="ctr" fontAlgn="ctr"/>
                      <a:r>
                        <a:rPr lang="fr-FR" sz="1400" u="none" strike="noStrike" dirty="0" smtClean="0">
                          <a:effectLst/>
                        </a:rPr>
                        <a:t>342</a:t>
                      </a:r>
                      <a:endParaRPr lang="fr-FR" sz="1400" b="0" i="0" u="none" strike="noStrike" dirty="0">
                        <a:effectLst/>
                        <a:latin typeface="Arial Unicode MS"/>
                      </a:endParaRPr>
                    </a:p>
                  </a:txBody>
                  <a:tcPr marL="7615" marR="7615" marT="7615"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6438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dirty="0"/>
              <a:t>Critère 3.8 : Les fiches individuelles d’exposition sont délivrées.</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49</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2989428913"/>
              </p:ext>
            </p:extLst>
          </p:nvPr>
        </p:nvGraphicFramePr>
        <p:xfrm>
          <a:off x="251520" y="1634047"/>
          <a:ext cx="8640960" cy="1442721"/>
        </p:xfrm>
        <a:graphic>
          <a:graphicData uri="http://schemas.openxmlformats.org/drawingml/2006/table">
            <a:tbl>
              <a:tblPr>
                <a:tableStyleId>{5C22544A-7EE6-4342-B048-85BDC9FD1C3A}</a:tableStyleId>
              </a:tblPr>
              <a:tblGrid>
                <a:gridCol w="684076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144016">
                <a:tc>
                  <a:txBody>
                    <a:bodyPr/>
                    <a:lstStyle/>
                    <a:p>
                      <a:pPr algn="l" fontAlgn="ctr"/>
                      <a:r>
                        <a:rPr lang="fr-FR" sz="1400" u="none" strike="noStrike" dirty="0" smtClean="0">
                          <a:effectLst/>
                        </a:rPr>
                        <a:t>117</a:t>
                      </a:r>
                      <a:r>
                        <a:rPr lang="fr-FR" sz="1400" u="none" strike="noStrike" dirty="0">
                          <a:effectLst/>
                        </a:rPr>
                        <a:t>.  Quel est le nombre d’attestations individuelles d’exposition à l’amiante qui ont été délivrées </a:t>
                      </a:r>
                      <a:r>
                        <a:rPr lang="fr-FR" sz="1400" u="none" strike="noStrike" dirty="0" smtClean="0">
                          <a:effectLst/>
                        </a:rPr>
                        <a:t>? </a:t>
                      </a:r>
                      <a:endParaRPr lang="fr-FR" sz="1400" b="1" i="0" u="none" strike="noStrike" dirty="0">
                        <a:solidFill>
                          <a:srgbClr val="000000"/>
                        </a:solidFill>
                        <a:effectLst/>
                        <a:latin typeface="Arial"/>
                      </a:endParaRPr>
                    </a:p>
                  </a:txBody>
                  <a:tcPr marL="7615" marR="7615" marT="761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smtClean="0">
                          <a:solidFill>
                            <a:srgbClr val="0070C0"/>
                          </a:solidFill>
                          <a:effectLst/>
                        </a:rPr>
                        <a:t>33</a:t>
                      </a:r>
                    </a:p>
                    <a:p>
                      <a:pPr algn="ctr" fontAlgn="ctr"/>
                      <a:r>
                        <a:rPr lang="fr-FR" sz="1400" u="none" strike="noStrike" dirty="0" smtClean="0">
                          <a:effectLst/>
                        </a:rPr>
                        <a:t>(8 établissements)</a:t>
                      </a:r>
                      <a:endParaRPr lang="fr-FR" sz="1400" b="0" i="0" u="none" strike="noStrike" dirty="0">
                        <a:effectLst/>
                        <a:latin typeface="Arial Unicode MS"/>
                      </a:endParaRPr>
                    </a:p>
                  </a:txBody>
                  <a:tcPr marL="7615" marR="7615" marT="761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292058">
                <a:tc>
                  <a:txBody>
                    <a:bodyPr/>
                    <a:lstStyle/>
                    <a:p>
                      <a:pPr algn="l" fontAlgn="ctr"/>
                      <a:r>
                        <a:rPr lang="fr-FR" sz="1400" u="none" strike="noStrike" smtClean="0">
                          <a:effectLst/>
                        </a:rPr>
                        <a:t>118</a:t>
                      </a:r>
                      <a:r>
                        <a:rPr lang="fr-FR" sz="1400" u="none" strike="noStrike" dirty="0">
                          <a:effectLst/>
                        </a:rPr>
                        <a:t>.  Quel est le nombre de fiches individuelles d’exposition à l’hyperbarie délivrées </a:t>
                      </a:r>
                      <a:r>
                        <a:rPr lang="fr-FR" sz="1400" u="none" strike="noStrike" dirty="0" smtClean="0">
                          <a:effectLst/>
                        </a:rPr>
                        <a:t>? </a:t>
                      </a:r>
                      <a:endParaRPr lang="fr-FR" sz="1400" b="1" i="0" u="none" strike="noStrike" dirty="0">
                        <a:solidFill>
                          <a:srgbClr val="000000"/>
                        </a:solidFill>
                        <a:effectLst/>
                        <a:latin typeface="Arial"/>
                      </a:endParaRPr>
                    </a:p>
                  </a:txBody>
                  <a:tcPr marL="7615" marR="7615" marT="761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smtClean="0">
                          <a:solidFill>
                            <a:srgbClr val="0070C0"/>
                          </a:solidFill>
                          <a:effectLst/>
                        </a:rPr>
                        <a:t>18</a:t>
                      </a:r>
                    </a:p>
                    <a:p>
                      <a:pPr algn="ctr" fontAlgn="ctr"/>
                      <a:r>
                        <a:rPr lang="fr-FR" sz="1400" u="none" strike="noStrike" dirty="0" smtClean="0">
                          <a:effectLst/>
                        </a:rPr>
                        <a:t>(5 établissements)</a:t>
                      </a:r>
                      <a:endParaRPr lang="fr-FR" sz="1400" b="0" i="0" u="none" strike="noStrike" dirty="0">
                        <a:effectLst/>
                        <a:latin typeface="Arial Unicode MS"/>
                      </a:endParaRPr>
                    </a:p>
                  </a:txBody>
                  <a:tcPr marL="7615" marR="7615" marT="761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574051">
                <a:tc>
                  <a:txBody>
                    <a:bodyPr/>
                    <a:lstStyle/>
                    <a:p>
                      <a:pPr algn="l" fontAlgn="ctr"/>
                      <a:r>
                        <a:rPr lang="fr-FR" sz="1400" u="none" strike="noStrike" smtClean="0">
                          <a:effectLst/>
                        </a:rPr>
                        <a:t>119</a:t>
                      </a:r>
                      <a:r>
                        <a:rPr lang="fr-FR" sz="1400" u="none" strike="noStrike" dirty="0">
                          <a:effectLst/>
                        </a:rPr>
                        <a:t>.  Quel est le nombre de fiches individuelles de suivi de l’exposition aux facteurs de pénibilité délivrées </a:t>
                      </a:r>
                      <a:r>
                        <a:rPr lang="fr-FR" sz="1400" u="none" strike="noStrike" dirty="0" smtClean="0">
                          <a:effectLst/>
                        </a:rPr>
                        <a:t>? </a:t>
                      </a:r>
                      <a:endParaRPr lang="fr-FR" sz="1400" b="1" i="0" u="none" strike="noStrike" dirty="0">
                        <a:solidFill>
                          <a:srgbClr val="000000"/>
                        </a:solidFill>
                        <a:effectLst/>
                        <a:latin typeface="Arial"/>
                      </a:endParaRPr>
                    </a:p>
                  </a:txBody>
                  <a:tcPr marL="7615" marR="7615" marT="761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smtClean="0">
                          <a:solidFill>
                            <a:srgbClr val="0070C0"/>
                          </a:solidFill>
                          <a:effectLst/>
                        </a:rPr>
                        <a:t>90</a:t>
                      </a:r>
                    </a:p>
                    <a:p>
                      <a:pPr algn="ctr" fontAlgn="ctr"/>
                      <a:r>
                        <a:rPr lang="fr-FR" sz="1400" u="none" strike="noStrike" dirty="0" smtClean="0">
                          <a:effectLst/>
                        </a:rPr>
                        <a:t>(3</a:t>
                      </a:r>
                      <a:r>
                        <a:rPr lang="fr-FR" sz="1400" u="none" strike="noStrike" baseline="0" dirty="0" smtClean="0">
                          <a:effectLst/>
                        </a:rPr>
                        <a:t> établissements)</a:t>
                      </a:r>
                      <a:endParaRPr lang="fr-FR" sz="1400" b="0" i="0" u="none" strike="noStrike" dirty="0">
                        <a:effectLst/>
                        <a:latin typeface="Arial Unicode MS"/>
                      </a:endParaRPr>
                    </a:p>
                  </a:txBody>
                  <a:tcPr marL="7615" marR="7615" marT="761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bl>
          </a:graphicData>
        </a:graphic>
      </p:graphicFrame>
      <p:graphicFrame>
        <p:nvGraphicFramePr>
          <p:cNvPr id="5" name="Graphique 4"/>
          <p:cNvGraphicFramePr/>
          <p:nvPr>
            <p:extLst>
              <p:ext uri="{D42A27DB-BD31-4B8C-83A1-F6EECF244321}">
                <p14:modId xmlns:p14="http://schemas.microsoft.com/office/powerpoint/2010/main" val="2174394276"/>
              </p:ext>
            </p:extLst>
          </p:nvPr>
        </p:nvGraphicFramePr>
        <p:xfrm>
          <a:off x="251519" y="3356992"/>
          <a:ext cx="8435283" cy="28017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6039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1600" b="1" smtClean="0"/>
              <a:t>1. </a:t>
            </a:r>
            <a:r>
              <a:rPr lang="fr-FR" sz="1600" b="1" dirty="0"/>
              <a:t>Description de l’organisation de la prévention mise en place dans l’établissement.</a:t>
            </a:r>
            <a:br>
              <a:rPr lang="fr-FR" sz="1600" b="1" dirty="0"/>
            </a:br>
            <a:r>
              <a:rPr lang="fr-FR" sz="1600"/>
              <a:t>Critère </a:t>
            </a:r>
            <a:r>
              <a:rPr lang="fr-FR" sz="1600" smtClean="0"/>
              <a:t>1.1 </a:t>
            </a:r>
            <a:r>
              <a:rPr lang="fr-FR" sz="1600" dirty="0" smtClean="0"/>
              <a:t>La liste des chefs de service est établie, les unités de travail sont identifiées. Le rôle des chefs de service en matière de santé et de sécurité est précisé.</a:t>
            </a:r>
            <a:endParaRPr lang="fr-FR" sz="1600"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5</a:t>
            </a:fld>
            <a:endParaRPr lang="fr-FR"/>
          </a:p>
        </p:txBody>
      </p:sp>
      <p:graphicFrame>
        <p:nvGraphicFramePr>
          <p:cNvPr id="7" name="Espace réservé du contenu 3"/>
          <p:cNvGraphicFramePr>
            <a:graphicFrameLocks/>
          </p:cNvGraphicFramePr>
          <p:nvPr>
            <p:extLst>
              <p:ext uri="{D42A27DB-BD31-4B8C-83A1-F6EECF244321}">
                <p14:modId xmlns:p14="http://schemas.microsoft.com/office/powerpoint/2010/main" val="556845778"/>
              </p:ext>
            </p:extLst>
          </p:nvPr>
        </p:nvGraphicFramePr>
        <p:xfrm>
          <a:off x="164054" y="1484784"/>
          <a:ext cx="9164096" cy="3277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4672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dirty="0"/>
              <a:t>Critère 3.9 : Risques particuliers – Agents chimiques dangereux, agents biologiques, sources radioactives, rayonnements optiques artificiels et nanomatériaux</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50</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2089941949"/>
              </p:ext>
            </p:extLst>
          </p:nvPr>
        </p:nvGraphicFramePr>
        <p:xfrm>
          <a:off x="107504" y="1412776"/>
          <a:ext cx="8928992" cy="4770164"/>
        </p:xfrm>
        <a:graphic>
          <a:graphicData uri="http://schemas.openxmlformats.org/drawingml/2006/table">
            <a:tbl>
              <a:tblPr>
                <a:tableStyleId>{5C22544A-7EE6-4342-B048-85BDC9FD1C3A}</a:tableStyleId>
              </a:tblPr>
              <a:tblGrid>
                <a:gridCol w="6768752">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288032">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tblGrid>
              <a:tr h="263464">
                <a:tc gridSpan="3">
                  <a:txBody>
                    <a:bodyPr/>
                    <a:lstStyle/>
                    <a:p>
                      <a:pPr algn="l" fontAlgn="ctr"/>
                      <a:r>
                        <a:rPr lang="fr-FR" sz="1200" u="none" strike="noStrike" dirty="0" smtClean="0">
                          <a:effectLst/>
                          <a:latin typeface="+mn-lt"/>
                        </a:rPr>
                        <a:t>120.  Des agents chimiques dangereux (ACD) sont-ils présents dans l’établissement ?</a:t>
                      </a:r>
                      <a:endParaRPr lang="fr-FR" sz="1200" b="1" i="0" u="none" strike="noStrike" dirty="0">
                        <a:solidFill>
                          <a:srgbClr val="000000"/>
                        </a:solidFill>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a:effectLst/>
                          <a:latin typeface="Arial Unicode MS"/>
                        </a:rPr>
                        <a:t>oui</a:t>
                      </a: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Arial Unicode MS"/>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263464">
                <a:tc gridSpan="3">
                  <a:txBody>
                    <a:bodyPr/>
                    <a:lstStyle/>
                    <a:p>
                      <a:pPr algn="l" fontAlgn="ctr"/>
                      <a:endParaRPr lang="fr-FR" sz="1200" b="1" i="0" u="none" strike="noStrike" dirty="0">
                        <a:solidFill>
                          <a:srgbClr val="000000"/>
                        </a:solidFill>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dirty="0">
                          <a:solidFill>
                            <a:srgbClr val="0070C0"/>
                          </a:solidFill>
                          <a:effectLst/>
                          <a:latin typeface="Arial Unicode MS"/>
                        </a:rPr>
                        <a:t>76</a:t>
                      </a: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26</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263464">
                <a:tc gridSpan="3">
                  <a:txBody>
                    <a:bodyPr/>
                    <a:lstStyle/>
                    <a:p>
                      <a:pPr algn="l" fontAlgn="ctr"/>
                      <a:r>
                        <a:rPr lang="fr-FR" sz="1200" u="none" strike="noStrike" dirty="0">
                          <a:effectLst/>
                          <a:latin typeface="+mn-lt"/>
                        </a:rPr>
                        <a:t>Une liste des personnes exposées aux ACD est-elle établie ?</a:t>
                      </a: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a:effectLst/>
                          <a:latin typeface="Arial Unicode MS"/>
                        </a:rPr>
                        <a:t>oui</a:t>
                      </a: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Arial Unicode MS"/>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263464">
                <a:tc gridSpan="3">
                  <a:txBody>
                    <a:bodyPr/>
                    <a:lstStyle/>
                    <a:p>
                      <a:pPr algn="l" fontAlgn="ct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Arial Unicode MS"/>
                        </a:rPr>
                        <a:t>41</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33</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263464">
                <a:tc gridSpan="3">
                  <a:txBody>
                    <a:bodyPr/>
                    <a:lstStyle/>
                    <a:p>
                      <a:pPr algn="l" fontAlgn="ctr"/>
                      <a:r>
                        <a:rPr lang="fr-FR" sz="1200" u="none" strike="noStrike" smtClean="0">
                          <a:effectLst/>
                          <a:latin typeface="+mn-lt"/>
                        </a:rPr>
                        <a:t>121.</a:t>
                      </a:r>
                      <a:r>
                        <a:rPr lang="fr-FR" sz="1200" u="none" strike="noStrike" dirty="0">
                          <a:effectLst/>
                          <a:latin typeface="+mn-lt"/>
                        </a:rPr>
                        <a:t>  Des agents </a:t>
                      </a:r>
                      <a:r>
                        <a:rPr lang="fr-FR" sz="1200" u="none" strike="noStrike" dirty="0" smtClean="0">
                          <a:effectLst/>
                          <a:latin typeface="+mn-lt"/>
                        </a:rPr>
                        <a:t>CMR </a:t>
                      </a:r>
                      <a:r>
                        <a:rPr lang="fr-FR" sz="1200" u="none" strike="noStrike" dirty="0">
                          <a:effectLst/>
                          <a:latin typeface="+mn-lt"/>
                        </a:rPr>
                        <a:t>sont-ils présents dans l’établissement ?</a:t>
                      </a:r>
                      <a:endParaRPr lang="fr-FR" sz="1200" b="1" i="0" u="none" strike="noStrike" dirty="0">
                        <a:solidFill>
                          <a:srgbClr val="000000"/>
                        </a:solidFill>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a:effectLst/>
                          <a:latin typeface="Arial Unicode MS"/>
                        </a:rPr>
                        <a:t>oui</a:t>
                      </a: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Arial Unicode MS"/>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263464">
                <a:tc gridSpan="3">
                  <a:txBody>
                    <a:bodyPr/>
                    <a:lstStyle/>
                    <a:p>
                      <a:pPr algn="l" fontAlgn="ct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Arial Unicode MS"/>
                        </a:rPr>
                        <a:t>66</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36</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r h="263464">
                <a:tc gridSpan="3">
                  <a:txBody>
                    <a:bodyPr/>
                    <a:lstStyle/>
                    <a:p>
                      <a:pPr algn="l" fontAlgn="ctr"/>
                      <a:r>
                        <a:rPr lang="fr-FR" sz="1200" u="none" strike="noStrike" dirty="0">
                          <a:effectLst/>
                          <a:latin typeface="+mn-lt"/>
                        </a:rPr>
                        <a:t> Une liste des produits CMR est-elle établie ?</a:t>
                      </a: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a:effectLst/>
                          <a:latin typeface="Arial Unicode MS"/>
                        </a:rPr>
                        <a:t>oui</a:t>
                      </a: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Arial Unicode MS"/>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6"/>
                  </a:ext>
                </a:extLst>
              </a:tr>
              <a:tr h="263464">
                <a:tc gridSpan="3">
                  <a:txBody>
                    <a:bodyPr/>
                    <a:lstStyle/>
                    <a:p>
                      <a:pPr algn="l" fontAlgn="ct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Arial Unicode MS"/>
                        </a:rPr>
                        <a:t>41</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24</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7"/>
                  </a:ext>
                </a:extLst>
              </a:tr>
              <a:tr h="263464">
                <a:tc gridSpan="3">
                  <a:txBody>
                    <a:bodyPr/>
                    <a:lstStyle/>
                    <a:p>
                      <a:pPr algn="l" fontAlgn="ctr"/>
                      <a:r>
                        <a:rPr lang="fr-FR" sz="1200" u="none" strike="noStrike" dirty="0">
                          <a:effectLst/>
                          <a:latin typeface="+mn-lt"/>
                        </a:rPr>
                        <a:t>Une liste des personnes exposées aux CMR est-elle établie ?</a:t>
                      </a: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a:effectLst/>
                          <a:latin typeface="Arial Unicode MS"/>
                        </a:rPr>
                        <a:t>oui</a:t>
                      </a: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Arial Unicode MS"/>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8"/>
                  </a:ext>
                </a:extLst>
              </a:tr>
              <a:tr h="263464">
                <a:tc gridSpan="3">
                  <a:txBody>
                    <a:bodyPr/>
                    <a:lstStyle/>
                    <a:p>
                      <a:pPr algn="l" fontAlgn="ct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Arial Unicode MS"/>
                        </a:rPr>
                        <a:t>37</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28</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9"/>
                  </a:ext>
                </a:extLst>
              </a:tr>
              <a:tr h="263464">
                <a:tc gridSpan="4">
                  <a:txBody>
                    <a:bodyPr/>
                    <a:lstStyle/>
                    <a:p>
                      <a:pPr algn="l" fontAlgn="ctr"/>
                      <a:r>
                        <a:rPr lang="fr-FR" sz="1200" u="none" strike="noStrike" dirty="0">
                          <a:effectLst/>
                          <a:latin typeface="+mn-lt"/>
                        </a:rPr>
                        <a:t>Nombre de personnes exposées aux CMR</a:t>
                      </a: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kern="1200" dirty="0">
                          <a:solidFill>
                            <a:srgbClr val="0070C0"/>
                          </a:solidFill>
                          <a:effectLst/>
                          <a:latin typeface="Arial Unicode MS"/>
                          <a:ea typeface="+mn-ea"/>
                          <a:cs typeface="+mn-cs"/>
                        </a:rPr>
                        <a:t>5462</a:t>
                      </a:r>
                    </a:p>
                  </a:txBody>
                  <a:tcPr marL="0" marR="0" marT="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0"/>
                  </a:ext>
                </a:extLst>
              </a:tr>
              <a:tr h="263464">
                <a:tc gridSpan="4">
                  <a:txBody>
                    <a:bodyPr/>
                    <a:lstStyle/>
                    <a:p>
                      <a:pPr algn="l" fontAlgn="ctr"/>
                      <a:r>
                        <a:rPr lang="fr-FR" sz="1200" u="none" strike="noStrike" dirty="0">
                          <a:effectLst/>
                          <a:latin typeface="+mn-lt"/>
                        </a:rPr>
                        <a:t>Quel est le nombre de fiches individuelles d’exposition aux CMR délivrées ?</a:t>
                      </a: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kern="1200" dirty="0">
                          <a:solidFill>
                            <a:srgbClr val="0070C0"/>
                          </a:solidFill>
                          <a:effectLst/>
                          <a:latin typeface="Arial Unicode MS"/>
                          <a:ea typeface="+mn-ea"/>
                          <a:cs typeface="+mn-cs"/>
                        </a:rPr>
                        <a:t>1556</a:t>
                      </a:r>
                    </a:p>
                  </a:txBody>
                  <a:tcPr marL="0" marR="0" marT="0"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1"/>
                  </a:ext>
                </a:extLst>
              </a:tr>
              <a:tr h="537100">
                <a:tc>
                  <a:txBody>
                    <a:bodyPr/>
                    <a:lstStyle/>
                    <a:p>
                      <a:pPr algn="l" fontAlgn="ctr"/>
                      <a:r>
                        <a:rPr lang="fr-FR" sz="1200" u="none" strike="noStrike" smtClean="0">
                          <a:effectLst/>
                          <a:latin typeface="+mn-lt"/>
                        </a:rPr>
                        <a:t>122</a:t>
                      </a:r>
                      <a:r>
                        <a:rPr lang="fr-FR" sz="1200" u="none" strike="noStrike" dirty="0">
                          <a:effectLst/>
                          <a:latin typeface="+mn-lt"/>
                        </a:rPr>
                        <a:t>.  Présence dans l’établissement d'agents biologiques des groupes 2 ou 3.</a:t>
                      </a:r>
                      <a:endParaRPr lang="fr-FR" sz="1200" b="1" i="0" u="none" strike="noStrike" dirty="0">
                        <a:solidFill>
                          <a:srgbClr val="000000"/>
                        </a:solidFill>
                        <a:effectLst/>
                        <a:latin typeface="+mn-lt"/>
                      </a:endParaRPr>
                    </a:p>
                  </a:txBody>
                  <a:tcPr marL="6100" marR="6100" marT="6100"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200" u="none" strike="noStrike" dirty="0" smtClean="0">
                          <a:effectLst/>
                          <a:latin typeface="+mn-lt"/>
                        </a:rPr>
                        <a:t>G </a:t>
                      </a:r>
                      <a:r>
                        <a:rPr lang="fr-FR" sz="1200" u="none" strike="noStrike" dirty="0">
                          <a:effectLst/>
                          <a:latin typeface="+mn-lt"/>
                        </a:rPr>
                        <a:t>2</a:t>
                      </a:r>
                      <a:endParaRPr lang="fr-FR" sz="1200" b="0" i="0" u="none" strike="noStrike" dirty="0">
                        <a:effectLst/>
                        <a:latin typeface="+mn-lt"/>
                      </a:endParaRPr>
                    </a:p>
                  </a:txBody>
                  <a:tcPr marL="6100" marR="6100" marT="6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gridSpan="2">
                  <a:txBody>
                    <a:bodyPr/>
                    <a:lstStyle/>
                    <a:p>
                      <a:pPr algn="ctr" fontAlgn="ctr"/>
                      <a:r>
                        <a:rPr lang="fr-FR" sz="1200" u="none" strike="noStrike" dirty="0" smtClean="0">
                          <a:effectLst/>
                          <a:latin typeface="+mn-lt"/>
                        </a:rPr>
                        <a:t>G </a:t>
                      </a:r>
                      <a:r>
                        <a:rPr lang="fr-FR" sz="1200" u="none" strike="noStrike" dirty="0">
                          <a:effectLst/>
                          <a:latin typeface="+mn-lt"/>
                        </a:rPr>
                        <a:t>2 et 3</a:t>
                      </a:r>
                      <a:endParaRPr lang="fr-FR" sz="1200" b="0" i="0" u="none" strike="noStrike" dirty="0">
                        <a:effectLst/>
                        <a:latin typeface="+mn-lt"/>
                      </a:endParaRPr>
                    </a:p>
                  </a:txBody>
                  <a:tcPr marL="6100" marR="6100" marT="6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algn="ctr" fontAlgn="ctr"/>
                      <a:endParaRPr lang="fr-FR" sz="1100" b="0" i="0" u="none" strike="noStrike" dirty="0">
                        <a:effectLst/>
                        <a:latin typeface="+mn-lt"/>
                      </a:endParaRPr>
                    </a:p>
                  </a:txBody>
                  <a:tcPr marL="6100" marR="6100" marT="6100" marB="0" anchor="ctr"/>
                </a:tc>
                <a:tc>
                  <a:txBody>
                    <a:bodyPr/>
                    <a:lstStyle/>
                    <a:p>
                      <a:pPr algn="ctr" fontAlgn="ctr"/>
                      <a:r>
                        <a:rPr lang="fr-FR" sz="1200" u="none" strike="noStrike" dirty="0" smtClean="0">
                          <a:effectLst/>
                          <a:latin typeface="+mn-lt"/>
                        </a:rPr>
                        <a:t>Absence d’agents biologiques</a:t>
                      </a:r>
                      <a:endParaRPr lang="fr-FR" sz="1200" b="0" i="0" u="none" strike="noStrike" dirty="0">
                        <a:effectLst/>
                        <a:latin typeface="+mn-lt"/>
                      </a:endParaRPr>
                    </a:p>
                  </a:txBody>
                  <a:tcPr marL="6100" marR="6100" marT="6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2"/>
                  </a:ext>
                </a:extLst>
              </a:tr>
              <a:tr h="263464">
                <a:tc>
                  <a:txBody>
                    <a:bodyPr/>
                    <a:lstStyle/>
                    <a:p>
                      <a:pPr algn="l" fontAlgn="ctr"/>
                      <a:endParaRPr lang="fr-FR" sz="1200" b="1" i="0" u="none" strike="noStrike" dirty="0">
                        <a:solidFill>
                          <a:srgbClr val="000000"/>
                        </a:solidFill>
                        <a:effectLst/>
                        <a:latin typeface="+mn-lt"/>
                      </a:endParaRPr>
                    </a:p>
                  </a:txBody>
                  <a:tcPr marL="6100" marR="6100" marT="6100"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43</a:t>
                      </a:r>
                      <a:endParaRPr lang="fr-FR" sz="1400" b="0" i="0" u="none" strike="noStrike" dirty="0">
                        <a:solidFill>
                          <a:srgbClr val="0070C0"/>
                        </a:solidFill>
                        <a:effectLst/>
                        <a:latin typeface="+mn-lt"/>
                      </a:endParaRPr>
                    </a:p>
                  </a:txBody>
                  <a:tcPr marL="6100" marR="6100" marT="6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gridSpan="2">
                  <a:txBody>
                    <a:bodyPr/>
                    <a:lstStyle/>
                    <a:p>
                      <a:pPr algn="ctr" fontAlgn="ctr"/>
                      <a:r>
                        <a:rPr lang="fr-FR" sz="1400" b="0" i="0" u="none" strike="noStrike" dirty="0" smtClean="0">
                          <a:solidFill>
                            <a:srgbClr val="0070C0"/>
                          </a:solidFill>
                          <a:effectLst/>
                          <a:latin typeface="+mn-lt"/>
                        </a:rPr>
                        <a:t>20</a:t>
                      </a:r>
                      <a:endParaRPr lang="fr-FR" sz="1400" b="0" i="0" u="none" strike="noStrike" dirty="0">
                        <a:solidFill>
                          <a:srgbClr val="0070C0"/>
                        </a:solidFill>
                        <a:effectLst/>
                        <a:latin typeface="+mn-lt"/>
                      </a:endParaRPr>
                    </a:p>
                  </a:txBody>
                  <a:tcPr marL="6100" marR="6100" marT="6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algn="ctr" fontAlgn="ctr"/>
                      <a:endParaRPr lang="fr-FR" sz="1100" b="0" i="0" u="none" strike="noStrike">
                        <a:effectLst/>
                        <a:latin typeface="+mn-lt"/>
                      </a:endParaRPr>
                    </a:p>
                  </a:txBody>
                  <a:tcPr marL="6100" marR="6100" marT="6100" marB="0" anchor="ctr"/>
                </a:tc>
                <a:tc>
                  <a:txBody>
                    <a:bodyPr/>
                    <a:lstStyle/>
                    <a:p>
                      <a:pPr algn="ctr" fontAlgn="ctr"/>
                      <a:r>
                        <a:rPr lang="fr-FR" sz="1400" b="0" i="0" u="none" strike="noStrike" dirty="0" smtClean="0">
                          <a:solidFill>
                            <a:srgbClr val="0070C0"/>
                          </a:solidFill>
                          <a:effectLst/>
                          <a:latin typeface="+mn-lt"/>
                        </a:rPr>
                        <a:t>44</a:t>
                      </a:r>
                      <a:endParaRPr lang="fr-FR" sz="1400" b="0" i="0" u="none" strike="noStrike" dirty="0">
                        <a:solidFill>
                          <a:srgbClr val="0070C0"/>
                        </a:solidFill>
                        <a:effectLst/>
                        <a:latin typeface="+mn-lt"/>
                      </a:endParaRPr>
                    </a:p>
                  </a:txBody>
                  <a:tcPr marL="6100" marR="6100" marT="61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3"/>
                  </a:ext>
                </a:extLst>
              </a:tr>
              <a:tr h="263464">
                <a:tc gridSpan="2">
                  <a:txBody>
                    <a:bodyPr/>
                    <a:lstStyle/>
                    <a:p>
                      <a:pPr algn="l" fontAlgn="ctr"/>
                      <a:r>
                        <a:rPr lang="fr-FR" sz="1200" u="none" strike="noStrike" dirty="0">
                          <a:effectLst/>
                          <a:latin typeface="+mn-lt"/>
                        </a:rPr>
                        <a:t>Une liste des personnes exposées aux agents biologiques est-elle établie ?</a:t>
                      </a: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gridSpan="2">
                  <a:txBody>
                    <a:bodyPr/>
                    <a:lstStyle/>
                    <a:p>
                      <a:pPr algn="ctr" fontAlgn="ctr"/>
                      <a:r>
                        <a:rPr lang="fr-FR" sz="1200" u="none" strike="noStrike">
                          <a:effectLst/>
                          <a:latin typeface="+mn-lt"/>
                        </a:rPr>
                        <a:t>oui</a:t>
                      </a:r>
                      <a:endParaRPr lang="fr-FR" sz="1200" b="0" i="0" u="none" strike="noStrike">
                        <a:effectLst/>
                        <a:latin typeface="+mn-lt"/>
                      </a:endParaRPr>
                    </a:p>
                  </a:txBody>
                  <a:tcPr marL="6100" marR="6100" marT="6100"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hMerge="1">
                  <a:txBody>
                    <a:bodyPr/>
                    <a:lstStyle/>
                    <a:p>
                      <a:pPr algn="ctr" fontAlgn="ctr"/>
                      <a:endParaRPr lang="fr-FR" sz="1100" b="0" i="0" u="none" strike="noStrike">
                        <a:effectLst/>
                        <a:latin typeface="+mn-lt"/>
                      </a:endParaRPr>
                    </a:p>
                  </a:txBody>
                  <a:tcPr marL="6100" marR="6100" marT="6100" marB="0" anchor="ctr"/>
                </a:tc>
                <a:tc>
                  <a:txBody>
                    <a:bodyPr/>
                    <a:lstStyle/>
                    <a:p>
                      <a:pPr algn="ctr" fontAlgn="ctr"/>
                      <a:r>
                        <a:rPr lang="fr-FR" sz="1200" u="none" strike="noStrike">
                          <a:effectLst/>
                          <a:latin typeface="+mn-lt"/>
                        </a:rPr>
                        <a:t>non</a:t>
                      </a:r>
                      <a:endParaRPr lang="fr-FR" sz="1200" b="0" i="0" u="none" strike="noStrike">
                        <a:effectLst/>
                        <a:latin typeface="+mn-lt"/>
                      </a:endParaRPr>
                    </a:p>
                  </a:txBody>
                  <a:tcPr marL="6100" marR="6100" marT="6100"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4"/>
                  </a:ext>
                </a:extLst>
              </a:tr>
              <a:tr h="263464">
                <a:tc gridSpan="2">
                  <a:txBody>
                    <a:bodyPr/>
                    <a:lstStyle/>
                    <a:p>
                      <a:pPr algn="l" fontAlgn="ct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gridSpan="2">
                  <a:txBody>
                    <a:bodyPr/>
                    <a:lstStyle/>
                    <a:p>
                      <a:pPr algn="ctr" fontAlgn="ctr"/>
                      <a:r>
                        <a:rPr lang="fr-FR" sz="1400" b="0" i="0" u="none" strike="noStrike" dirty="0" smtClean="0">
                          <a:solidFill>
                            <a:srgbClr val="0070C0"/>
                          </a:solidFill>
                          <a:effectLst/>
                          <a:latin typeface="+mn-lt"/>
                        </a:rPr>
                        <a:t>23</a:t>
                      </a:r>
                      <a:endParaRPr lang="fr-FR" sz="1400" b="0" i="0" u="none" strike="noStrike" dirty="0">
                        <a:solidFill>
                          <a:srgbClr val="0070C0"/>
                        </a:solidFill>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100" b="0" i="0" u="none" strike="noStrike">
                        <a:effectLst/>
                        <a:latin typeface="+mn-lt"/>
                      </a:endParaRPr>
                    </a:p>
                  </a:txBody>
                  <a:tcPr marL="6100" marR="6100" marT="6100" marB="0" anchor="ctr"/>
                </a:tc>
                <a:tc>
                  <a:txBody>
                    <a:bodyPr/>
                    <a:lstStyle/>
                    <a:p>
                      <a:pPr algn="ctr" fontAlgn="ctr"/>
                      <a:r>
                        <a:rPr lang="fr-FR" sz="1400" b="0" i="0" u="none" strike="noStrike" dirty="0" smtClean="0">
                          <a:effectLst/>
                          <a:latin typeface="+mn-lt"/>
                        </a:rPr>
                        <a:t>21</a:t>
                      </a:r>
                      <a:endParaRPr lang="fr-FR" sz="14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5"/>
                  </a:ext>
                </a:extLst>
              </a:tr>
              <a:tr h="263464">
                <a:tc gridSpan="2">
                  <a:txBody>
                    <a:bodyPr/>
                    <a:lstStyle/>
                    <a:p>
                      <a:pPr algn="l" fontAlgn="ctr"/>
                      <a:r>
                        <a:rPr lang="fr-FR" sz="1200" b="0" i="0" u="none" strike="noStrike" dirty="0" smtClean="0">
                          <a:effectLst/>
                          <a:latin typeface="+mn-lt"/>
                        </a:rPr>
                        <a:t>Nombre de personnes exposées aux agents biologiques</a:t>
                      </a: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gridSpan="2">
                  <a:txBody>
                    <a:bodyPr/>
                    <a:lstStyle/>
                    <a:p>
                      <a:pPr algn="ctr" fontAlgn="ctr"/>
                      <a:endParaRPr lang="fr-FR" sz="14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mn-lt"/>
                        </a:rPr>
                        <a:t>1207</a:t>
                      </a:r>
                      <a:endParaRPr lang="fr-FR" sz="1400" b="0" i="0" u="none" strike="noStrike" dirty="0">
                        <a:solidFill>
                          <a:srgbClr val="0070C0"/>
                        </a:solidFill>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2792960995"/>
                  </a:ext>
                </a:extLst>
              </a:tr>
            </a:tbl>
          </a:graphicData>
        </a:graphic>
      </p:graphicFrame>
    </p:spTree>
    <p:extLst>
      <p:ext uri="{BB962C8B-B14F-4D97-AF65-F5344CB8AC3E}">
        <p14:creationId xmlns:p14="http://schemas.microsoft.com/office/powerpoint/2010/main" val="293581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dirty="0"/>
              <a:t>Critère 3.9 : Risques particuliers – Agents chimiques dangereux, agents biologiques, sources radioactives, rayonnements optiques artificiels et </a:t>
            </a:r>
            <a:r>
              <a:rPr lang="fr-FR" sz="1600" dirty="0" smtClean="0"/>
              <a:t>nanomatériaux en 2021</a:t>
            </a:r>
            <a:endParaRPr lang="fr-FR" sz="1600" dirty="0"/>
          </a:p>
        </p:txBody>
      </p:sp>
      <p:graphicFrame>
        <p:nvGraphicFramePr>
          <p:cNvPr id="8" name="Espace réservé du contenu 3"/>
          <p:cNvGraphicFramePr>
            <a:graphicFrameLocks/>
          </p:cNvGraphicFramePr>
          <p:nvPr>
            <p:extLst>
              <p:ext uri="{D42A27DB-BD31-4B8C-83A1-F6EECF244321}">
                <p14:modId xmlns:p14="http://schemas.microsoft.com/office/powerpoint/2010/main" val="1963665006"/>
              </p:ext>
            </p:extLst>
          </p:nvPr>
        </p:nvGraphicFramePr>
        <p:xfrm>
          <a:off x="-2746575" y="980728"/>
          <a:ext cx="11916816" cy="5877272"/>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A786685B-2977-D546-9E3D-3CA676A47F0C}" type="slidenum">
              <a:rPr lang="fr-FR" smtClean="0"/>
              <a:pPr/>
              <a:t>51</a:t>
            </a:fld>
            <a:endParaRPr lang="fr-FR"/>
          </a:p>
        </p:txBody>
      </p:sp>
    </p:spTree>
    <p:extLst>
      <p:ext uri="{BB962C8B-B14F-4D97-AF65-F5344CB8AC3E}">
        <p14:creationId xmlns:p14="http://schemas.microsoft.com/office/powerpoint/2010/main" val="1680213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dirty="0"/>
              <a:t>Critère 3.9 : Risques particuliers – Agents chimiques dangereux, agents biologiques, sources radioactives, rayonnements optiques artificiels et nanomatériaux</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52</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3767495843"/>
              </p:ext>
            </p:extLst>
          </p:nvPr>
        </p:nvGraphicFramePr>
        <p:xfrm>
          <a:off x="107504" y="1322250"/>
          <a:ext cx="8928992" cy="4483017"/>
        </p:xfrm>
        <a:graphic>
          <a:graphicData uri="http://schemas.openxmlformats.org/drawingml/2006/table">
            <a:tbl>
              <a:tblPr>
                <a:tableStyleId>{5C22544A-7EE6-4342-B048-85BDC9FD1C3A}</a:tableStyleId>
              </a:tblPr>
              <a:tblGrid>
                <a:gridCol w="7920879">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432049">
                  <a:extLst>
                    <a:ext uri="{9D8B030D-6E8A-4147-A177-3AD203B41FA5}">
                      <a16:colId xmlns:a16="http://schemas.microsoft.com/office/drawing/2014/main" val="20002"/>
                    </a:ext>
                  </a:extLst>
                </a:gridCol>
              </a:tblGrid>
              <a:tr h="337252">
                <a:tc>
                  <a:txBody>
                    <a:bodyPr/>
                    <a:lstStyle/>
                    <a:p>
                      <a:pPr algn="l" fontAlgn="ctr"/>
                      <a:r>
                        <a:rPr lang="fr-FR" sz="1200" u="none" strike="noStrike" smtClean="0">
                          <a:effectLst/>
                          <a:latin typeface="+mn-lt"/>
                        </a:rPr>
                        <a:t>123</a:t>
                      </a:r>
                      <a:r>
                        <a:rPr lang="fr-FR" sz="1200" u="none" strike="noStrike" dirty="0">
                          <a:effectLst/>
                          <a:latin typeface="+mn-lt"/>
                        </a:rPr>
                        <a:t>.  De sources radioactives sont-elles présentes dans l’établissement ?</a:t>
                      </a:r>
                      <a:endParaRPr lang="fr-FR" sz="1200" b="1" i="0" u="none" strike="noStrike" dirty="0">
                        <a:solidFill>
                          <a:srgbClr val="000000"/>
                        </a:solidFill>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a:effectLst/>
                          <a:latin typeface="Calibri"/>
                        </a:rPr>
                        <a:t>oui</a:t>
                      </a: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337252">
                <a:tc>
                  <a:txBody>
                    <a:bodyPr/>
                    <a:lstStyle/>
                    <a:p>
                      <a:pPr algn="l" fontAlgn="ct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55</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46</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337252">
                <a:tc>
                  <a:txBody>
                    <a:bodyPr/>
                    <a:lstStyle/>
                    <a:p>
                      <a:pPr algn="l" fontAlgn="ctr"/>
                      <a:r>
                        <a:rPr lang="fr-FR" sz="1200" u="none" strike="noStrike" dirty="0">
                          <a:effectLst/>
                          <a:latin typeface="+mn-lt"/>
                        </a:rPr>
                        <a:t>Une liste des personnes exposées aux sources radioactives est-elle établie ?</a:t>
                      </a: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a:effectLst/>
                          <a:latin typeface="Calibri"/>
                        </a:rPr>
                        <a:t>oui</a:t>
                      </a: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337252">
                <a:tc>
                  <a:txBody>
                    <a:bodyPr/>
                    <a:lstStyle/>
                    <a:p>
                      <a:pPr algn="l" fontAlgn="ct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39</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15</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435993">
                <a:tc gridSpan="2">
                  <a:txBody>
                    <a:bodyPr/>
                    <a:lstStyle/>
                    <a:p>
                      <a:pPr algn="l" fontAlgn="ctr"/>
                      <a:r>
                        <a:rPr lang="fr-FR" sz="1200" u="none" strike="noStrike" dirty="0">
                          <a:effectLst/>
                          <a:latin typeface="+mn-lt"/>
                        </a:rPr>
                        <a:t>Nombre de personnes compétentes en radioprotection.</a:t>
                      </a: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Calibri"/>
                        </a:rPr>
                        <a:t>831</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337252">
                <a:tc>
                  <a:txBody>
                    <a:bodyPr/>
                    <a:lstStyle/>
                    <a:p>
                      <a:pPr algn="l" fontAlgn="ctr"/>
                      <a:r>
                        <a:rPr lang="fr-FR" sz="1200" u="none" strike="noStrike" smtClean="0">
                          <a:effectLst/>
                          <a:latin typeface="+mn-lt"/>
                        </a:rPr>
                        <a:t>124</a:t>
                      </a:r>
                      <a:r>
                        <a:rPr lang="fr-FR" sz="1200" u="none" strike="noStrike" dirty="0">
                          <a:effectLst/>
                          <a:latin typeface="+mn-lt"/>
                        </a:rPr>
                        <a:t>.  Des sources de rayonnement optique </a:t>
                      </a:r>
                      <a:r>
                        <a:rPr lang="fr-FR" sz="1200" u="none" strike="noStrike" dirty="0" smtClean="0">
                          <a:effectLst/>
                          <a:latin typeface="+mn-lt"/>
                        </a:rPr>
                        <a:t>artificiel </a:t>
                      </a:r>
                      <a:r>
                        <a:rPr lang="fr-FR" sz="1200" u="none" strike="noStrike" dirty="0">
                          <a:effectLst/>
                          <a:latin typeface="+mn-lt"/>
                        </a:rPr>
                        <a:t>sont-elles utilisées dans l’établissement ?</a:t>
                      </a:r>
                      <a:endParaRPr lang="fr-FR" sz="1200" b="1" i="0" u="none" strike="noStrike" dirty="0">
                        <a:solidFill>
                          <a:srgbClr val="000000"/>
                        </a:solidFill>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a:txBody>
                    <a:bodyPr/>
                    <a:lstStyle/>
                    <a:p>
                      <a:pPr algn="ctr" fontAlgn="ctr"/>
                      <a:r>
                        <a:rPr lang="fr-FR" sz="1200" u="none" strike="noStrike" dirty="0">
                          <a:effectLst/>
                          <a:latin typeface="+mn-lt"/>
                        </a:rPr>
                        <a:t>oui</a:t>
                      </a: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a:txBody>
                    <a:bodyPr/>
                    <a:lstStyle/>
                    <a:p>
                      <a:pPr algn="ctr" fontAlgn="ctr"/>
                      <a:r>
                        <a:rPr lang="fr-FR" sz="1200" u="none" strike="noStrike" dirty="0">
                          <a:effectLst/>
                          <a:latin typeface="+mn-lt"/>
                        </a:rPr>
                        <a:t>non</a:t>
                      </a: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r h="337252">
                <a:tc>
                  <a:txBody>
                    <a:bodyPr/>
                    <a:lstStyle/>
                    <a:p>
                      <a:pPr algn="l" fontAlgn="ct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65</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35</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6"/>
                  </a:ext>
                </a:extLst>
              </a:tr>
              <a:tr h="337252">
                <a:tc>
                  <a:txBody>
                    <a:bodyPr/>
                    <a:lstStyle/>
                    <a:p>
                      <a:pPr algn="l" fontAlgn="ctr"/>
                      <a:r>
                        <a:rPr lang="fr-FR" sz="1200" u="none" strike="noStrike" dirty="0">
                          <a:effectLst/>
                          <a:latin typeface="+mn-lt"/>
                        </a:rPr>
                        <a:t>Une liste des personnes exposées aux rayonnements optiques artificiels est-elle établie ?</a:t>
                      </a: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a:txBody>
                    <a:bodyPr/>
                    <a:lstStyle/>
                    <a:p>
                      <a:pPr algn="ctr" fontAlgn="ctr"/>
                      <a:r>
                        <a:rPr lang="fr-FR" sz="1200" u="none" strike="noStrike" dirty="0">
                          <a:effectLst/>
                          <a:latin typeface="+mn-lt"/>
                        </a:rPr>
                        <a:t>oui</a:t>
                      </a: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a:txBody>
                    <a:bodyPr/>
                    <a:lstStyle/>
                    <a:p>
                      <a:pPr algn="ctr" fontAlgn="ctr"/>
                      <a:r>
                        <a:rPr lang="fr-FR" sz="1200" u="none" strike="noStrike">
                          <a:effectLst/>
                          <a:latin typeface="+mn-lt"/>
                        </a:rPr>
                        <a:t>non</a:t>
                      </a:r>
                      <a:endParaRPr lang="fr-FR" sz="1200" b="0" i="0" u="none" strike="noStrike">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7"/>
                  </a:ext>
                </a:extLst>
              </a:tr>
              <a:tr h="337252">
                <a:tc>
                  <a:txBody>
                    <a:bodyPr/>
                    <a:lstStyle/>
                    <a:p>
                      <a:pPr algn="l" fontAlgn="ct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23</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40</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8"/>
                  </a:ext>
                </a:extLst>
              </a:tr>
              <a:tr h="337252">
                <a:tc>
                  <a:txBody>
                    <a:bodyPr/>
                    <a:lstStyle/>
                    <a:p>
                      <a:pPr algn="l" fontAlgn="ctr"/>
                      <a:r>
                        <a:rPr lang="fr-FR" sz="1200" u="none" strike="noStrike" dirty="0" smtClean="0">
                          <a:effectLst/>
                          <a:latin typeface="+mn-lt"/>
                        </a:rPr>
                        <a:t>125</a:t>
                      </a:r>
                      <a:r>
                        <a:rPr lang="fr-FR" sz="1200" u="none" strike="noStrike" dirty="0">
                          <a:effectLst/>
                          <a:latin typeface="+mn-lt"/>
                        </a:rPr>
                        <a:t>.  Des substances à l’état nanoparticulaire sont-elles présentes dans l’établissement ?</a:t>
                      </a:r>
                      <a:endParaRPr lang="fr-FR" sz="1200" b="1" i="0" u="none" strike="noStrike" dirty="0">
                        <a:solidFill>
                          <a:srgbClr val="000000"/>
                        </a:solidFill>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a:txBody>
                    <a:bodyPr/>
                    <a:lstStyle/>
                    <a:p>
                      <a:pPr algn="ctr" fontAlgn="ctr"/>
                      <a:r>
                        <a:rPr lang="fr-FR" sz="1200" u="none" strike="noStrike" dirty="0">
                          <a:effectLst/>
                          <a:latin typeface="+mn-lt"/>
                        </a:rPr>
                        <a:t>oui</a:t>
                      </a: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a:txBody>
                    <a:bodyPr/>
                    <a:lstStyle/>
                    <a:p>
                      <a:pPr algn="ctr" fontAlgn="ctr"/>
                      <a:r>
                        <a:rPr lang="fr-FR" sz="1200" u="none" strike="noStrike">
                          <a:effectLst/>
                          <a:latin typeface="+mn-lt"/>
                        </a:rPr>
                        <a:t>non</a:t>
                      </a:r>
                      <a:endParaRPr lang="fr-FR" sz="1200" b="0" i="0" u="none" strike="noStrike">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9"/>
                  </a:ext>
                </a:extLst>
              </a:tr>
              <a:tr h="337252">
                <a:tc>
                  <a:txBody>
                    <a:bodyPr/>
                    <a:lstStyle/>
                    <a:p>
                      <a:pPr algn="l" fontAlgn="ct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52</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49</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0"/>
                  </a:ext>
                </a:extLst>
              </a:tr>
              <a:tr h="337252">
                <a:tc>
                  <a:txBody>
                    <a:bodyPr/>
                    <a:lstStyle/>
                    <a:p>
                      <a:pPr algn="l" fontAlgn="ctr"/>
                      <a:r>
                        <a:rPr lang="fr-FR" sz="1200" u="none" strike="noStrike" dirty="0">
                          <a:effectLst/>
                          <a:latin typeface="+mn-lt"/>
                        </a:rPr>
                        <a:t>Une liste des personnes exposées aux substances à l’état nanoparticulaire est-elle établie?</a:t>
                      </a: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a:txBody>
                    <a:bodyPr/>
                    <a:lstStyle/>
                    <a:p>
                      <a:pPr algn="ctr" fontAlgn="ctr"/>
                      <a:r>
                        <a:rPr lang="fr-FR" sz="1200" u="none" strike="noStrike" dirty="0">
                          <a:effectLst/>
                          <a:latin typeface="+mn-lt"/>
                        </a:rPr>
                        <a:t>oui</a:t>
                      </a: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tc>
                  <a:txBody>
                    <a:bodyPr/>
                    <a:lstStyle/>
                    <a:p>
                      <a:pPr algn="ctr" fontAlgn="ctr"/>
                      <a:r>
                        <a:rPr lang="fr-FR" sz="1200" u="none" strike="noStrike" dirty="0">
                          <a:effectLst/>
                          <a:latin typeface="+mn-lt"/>
                        </a:rPr>
                        <a:t>non</a:t>
                      </a:r>
                      <a:endParaRPr lang="fr-FR" sz="1200" b="0" i="0" u="none" strike="noStrike" dirty="0">
                        <a:effectLst/>
                        <a:latin typeface="+mn-lt"/>
                      </a:endParaRPr>
                    </a:p>
                  </a:txBody>
                  <a:tcPr marL="6100" marR="6100" marT="610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1"/>
                  </a:ext>
                </a:extLst>
              </a:tr>
              <a:tr h="337252">
                <a:tc>
                  <a:txBody>
                    <a:bodyPr/>
                    <a:lstStyle/>
                    <a:p>
                      <a:pPr algn="l" fontAlgn="b"/>
                      <a:endParaRPr lang="fr-FR" sz="1200" b="0" i="0" u="none" strike="noStrike" dirty="0">
                        <a:effectLst/>
                        <a:latin typeface="+mn-lt"/>
                      </a:endParaRPr>
                    </a:p>
                  </a:txBody>
                  <a:tcPr marL="6100" marR="6100" marT="6100" marB="0" anchor="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15</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35</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595515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dirty="0"/>
              <a:t>Critère 3.9 : Risques particuliers – Agents chimiques dangereux, agents biologiques, sources radioactives, rayonnements optiques artificiels et </a:t>
            </a:r>
            <a:r>
              <a:rPr lang="fr-FR" sz="1600" dirty="0" smtClean="0"/>
              <a:t>nanomatériaux en 2021</a:t>
            </a:r>
            <a:endParaRPr lang="fr-FR" sz="1600" dirty="0"/>
          </a:p>
        </p:txBody>
      </p:sp>
      <p:graphicFrame>
        <p:nvGraphicFramePr>
          <p:cNvPr id="8" name="Espace réservé du contenu 3"/>
          <p:cNvGraphicFramePr>
            <a:graphicFrameLocks/>
          </p:cNvGraphicFramePr>
          <p:nvPr>
            <p:extLst>
              <p:ext uri="{D42A27DB-BD31-4B8C-83A1-F6EECF244321}">
                <p14:modId xmlns:p14="http://schemas.microsoft.com/office/powerpoint/2010/main" val="3633085057"/>
              </p:ext>
            </p:extLst>
          </p:nvPr>
        </p:nvGraphicFramePr>
        <p:xfrm>
          <a:off x="-2772816" y="1124744"/>
          <a:ext cx="11916816"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A786685B-2977-D546-9E3D-3CA676A47F0C}" type="slidenum">
              <a:rPr lang="fr-FR" smtClean="0"/>
              <a:pPr/>
              <a:t>53</a:t>
            </a:fld>
            <a:endParaRPr lang="fr-FR"/>
          </a:p>
        </p:txBody>
      </p:sp>
    </p:spTree>
    <p:extLst>
      <p:ext uri="{BB962C8B-B14F-4D97-AF65-F5344CB8AC3E}">
        <p14:creationId xmlns:p14="http://schemas.microsoft.com/office/powerpoint/2010/main" val="3915805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a:t>Critère </a:t>
            </a:r>
            <a:r>
              <a:rPr lang="fr-FR" sz="1600" smtClean="0"/>
              <a:t>3.10</a:t>
            </a:r>
            <a:r>
              <a:rPr lang="fr-FR" sz="1600" dirty="0"/>
              <a:t> : Risques particuliers – OGM et animaux</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54</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110274358"/>
              </p:ext>
            </p:extLst>
          </p:nvPr>
        </p:nvGraphicFramePr>
        <p:xfrm>
          <a:off x="804863" y="1340774"/>
          <a:ext cx="7881936" cy="4608502"/>
        </p:xfrm>
        <a:graphic>
          <a:graphicData uri="http://schemas.openxmlformats.org/drawingml/2006/table">
            <a:tbl>
              <a:tblPr>
                <a:tableStyleId>{5C22544A-7EE6-4342-B048-85BDC9FD1C3A}</a:tableStyleId>
              </a:tblPr>
              <a:tblGrid>
                <a:gridCol w="6303210">
                  <a:extLst>
                    <a:ext uri="{9D8B030D-6E8A-4147-A177-3AD203B41FA5}">
                      <a16:colId xmlns:a16="http://schemas.microsoft.com/office/drawing/2014/main" val="20000"/>
                    </a:ext>
                  </a:extLst>
                </a:gridCol>
                <a:gridCol w="958930">
                  <a:extLst>
                    <a:ext uri="{9D8B030D-6E8A-4147-A177-3AD203B41FA5}">
                      <a16:colId xmlns:a16="http://schemas.microsoft.com/office/drawing/2014/main" val="20001"/>
                    </a:ext>
                  </a:extLst>
                </a:gridCol>
                <a:gridCol w="619796">
                  <a:extLst>
                    <a:ext uri="{9D8B030D-6E8A-4147-A177-3AD203B41FA5}">
                      <a16:colId xmlns:a16="http://schemas.microsoft.com/office/drawing/2014/main" val="20002"/>
                    </a:ext>
                  </a:extLst>
                </a:gridCol>
              </a:tblGrid>
              <a:tr h="271597">
                <a:tc>
                  <a:txBody>
                    <a:bodyPr/>
                    <a:lstStyle/>
                    <a:p>
                      <a:pPr algn="l" fontAlgn="ctr"/>
                      <a:r>
                        <a:rPr lang="fr-FR" sz="1400" u="none" strike="noStrike" smtClean="0">
                          <a:effectLst/>
                        </a:rPr>
                        <a:t>126</a:t>
                      </a:r>
                      <a:r>
                        <a:rPr lang="fr-FR" sz="1400" u="none" strike="noStrike" dirty="0">
                          <a:effectLst/>
                        </a:rPr>
                        <a:t>.  Présence de micro-organismes génétiquement modifiés ?</a:t>
                      </a:r>
                      <a:endParaRPr lang="fr-FR" sz="1400" b="1" i="0" u="none" strike="noStrike" dirty="0">
                        <a:solidFill>
                          <a:srgbClr val="000000"/>
                        </a:solidFill>
                        <a:effectLst/>
                        <a:latin typeface="Arial"/>
                      </a:endParaRPr>
                    </a:p>
                  </a:txBody>
                  <a:tcPr marL="7017" marR="7017" marT="7017"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Arial Unicode MS"/>
                        </a:rPr>
                        <a:t>oui</a:t>
                      </a: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271597">
                <a:tc>
                  <a:txBody>
                    <a:bodyPr/>
                    <a:lstStyle/>
                    <a:p>
                      <a:pPr algn="l" fontAlgn="ctr"/>
                      <a:endParaRPr lang="fr-FR" sz="1400" b="0" i="0" u="none" strike="noStrike" dirty="0">
                        <a:effectLst/>
                        <a:latin typeface="Arial Unicode MS"/>
                      </a:endParaRPr>
                    </a:p>
                  </a:txBody>
                  <a:tcPr marL="7017" marR="7017" marT="7017"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34</a:t>
                      </a:r>
                      <a:endParaRPr lang="fr-FR" sz="1400" b="0" i="0" u="none" strike="noStrike" dirty="0">
                        <a:solidFill>
                          <a:srgbClr val="0070C0"/>
                        </a:solidFill>
                        <a:effectLst/>
                        <a:latin typeface="Arial Unicode MS"/>
                      </a:endParaRP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67</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271597">
                <a:tc>
                  <a:txBody>
                    <a:bodyPr/>
                    <a:lstStyle/>
                    <a:p>
                      <a:pPr algn="l" fontAlgn="ctr"/>
                      <a:r>
                        <a:rPr lang="fr-FR" sz="1400" u="none" strike="noStrike" dirty="0">
                          <a:effectLst/>
                        </a:rPr>
                        <a:t>L'établissement a-t-il l'agrément de la commission de génie génétique ?</a:t>
                      </a:r>
                      <a:endParaRPr lang="fr-FR" sz="1400" b="0" i="0" u="none" strike="noStrike" dirty="0">
                        <a:effectLst/>
                        <a:latin typeface="Arial Unicode MS"/>
                      </a:endParaRPr>
                    </a:p>
                  </a:txBody>
                  <a:tcPr marL="7017" marR="7017" marT="7017"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Arial Unicode MS"/>
                        </a:rPr>
                        <a:t>oui</a:t>
                      </a: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271597">
                <a:tc>
                  <a:txBody>
                    <a:bodyPr/>
                    <a:lstStyle/>
                    <a:p>
                      <a:pPr algn="l" fontAlgn="ctr"/>
                      <a:endParaRPr lang="fr-FR" sz="1400" b="0" i="0" u="none" strike="noStrike" dirty="0">
                        <a:effectLst/>
                        <a:latin typeface="Arial Unicode MS"/>
                      </a:endParaRPr>
                    </a:p>
                  </a:txBody>
                  <a:tcPr marL="7017" marR="7017" marT="7017"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28</a:t>
                      </a:r>
                      <a:endParaRPr lang="fr-FR" sz="1400" b="0" i="0" u="none" strike="noStrike" dirty="0">
                        <a:solidFill>
                          <a:srgbClr val="0070C0"/>
                        </a:solidFill>
                        <a:effectLst/>
                        <a:latin typeface="Arial Unicode MS"/>
                      </a:endParaRP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4</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271597">
                <a:tc>
                  <a:txBody>
                    <a:bodyPr/>
                    <a:lstStyle/>
                    <a:p>
                      <a:pPr algn="l" fontAlgn="ctr"/>
                      <a:r>
                        <a:rPr lang="fr-FR" sz="1400" u="none" strike="noStrike" smtClean="0">
                          <a:effectLst/>
                        </a:rPr>
                        <a:t>127</a:t>
                      </a:r>
                      <a:r>
                        <a:rPr lang="fr-FR" sz="1400" u="none" strike="noStrike" dirty="0">
                          <a:effectLst/>
                        </a:rPr>
                        <a:t>.  Présence d'animaux génétiquement modifiés ?</a:t>
                      </a:r>
                      <a:endParaRPr lang="fr-FR" sz="1400" b="1" i="0" u="none" strike="noStrike" dirty="0">
                        <a:solidFill>
                          <a:srgbClr val="000000"/>
                        </a:solidFill>
                        <a:effectLst/>
                        <a:latin typeface="Arial"/>
                      </a:endParaRPr>
                    </a:p>
                  </a:txBody>
                  <a:tcPr marL="7017" marR="7017" marT="7017"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Arial Unicode MS"/>
                        </a:rPr>
                        <a:t>oui</a:t>
                      </a: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271597">
                <a:tc>
                  <a:txBody>
                    <a:bodyPr/>
                    <a:lstStyle/>
                    <a:p>
                      <a:pPr algn="l" fontAlgn="ctr"/>
                      <a:endParaRPr lang="fr-FR" sz="1400" b="0" i="0" u="none" strike="noStrike" dirty="0">
                        <a:effectLst/>
                        <a:latin typeface="Arial Unicode MS"/>
                      </a:endParaRPr>
                    </a:p>
                  </a:txBody>
                  <a:tcPr marL="7017" marR="7017" marT="7017"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24</a:t>
                      </a:r>
                      <a:endParaRPr lang="fr-FR" sz="1400" b="0" i="0" u="none" strike="noStrike" dirty="0">
                        <a:solidFill>
                          <a:srgbClr val="0070C0"/>
                        </a:solidFill>
                        <a:effectLst/>
                        <a:latin typeface="Arial Unicode MS"/>
                      </a:endParaRP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77</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r h="271597">
                <a:tc>
                  <a:txBody>
                    <a:bodyPr/>
                    <a:lstStyle/>
                    <a:p>
                      <a:pPr algn="l" fontAlgn="ctr"/>
                      <a:r>
                        <a:rPr lang="fr-FR" sz="1400" u="none" strike="noStrike" dirty="0">
                          <a:effectLst/>
                        </a:rPr>
                        <a:t>L’établissement a-t-il l'agrément de la commission de génie génétique ?</a:t>
                      </a:r>
                      <a:endParaRPr lang="fr-FR" sz="1400" b="0" i="0" u="none" strike="noStrike" dirty="0">
                        <a:effectLst/>
                        <a:latin typeface="Arial Unicode MS"/>
                      </a:endParaRPr>
                    </a:p>
                  </a:txBody>
                  <a:tcPr marL="7017" marR="7017" marT="7017"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Arial Unicode MS"/>
                        </a:rPr>
                        <a:t>oui</a:t>
                      </a: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6"/>
                  </a:ext>
                </a:extLst>
              </a:tr>
              <a:tr h="271597">
                <a:tc>
                  <a:txBody>
                    <a:bodyPr/>
                    <a:lstStyle/>
                    <a:p>
                      <a:pPr algn="l" fontAlgn="ctr"/>
                      <a:endParaRPr lang="fr-FR" sz="1400" b="0" i="0" u="none" strike="noStrike" dirty="0">
                        <a:effectLst/>
                        <a:latin typeface="Arial Unicode MS"/>
                      </a:endParaRPr>
                    </a:p>
                  </a:txBody>
                  <a:tcPr marL="7017" marR="7017" marT="7017"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21</a:t>
                      </a:r>
                      <a:endParaRPr lang="fr-FR" sz="1400" b="0" i="0" u="none" strike="noStrike" dirty="0">
                        <a:solidFill>
                          <a:srgbClr val="0070C0"/>
                        </a:solidFill>
                        <a:effectLst/>
                        <a:latin typeface="Arial Unicode MS"/>
                      </a:endParaRPr>
                    </a:p>
                  </a:txBody>
                  <a:tcPr marL="0" marR="0" marT="0" marB="0" anchor="ctr">
                    <a:gradFill>
                      <a:gsLst>
                        <a:gs pos="0">
                          <a:schemeClr val="tx2">
                            <a:lumMod val="20000"/>
                            <a:lumOff val="80000"/>
                          </a:schemeClr>
                        </a:gs>
                        <a:gs pos="100000">
                          <a:schemeClr val="bg1"/>
                        </a:gs>
                      </a:gsLst>
                      <a:lin ang="5400000" scaled="0"/>
                    </a:gradFill>
                  </a:tcPr>
                </a:tc>
                <a:tc>
                  <a:txBody>
                    <a:bodyPr/>
                    <a:lstStyle/>
                    <a:p>
                      <a:pPr algn="ctr"/>
                      <a:r>
                        <a:rPr lang="fr-FR" dirty="0" smtClean="0">
                          <a:solidFill>
                            <a:srgbClr val="0070C0"/>
                          </a:solidFill>
                        </a:rPr>
                        <a:t>2</a:t>
                      </a:r>
                      <a:endParaRPr lang="fr-FR" dirty="0">
                        <a:solidFill>
                          <a:srgbClr val="0070C0"/>
                        </a:solidFill>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7"/>
                  </a:ext>
                </a:extLst>
              </a:tr>
              <a:tr h="271597">
                <a:tc>
                  <a:txBody>
                    <a:bodyPr/>
                    <a:lstStyle/>
                    <a:p>
                      <a:pPr algn="l" fontAlgn="ctr"/>
                      <a:r>
                        <a:rPr lang="fr-FR" sz="1400" u="none" strike="noStrike" smtClean="0">
                          <a:effectLst/>
                        </a:rPr>
                        <a:t>128</a:t>
                      </a:r>
                      <a:r>
                        <a:rPr lang="fr-FR" sz="1400" u="none" strike="noStrike" dirty="0">
                          <a:effectLst/>
                        </a:rPr>
                        <a:t>.  Présence de plantes génétiquement modifiées ?</a:t>
                      </a:r>
                      <a:endParaRPr lang="fr-FR" sz="1400" b="1" i="0" u="none" strike="noStrike" dirty="0">
                        <a:solidFill>
                          <a:srgbClr val="000000"/>
                        </a:solidFill>
                        <a:effectLst/>
                        <a:latin typeface="Arial"/>
                      </a:endParaRPr>
                    </a:p>
                  </a:txBody>
                  <a:tcPr marL="7017" marR="7017" marT="7017"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a:effectLst/>
                          <a:latin typeface="Arial Unicode MS"/>
                        </a:rPr>
                        <a:t>oui</a:t>
                      </a: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8"/>
                  </a:ext>
                </a:extLst>
              </a:tr>
              <a:tr h="271597">
                <a:tc>
                  <a:txBody>
                    <a:bodyPr/>
                    <a:lstStyle/>
                    <a:p>
                      <a:pPr algn="l" fontAlgn="ctr"/>
                      <a:endParaRPr lang="fr-FR" sz="1400" b="0" i="0" u="none" strike="noStrike" dirty="0">
                        <a:effectLst/>
                        <a:latin typeface="Arial Unicode MS"/>
                      </a:endParaRPr>
                    </a:p>
                  </a:txBody>
                  <a:tcPr marL="7017" marR="7017" marT="7017"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18</a:t>
                      </a:r>
                      <a:endParaRPr lang="fr-FR" sz="1400" b="0" i="0" u="none" strike="noStrike" dirty="0">
                        <a:solidFill>
                          <a:srgbClr val="0070C0"/>
                        </a:solidFill>
                        <a:effectLst/>
                        <a:latin typeface="Arial Unicode MS"/>
                      </a:endParaRP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84</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9"/>
                  </a:ext>
                </a:extLst>
              </a:tr>
              <a:tr h="271597">
                <a:tc>
                  <a:txBody>
                    <a:bodyPr/>
                    <a:lstStyle/>
                    <a:p>
                      <a:pPr algn="l" fontAlgn="ctr"/>
                      <a:r>
                        <a:rPr lang="fr-FR" sz="1400" u="none" strike="noStrike" dirty="0">
                          <a:effectLst/>
                        </a:rPr>
                        <a:t>L’établissement a-t-il l'agrément de la commission de génie génétique ?</a:t>
                      </a:r>
                      <a:endParaRPr lang="fr-FR" sz="1400" b="0" i="0" u="none" strike="noStrike" dirty="0">
                        <a:effectLst/>
                        <a:latin typeface="Arial Unicode MS"/>
                      </a:endParaRPr>
                    </a:p>
                  </a:txBody>
                  <a:tcPr marL="7017" marR="7017" marT="7017"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Arial Unicode MS"/>
                        </a:rPr>
                        <a:t>oui</a:t>
                      </a: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0"/>
                  </a:ext>
                </a:extLst>
              </a:tr>
              <a:tr h="271597">
                <a:tc>
                  <a:txBody>
                    <a:bodyPr/>
                    <a:lstStyle/>
                    <a:p>
                      <a:pPr algn="l" fontAlgn="ctr"/>
                      <a:endParaRPr lang="fr-FR" sz="1400" b="0" i="0" u="none" strike="noStrike" dirty="0">
                        <a:effectLst/>
                        <a:latin typeface="Arial Unicode MS"/>
                      </a:endParaRPr>
                    </a:p>
                  </a:txBody>
                  <a:tcPr marL="7017" marR="7017" marT="7017"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16</a:t>
                      </a:r>
                      <a:endParaRPr lang="fr-FR" sz="1400" b="0" i="0" u="none" strike="noStrike" dirty="0">
                        <a:solidFill>
                          <a:srgbClr val="0070C0"/>
                        </a:solidFill>
                        <a:effectLst/>
                        <a:latin typeface="Arial Unicode MS"/>
                      </a:endParaRP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1</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1"/>
                  </a:ext>
                </a:extLst>
              </a:tr>
              <a:tr h="271597">
                <a:tc>
                  <a:txBody>
                    <a:bodyPr/>
                    <a:lstStyle/>
                    <a:p>
                      <a:pPr algn="l" fontAlgn="ctr"/>
                      <a:r>
                        <a:rPr lang="fr-FR" sz="1400" u="none" strike="noStrike" smtClean="0">
                          <a:effectLst/>
                        </a:rPr>
                        <a:t>129</a:t>
                      </a:r>
                      <a:r>
                        <a:rPr lang="fr-FR" sz="1400" u="none" strike="noStrike" dirty="0">
                          <a:effectLst/>
                        </a:rPr>
                        <a:t>.  Présence d'une animalerie (animaux utilisés à des fins scientifiques)</a:t>
                      </a:r>
                      <a:endParaRPr lang="fr-FR" sz="1400" b="1" i="0" u="none" strike="noStrike" dirty="0">
                        <a:solidFill>
                          <a:srgbClr val="000000"/>
                        </a:solidFill>
                        <a:effectLst/>
                        <a:latin typeface="Arial"/>
                      </a:endParaRPr>
                    </a:p>
                  </a:txBody>
                  <a:tcPr marL="7017" marR="7017" marT="7017"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Arial Unicode MS"/>
                        </a:rPr>
                        <a:t>oui</a:t>
                      </a: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2"/>
                  </a:ext>
                </a:extLst>
              </a:tr>
              <a:tr h="271597">
                <a:tc>
                  <a:txBody>
                    <a:bodyPr/>
                    <a:lstStyle/>
                    <a:p>
                      <a:pPr algn="l" fontAlgn="ctr"/>
                      <a:endParaRPr lang="fr-FR" sz="1400" b="1" i="0" u="none" strike="noStrike" dirty="0">
                        <a:solidFill>
                          <a:srgbClr val="000000"/>
                        </a:solidFill>
                        <a:effectLst/>
                        <a:latin typeface="Arial"/>
                      </a:endParaRPr>
                    </a:p>
                  </a:txBody>
                  <a:tcPr marL="7017" marR="7017" marT="7017"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35</a:t>
                      </a:r>
                      <a:endParaRPr lang="fr-FR" sz="1400" b="0" i="0" u="none" strike="noStrike" dirty="0">
                        <a:solidFill>
                          <a:srgbClr val="0070C0"/>
                        </a:solidFill>
                        <a:effectLst/>
                        <a:latin typeface="Arial Unicode MS"/>
                      </a:endParaRP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67</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3"/>
                  </a:ext>
                </a:extLst>
              </a:tr>
              <a:tr h="271597">
                <a:tc>
                  <a:txBody>
                    <a:bodyPr/>
                    <a:lstStyle/>
                    <a:p>
                      <a:pPr algn="l" fontAlgn="ctr"/>
                      <a:r>
                        <a:rPr lang="fr-FR" sz="1400" u="none" strike="noStrike" dirty="0">
                          <a:effectLst/>
                        </a:rPr>
                        <a:t>Nombre d’animaleries</a:t>
                      </a:r>
                      <a:endParaRPr lang="fr-FR" sz="1400" b="0" i="0" u="none" strike="noStrike" dirty="0">
                        <a:solidFill>
                          <a:srgbClr val="000000"/>
                        </a:solidFill>
                        <a:effectLst/>
                        <a:latin typeface="Arial"/>
                      </a:endParaRPr>
                    </a:p>
                  </a:txBody>
                  <a:tcPr marL="7017" marR="7017" marT="7017" marB="0" anchor="ctr">
                    <a:gradFill>
                      <a:gsLst>
                        <a:gs pos="0">
                          <a:schemeClr val="tx2">
                            <a:lumMod val="20000"/>
                            <a:lumOff val="80000"/>
                          </a:schemeClr>
                        </a:gs>
                        <a:gs pos="100000">
                          <a:schemeClr val="bg1"/>
                        </a:gs>
                      </a:gsLst>
                      <a:lin ang="5400000" scaled="0"/>
                    </a:gradFill>
                  </a:tcPr>
                </a:tc>
                <a:tc gridSpan="2">
                  <a:txBody>
                    <a:bodyPr/>
                    <a:lstStyle/>
                    <a:p>
                      <a:pPr algn="ctr" fontAlgn="ctr"/>
                      <a:r>
                        <a:rPr lang="fr-FR" sz="1400" b="0" i="0" u="none" strike="noStrike" dirty="0" smtClean="0">
                          <a:solidFill>
                            <a:srgbClr val="0070C0"/>
                          </a:solidFill>
                          <a:effectLst/>
                          <a:latin typeface="Arial Unicode MS"/>
                        </a:rPr>
                        <a:t>152</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dirty="0">
                        <a:effectLst/>
                        <a:latin typeface="Arial Unicode MS"/>
                      </a:endParaRPr>
                    </a:p>
                  </a:txBody>
                  <a:tcPr marL="7017" marR="7017" marT="7017"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4"/>
                  </a:ext>
                </a:extLst>
              </a:tr>
              <a:tr h="534547">
                <a:tc>
                  <a:txBody>
                    <a:bodyPr/>
                    <a:lstStyle/>
                    <a:p>
                      <a:pPr algn="l" fontAlgn="ctr"/>
                      <a:r>
                        <a:rPr lang="fr-FR" sz="1400" u="none" strike="noStrike" dirty="0">
                          <a:effectLst/>
                        </a:rPr>
                        <a:t>Dont nombre d’animaleries conformes à la réglementation des établissements utilisateurs, éleveurs ou fournisseurs d'animaux utilisés à des fins scientifiques</a:t>
                      </a:r>
                      <a:endParaRPr lang="fr-FR" sz="1400" b="0" i="0" u="none" strike="noStrike" dirty="0">
                        <a:effectLst/>
                        <a:latin typeface="Arial Unicode MS"/>
                      </a:endParaRPr>
                    </a:p>
                  </a:txBody>
                  <a:tcPr marL="7017" marR="7017" marT="7017" marB="0" anchor="ctr">
                    <a:gradFill>
                      <a:gsLst>
                        <a:gs pos="0">
                          <a:schemeClr val="tx2">
                            <a:lumMod val="20000"/>
                            <a:lumOff val="80000"/>
                          </a:schemeClr>
                        </a:gs>
                        <a:gs pos="100000">
                          <a:schemeClr val="bg1"/>
                        </a:gs>
                      </a:gsLst>
                      <a:lin ang="5400000" scaled="0"/>
                    </a:gradFill>
                  </a:tcPr>
                </a:tc>
                <a:tc gridSpan="2">
                  <a:txBody>
                    <a:bodyPr/>
                    <a:lstStyle/>
                    <a:p>
                      <a:pPr algn="ctr" fontAlgn="ctr"/>
                      <a:r>
                        <a:rPr lang="fr-FR" sz="1400" b="0" i="0" u="none" strike="noStrike" kern="1200" dirty="0" smtClean="0">
                          <a:solidFill>
                            <a:srgbClr val="0070C0"/>
                          </a:solidFill>
                          <a:effectLst/>
                          <a:latin typeface="Arial Unicode MS"/>
                          <a:ea typeface="+mn-ea"/>
                          <a:cs typeface="+mn-cs"/>
                        </a:rPr>
                        <a:t>144</a:t>
                      </a:r>
                      <a:endParaRPr lang="fr-FR" sz="1400" b="0" i="0" u="none" strike="noStrike" kern="1200" dirty="0">
                        <a:solidFill>
                          <a:srgbClr val="0070C0"/>
                        </a:solidFill>
                        <a:effectLst/>
                        <a:latin typeface="Arial Unicode MS"/>
                        <a:ea typeface="+mn-ea"/>
                        <a:cs typeface="+mn-cs"/>
                      </a:endParaRPr>
                    </a:p>
                  </a:txBody>
                  <a:tcPr marL="9525" marR="9525" marT="9525"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dirty="0">
                        <a:effectLst/>
                        <a:latin typeface="Arial Unicode MS"/>
                      </a:endParaRPr>
                    </a:p>
                  </a:txBody>
                  <a:tcPr marL="7017" marR="7017" marT="7017"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42015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3"/>
          <p:cNvGraphicFramePr>
            <a:graphicFrameLocks/>
          </p:cNvGraphicFramePr>
          <p:nvPr>
            <p:extLst>
              <p:ext uri="{D42A27DB-BD31-4B8C-83A1-F6EECF244321}">
                <p14:modId xmlns:p14="http://schemas.microsoft.com/office/powerpoint/2010/main" val="1229274331"/>
              </p:ext>
            </p:extLst>
          </p:nvPr>
        </p:nvGraphicFramePr>
        <p:xfrm>
          <a:off x="-2772816" y="1124744"/>
          <a:ext cx="11916816" cy="5832648"/>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A786685B-2977-D546-9E3D-3CA676A47F0C}" type="slidenum">
              <a:rPr lang="fr-FR" smtClean="0"/>
              <a:pPr/>
              <a:t>55</a:t>
            </a:fld>
            <a:endParaRPr lang="fr-FR"/>
          </a:p>
        </p:txBody>
      </p:sp>
      <p:sp>
        <p:nvSpPr>
          <p:cNvPr id="4" name="Titre 3"/>
          <p:cNvSpPr>
            <a:spLocks noGrp="1"/>
          </p:cNvSpPr>
          <p:nvPr>
            <p:ph type="title"/>
          </p:nvPr>
        </p:nvSpPr>
        <p:spPr/>
        <p:txBody>
          <a:bodyPr vert="horz" lIns="81625" tIns="40812" rIns="81625" bIns="40812" rtlCol="0" anchor="ctr">
            <a:noAutofit/>
          </a:bodyPr>
          <a:lstStyle/>
          <a:p>
            <a:r>
              <a:rPr lang="fr-FR" sz="1600" dirty="0"/>
              <a:t>Critère </a:t>
            </a:r>
            <a:r>
              <a:rPr lang="fr-FR" sz="1600" dirty="0" smtClean="0"/>
              <a:t>3.10</a:t>
            </a:r>
            <a:r>
              <a:rPr lang="fr-FR" sz="1600" dirty="0"/>
              <a:t> : Risques particuliers – OGM et </a:t>
            </a:r>
            <a:r>
              <a:rPr lang="fr-FR" sz="1600" dirty="0" smtClean="0"/>
              <a:t>animaux en 2021</a:t>
            </a:r>
            <a:endParaRPr lang="fr-FR" sz="1600" dirty="0"/>
          </a:p>
        </p:txBody>
      </p:sp>
    </p:spTree>
    <p:extLst>
      <p:ext uri="{BB962C8B-B14F-4D97-AF65-F5344CB8AC3E}">
        <p14:creationId xmlns:p14="http://schemas.microsoft.com/office/powerpoint/2010/main" val="3774015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3" y="0"/>
            <a:ext cx="7727038" cy="1286938"/>
          </a:xfrm>
        </p:spPr>
        <p:txBody>
          <a:bodyPr vert="horz" lIns="81625" tIns="40812" rIns="81625" bIns="40812" rtlCol="0" anchor="ctr">
            <a:noAutofit/>
          </a:bodyPr>
          <a:lstStyle/>
          <a:p>
            <a:r>
              <a:rPr lang="fr-FR" sz="1600" b="1" dirty="0"/>
              <a:t>4. L’information et la formation des agents sont assurées à tous les niveaux</a:t>
            </a:r>
            <a:r>
              <a:rPr lang="fr-FR" sz="1600" dirty="0" smtClean="0"/>
              <a:t/>
            </a:r>
            <a:br>
              <a:rPr lang="fr-FR" sz="1600" dirty="0" smtClean="0"/>
            </a:br>
            <a:r>
              <a:rPr lang="fr-FR" sz="1600" smtClean="0"/>
              <a:t>Critère 4.1: </a:t>
            </a:r>
            <a:r>
              <a:rPr lang="fr-FR" sz="1600" dirty="0"/>
              <a:t>Le plan de formation de l’établissement prend en considération l’ensemble des formations à la sécurité obligatoires au poste de travail (hors formations aux autorisations et habilitations réglementaires / critère </a:t>
            </a:r>
            <a:r>
              <a:rPr lang="fr-FR" sz="1600" dirty="0" smtClean="0"/>
              <a:t>4.2)</a:t>
            </a:r>
            <a:endParaRPr lang="fr-FR" sz="1600"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56</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656651606"/>
              </p:ext>
            </p:extLst>
          </p:nvPr>
        </p:nvGraphicFramePr>
        <p:xfrm>
          <a:off x="323528" y="1484784"/>
          <a:ext cx="8640959" cy="2664296"/>
        </p:xfrm>
        <a:graphic>
          <a:graphicData uri="http://schemas.openxmlformats.org/drawingml/2006/table">
            <a:tbl>
              <a:tblPr>
                <a:tableStyleId>{5C22544A-7EE6-4342-B048-85BDC9FD1C3A}</a:tableStyleId>
              </a:tblPr>
              <a:tblGrid>
                <a:gridCol w="669674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936103">
                  <a:extLst>
                    <a:ext uri="{9D8B030D-6E8A-4147-A177-3AD203B41FA5}">
                      <a16:colId xmlns:a16="http://schemas.microsoft.com/office/drawing/2014/main" val="20002"/>
                    </a:ext>
                  </a:extLst>
                </a:gridCol>
              </a:tblGrid>
              <a:tr h="395975">
                <a:tc gridSpan="3">
                  <a:txBody>
                    <a:bodyPr/>
                    <a:lstStyle/>
                    <a:p>
                      <a:pPr algn="l" fontAlgn="ctr"/>
                      <a:r>
                        <a:rPr lang="fr-FR" sz="1400" u="none" strike="noStrike" smtClean="0">
                          <a:effectLst/>
                        </a:rPr>
                        <a:t>136</a:t>
                      </a:r>
                      <a:r>
                        <a:rPr lang="fr-FR" sz="1400" u="none" strike="noStrike" dirty="0">
                          <a:effectLst/>
                        </a:rPr>
                        <a:t>.  Quels sont les thématiques abordées dans le plan de formation et quel est le nombre de participants ?</a:t>
                      </a:r>
                      <a:endParaRPr lang="fr-FR" sz="1400" b="1" i="0" u="none" strike="noStrike" dirty="0">
                        <a:solidFill>
                          <a:srgbClr val="000000"/>
                        </a:solidFill>
                        <a:effectLst/>
                        <a:latin typeface="Arial"/>
                      </a:endParaRPr>
                    </a:p>
                  </a:txBody>
                  <a:tcPr marL="6805" marR="6805" marT="6805"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863226">
                <a:tc>
                  <a:txBody>
                    <a:bodyPr/>
                    <a:lstStyle/>
                    <a:p>
                      <a:pPr algn="ctr" fontAlgn="ctr"/>
                      <a:r>
                        <a:rPr lang="fr-FR" sz="1400" u="none" strike="noStrike" dirty="0">
                          <a:effectLst/>
                        </a:rPr>
                        <a:t>Thématiques</a:t>
                      </a:r>
                      <a:endParaRPr lang="fr-FR" sz="1400" b="0" i="0" u="none" strike="noStrike" dirty="0">
                        <a:solidFill>
                          <a:srgbClr val="000000"/>
                        </a:solidFill>
                        <a:effectLst/>
                        <a:latin typeface="Arial"/>
                      </a:endParaRPr>
                    </a:p>
                  </a:txBody>
                  <a:tcPr marL="6805" marR="6805" marT="680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rPr>
                        <a:t>Nombre de sessions de formation</a:t>
                      </a:r>
                      <a:endParaRPr lang="fr-FR" sz="1400" b="0" i="0" u="none" strike="noStrike" dirty="0">
                        <a:solidFill>
                          <a:srgbClr val="000000"/>
                        </a:solidFill>
                        <a:effectLst/>
                        <a:latin typeface="Arial"/>
                      </a:endParaRPr>
                    </a:p>
                  </a:txBody>
                  <a:tcPr marL="6805" marR="6805" marT="680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a:effectLst/>
                        </a:rPr>
                        <a:t>Nombre total de participants</a:t>
                      </a:r>
                      <a:endParaRPr lang="fr-FR" sz="1400" b="0" i="0" u="none" strike="noStrike">
                        <a:solidFill>
                          <a:srgbClr val="000000"/>
                        </a:solidFill>
                        <a:effectLst/>
                        <a:latin typeface="Arial"/>
                      </a:endParaRPr>
                    </a:p>
                  </a:txBody>
                  <a:tcPr marL="6805" marR="6805" marT="680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504560">
                <a:tc>
                  <a:txBody>
                    <a:bodyPr/>
                    <a:lstStyle/>
                    <a:p>
                      <a:pPr algn="l" fontAlgn="ctr"/>
                      <a:r>
                        <a:rPr lang="fr-FR" sz="1400" u="none" strike="noStrike">
                          <a:effectLst/>
                        </a:rPr>
                        <a:t>Formations générales à la santé et à la sécurité au travail (sécurité au poste de travail, dispositifs de protection, incendie, secourisme, …)</a:t>
                      </a:r>
                      <a:endParaRPr lang="fr-FR" sz="1400" b="1" i="0" u="none" strike="noStrike">
                        <a:solidFill>
                          <a:srgbClr val="000000"/>
                        </a:solidFill>
                        <a:effectLst/>
                        <a:latin typeface="Arial"/>
                      </a:endParaRPr>
                    </a:p>
                  </a:txBody>
                  <a:tcPr marL="6805" marR="6805" marT="680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kern="1200" dirty="0">
                          <a:solidFill>
                            <a:srgbClr val="0070C0"/>
                          </a:solidFill>
                          <a:effectLst/>
                          <a:latin typeface="Calibri"/>
                          <a:ea typeface="+mn-ea"/>
                          <a:cs typeface="+mn-cs"/>
                        </a:rPr>
                        <a:t>2725</a:t>
                      </a: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kern="1200" dirty="0">
                          <a:solidFill>
                            <a:srgbClr val="0070C0"/>
                          </a:solidFill>
                          <a:effectLst/>
                          <a:latin typeface="Calibri"/>
                          <a:ea typeface="+mn-ea"/>
                          <a:cs typeface="+mn-cs"/>
                        </a:rPr>
                        <a:t>22409</a:t>
                      </a:r>
                    </a:p>
                  </a:txBody>
                  <a:tcPr marL="0" marR="0" marT="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504560">
                <a:tc>
                  <a:txBody>
                    <a:bodyPr/>
                    <a:lstStyle/>
                    <a:p>
                      <a:pPr algn="l" fontAlgn="ctr"/>
                      <a:r>
                        <a:rPr lang="fr-FR" sz="1400" u="none" strike="noStrike" dirty="0">
                          <a:effectLst/>
                        </a:rPr>
                        <a:t>Formations lors de l’entrée en fonction des agents ou suite à un changement de fonction, de technique ou de matériel</a:t>
                      </a:r>
                      <a:endParaRPr lang="fr-FR" sz="1400" b="0" i="0" u="none" strike="noStrike" dirty="0">
                        <a:solidFill>
                          <a:srgbClr val="000000"/>
                        </a:solidFill>
                        <a:effectLst/>
                        <a:latin typeface="Arial"/>
                      </a:endParaRPr>
                    </a:p>
                  </a:txBody>
                  <a:tcPr marL="6805" marR="6805" marT="680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kern="1200">
                          <a:solidFill>
                            <a:srgbClr val="0070C0"/>
                          </a:solidFill>
                          <a:effectLst/>
                          <a:latin typeface="Calibri"/>
                          <a:ea typeface="+mn-ea"/>
                          <a:cs typeface="+mn-cs"/>
                        </a:rPr>
                        <a:t>436</a:t>
                      </a: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kern="1200" dirty="0">
                          <a:solidFill>
                            <a:srgbClr val="0070C0"/>
                          </a:solidFill>
                          <a:effectLst/>
                          <a:latin typeface="Calibri"/>
                          <a:ea typeface="+mn-ea"/>
                          <a:cs typeface="+mn-cs"/>
                        </a:rPr>
                        <a:t>3834</a:t>
                      </a:r>
                    </a:p>
                  </a:txBody>
                  <a:tcPr marL="0" marR="0" marT="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395975">
                <a:tc>
                  <a:txBody>
                    <a:bodyPr/>
                    <a:lstStyle/>
                    <a:p>
                      <a:pPr algn="l" fontAlgn="ctr"/>
                      <a:r>
                        <a:rPr lang="fr-FR" sz="1400" u="none" strike="noStrike">
                          <a:effectLst/>
                        </a:rPr>
                        <a:t>Formations liées aux risques particuliers (CMR, ATEX, agents biologiques, …)</a:t>
                      </a:r>
                      <a:endParaRPr lang="fr-FR" sz="1400" b="0" i="0" u="none" strike="noStrike">
                        <a:solidFill>
                          <a:srgbClr val="000000"/>
                        </a:solidFill>
                        <a:effectLst/>
                        <a:latin typeface="Arial"/>
                      </a:endParaRPr>
                    </a:p>
                  </a:txBody>
                  <a:tcPr marL="6805" marR="6805" marT="680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kern="1200">
                          <a:solidFill>
                            <a:srgbClr val="0070C0"/>
                          </a:solidFill>
                          <a:effectLst/>
                          <a:latin typeface="Calibri"/>
                          <a:ea typeface="+mn-ea"/>
                          <a:cs typeface="+mn-cs"/>
                        </a:rPr>
                        <a:t>543</a:t>
                      </a: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kern="1200" dirty="0">
                          <a:solidFill>
                            <a:srgbClr val="0070C0"/>
                          </a:solidFill>
                          <a:effectLst/>
                          <a:latin typeface="Calibri"/>
                          <a:ea typeface="+mn-ea"/>
                          <a:cs typeface="+mn-cs"/>
                        </a:rPr>
                        <a:t>2933</a:t>
                      </a:r>
                    </a:p>
                  </a:txBody>
                  <a:tcPr marL="0" marR="0" marT="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093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dirty="0"/>
              <a:t>Critère </a:t>
            </a:r>
            <a:r>
              <a:rPr lang="fr-FR" sz="1600" dirty="0" smtClean="0"/>
              <a:t>4.2</a:t>
            </a:r>
            <a:r>
              <a:rPr lang="fr-FR" sz="1600" dirty="0"/>
              <a:t> : Les autorisations et les habilitations réglementaires sont délivrées aux personnes désignées, formées et ayant bénéficié, le cas échéant, d’un examen d’aptitude effectué par le médecin de prévention.</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57</a:t>
            </a:fld>
            <a:endParaRPr lang="fr-FR"/>
          </a:p>
        </p:txBody>
      </p:sp>
      <p:graphicFrame>
        <p:nvGraphicFramePr>
          <p:cNvPr id="11" name="Tableau 10"/>
          <p:cNvGraphicFramePr>
            <a:graphicFrameLocks noGrp="1"/>
          </p:cNvGraphicFramePr>
          <p:nvPr>
            <p:extLst>
              <p:ext uri="{D42A27DB-BD31-4B8C-83A1-F6EECF244321}">
                <p14:modId xmlns:p14="http://schemas.microsoft.com/office/powerpoint/2010/main" val="4001759568"/>
              </p:ext>
            </p:extLst>
          </p:nvPr>
        </p:nvGraphicFramePr>
        <p:xfrm>
          <a:off x="611560" y="1412777"/>
          <a:ext cx="7881935" cy="1656184"/>
        </p:xfrm>
        <a:graphic>
          <a:graphicData uri="http://schemas.openxmlformats.org/drawingml/2006/table">
            <a:tbl>
              <a:tblPr>
                <a:tableStyleId>{5C22544A-7EE6-4342-B048-85BDC9FD1C3A}</a:tableStyleId>
              </a:tblPr>
              <a:tblGrid>
                <a:gridCol w="6838883">
                  <a:extLst>
                    <a:ext uri="{9D8B030D-6E8A-4147-A177-3AD203B41FA5}">
                      <a16:colId xmlns:a16="http://schemas.microsoft.com/office/drawing/2014/main" val="20000"/>
                    </a:ext>
                  </a:extLst>
                </a:gridCol>
                <a:gridCol w="521526">
                  <a:extLst>
                    <a:ext uri="{9D8B030D-6E8A-4147-A177-3AD203B41FA5}">
                      <a16:colId xmlns:a16="http://schemas.microsoft.com/office/drawing/2014/main" val="20001"/>
                    </a:ext>
                  </a:extLst>
                </a:gridCol>
                <a:gridCol w="521526">
                  <a:extLst>
                    <a:ext uri="{9D8B030D-6E8A-4147-A177-3AD203B41FA5}">
                      <a16:colId xmlns:a16="http://schemas.microsoft.com/office/drawing/2014/main" val="20002"/>
                    </a:ext>
                  </a:extLst>
                </a:gridCol>
              </a:tblGrid>
              <a:tr h="477905">
                <a:tc>
                  <a:txBody>
                    <a:bodyPr/>
                    <a:lstStyle/>
                    <a:p>
                      <a:pPr algn="l" fontAlgn="ctr"/>
                      <a:r>
                        <a:rPr lang="fr-FR" sz="1400" u="none" strike="noStrike" smtClean="0">
                          <a:effectLst/>
                          <a:latin typeface="+mn-lt"/>
                        </a:rPr>
                        <a:t>137</a:t>
                      </a:r>
                      <a:r>
                        <a:rPr lang="fr-FR" sz="1400" u="none" strike="noStrike" dirty="0">
                          <a:effectLst/>
                          <a:latin typeface="+mn-lt"/>
                        </a:rPr>
                        <a:t>.  Existe-t-il des procédures d’habilitation ?</a:t>
                      </a:r>
                      <a:endParaRPr lang="fr-FR" sz="1400" b="1" i="0" u="none" strike="noStrike" dirty="0">
                        <a:solidFill>
                          <a:srgbClr val="000000"/>
                        </a:solidFill>
                        <a:effectLst/>
                        <a:latin typeface="+mn-lt"/>
                      </a:endParaRPr>
                    </a:p>
                  </a:txBody>
                  <a:tcPr marL="5904" marR="5904" marT="5904"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oui</a:t>
                      </a:r>
                      <a:endParaRPr lang="fr-FR" sz="1400" b="0" i="0" u="none" strike="noStrike" dirty="0">
                        <a:effectLst/>
                        <a:latin typeface="+mn-lt"/>
                      </a:endParaRPr>
                    </a:p>
                  </a:txBody>
                  <a:tcPr marL="5904" marR="5904" marT="59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non</a:t>
                      </a:r>
                      <a:endParaRPr lang="fr-FR" sz="1400" b="0" i="0" u="none" strike="noStrike" dirty="0">
                        <a:effectLst/>
                        <a:latin typeface="+mn-lt"/>
                      </a:endParaRPr>
                    </a:p>
                  </a:txBody>
                  <a:tcPr marL="5904" marR="5904" marT="59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477905">
                <a:tc>
                  <a:txBody>
                    <a:bodyPr/>
                    <a:lstStyle/>
                    <a:p>
                      <a:pPr algn="l" fontAlgn="ctr"/>
                      <a:endParaRPr lang="fr-FR" sz="1400" b="0" i="0" u="none" strike="noStrike" dirty="0">
                        <a:effectLst/>
                        <a:latin typeface="+mn-lt"/>
                      </a:endParaRPr>
                    </a:p>
                  </a:txBody>
                  <a:tcPr marL="5904" marR="5904" marT="5904"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75</a:t>
                      </a:r>
                      <a:endParaRPr lang="fr-FR"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22</a:t>
                      </a:r>
                      <a:endParaRPr lang="fr-FR" sz="1400" b="0" i="0" u="none" strike="noStrike" dirty="0">
                        <a:solidFill>
                          <a:srgbClr val="0070C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700374">
                <a:tc gridSpan="2">
                  <a:txBody>
                    <a:bodyPr/>
                    <a:lstStyle/>
                    <a:p>
                      <a:pPr algn="l" fontAlgn="ctr"/>
                      <a:r>
                        <a:rPr lang="fr-FR" sz="1400" u="none" strike="noStrike" smtClean="0">
                          <a:effectLst/>
                          <a:latin typeface="+mn-lt"/>
                        </a:rPr>
                        <a:t>138</a:t>
                      </a:r>
                      <a:r>
                        <a:rPr lang="fr-FR" sz="1400" u="none" strike="noStrike" dirty="0">
                          <a:effectLst/>
                          <a:latin typeface="+mn-lt"/>
                        </a:rPr>
                        <a:t>.  Quel est le nombre de personnes ayant bénéficié d’une formation liée à une habilitation ou à une autorisation réglementaire (nombre total de participants) ?</a:t>
                      </a:r>
                      <a:endParaRPr lang="fr-FR" sz="1400" b="1" i="0" u="none" strike="noStrike" dirty="0">
                        <a:solidFill>
                          <a:srgbClr val="000000"/>
                        </a:solidFill>
                        <a:effectLst/>
                        <a:latin typeface="+mn-lt"/>
                      </a:endParaRPr>
                    </a:p>
                  </a:txBody>
                  <a:tcPr marL="5904" marR="5904" marT="5904" marB="0" anchor="ctr">
                    <a:gradFill>
                      <a:gsLst>
                        <a:gs pos="0">
                          <a:schemeClr val="tx2">
                            <a:lumMod val="20000"/>
                            <a:lumOff val="80000"/>
                          </a:schemeClr>
                        </a:gs>
                        <a:gs pos="100000">
                          <a:schemeClr val="bg1"/>
                        </a:gs>
                      </a:gsLst>
                      <a:lin ang="5400000" scaled="0"/>
                    </a:gradFill>
                  </a:tcPr>
                </a:tc>
                <a:tc hMerge="1">
                  <a:txBody>
                    <a:bodyPr/>
                    <a:lstStyle/>
                    <a:p>
                      <a:pPr algn="r" fontAlgn="ctr"/>
                      <a:endParaRPr lang="fr-FR" sz="1400" b="0" i="0" u="none" strike="noStrike" dirty="0">
                        <a:effectLst/>
                        <a:latin typeface="Arial Unicode MS"/>
                      </a:endParaRPr>
                    </a:p>
                  </a:txBody>
                  <a:tcPr marL="5904" marR="5904" marT="5904" marB="0" anchor="ctr"/>
                </a:tc>
                <a:tc>
                  <a:txBody>
                    <a:bodyPr/>
                    <a:lstStyle/>
                    <a:p>
                      <a:pPr algn="ctr" fontAlgn="ctr"/>
                      <a:r>
                        <a:rPr lang="fr-FR" sz="1400" b="0" i="0" u="none" strike="noStrike" dirty="0" smtClean="0">
                          <a:solidFill>
                            <a:srgbClr val="0070C0"/>
                          </a:solidFill>
                          <a:effectLst/>
                          <a:latin typeface="Calibri"/>
                        </a:rPr>
                        <a:t>3936</a:t>
                      </a:r>
                      <a:endParaRPr lang="fr-FR" sz="1400" b="0" i="0" u="none" strike="noStrike" dirty="0">
                        <a:solidFill>
                          <a:srgbClr val="0070C0"/>
                        </a:solidFill>
                        <a:effectLst/>
                        <a:latin typeface="Calibri"/>
                      </a:endParaRPr>
                    </a:p>
                  </a:txBody>
                  <a:tcPr marL="9525" marR="9525" marT="9525"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bl>
          </a:graphicData>
        </a:graphic>
      </p:graphicFrame>
      <p:graphicFrame>
        <p:nvGraphicFramePr>
          <p:cNvPr id="12" name="Espace réservé du contenu 3"/>
          <p:cNvGraphicFramePr>
            <a:graphicFrameLocks/>
          </p:cNvGraphicFramePr>
          <p:nvPr>
            <p:extLst>
              <p:ext uri="{D42A27DB-BD31-4B8C-83A1-F6EECF244321}">
                <p14:modId xmlns:p14="http://schemas.microsoft.com/office/powerpoint/2010/main" val="1800561270"/>
              </p:ext>
            </p:extLst>
          </p:nvPr>
        </p:nvGraphicFramePr>
        <p:xfrm>
          <a:off x="-2988840" y="3356992"/>
          <a:ext cx="11316983" cy="1872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4170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dirty="0"/>
              <a:t>Critère </a:t>
            </a:r>
            <a:r>
              <a:rPr lang="fr-FR" sz="1600" dirty="0" smtClean="0"/>
              <a:t>4.3 </a:t>
            </a:r>
            <a:r>
              <a:rPr lang="fr-FR" sz="1600" dirty="0"/>
              <a:t>: Une formation spécifique, renouvelée à chaque mandat, est assurée aux membres de CHSCT.</a:t>
            </a:r>
          </a:p>
        </p:txBody>
      </p:sp>
      <p:sp>
        <p:nvSpPr>
          <p:cNvPr id="8" name="Rectangle 7"/>
          <p:cNvSpPr/>
          <p:nvPr/>
        </p:nvSpPr>
        <p:spPr>
          <a:xfrm>
            <a:off x="427637" y="4535345"/>
            <a:ext cx="2429933" cy="1384995"/>
          </a:xfrm>
          <a:prstGeom prst="rect">
            <a:avLst/>
          </a:prstGeom>
        </p:spPr>
        <p:txBody>
          <a:bodyPr wrap="square">
            <a:spAutoFit/>
          </a:bodyPr>
          <a:lstStyle/>
          <a:p>
            <a:pPr lvl="0" algn="ctr" fontAlgn="ctr"/>
            <a:r>
              <a:rPr lang="fr-FR" sz="1400" dirty="0" smtClean="0">
                <a:solidFill>
                  <a:srgbClr val="000000"/>
                </a:solidFill>
              </a:rPr>
              <a:t>Nombre </a:t>
            </a:r>
            <a:r>
              <a:rPr lang="fr-FR" sz="1400" dirty="0">
                <a:solidFill>
                  <a:srgbClr val="000000"/>
                </a:solidFill>
              </a:rPr>
              <a:t>de jours de formation reçus par les membres titulaires ou suppléants </a:t>
            </a:r>
            <a:r>
              <a:rPr lang="fr-FR" sz="1400" dirty="0" smtClean="0">
                <a:solidFill>
                  <a:srgbClr val="000000"/>
                </a:solidFill>
              </a:rPr>
              <a:t>des </a:t>
            </a:r>
            <a:r>
              <a:rPr lang="fr-FR" sz="1400" dirty="0">
                <a:solidFill>
                  <a:srgbClr val="000000"/>
                </a:solidFill>
              </a:rPr>
              <a:t>CHSCT d</a:t>
            </a:r>
            <a:r>
              <a:rPr lang="fr-FR" sz="1400" dirty="0" smtClean="0">
                <a:solidFill>
                  <a:srgbClr val="000000"/>
                </a:solidFill>
              </a:rPr>
              <a:t>epuis </a:t>
            </a:r>
            <a:r>
              <a:rPr lang="fr-FR" sz="1400" dirty="0">
                <a:solidFill>
                  <a:srgbClr val="000000"/>
                </a:solidFill>
              </a:rPr>
              <a:t>le début de leur </a:t>
            </a:r>
            <a:r>
              <a:rPr lang="fr-FR" sz="1400" dirty="0" smtClean="0">
                <a:solidFill>
                  <a:srgbClr val="000000"/>
                </a:solidFill>
              </a:rPr>
              <a:t>mandat </a:t>
            </a:r>
            <a:endParaRPr lang="fr-FR" sz="1400" dirty="0">
              <a:solidFill>
                <a:srgbClr val="000000"/>
              </a:solidFill>
            </a:endParaRP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58</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929624906"/>
              </p:ext>
            </p:extLst>
          </p:nvPr>
        </p:nvGraphicFramePr>
        <p:xfrm>
          <a:off x="179513" y="1484784"/>
          <a:ext cx="8784973" cy="2590509"/>
        </p:xfrm>
        <a:graphic>
          <a:graphicData uri="http://schemas.openxmlformats.org/drawingml/2006/table">
            <a:tbl>
              <a:tblPr>
                <a:tableStyleId>{5C22544A-7EE6-4342-B048-85BDC9FD1C3A}</a:tableStyleId>
              </a:tblPr>
              <a:tblGrid>
                <a:gridCol w="4443585">
                  <a:extLst>
                    <a:ext uri="{9D8B030D-6E8A-4147-A177-3AD203B41FA5}">
                      <a16:colId xmlns:a16="http://schemas.microsoft.com/office/drawing/2014/main" val="20000"/>
                    </a:ext>
                  </a:extLst>
                </a:gridCol>
                <a:gridCol w="763741">
                  <a:extLst>
                    <a:ext uri="{9D8B030D-6E8A-4147-A177-3AD203B41FA5}">
                      <a16:colId xmlns:a16="http://schemas.microsoft.com/office/drawing/2014/main" val="20001"/>
                    </a:ext>
                  </a:extLst>
                </a:gridCol>
                <a:gridCol w="763741">
                  <a:extLst>
                    <a:ext uri="{9D8B030D-6E8A-4147-A177-3AD203B41FA5}">
                      <a16:colId xmlns:a16="http://schemas.microsoft.com/office/drawing/2014/main" val="20002"/>
                    </a:ext>
                  </a:extLst>
                </a:gridCol>
                <a:gridCol w="833172">
                  <a:extLst>
                    <a:ext uri="{9D8B030D-6E8A-4147-A177-3AD203B41FA5}">
                      <a16:colId xmlns:a16="http://schemas.microsoft.com/office/drawing/2014/main" val="20003"/>
                    </a:ext>
                  </a:extLst>
                </a:gridCol>
                <a:gridCol w="1147563">
                  <a:extLst>
                    <a:ext uri="{9D8B030D-6E8A-4147-A177-3AD203B41FA5}">
                      <a16:colId xmlns:a16="http://schemas.microsoft.com/office/drawing/2014/main" val="20004"/>
                    </a:ext>
                  </a:extLst>
                </a:gridCol>
                <a:gridCol w="833171">
                  <a:extLst>
                    <a:ext uri="{9D8B030D-6E8A-4147-A177-3AD203B41FA5}">
                      <a16:colId xmlns:a16="http://schemas.microsoft.com/office/drawing/2014/main" val="20005"/>
                    </a:ext>
                  </a:extLst>
                </a:gridCol>
              </a:tblGrid>
              <a:tr h="358261">
                <a:tc gridSpan="5">
                  <a:txBody>
                    <a:bodyPr/>
                    <a:lstStyle/>
                    <a:p>
                      <a:pPr algn="l" fontAlgn="ctr"/>
                      <a:r>
                        <a:rPr lang="fr-FR" sz="1400" u="none" strike="noStrike" dirty="0" smtClean="0">
                          <a:effectLst/>
                          <a:latin typeface="+mn-lt"/>
                        </a:rPr>
                        <a:t>140.  Combien de membres de CHSCT ont bénéficié d’une formation au cours de l’année écoulée ?</a:t>
                      </a:r>
                      <a:endParaRPr lang="fr-FR" sz="1400" b="1" i="0" u="none" strike="noStrike" dirty="0">
                        <a:solidFill>
                          <a:srgbClr val="000000"/>
                        </a:solidFill>
                        <a:effectLst/>
                        <a:latin typeface="+mn-lt"/>
                      </a:endParaRPr>
                    </a:p>
                  </a:txBody>
                  <a:tcPr marL="4845" marR="4845" marT="4845" marB="0" anchor="ctr">
                    <a:gradFill>
                      <a:gsLst>
                        <a:gs pos="0">
                          <a:schemeClr val="tx2">
                            <a:lumMod val="20000"/>
                            <a:lumOff val="80000"/>
                          </a:schemeClr>
                        </a:gs>
                        <a:gs pos="100000">
                          <a:schemeClr val="bg1"/>
                        </a:gs>
                      </a:gsLst>
                      <a:lin ang="5400000" scaled="0"/>
                    </a:gradFill>
                  </a:tcPr>
                </a:tc>
                <a:tc hMerge="1">
                  <a:txBody>
                    <a:bodyPr/>
                    <a:lstStyle/>
                    <a:p>
                      <a:pPr algn="l" fontAlgn="ctr"/>
                      <a:endParaRPr lang="fr-FR" sz="1400" b="0" i="0" u="none" strike="noStrike" dirty="0">
                        <a:effectLst/>
                        <a:latin typeface="+mn-lt"/>
                      </a:endParaRPr>
                    </a:p>
                  </a:txBody>
                  <a:tcPr marL="4845" marR="4845" marT="4845" marB="0" anchor="ctr"/>
                </a:tc>
                <a:tc hMerge="1">
                  <a:txBody>
                    <a:bodyPr/>
                    <a:lstStyle/>
                    <a:p>
                      <a:pPr algn="l" fontAlgn="ctr"/>
                      <a:endParaRPr lang="fr-FR" sz="1400" b="0" i="0" u="none" strike="noStrike" dirty="0">
                        <a:effectLst/>
                        <a:latin typeface="+mn-lt"/>
                      </a:endParaRPr>
                    </a:p>
                  </a:txBody>
                  <a:tcPr marL="4845" marR="4845" marT="4845" marB="0" anchor="ctr"/>
                </a:tc>
                <a:tc hMerge="1">
                  <a:txBody>
                    <a:bodyPr/>
                    <a:lstStyle/>
                    <a:p>
                      <a:pPr algn="l" fontAlgn="b"/>
                      <a:endParaRPr lang="fr-FR" sz="1400" b="0" i="0" u="none" strike="noStrike" dirty="0">
                        <a:effectLst/>
                        <a:latin typeface="+mn-lt"/>
                      </a:endParaRPr>
                    </a:p>
                  </a:txBody>
                  <a:tcPr marL="4845" marR="4845" marT="4845" marB="0" anchor="ctr"/>
                </a:tc>
                <a:tc hMerge="1">
                  <a:txBody>
                    <a:bodyPr/>
                    <a:lstStyle/>
                    <a:p>
                      <a:pPr algn="l" fontAlgn="b"/>
                      <a:endParaRPr lang="fr-FR" sz="1400" b="0" i="0" u="none" strike="noStrike" dirty="0">
                        <a:effectLst/>
                        <a:latin typeface="+mn-lt"/>
                      </a:endParaRPr>
                    </a:p>
                  </a:txBody>
                  <a:tcPr marL="4845" marR="4845" marT="4845" marB="0" anchor="ctr"/>
                </a:tc>
                <a:tc>
                  <a:txBody>
                    <a:bodyPr/>
                    <a:lstStyle/>
                    <a:p>
                      <a:pPr algn="ctr" fontAlgn="b"/>
                      <a:r>
                        <a:rPr lang="fr-FR" sz="1400" b="0" i="0" u="none" strike="noStrike" dirty="0" smtClean="0">
                          <a:solidFill>
                            <a:srgbClr val="0070C0"/>
                          </a:solidFill>
                          <a:effectLst/>
                          <a:latin typeface="+mn-lt"/>
                        </a:rPr>
                        <a:t>196</a:t>
                      </a:r>
                      <a:endParaRPr lang="fr-FR" sz="1400" b="0" i="0" u="none" strike="noStrike" dirty="0">
                        <a:solidFill>
                          <a:srgbClr val="0070C0"/>
                        </a:solidFill>
                        <a:effectLst/>
                        <a:latin typeface="+mn-lt"/>
                      </a:endParaRPr>
                    </a:p>
                  </a:txBody>
                  <a:tcPr marL="4845" marR="4845" marT="484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358261">
                <a:tc gridSpan="5">
                  <a:txBody>
                    <a:bodyPr/>
                    <a:lstStyle/>
                    <a:p>
                      <a:pPr algn="r" fontAlgn="ctr"/>
                      <a:r>
                        <a:rPr lang="fr-FR" sz="1400" b="0" i="0" u="none" strike="noStrike" dirty="0" smtClean="0">
                          <a:effectLst/>
                          <a:latin typeface="+mn-lt"/>
                        </a:rPr>
                        <a:t>Nombre moyen de participants</a:t>
                      </a:r>
                      <a:r>
                        <a:rPr lang="fr-FR" sz="1400" b="0" i="0" u="none" strike="noStrike" baseline="0" dirty="0" smtClean="0">
                          <a:effectLst/>
                          <a:latin typeface="+mn-lt"/>
                        </a:rPr>
                        <a:t> (196 participants dans 27 établissements ayant répondu à cette question)</a:t>
                      </a:r>
                      <a:endParaRPr lang="fr-FR" sz="1400" b="0" i="0" u="none" strike="noStrike" dirty="0">
                        <a:effectLst/>
                        <a:latin typeface="+mn-lt"/>
                      </a:endParaRPr>
                    </a:p>
                  </a:txBody>
                  <a:tcPr marL="4845" marR="4845" marT="4845"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r>
                        <a:rPr lang="fr-FR" sz="1400" b="0" i="0" u="none" strike="noStrike" dirty="0" smtClean="0">
                          <a:solidFill>
                            <a:srgbClr val="0070C0"/>
                          </a:solidFill>
                          <a:effectLst/>
                          <a:latin typeface="+mn-lt"/>
                        </a:rPr>
                        <a:t>7,3</a:t>
                      </a:r>
                      <a:endParaRPr lang="fr-FR" sz="1400" b="0" i="0" u="none" strike="noStrike" dirty="0">
                        <a:solidFill>
                          <a:srgbClr val="0070C0"/>
                        </a:solidFill>
                        <a:effectLst/>
                        <a:latin typeface="+mn-lt"/>
                      </a:endParaRPr>
                    </a:p>
                  </a:txBody>
                  <a:tcPr marL="4845" marR="4845" marT="484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358261">
                <a:tc gridSpan="5">
                  <a:txBody>
                    <a:bodyPr/>
                    <a:lstStyle/>
                    <a:p>
                      <a:pPr algn="r" fontAlgn="ctr"/>
                      <a:r>
                        <a:rPr lang="fr-FR" sz="1400" u="none" strike="noStrike" dirty="0" smtClean="0">
                          <a:effectLst/>
                          <a:latin typeface="+mn-lt"/>
                        </a:rPr>
                        <a:t>Durée moyenne de cette formation par établissement </a:t>
                      </a:r>
                      <a:r>
                        <a:rPr lang="fr-FR" sz="1400" u="none" strike="noStrike" baseline="0" dirty="0" smtClean="0">
                          <a:effectLst/>
                          <a:latin typeface="+mn-lt"/>
                        </a:rPr>
                        <a:t>(623 heures de formation dans les 27 établissements)</a:t>
                      </a:r>
                      <a:endParaRPr lang="fr-FR" sz="1400" b="0" i="0" u="none" strike="noStrike" dirty="0">
                        <a:effectLst/>
                        <a:latin typeface="+mn-lt"/>
                      </a:endParaRPr>
                    </a:p>
                  </a:txBody>
                  <a:tcPr marL="4845" marR="4845" marT="4845" marB="0" anchor="ctr">
                    <a:gradFill>
                      <a:gsLst>
                        <a:gs pos="0">
                          <a:schemeClr val="tx2">
                            <a:lumMod val="20000"/>
                            <a:lumOff val="80000"/>
                          </a:schemeClr>
                        </a:gs>
                        <a:gs pos="100000">
                          <a:schemeClr val="bg1"/>
                        </a:gs>
                      </a:gsLst>
                      <a:lin ang="5400000" scaled="0"/>
                    </a:gradFill>
                  </a:tcPr>
                </a:tc>
                <a:tc hMerge="1">
                  <a:txBody>
                    <a:bodyPr/>
                    <a:lstStyle/>
                    <a:p>
                      <a:pPr algn="r" fontAlgn="ctr"/>
                      <a:endParaRPr lang="fr-FR" sz="1400" b="0" i="0" u="none" strike="noStrike" dirty="0">
                        <a:effectLst/>
                        <a:latin typeface="+mn-lt"/>
                      </a:endParaRPr>
                    </a:p>
                  </a:txBody>
                  <a:tcPr marL="4845" marR="4845" marT="4845" marB="0" anchor="ctr"/>
                </a:tc>
                <a:tc hMerge="1">
                  <a:txBody>
                    <a:bodyPr/>
                    <a:lstStyle/>
                    <a:p>
                      <a:pPr algn="l" fontAlgn="ctr"/>
                      <a:endParaRPr lang="fr-FR" sz="1400" b="0" i="0" u="none" strike="noStrike" dirty="0">
                        <a:effectLst/>
                        <a:latin typeface="+mn-lt"/>
                      </a:endParaRPr>
                    </a:p>
                  </a:txBody>
                  <a:tcPr marL="4845" marR="4845" marT="4845" marB="0" anchor="ctr"/>
                </a:tc>
                <a:tc hMerge="1">
                  <a:txBody>
                    <a:bodyPr/>
                    <a:lstStyle/>
                    <a:p>
                      <a:pPr algn="l" fontAlgn="b"/>
                      <a:endParaRPr lang="fr-FR" sz="1400" b="0" i="0" u="none" strike="noStrike" dirty="0">
                        <a:effectLst/>
                        <a:latin typeface="+mn-lt"/>
                      </a:endParaRPr>
                    </a:p>
                  </a:txBody>
                  <a:tcPr marL="4845" marR="4845" marT="4845" marB="0" anchor="ctr"/>
                </a:tc>
                <a:tc hMerge="1">
                  <a:txBody>
                    <a:bodyPr/>
                    <a:lstStyle/>
                    <a:p>
                      <a:pPr algn="l" fontAlgn="b"/>
                      <a:endParaRPr lang="fr-FR" sz="1400" b="0" i="0" u="none" strike="noStrike" dirty="0">
                        <a:effectLst/>
                        <a:latin typeface="+mn-lt"/>
                      </a:endParaRPr>
                    </a:p>
                  </a:txBody>
                  <a:tcPr marL="4845" marR="4845" marT="4845" marB="0" anchor="ctr"/>
                </a:tc>
                <a:tc>
                  <a:txBody>
                    <a:bodyPr/>
                    <a:lstStyle/>
                    <a:p>
                      <a:pPr algn="ctr" fontAlgn="b"/>
                      <a:r>
                        <a:rPr lang="fr-FR" sz="1400" b="0" i="0" u="none" strike="noStrike" dirty="0" smtClean="0">
                          <a:solidFill>
                            <a:srgbClr val="0070C0"/>
                          </a:solidFill>
                          <a:effectLst/>
                          <a:latin typeface="+mn-lt"/>
                        </a:rPr>
                        <a:t>3,85 j</a:t>
                      </a:r>
                      <a:endParaRPr lang="fr-FR" sz="1400" b="0" i="0" u="none" strike="noStrike" dirty="0">
                        <a:solidFill>
                          <a:srgbClr val="0070C0"/>
                        </a:solidFill>
                        <a:effectLst/>
                        <a:latin typeface="+mn-lt"/>
                      </a:endParaRPr>
                    </a:p>
                  </a:txBody>
                  <a:tcPr marL="4845" marR="4845" marT="484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799204">
                <a:tc>
                  <a:txBody>
                    <a:bodyPr/>
                    <a:lstStyle/>
                    <a:p>
                      <a:pPr algn="l" fontAlgn="ctr"/>
                      <a:r>
                        <a:rPr lang="fr-FR" sz="1400" u="none" strike="noStrike" dirty="0" smtClean="0">
                          <a:effectLst/>
                          <a:latin typeface="+mn-lt"/>
                        </a:rPr>
                        <a:t>141.</a:t>
                      </a:r>
                      <a:r>
                        <a:rPr lang="fr-FR" sz="1400" u="none" strike="noStrike" dirty="0">
                          <a:effectLst/>
                          <a:latin typeface="+mn-lt"/>
                        </a:rPr>
                        <a:t>  Depuis le début de leur mandat, quel est le nombre de jours de formation reçus par les membres titulaires ou suppléants du CHSCT ?</a:t>
                      </a:r>
                      <a:endParaRPr lang="fr-FR" sz="1400" b="1" i="0" u="none" strike="noStrike" dirty="0">
                        <a:solidFill>
                          <a:srgbClr val="000000"/>
                        </a:solidFill>
                        <a:effectLst/>
                        <a:latin typeface="+mn-lt"/>
                      </a:endParaRPr>
                    </a:p>
                  </a:txBody>
                  <a:tcPr marL="4845" marR="4845" marT="4845" marB="0" anchor="ctr">
                    <a:gradFill>
                      <a:gsLst>
                        <a:gs pos="0">
                          <a:schemeClr val="tx2">
                            <a:lumMod val="20000"/>
                            <a:lumOff val="80000"/>
                          </a:schemeClr>
                        </a:gs>
                        <a:gs pos="100000">
                          <a:schemeClr val="bg1"/>
                        </a:gs>
                      </a:gsLst>
                      <a:lin ang="5400000" scaled="0"/>
                    </a:gradFill>
                  </a:tcPr>
                </a:tc>
                <a:tc>
                  <a:txBody>
                    <a:bodyPr/>
                    <a:lstStyle/>
                    <a:p>
                      <a:pPr algn="ctr" fontAlgn="ctr"/>
                      <a:r>
                        <a:rPr lang="fr-FR" sz="1300" u="none" strike="noStrike" dirty="0" smtClean="0">
                          <a:effectLst/>
                          <a:latin typeface="+mn-lt"/>
                        </a:rPr>
                        <a:t>Inférieure</a:t>
                      </a:r>
                      <a:r>
                        <a:rPr lang="fr-FR" sz="1300" u="none" strike="noStrike" baseline="0" dirty="0" smtClean="0">
                          <a:effectLst/>
                          <a:latin typeface="+mn-lt"/>
                        </a:rPr>
                        <a:t> à</a:t>
                      </a:r>
                      <a:r>
                        <a:rPr lang="fr-FR" sz="1300" u="none" strike="noStrike" dirty="0" smtClean="0">
                          <a:effectLst/>
                          <a:latin typeface="+mn-lt"/>
                        </a:rPr>
                        <a:t> </a:t>
                      </a:r>
                      <a:r>
                        <a:rPr lang="fr-FR" sz="1300" u="none" strike="noStrike" dirty="0">
                          <a:effectLst/>
                          <a:latin typeface="+mn-lt"/>
                        </a:rPr>
                        <a:t>5 jours</a:t>
                      </a:r>
                      <a:endParaRPr lang="fr-FR" sz="1300" b="0" i="0" u="none" strike="noStrike" dirty="0">
                        <a:effectLst/>
                        <a:latin typeface="+mn-lt"/>
                      </a:endParaRPr>
                    </a:p>
                  </a:txBody>
                  <a:tcPr marL="4845" marR="4845" marT="4845" marB="0" anchor="ctr">
                    <a:gradFill>
                      <a:gsLst>
                        <a:gs pos="0">
                          <a:schemeClr val="tx2">
                            <a:lumMod val="20000"/>
                            <a:lumOff val="80000"/>
                          </a:schemeClr>
                        </a:gs>
                        <a:gs pos="100000">
                          <a:schemeClr val="bg1"/>
                        </a:gs>
                      </a:gsLst>
                      <a:lin ang="5400000" scaled="0"/>
                    </a:gradFill>
                  </a:tcPr>
                </a:tc>
                <a:tc>
                  <a:txBody>
                    <a:bodyPr/>
                    <a:lstStyle/>
                    <a:p>
                      <a:pPr algn="ctr" fontAlgn="ctr"/>
                      <a:r>
                        <a:rPr lang="fr-FR" sz="1300" u="none" strike="noStrike" dirty="0" smtClean="0">
                          <a:effectLst/>
                          <a:latin typeface="+mn-lt"/>
                        </a:rPr>
                        <a:t>De 5 </a:t>
                      </a:r>
                      <a:r>
                        <a:rPr lang="fr-FR" sz="1300" u="none" strike="noStrike" dirty="0">
                          <a:effectLst/>
                          <a:latin typeface="+mn-lt"/>
                        </a:rPr>
                        <a:t>jours </a:t>
                      </a:r>
                      <a:endParaRPr lang="fr-FR" sz="1300" b="0" i="0" u="none" strike="noStrike" dirty="0">
                        <a:effectLst/>
                        <a:latin typeface="+mn-lt"/>
                      </a:endParaRPr>
                    </a:p>
                  </a:txBody>
                  <a:tcPr marL="4845" marR="4845" marT="4845" marB="0" anchor="ctr">
                    <a:gradFill>
                      <a:gsLst>
                        <a:gs pos="0">
                          <a:schemeClr val="tx2">
                            <a:lumMod val="20000"/>
                            <a:lumOff val="80000"/>
                          </a:schemeClr>
                        </a:gs>
                        <a:gs pos="100000">
                          <a:schemeClr val="bg1"/>
                        </a:gs>
                      </a:gsLst>
                      <a:lin ang="5400000" scaled="0"/>
                    </a:gradFill>
                  </a:tcPr>
                </a:tc>
                <a:tc>
                  <a:txBody>
                    <a:bodyPr/>
                    <a:lstStyle/>
                    <a:p>
                      <a:pPr algn="ctr" fontAlgn="ctr"/>
                      <a:r>
                        <a:rPr lang="fr-FR" sz="1300" u="none" strike="noStrike" dirty="0" smtClean="0">
                          <a:effectLst/>
                          <a:latin typeface="+mn-lt"/>
                        </a:rPr>
                        <a:t>Supérieure</a:t>
                      </a:r>
                      <a:r>
                        <a:rPr lang="fr-FR" sz="1300" u="none" strike="noStrike" baseline="0" dirty="0" smtClean="0">
                          <a:effectLst/>
                          <a:latin typeface="+mn-lt"/>
                        </a:rPr>
                        <a:t> à</a:t>
                      </a:r>
                      <a:r>
                        <a:rPr lang="fr-FR" sz="1300" u="none" strike="noStrike" dirty="0" smtClean="0">
                          <a:effectLst/>
                          <a:latin typeface="+mn-lt"/>
                        </a:rPr>
                        <a:t> </a:t>
                      </a:r>
                      <a:r>
                        <a:rPr lang="fr-FR" sz="1300" u="none" strike="noStrike" dirty="0">
                          <a:effectLst/>
                          <a:latin typeface="+mn-lt"/>
                        </a:rPr>
                        <a:t>5 jours</a:t>
                      </a:r>
                      <a:endParaRPr lang="fr-FR" sz="1300" b="0" i="0" u="none" strike="noStrike" dirty="0">
                        <a:effectLst/>
                        <a:latin typeface="+mn-lt"/>
                      </a:endParaRPr>
                    </a:p>
                  </a:txBody>
                  <a:tcPr marL="4845" marR="4845" marT="4845" marB="0" anchor="ctr">
                    <a:gradFill>
                      <a:gsLst>
                        <a:gs pos="0">
                          <a:schemeClr val="tx2">
                            <a:lumMod val="20000"/>
                            <a:lumOff val="80000"/>
                          </a:schemeClr>
                        </a:gs>
                        <a:gs pos="100000">
                          <a:schemeClr val="bg1"/>
                        </a:gs>
                      </a:gsLst>
                      <a:lin ang="5400000" scaled="0"/>
                    </a:gradFill>
                  </a:tcPr>
                </a:tc>
                <a:tc>
                  <a:txBody>
                    <a:bodyPr/>
                    <a:lstStyle/>
                    <a:p>
                      <a:pPr algn="ctr" fontAlgn="ctr"/>
                      <a:r>
                        <a:rPr lang="fr-FR" sz="1300" u="none" strike="noStrike" dirty="0">
                          <a:effectLst/>
                          <a:latin typeface="+mn-lt"/>
                        </a:rPr>
                        <a:t>P</a:t>
                      </a:r>
                      <a:r>
                        <a:rPr lang="fr-FR" sz="1300" u="none" strike="noStrike" dirty="0" smtClean="0">
                          <a:effectLst/>
                          <a:latin typeface="+mn-lt"/>
                        </a:rPr>
                        <a:t>as </a:t>
                      </a:r>
                      <a:r>
                        <a:rPr lang="fr-FR" sz="1300" u="none" strike="noStrike" dirty="0">
                          <a:effectLst/>
                          <a:latin typeface="+mn-lt"/>
                        </a:rPr>
                        <a:t>de formation</a:t>
                      </a:r>
                      <a:endParaRPr lang="fr-FR" sz="1300" b="0" i="0" u="none" strike="noStrike" dirty="0">
                        <a:effectLst/>
                        <a:latin typeface="+mn-lt"/>
                      </a:endParaRPr>
                    </a:p>
                  </a:txBody>
                  <a:tcPr marL="4845" marR="4845" marT="4845" marB="0" anchor="ctr">
                    <a:gradFill>
                      <a:gsLst>
                        <a:gs pos="0">
                          <a:schemeClr val="tx2">
                            <a:lumMod val="20000"/>
                            <a:lumOff val="80000"/>
                          </a:schemeClr>
                        </a:gs>
                        <a:gs pos="100000">
                          <a:schemeClr val="bg1"/>
                        </a:gs>
                      </a:gsLst>
                      <a:lin ang="5400000" scaled="0"/>
                    </a:gradFill>
                  </a:tcPr>
                </a:tc>
                <a:tc>
                  <a:txBody>
                    <a:bodyPr/>
                    <a:lstStyle/>
                    <a:p>
                      <a:pPr algn="ctr" fontAlgn="ctr"/>
                      <a:r>
                        <a:rPr lang="fr-FR" sz="1300" u="none" strike="noStrike" dirty="0" smtClean="0">
                          <a:effectLst/>
                          <a:latin typeface="+mn-lt"/>
                        </a:rPr>
                        <a:t>Information non disponible</a:t>
                      </a:r>
                      <a:endParaRPr lang="fr-FR" sz="1300" b="0" i="0" u="none" strike="noStrike" dirty="0">
                        <a:effectLst/>
                        <a:latin typeface="+mn-lt"/>
                      </a:endParaRPr>
                    </a:p>
                  </a:txBody>
                  <a:tcPr marL="4845" marR="4845" marT="484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358261">
                <a:tc>
                  <a:txBody>
                    <a:bodyPr/>
                    <a:lstStyle/>
                    <a:p>
                      <a:pPr algn="l" fontAlgn="ctr"/>
                      <a:endParaRPr lang="fr-FR" sz="1400" b="0" i="0" u="none" strike="noStrike" dirty="0">
                        <a:solidFill>
                          <a:srgbClr val="000000"/>
                        </a:solidFill>
                        <a:effectLst/>
                        <a:latin typeface="+mn-lt"/>
                      </a:endParaRPr>
                    </a:p>
                  </a:txBody>
                  <a:tcPr marL="4845" marR="4845" marT="484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20</a:t>
                      </a:r>
                      <a:endParaRPr lang="fr-FR" sz="1400" b="0" i="0" u="none" strike="noStrike" dirty="0">
                        <a:solidFill>
                          <a:srgbClr val="0070C0"/>
                        </a:solidFill>
                        <a:effectLst/>
                        <a:latin typeface="Arial Unicode MS"/>
                      </a:endParaRP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44</a:t>
                      </a:r>
                      <a:endParaRPr lang="fr-FR" sz="1400" b="0" i="0" u="none" strike="noStrike" dirty="0">
                        <a:solidFill>
                          <a:srgbClr val="0070C0"/>
                        </a:solidFill>
                        <a:effectLst/>
                        <a:latin typeface="Arial Unicode MS"/>
                      </a:endParaRP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20</a:t>
                      </a:r>
                      <a:endParaRPr lang="fr-FR" sz="1400" b="0" i="0" u="none" strike="noStrike" dirty="0">
                        <a:solidFill>
                          <a:srgbClr val="0070C0"/>
                        </a:solidFill>
                        <a:effectLst/>
                        <a:latin typeface="Arial Unicode MS"/>
                      </a:endParaRP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3</a:t>
                      </a:r>
                      <a:endParaRPr lang="fr-FR" sz="1400" b="0" i="0" u="none" strike="noStrike" dirty="0">
                        <a:solidFill>
                          <a:srgbClr val="0070C0"/>
                        </a:solidFill>
                        <a:effectLst/>
                        <a:latin typeface="Arial Unicode MS"/>
                      </a:endParaRP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a:solidFill>
                            <a:srgbClr val="0070C0"/>
                          </a:solidFill>
                          <a:effectLst/>
                          <a:latin typeface="Arial Unicode MS"/>
                        </a:rPr>
                        <a:t>3</a:t>
                      </a:r>
                    </a:p>
                  </a:txBody>
                  <a:tcPr marL="0" marR="0" marT="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358261">
                <a:tc gridSpan="5">
                  <a:txBody>
                    <a:bodyPr/>
                    <a:lstStyle/>
                    <a:p>
                      <a:pPr algn="l" fontAlgn="ctr"/>
                      <a:r>
                        <a:rPr lang="fr-FR" sz="1400" u="none" strike="noStrike" dirty="0" smtClean="0">
                          <a:effectLst/>
                          <a:latin typeface="+mn-lt"/>
                        </a:rPr>
                        <a:t>142</a:t>
                      </a:r>
                      <a:r>
                        <a:rPr lang="fr-FR" sz="1400" u="none" strike="noStrike" dirty="0">
                          <a:effectLst/>
                          <a:latin typeface="+mn-lt"/>
                        </a:rPr>
                        <a:t>.  Combien de membres de CHSCT ont reçu a minima une journée de formation aux RPS en </a:t>
                      </a:r>
                      <a:r>
                        <a:rPr lang="fr-FR" sz="1400" u="none" strike="noStrike" dirty="0" smtClean="0">
                          <a:effectLst/>
                          <a:latin typeface="+mn-lt"/>
                        </a:rPr>
                        <a:t>2021 </a:t>
                      </a:r>
                      <a:r>
                        <a:rPr lang="fr-FR" sz="1400" u="none" strike="noStrike" dirty="0">
                          <a:effectLst/>
                          <a:latin typeface="+mn-lt"/>
                        </a:rPr>
                        <a:t>?</a:t>
                      </a:r>
                      <a:endParaRPr lang="fr-FR" sz="1400" b="1" i="0" u="none" strike="noStrike" dirty="0">
                        <a:solidFill>
                          <a:srgbClr val="000000"/>
                        </a:solidFill>
                        <a:effectLst/>
                        <a:latin typeface="+mn-lt"/>
                      </a:endParaRPr>
                    </a:p>
                  </a:txBody>
                  <a:tcPr marL="4845" marR="4845" marT="4845" marB="0" anchor="ctr">
                    <a:gradFill>
                      <a:gsLst>
                        <a:gs pos="0">
                          <a:schemeClr val="tx2">
                            <a:lumMod val="20000"/>
                            <a:lumOff val="80000"/>
                          </a:schemeClr>
                        </a:gs>
                        <a:gs pos="100000">
                          <a:schemeClr val="bg1"/>
                        </a:gs>
                      </a:gsLst>
                      <a:lin ang="5400000" scaled="0"/>
                    </a:gradFill>
                  </a:tcPr>
                </a:tc>
                <a:tc hMerge="1">
                  <a:txBody>
                    <a:bodyPr/>
                    <a:lstStyle/>
                    <a:p>
                      <a:pPr algn="r" fontAlgn="ctr"/>
                      <a:endParaRPr lang="fr-FR" sz="1400" b="0" i="0" u="none" strike="noStrike" dirty="0">
                        <a:effectLst/>
                        <a:latin typeface="+mn-lt"/>
                      </a:endParaRPr>
                    </a:p>
                  </a:txBody>
                  <a:tcPr marL="4845" marR="4845" marT="4845" marB="0" anchor="ctr"/>
                </a:tc>
                <a:tc hMerge="1">
                  <a:txBody>
                    <a:bodyPr/>
                    <a:lstStyle/>
                    <a:p>
                      <a:pPr algn="l" fontAlgn="ctr"/>
                      <a:endParaRPr lang="fr-FR" sz="1400" b="0" i="0" u="none" strike="noStrike" dirty="0">
                        <a:effectLst/>
                        <a:latin typeface="+mn-lt"/>
                      </a:endParaRPr>
                    </a:p>
                  </a:txBody>
                  <a:tcPr marL="4845" marR="4845" marT="4845" marB="0" anchor="ctr"/>
                </a:tc>
                <a:tc hMerge="1">
                  <a:txBody>
                    <a:bodyPr/>
                    <a:lstStyle/>
                    <a:p>
                      <a:pPr algn="l" fontAlgn="b"/>
                      <a:endParaRPr lang="fr-FR" sz="1400" b="0" i="0" u="none" strike="noStrike" dirty="0">
                        <a:effectLst/>
                        <a:latin typeface="+mn-lt"/>
                      </a:endParaRPr>
                    </a:p>
                  </a:txBody>
                  <a:tcPr marL="4845" marR="4845" marT="4845" marB="0" anchor="ctr"/>
                </a:tc>
                <a:tc hMerge="1">
                  <a:txBody>
                    <a:bodyPr/>
                    <a:lstStyle/>
                    <a:p>
                      <a:pPr algn="l" fontAlgn="b"/>
                      <a:endParaRPr lang="fr-FR" sz="1400" b="0" i="0" u="none" strike="noStrike" dirty="0">
                        <a:effectLst/>
                        <a:latin typeface="+mn-lt"/>
                      </a:endParaRPr>
                    </a:p>
                  </a:txBody>
                  <a:tcPr marL="4845" marR="4845" marT="4845" marB="0" anchor="ctr"/>
                </a:tc>
                <a:tc>
                  <a:txBody>
                    <a:bodyPr/>
                    <a:lstStyle/>
                    <a:p>
                      <a:pPr algn="ctr" fontAlgn="ctr"/>
                      <a:r>
                        <a:rPr lang="fr-FR" sz="1400" b="0" i="0" u="none" strike="noStrike" dirty="0" smtClean="0">
                          <a:effectLst/>
                          <a:latin typeface="+mn-lt"/>
                        </a:rPr>
                        <a:t>278</a:t>
                      </a:r>
                      <a:endParaRPr lang="fr-FR" sz="1400" b="0" i="0" u="none" strike="noStrike" dirty="0">
                        <a:effectLst/>
                        <a:latin typeface="+mn-lt"/>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bl>
          </a:graphicData>
        </a:graphic>
      </p:graphicFrame>
      <p:graphicFrame>
        <p:nvGraphicFramePr>
          <p:cNvPr id="9" name="Graphique 8"/>
          <p:cNvGraphicFramePr>
            <a:graphicFrameLocks/>
          </p:cNvGraphicFramePr>
          <p:nvPr>
            <p:extLst>
              <p:ext uri="{D42A27DB-BD31-4B8C-83A1-F6EECF244321}">
                <p14:modId xmlns:p14="http://schemas.microsoft.com/office/powerpoint/2010/main" val="4178243085"/>
              </p:ext>
            </p:extLst>
          </p:nvPr>
        </p:nvGraphicFramePr>
        <p:xfrm>
          <a:off x="2219906" y="4041127"/>
          <a:ext cx="4704186" cy="2529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223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2" y="0"/>
            <a:ext cx="7727038" cy="1286938"/>
          </a:xfrm>
        </p:spPr>
        <p:txBody>
          <a:bodyPr>
            <a:normAutofit/>
          </a:bodyPr>
          <a:lstStyle/>
          <a:p>
            <a:r>
              <a:rPr lang="fr-FR" sz="1400" b="1" dirty="0"/>
              <a:t>5. L’établissement met en place une prévention médicale</a:t>
            </a:r>
            <a:br>
              <a:rPr lang="fr-FR" sz="1400" b="1" dirty="0"/>
            </a:br>
            <a:r>
              <a:rPr lang="fr-FR" sz="1400" dirty="0"/>
              <a:t>Critère </a:t>
            </a:r>
            <a:r>
              <a:rPr lang="fr-FR" sz="1400" dirty="0" smtClean="0"/>
              <a:t>5.1 : Le service de médecine de prévention reçoit les éléments nécessaires à l’exercice de ses missions</a:t>
            </a:r>
            <a:br>
              <a:rPr lang="fr-FR" sz="1400" dirty="0" smtClean="0"/>
            </a:br>
            <a:r>
              <a:rPr lang="fr-FR" sz="1400" dirty="0" smtClean="0"/>
              <a:t>Critère 5.2 : Le service de médecine de prévention est informé dans les plus brefs délais par l’administration des accidents et des maladies professionnelles</a:t>
            </a:r>
            <a:endParaRPr lang="fr-FR" sz="1400" dirty="0"/>
          </a:p>
        </p:txBody>
      </p:sp>
      <p:graphicFrame>
        <p:nvGraphicFramePr>
          <p:cNvPr id="5" name="Espace réservé du contenu 3"/>
          <p:cNvGraphicFramePr>
            <a:graphicFrameLocks/>
          </p:cNvGraphicFramePr>
          <p:nvPr>
            <p:extLst>
              <p:ext uri="{D42A27DB-BD31-4B8C-83A1-F6EECF244321}">
                <p14:modId xmlns:p14="http://schemas.microsoft.com/office/powerpoint/2010/main" val="77538511"/>
              </p:ext>
            </p:extLst>
          </p:nvPr>
        </p:nvGraphicFramePr>
        <p:xfrm>
          <a:off x="-396552" y="3429000"/>
          <a:ext cx="9174917"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fld id="{A786685B-2977-D546-9E3D-3CA676A47F0C}" type="slidenum">
              <a:rPr lang="fr-FR" smtClean="0"/>
              <a:pPr/>
              <a:t>59</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3650315024"/>
              </p:ext>
            </p:extLst>
          </p:nvPr>
        </p:nvGraphicFramePr>
        <p:xfrm>
          <a:off x="467544" y="1484784"/>
          <a:ext cx="8352928" cy="1966842"/>
        </p:xfrm>
        <a:graphic>
          <a:graphicData uri="http://schemas.openxmlformats.org/drawingml/2006/table">
            <a:tbl>
              <a:tblPr>
                <a:tableStyleId>{5C22544A-7EE6-4342-B048-85BDC9FD1C3A}</a:tableStyleId>
              </a:tblPr>
              <a:tblGrid>
                <a:gridCol w="4882271">
                  <a:extLst>
                    <a:ext uri="{9D8B030D-6E8A-4147-A177-3AD203B41FA5}">
                      <a16:colId xmlns:a16="http://schemas.microsoft.com/office/drawing/2014/main" val="20000"/>
                    </a:ext>
                  </a:extLst>
                </a:gridCol>
                <a:gridCol w="742955">
                  <a:extLst>
                    <a:ext uri="{9D8B030D-6E8A-4147-A177-3AD203B41FA5}">
                      <a16:colId xmlns:a16="http://schemas.microsoft.com/office/drawing/2014/main" val="20001"/>
                    </a:ext>
                  </a:extLst>
                </a:gridCol>
                <a:gridCol w="1647582">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tblGrid>
              <a:tr h="246373">
                <a:tc gridSpan="3">
                  <a:txBody>
                    <a:bodyPr/>
                    <a:lstStyle/>
                    <a:p>
                      <a:pPr algn="l" fontAlgn="ctr"/>
                      <a:r>
                        <a:rPr lang="fr-FR" sz="1400" u="none" strike="noStrike" dirty="0" smtClean="0">
                          <a:effectLst/>
                          <a:latin typeface="+mn-lt"/>
                        </a:rPr>
                        <a:t>143</a:t>
                      </a:r>
                      <a:r>
                        <a:rPr lang="fr-FR" sz="1400" u="none" strike="noStrike" dirty="0">
                          <a:effectLst/>
                          <a:latin typeface="+mn-lt"/>
                        </a:rPr>
                        <a:t>.  Existe-t-il une procédure de communication des éléments nécessaires à l’exercice de ses missions (effectifs, fiches d’expositions professionnelles, etc</a:t>
                      </a:r>
                      <a:r>
                        <a:rPr lang="fr-FR" sz="1400" u="none" strike="noStrike" dirty="0" smtClean="0">
                          <a:effectLst/>
                          <a:latin typeface="+mn-lt"/>
                        </a:rPr>
                        <a:t>…) ?</a:t>
                      </a:r>
                      <a:endParaRPr lang="fr-FR" sz="1400" b="1" i="0" u="none" strike="noStrike" dirty="0">
                        <a:solidFill>
                          <a:srgbClr val="000000"/>
                        </a:solidFill>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u="none" strike="noStrike">
                          <a:effectLst/>
                          <a:latin typeface="+mn-lt"/>
                        </a:rPr>
                        <a:t>oui</a:t>
                      </a:r>
                      <a:endParaRPr lang="fr-FR" sz="1400" b="0" i="0" u="none" strike="noStrike">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smtClean="0">
                          <a:effectLst/>
                          <a:latin typeface="+mn-lt"/>
                        </a:rPr>
                        <a:t>Non</a:t>
                      </a:r>
                      <a:endParaRPr lang="fr-FR" sz="1400" b="0" i="0" u="none" strike="noStrike" dirty="0">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132200">
                <a:tc gridSpan="3">
                  <a:txBody>
                    <a:bodyPr/>
                    <a:lstStyle/>
                    <a:p>
                      <a:pPr algn="l" fontAlgn="ctr"/>
                      <a:endParaRPr lang="fr-FR" sz="1400" b="0" i="0" u="none" strike="noStrike">
                        <a:solidFill>
                          <a:srgbClr val="000000"/>
                        </a:solidFill>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Calibri"/>
                        </a:rPr>
                        <a:t>50</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31</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132200">
                <a:tc gridSpan="3">
                  <a:txBody>
                    <a:bodyPr/>
                    <a:lstStyle/>
                    <a:p>
                      <a:pPr algn="l" fontAlgn="ctr"/>
                      <a:r>
                        <a:rPr lang="fr-FR" sz="1400" u="none" strike="noStrike" smtClean="0">
                          <a:effectLst/>
                          <a:latin typeface="+mn-lt"/>
                        </a:rPr>
                        <a:t>144</a:t>
                      </a:r>
                      <a:r>
                        <a:rPr lang="fr-FR" sz="1400" u="none" strike="noStrike" dirty="0">
                          <a:effectLst/>
                          <a:latin typeface="+mn-lt"/>
                        </a:rPr>
                        <a:t>.  Les déclarations d’accidents de service ou de travail sont-elles transmises au médecin de prévention ?</a:t>
                      </a:r>
                      <a:endParaRPr lang="fr-FR" sz="1400" b="1" i="0" u="none" strike="noStrike" dirty="0">
                        <a:solidFill>
                          <a:srgbClr val="000000"/>
                        </a:solidFill>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u="none" strike="noStrike" dirty="0" smtClean="0">
                          <a:effectLst/>
                          <a:latin typeface="+mn-lt"/>
                        </a:rPr>
                        <a:t>Oui</a:t>
                      </a:r>
                      <a:endParaRPr lang="fr-FR" sz="1400" b="0" i="0" u="none" strike="noStrike" dirty="0">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a:effectLst/>
                          <a:latin typeface="+mn-lt"/>
                        </a:rPr>
                        <a:t>non</a:t>
                      </a:r>
                      <a:endParaRPr lang="fr-FR" sz="1400" b="0" i="0" u="none" strike="noStrike">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132200">
                <a:tc gridSpan="3">
                  <a:txBody>
                    <a:bodyPr/>
                    <a:lstStyle/>
                    <a:p>
                      <a:pPr algn="ctr" fontAlgn="ctr"/>
                      <a:endParaRPr lang="fr-FR" sz="1400" b="0" i="0" u="none" strike="noStrike">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Calibri"/>
                        </a:rPr>
                        <a:t>71</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24</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132200">
                <a:tc gridSpan="3">
                  <a:txBody>
                    <a:bodyPr/>
                    <a:lstStyle/>
                    <a:p>
                      <a:pPr algn="l" fontAlgn="ctr"/>
                      <a:r>
                        <a:rPr lang="fr-FR" sz="1400" u="none" strike="noStrike" smtClean="0">
                          <a:effectLst/>
                          <a:latin typeface="+mn-lt"/>
                        </a:rPr>
                        <a:t>145</a:t>
                      </a:r>
                      <a:r>
                        <a:rPr lang="fr-FR" sz="1400" u="none" strike="noStrike" dirty="0">
                          <a:effectLst/>
                          <a:latin typeface="+mn-lt"/>
                        </a:rPr>
                        <a:t>.  Les déclarations de maladies professionnelles sont-elles transmises au médecin de prévention ?</a:t>
                      </a:r>
                      <a:endParaRPr lang="fr-FR" sz="1400" b="1" i="0" u="none" strike="noStrike" dirty="0">
                        <a:solidFill>
                          <a:srgbClr val="000000"/>
                        </a:solidFill>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u="none" strike="noStrike" dirty="0" smtClean="0">
                          <a:effectLst/>
                          <a:latin typeface="+mn-lt"/>
                        </a:rPr>
                        <a:t>Oui</a:t>
                      </a:r>
                      <a:endParaRPr lang="fr-FR" sz="1400" b="0" i="0" u="none" strike="noStrike" dirty="0">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a:effectLst/>
                          <a:latin typeface="+mn-lt"/>
                        </a:rPr>
                        <a:t>non</a:t>
                      </a:r>
                      <a:endParaRPr lang="fr-FR" sz="1400" b="0" i="0" u="none" strike="noStrike">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132200">
                <a:tc>
                  <a:txBody>
                    <a:bodyPr/>
                    <a:lstStyle/>
                    <a:p>
                      <a:pPr algn="l" fontAlgn="ctr"/>
                      <a:endParaRPr lang="fr-FR" sz="1400" b="0" i="0" u="none" strike="noStrike">
                        <a:solidFill>
                          <a:srgbClr val="000000"/>
                        </a:solidFill>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l" fontAlgn="ctr"/>
                      <a:endParaRPr lang="fr-FR" sz="1400" b="0" i="0" u="none" strike="noStrike">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l" fontAlgn="ctr"/>
                      <a:endParaRPr lang="fr-FR" sz="1400" b="0" i="0" u="none" strike="noStrike" dirty="0">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72</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18</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69418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805402" y="0"/>
            <a:ext cx="7150974" cy="1286938"/>
          </a:xfrm>
        </p:spPr>
        <p:txBody>
          <a:bodyPr>
            <a:noAutofit/>
          </a:bodyPr>
          <a:lstStyle/>
          <a:p>
            <a:r>
              <a:rPr lang="fr-FR" sz="1600" b="1" dirty="0"/>
              <a:t>Critère </a:t>
            </a:r>
            <a:r>
              <a:rPr lang="fr-FR" sz="1600" b="1" dirty="0" smtClean="0"/>
              <a:t>1.2</a:t>
            </a:r>
            <a:r>
              <a:rPr lang="fr-FR" sz="1600" b="1" dirty="0"/>
              <a:t> : Des assistants et </a:t>
            </a:r>
            <a:r>
              <a:rPr lang="fr-FR" sz="1600" b="1" dirty="0" smtClean="0"/>
              <a:t>des conseillers prévention </a:t>
            </a:r>
            <a:r>
              <a:rPr lang="fr-FR" sz="1600" b="1" dirty="0"/>
              <a:t>chargés d’assister et de conseiller le chef d’établissement et les chefs de service sont en place aux différents niveaux le nécessitant (établissement, site, composante, unité, service selon les cas) et forment un réseau </a:t>
            </a:r>
            <a:r>
              <a:rPr lang="fr-FR" sz="1600" b="1" dirty="0" smtClean="0"/>
              <a:t>structuré</a:t>
            </a:r>
            <a:endParaRPr lang="fr-FR" sz="1600" dirty="0"/>
          </a:p>
        </p:txBody>
      </p:sp>
      <p:graphicFrame>
        <p:nvGraphicFramePr>
          <p:cNvPr id="8" name="Graphique 7"/>
          <p:cNvGraphicFramePr>
            <a:graphicFrameLocks/>
          </p:cNvGraphicFramePr>
          <p:nvPr>
            <p:extLst>
              <p:ext uri="{D42A27DB-BD31-4B8C-83A1-F6EECF244321}">
                <p14:modId xmlns:p14="http://schemas.microsoft.com/office/powerpoint/2010/main" val="15284989"/>
              </p:ext>
            </p:extLst>
          </p:nvPr>
        </p:nvGraphicFramePr>
        <p:xfrm>
          <a:off x="5400092" y="1710679"/>
          <a:ext cx="3456384" cy="15260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517695695"/>
              </p:ext>
            </p:extLst>
          </p:nvPr>
        </p:nvGraphicFramePr>
        <p:xfrm>
          <a:off x="179513" y="1340774"/>
          <a:ext cx="8784976" cy="5406085"/>
        </p:xfrm>
        <a:graphic>
          <a:graphicData uri="http://schemas.openxmlformats.org/drawingml/2006/table">
            <a:tbl>
              <a:tblPr>
                <a:tableStyleId>{5C22544A-7EE6-4342-B048-85BDC9FD1C3A}</a:tableStyleId>
              </a:tblPr>
              <a:tblGrid>
                <a:gridCol w="3059055">
                  <a:extLst>
                    <a:ext uri="{9D8B030D-6E8A-4147-A177-3AD203B41FA5}">
                      <a16:colId xmlns:a16="http://schemas.microsoft.com/office/drawing/2014/main" val="20000"/>
                    </a:ext>
                  </a:extLst>
                </a:gridCol>
                <a:gridCol w="235312">
                  <a:extLst>
                    <a:ext uri="{9D8B030D-6E8A-4147-A177-3AD203B41FA5}">
                      <a16:colId xmlns:a16="http://schemas.microsoft.com/office/drawing/2014/main" val="20001"/>
                    </a:ext>
                  </a:extLst>
                </a:gridCol>
                <a:gridCol w="627498">
                  <a:extLst>
                    <a:ext uri="{9D8B030D-6E8A-4147-A177-3AD203B41FA5}">
                      <a16:colId xmlns:a16="http://schemas.microsoft.com/office/drawing/2014/main" val="20002"/>
                    </a:ext>
                  </a:extLst>
                </a:gridCol>
                <a:gridCol w="1190702">
                  <a:extLst>
                    <a:ext uri="{9D8B030D-6E8A-4147-A177-3AD203B41FA5}">
                      <a16:colId xmlns:a16="http://schemas.microsoft.com/office/drawing/2014/main" val="20003"/>
                    </a:ext>
                  </a:extLst>
                </a:gridCol>
                <a:gridCol w="72008">
                  <a:extLst>
                    <a:ext uri="{9D8B030D-6E8A-4147-A177-3AD203B41FA5}">
                      <a16:colId xmlns:a16="http://schemas.microsoft.com/office/drawing/2014/main" val="20004"/>
                    </a:ext>
                  </a:extLst>
                </a:gridCol>
                <a:gridCol w="698223">
                  <a:extLst>
                    <a:ext uri="{9D8B030D-6E8A-4147-A177-3AD203B41FA5}">
                      <a16:colId xmlns:a16="http://schemas.microsoft.com/office/drawing/2014/main" val="20005"/>
                    </a:ext>
                  </a:extLst>
                </a:gridCol>
                <a:gridCol w="235312">
                  <a:extLst>
                    <a:ext uri="{9D8B030D-6E8A-4147-A177-3AD203B41FA5}">
                      <a16:colId xmlns:a16="http://schemas.microsoft.com/office/drawing/2014/main" val="20006"/>
                    </a:ext>
                  </a:extLst>
                </a:gridCol>
                <a:gridCol w="862809">
                  <a:extLst>
                    <a:ext uri="{9D8B030D-6E8A-4147-A177-3AD203B41FA5}">
                      <a16:colId xmlns:a16="http://schemas.microsoft.com/office/drawing/2014/main" val="20007"/>
                    </a:ext>
                  </a:extLst>
                </a:gridCol>
                <a:gridCol w="512284">
                  <a:extLst>
                    <a:ext uri="{9D8B030D-6E8A-4147-A177-3AD203B41FA5}">
                      <a16:colId xmlns:a16="http://schemas.microsoft.com/office/drawing/2014/main" val="20008"/>
                    </a:ext>
                  </a:extLst>
                </a:gridCol>
                <a:gridCol w="272089">
                  <a:extLst>
                    <a:ext uri="{9D8B030D-6E8A-4147-A177-3AD203B41FA5}">
                      <a16:colId xmlns:a16="http://schemas.microsoft.com/office/drawing/2014/main" val="20009"/>
                    </a:ext>
                  </a:extLst>
                </a:gridCol>
                <a:gridCol w="273038">
                  <a:extLst>
                    <a:ext uri="{9D8B030D-6E8A-4147-A177-3AD203B41FA5}">
                      <a16:colId xmlns:a16="http://schemas.microsoft.com/office/drawing/2014/main" val="20010"/>
                    </a:ext>
                  </a:extLst>
                </a:gridCol>
                <a:gridCol w="746646">
                  <a:extLst>
                    <a:ext uri="{9D8B030D-6E8A-4147-A177-3AD203B41FA5}">
                      <a16:colId xmlns:a16="http://schemas.microsoft.com/office/drawing/2014/main" val="20011"/>
                    </a:ext>
                  </a:extLst>
                </a:gridCol>
              </a:tblGrid>
              <a:tr h="215212">
                <a:tc gridSpan="12">
                  <a:txBody>
                    <a:bodyPr/>
                    <a:lstStyle/>
                    <a:p>
                      <a:pPr algn="l" fontAlgn="ctr"/>
                      <a:r>
                        <a:rPr lang="fr-FR" sz="1400" u="none" strike="noStrike" dirty="0">
                          <a:effectLst/>
                        </a:rPr>
                        <a:t>7. </a:t>
                      </a:r>
                      <a:r>
                        <a:rPr lang="fr-FR" sz="1400" u="none" strike="noStrike" dirty="0" smtClean="0">
                          <a:effectLst/>
                        </a:rPr>
                        <a:t>Un </a:t>
                      </a:r>
                      <a:r>
                        <a:rPr lang="fr-FR" sz="1400" u="none" strike="noStrike" dirty="0">
                          <a:effectLst/>
                        </a:rPr>
                        <a:t>ou plusieurs conseillers de prévention (CP) sont-ils désignés pour l’ensemble de l’établissement ? </a:t>
                      </a:r>
                      <a:endParaRPr lang="fr-FR" sz="1400" b="1" i="0" u="none" strike="noStrike" dirty="0">
                        <a:solidFill>
                          <a:srgbClr val="000000"/>
                        </a:solidFill>
                        <a:effectLst/>
                        <a:latin typeface="Arial"/>
                      </a:endParaRPr>
                    </a:p>
                  </a:txBody>
                  <a:tcPr marL="6858" marR="6858" marT="6858"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ctr"/>
                      <a:endParaRPr lang="fr-FR" sz="1200" b="0" i="0" u="none" strike="noStrike">
                        <a:effectLst/>
                        <a:latin typeface="Arial Unicode MS"/>
                      </a:endParaRPr>
                    </a:p>
                  </a:txBody>
                  <a:tcPr marL="6858" marR="6858" marT="6858" marB="0" anchor="ctr"/>
                </a:tc>
                <a:tc hMerge="1">
                  <a:txBody>
                    <a:bodyPr/>
                    <a:lstStyle/>
                    <a:p>
                      <a:endParaRPr lang="fr-FR"/>
                    </a:p>
                  </a:txBody>
                  <a:tcPr/>
                </a:tc>
                <a:tc hMerge="1">
                  <a:txBody>
                    <a:bodyPr/>
                    <a:lstStyle/>
                    <a:p>
                      <a:pPr algn="ctr" fontAlgn="ctr"/>
                      <a:endParaRPr lang="fr-FR" sz="1200" b="0" i="0" u="none" strike="noStrike" dirty="0">
                        <a:effectLst/>
                        <a:latin typeface="Arial Unicode MS"/>
                      </a:endParaRPr>
                    </a:p>
                  </a:txBody>
                  <a:tcPr marL="6858" marR="6858" marT="6858" marB="0" anchor="ctr"/>
                </a:tc>
                <a:extLst>
                  <a:ext uri="{0D108BD9-81ED-4DB2-BD59-A6C34878D82A}">
                    <a16:rowId xmlns:a16="http://schemas.microsoft.com/office/drawing/2014/main" val="10000"/>
                  </a:ext>
                </a:extLst>
              </a:tr>
              <a:tr h="217819">
                <a:tc gridSpan="11">
                  <a:txBody>
                    <a:bodyPr/>
                    <a:lstStyle/>
                    <a:p>
                      <a:pPr algn="r" fontAlgn="ctr"/>
                      <a:r>
                        <a:rPr lang="fr-FR" sz="1400" u="none" strike="noStrike" dirty="0">
                          <a:effectLst/>
                        </a:rPr>
                        <a:t>Nombre de CP désignés </a:t>
                      </a:r>
                      <a:endParaRPr lang="fr-FR" sz="1400" b="0" i="0" u="none" strike="noStrike" dirty="0">
                        <a:solidFill>
                          <a:srgbClr val="000000"/>
                        </a:solidFill>
                        <a:effectLst/>
                        <a:latin typeface="Arial"/>
                      </a:endParaRPr>
                    </a:p>
                  </a:txBody>
                  <a:tcPr marL="6858" marR="6858" marT="6858"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ctr"/>
                      <a:endParaRPr lang="fr-FR" sz="1400" b="0" i="0" u="none" strike="noStrike" dirty="0">
                        <a:effectLst/>
                        <a:latin typeface="Arial Unicode MS"/>
                      </a:endParaRPr>
                    </a:p>
                  </a:txBody>
                  <a:tcPr marL="6858" marR="6858" marT="6858" marB="0" anchor="ctr">
                    <a:solidFill>
                      <a:schemeClr val="accent1">
                        <a:tint val="20000"/>
                      </a:schemeClr>
                    </a:solidFill>
                  </a:tcPr>
                </a:tc>
                <a:tc hMerge="1">
                  <a:txBody>
                    <a:bodyPr/>
                    <a:lstStyle/>
                    <a:p>
                      <a:endParaRPr lang="fr-FR"/>
                    </a:p>
                  </a:txBody>
                  <a:tcPr/>
                </a:tc>
                <a:tc>
                  <a:txBody>
                    <a:bodyPr/>
                    <a:lstStyle/>
                    <a:p>
                      <a:pPr algn="ctr" fontAlgn="ctr"/>
                      <a:r>
                        <a:rPr lang="fr-FR" sz="1400" u="none" strike="noStrike" kern="1200" dirty="0">
                          <a:solidFill>
                            <a:srgbClr val="0070C0"/>
                          </a:solidFill>
                          <a:effectLst/>
                          <a:latin typeface="+mn-lt"/>
                          <a:ea typeface="+mn-ea"/>
                          <a:cs typeface="+mn-cs"/>
                        </a:rPr>
                        <a:t>171</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217819">
                <a:tc gridSpan="11">
                  <a:txBody>
                    <a:bodyPr/>
                    <a:lstStyle/>
                    <a:p>
                      <a:pPr algn="r" fontAlgn="ctr"/>
                      <a:r>
                        <a:rPr lang="fr-FR" sz="1400" u="none" strike="noStrike" dirty="0">
                          <a:effectLst/>
                        </a:rPr>
                        <a:t>Dont nombre de CP ayant pris leur fonction en </a:t>
                      </a:r>
                      <a:r>
                        <a:rPr lang="fr-FR" sz="1400" u="none" strike="noStrike" dirty="0" smtClean="0">
                          <a:effectLst/>
                        </a:rPr>
                        <a:t>2021 </a:t>
                      </a:r>
                      <a:endParaRPr lang="fr-FR" sz="1400" b="0" i="0" u="none" strike="noStrike" dirty="0">
                        <a:solidFill>
                          <a:srgbClr val="000000"/>
                        </a:solidFill>
                        <a:effectLst/>
                        <a:latin typeface="Arial"/>
                      </a:endParaRPr>
                    </a:p>
                  </a:txBody>
                  <a:tcPr marL="6858" marR="6858" marT="6858"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ctr"/>
                      <a:endParaRPr lang="fr-FR" sz="1400" b="0" i="0" u="none" strike="noStrike" dirty="0">
                        <a:effectLst/>
                        <a:latin typeface="Arial Unicode MS"/>
                      </a:endParaRPr>
                    </a:p>
                  </a:txBody>
                  <a:tcPr marL="6858" marR="6858" marT="6858" marB="0" anchor="ctr">
                    <a:solidFill>
                      <a:schemeClr val="accent1">
                        <a:tint val="20000"/>
                      </a:schemeClr>
                    </a:solidFill>
                  </a:tcPr>
                </a:tc>
                <a:tc hMerge="1">
                  <a:txBody>
                    <a:bodyPr/>
                    <a:lstStyle/>
                    <a:p>
                      <a:endParaRPr lang="fr-FR"/>
                    </a:p>
                  </a:txBody>
                  <a:tcPr/>
                </a:tc>
                <a:tc>
                  <a:txBody>
                    <a:bodyPr/>
                    <a:lstStyle/>
                    <a:p>
                      <a:pPr algn="ctr" fontAlgn="ctr"/>
                      <a:r>
                        <a:rPr lang="fr-FR" sz="1400" u="none" strike="noStrike" kern="1200" dirty="0">
                          <a:solidFill>
                            <a:srgbClr val="0070C0"/>
                          </a:solidFill>
                          <a:effectLst/>
                          <a:latin typeface="+mn-lt"/>
                          <a:ea typeface="+mn-ea"/>
                          <a:cs typeface="+mn-cs"/>
                        </a:rPr>
                        <a:t>26</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217819">
                <a:tc gridSpan="11">
                  <a:txBody>
                    <a:bodyPr/>
                    <a:lstStyle/>
                    <a:p>
                      <a:pPr algn="r" fontAlgn="ctr"/>
                      <a:r>
                        <a:rPr lang="fr-FR" sz="1400" u="none" strike="noStrike" dirty="0">
                          <a:effectLst/>
                        </a:rPr>
                        <a:t>Dont nombre de CP ayant pris leur fonction en </a:t>
                      </a:r>
                      <a:r>
                        <a:rPr lang="fr-FR" sz="1400" u="none" strike="noStrike" dirty="0" smtClean="0">
                          <a:effectLst/>
                        </a:rPr>
                        <a:t>2021, </a:t>
                      </a:r>
                      <a:r>
                        <a:rPr lang="fr-FR" sz="1400" u="none" strike="noStrike" dirty="0">
                          <a:effectLst/>
                        </a:rPr>
                        <a:t>ayant reçu une lettre de cadrage</a:t>
                      </a:r>
                      <a:endParaRPr lang="fr-FR" sz="1400" b="0" i="0" u="none" strike="noStrike" dirty="0">
                        <a:solidFill>
                          <a:srgbClr val="000000"/>
                        </a:solidFill>
                        <a:effectLst/>
                        <a:latin typeface="Arial"/>
                      </a:endParaRPr>
                    </a:p>
                  </a:txBody>
                  <a:tcPr marL="6858" marR="6858" marT="6858"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ctr"/>
                      <a:endParaRPr lang="fr-FR" sz="1400" b="0" i="0" u="none" strike="noStrike" dirty="0">
                        <a:effectLst/>
                        <a:latin typeface="Arial Unicode MS"/>
                      </a:endParaRPr>
                    </a:p>
                  </a:txBody>
                  <a:tcPr marL="6858" marR="6858" marT="6858" marB="0" anchor="ctr">
                    <a:lnB w="12700" cap="flat" cmpd="sng" algn="ctr">
                      <a:solidFill>
                        <a:schemeClr val="tx1"/>
                      </a:solidFill>
                      <a:prstDash val="solid"/>
                      <a:round/>
                      <a:headEnd type="none" w="med" len="med"/>
                      <a:tailEnd type="none" w="med" len="med"/>
                    </a:lnB>
                    <a:solidFill>
                      <a:schemeClr val="accent1">
                        <a:tint val="20000"/>
                      </a:schemeClr>
                    </a:solidFill>
                  </a:tcPr>
                </a:tc>
                <a:tc hMerge="1">
                  <a:txBody>
                    <a:bodyPr/>
                    <a:lstStyle/>
                    <a:p>
                      <a:endParaRPr lang="fr-FR"/>
                    </a:p>
                  </a:txBody>
                  <a:tcPr/>
                </a:tc>
                <a:tc>
                  <a:txBody>
                    <a:bodyPr/>
                    <a:lstStyle/>
                    <a:p>
                      <a:pPr algn="ctr" fontAlgn="ctr"/>
                      <a:r>
                        <a:rPr lang="fr-FR" sz="1400" u="none" strike="noStrike" kern="1200" dirty="0">
                          <a:solidFill>
                            <a:srgbClr val="0070C0"/>
                          </a:solidFill>
                          <a:effectLst/>
                          <a:latin typeface="+mn-lt"/>
                          <a:ea typeface="+mn-ea"/>
                          <a:cs typeface="+mn-cs"/>
                        </a:rPr>
                        <a:t>8</a:t>
                      </a:r>
                    </a:p>
                  </a:txBody>
                  <a:tcPr marL="9525" marR="9525" marT="9525"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632233">
                <a:tc>
                  <a:txBody>
                    <a:bodyPr/>
                    <a:lstStyle/>
                    <a:p>
                      <a:pPr algn="ctr" fontAlgn="ctr"/>
                      <a:r>
                        <a:rPr lang="fr-FR" sz="1400" u="none" strike="noStrike" dirty="0">
                          <a:effectLst/>
                        </a:rPr>
                        <a:t>Dont nombre de CP ayant pris leur fonction en </a:t>
                      </a:r>
                      <a:r>
                        <a:rPr lang="fr-FR" sz="1400" u="none" strike="noStrike" dirty="0" smtClean="0">
                          <a:effectLst/>
                        </a:rPr>
                        <a:t>2021 </a:t>
                      </a:r>
                      <a:r>
                        <a:rPr lang="fr-FR" sz="1400" u="none" strike="noStrike" dirty="0">
                          <a:effectLst/>
                        </a:rPr>
                        <a:t>qui ont suivi une formation initiale</a:t>
                      </a:r>
                      <a:endParaRPr lang="fr-FR" sz="1400" b="0" i="0" u="none" strike="noStrike" dirty="0">
                        <a:effectLst/>
                        <a:latin typeface="Arial"/>
                      </a:endParaRPr>
                    </a:p>
                  </a:txBody>
                  <a:tcPr marL="6858" marR="6858" marT="6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gridSpan="5">
                  <a:txBody>
                    <a:bodyPr/>
                    <a:lstStyle/>
                    <a:p>
                      <a:pPr algn="ctr" fontAlgn="ctr"/>
                      <a:r>
                        <a:rPr lang="fr-FR" sz="1400" u="none" strike="noStrike" dirty="0">
                          <a:effectLst/>
                        </a:rPr>
                        <a:t>Dont nombre de CP ayant pris leur fonction en </a:t>
                      </a:r>
                      <a:r>
                        <a:rPr lang="fr-FR" sz="1400" u="none" strike="noStrike" dirty="0" smtClean="0">
                          <a:effectLst/>
                        </a:rPr>
                        <a:t>2021 </a:t>
                      </a:r>
                      <a:r>
                        <a:rPr lang="fr-FR" sz="1400" u="none" strike="noStrike" dirty="0">
                          <a:effectLst/>
                        </a:rPr>
                        <a:t>dont la formation initiale est prévue</a:t>
                      </a:r>
                      <a:endParaRPr lang="fr-FR" sz="1400" b="0" i="0" u="none" strike="noStrike" dirty="0">
                        <a:effectLst/>
                        <a:latin typeface="Arial"/>
                      </a:endParaRPr>
                    </a:p>
                  </a:txBody>
                  <a:tcPr marL="6858" marR="6858" marT="6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ctr"/>
                      <a:endParaRPr lang="fr-FR" sz="1400" b="0" i="0" u="none" strike="noStrike" dirty="0">
                        <a:effectLst/>
                        <a:latin typeface="Arial"/>
                      </a:endParaRPr>
                    </a:p>
                  </a:txBody>
                  <a:tcPr/>
                </a:tc>
                <a:tc gridSpan="6">
                  <a:txBody>
                    <a:bodyPr/>
                    <a:lstStyle/>
                    <a:p>
                      <a:pPr algn="ctr" fontAlgn="ctr"/>
                      <a:r>
                        <a:rPr lang="fr-FR" sz="1400" u="none" strike="noStrike" dirty="0" smtClean="0">
                          <a:effectLst/>
                        </a:rPr>
                        <a:t>Dont nombre de CP ayant pris leur fonction en 2021 dont la formation initiale n'est pas prévue</a:t>
                      </a:r>
                      <a:endParaRPr lang="fr-FR" sz="1400" b="0" i="0" u="none" strike="noStrike" dirty="0">
                        <a:effectLst/>
                        <a:latin typeface="Arial"/>
                      </a:endParaRPr>
                    </a:p>
                  </a:txBody>
                  <a:tcPr marL="6858" marR="6858" marT="6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dirty="0">
                        <a:effectLst/>
                        <a:latin typeface="Arial"/>
                      </a:endParaRPr>
                    </a:p>
                  </a:txBody>
                  <a:tcPr marL="6858" marR="6858" marT="6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pPr algn="ctr" fontAlgn="ctr"/>
                      <a:endParaRPr lang="fr-FR" sz="1400" b="0" i="0" u="none" strike="noStrike" dirty="0">
                        <a:effectLst/>
                        <a:latin typeface="Arial"/>
                      </a:endParaRPr>
                    </a:p>
                  </a:txBody>
                  <a:tcPr marL="6858" marR="6858" marT="6858" marB="0" anchor="ctr">
                    <a:lnL w="12700" cap="flat" cmpd="sng" algn="ctr">
                      <a:solidFill>
                        <a:schemeClr val="tx1"/>
                      </a:solidFill>
                      <a:prstDash val="solid"/>
                      <a:round/>
                      <a:headEnd type="none" w="med" len="med"/>
                      <a:tailEnd type="none" w="med" len="med"/>
                    </a:lnL>
                  </a:tcPr>
                </a:tc>
                <a:tc hMerge="1">
                  <a:txBody>
                    <a:bodyPr/>
                    <a:lstStyle/>
                    <a:p>
                      <a:endParaRPr lang="fr-FR"/>
                    </a:p>
                  </a:txBody>
                  <a:tcPr/>
                </a:tc>
                <a:tc hMerge="1">
                  <a:txBody>
                    <a:bodyPr/>
                    <a:lstStyle/>
                    <a:p>
                      <a:pPr algn="ctr" fontAlgn="ctr"/>
                      <a:endParaRPr lang="fr-FR" sz="1400" b="0" i="0" u="none" strike="noStrike" dirty="0">
                        <a:effectLst/>
                        <a:latin typeface="Arial"/>
                      </a:endParaRPr>
                    </a:p>
                  </a:txBody>
                  <a:tcPr marL="6858" marR="6858" marT="6858" marB="0" anchor="ctr"/>
                </a:tc>
                <a:extLst>
                  <a:ext uri="{0D108BD9-81ED-4DB2-BD59-A6C34878D82A}">
                    <a16:rowId xmlns:a16="http://schemas.microsoft.com/office/drawing/2014/main" val="10004"/>
                  </a:ext>
                </a:extLst>
              </a:tr>
              <a:tr h="215212">
                <a:tc>
                  <a:txBody>
                    <a:bodyPr/>
                    <a:lstStyle/>
                    <a:p>
                      <a:pPr algn="ctr" fontAlgn="ctr"/>
                      <a:r>
                        <a:rPr lang="fr-FR" sz="1400" b="0" i="0" u="none" strike="noStrike" dirty="0" smtClean="0">
                          <a:solidFill>
                            <a:srgbClr val="0070C0"/>
                          </a:solidFill>
                          <a:effectLst/>
                          <a:latin typeface="+mn-lt"/>
                        </a:rPr>
                        <a:t>13</a:t>
                      </a:r>
                      <a:endParaRPr lang="fr-FR" sz="1400" b="0" i="0" u="none" strike="noStrike" dirty="0">
                        <a:solidFill>
                          <a:srgbClr val="0070C0"/>
                        </a:solidFill>
                        <a:effectLst/>
                        <a:latin typeface="Arial"/>
                      </a:endParaRPr>
                    </a:p>
                  </a:txBody>
                  <a:tcPr marL="6858" marR="6858" marT="6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gridSpan="5">
                  <a:txBody>
                    <a:bodyPr/>
                    <a:lstStyle/>
                    <a:p>
                      <a:pPr algn="ctr" fontAlgn="ctr"/>
                      <a:r>
                        <a:rPr lang="fr-FR" sz="1400" b="0" i="0" u="none" strike="noStrike" dirty="0" smtClean="0">
                          <a:solidFill>
                            <a:srgbClr val="0070C0"/>
                          </a:solidFill>
                          <a:effectLst/>
                          <a:latin typeface="Arial"/>
                        </a:rPr>
                        <a:t>3</a:t>
                      </a:r>
                      <a:endParaRPr lang="fr-FR" sz="1400" b="0" i="0" u="none" strike="noStrike" dirty="0">
                        <a:solidFill>
                          <a:srgbClr val="0070C0"/>
                        </a:solidFill>
                        <a:effectLst/>
                        <a:latin typeface="Arial"/>
                      </a:endParaRPr>
                    </a:p>
                  </a:txBody>
                  <a:tcPr marL="6858" marR="6858" marT="6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ctr"/>
                      <a:endParaRPr lang="fr-FR" sz="1400" b="0" i="0" u="none" strike="noStrike" dirty="0">
                        <a:effectLst/>
                        <a:latin typeface="Arial"/>
                      </a:endParaRPr>
                    </a:p>
                  </a:txBody>
                  <a:tcPr/>
                </a:tc>
                <a:tc gridSpan="6">
                  <a:txBody>
                    <a:bodyPr/>
                    <a:lstStyle/>
                    <a:p>
                      <a:pPr algn="ctr" fontAlgn="ctr"/>
                      <a:r>
                        <a:rPr lang="fr-FR" sz="1400" u="none" strike="noStrike" dirty="0" smtClean="0">
                          <a:solidFill>
                            <a:srgbClr val="0070C0"/>
                          </a:solidFill>
                          <a:effectLst/>
                        </a:rPr>
                        <a:t>2</a:t>
                      </a:r>
                      <a:endParaRPr lang="fr-FR" sz="1400" b="0" i="0" u="none" strike="noStrike" dirty="0">
                        <a:solidFill>
                          <a:srgbClr val="0070C0"/>
                        </a:solidFill>
                        <a:effectLst/>
                        <a:latin typeface="Arial"/>
                      </a:endParaRPr>
                    </a:p>
                  </a:txBody>
                  <a:tcPr marL="6858" marR="6858" marT="6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dirty="0">
                        <a:effectLst/>
                        <a:latin typeface="Arial"/>
                      </a:endParaRPr>
                    </a:p>
                  </a:txBody>
                  <a:tcPr marL="6858" marR="6858" marT="6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pPr algn="ctr" fontAlgn="ctr"/>
                      <a:endParaRPr lang="fr-FR" sz="1400" b="0" i="0" u="none" strike="noStrike" dirty="0">
                        <a:effectLst/>
                        <a:latin typeface="Arial"/>
                      </a:endParaRPr>
                    </a:p>
                  </a:txBody>
                  <a:tcPr marL="6858" marR="6858" marT="6858" marB="0" anchor="ctr">
                    <a:lnL w="12700" cap="flat" cmpd="sng" algn="ctr">
                      <a:solidFill>
                        <a:schemeClr val="tx1"/>
                      </a:solidFill>
                      <a:prstDash val="solid"/>
                      <a:round/>
                      <a:headEnd type="none" w="med" len="med"/>
                      <a:tailEnd type="none" w="med" len="med"/>
                    </a:lnL>
                  </a:tcPr>
                </a:tc>
                <a:tc hMerge="1">
                  <a:txBody>
                    <a:bodyPr/>
                    <a:lstStyle/>
                    <a:p>
                      <a:endParaRPr lang="fr-FR"/>
                    </a:p>
                  </a:txBody>
                  <a:tcPr/>
                </a:tc>
                <a:tc hMerge="1">
                  <a:txBody>
                    <a:bodyPr/>
                    <a:lstStyle/>
                    <a:p>
                      <a:pPr algn="ctr" fontAlgn="ctr"/>
                      <a:endParaRPr lang="fr-FR" sz="1400" b="0" i="0" u="none" strike="noStrike" dirty="0">
                        <a:effectLst/>
                        <a:latin typeface="Arial"/>
                      </a:endParaRPr>
                    </a:p>
                  </a:txBody>
                  <a:tcPr marL="6858" marR="6858" marT="6858" marB="0" anchor="ctr"/>
                </a:tc>
                <a:extLst>
                  <a:ext uri="{0D108BD9-81ED-4DB2-BD59-A6C34878D82A}">
                    <a16:rowId xmlns:a16="http://schemas.microsoft.com/office/drawing/2014/main" val="10005"/>
                  </a:ext>
                </a:extLst>
              </a:tr>
              <a:tr h="403885">
                <a:tc gridSpan="4">
                  <a:txBody>
                    <a:bodyPr/>
                    <a:lstStyle/>
                    <a:p>
                      <a:pPr marL="0" algn="ctr" defTabSz="408124" rtl="0" eaLnBrk="1" fontAlgn="ctr" latinLnBrk="0" hangingPunct="1"/>
                      <a:r>
                        <a:rPr lang="fr-FR" sz="1400" u="none" strike="noStrike" kern="1200" dirty="0" smtClean="0">
                          <a:solidFill>
                            <a:schemeClr val="dk1"/>
                          </a:solidFill>
                          <a:effectLst/>
                          <a:latin typeface="+mn-lt"/>
                          <a:ea typeface="+mn-ea"/>
                          <a:cs typeface="+mn-cs"/>
                        </a:rPr>
                        <a:t>8. Quelle est la quotité de temps de travail total dédiée au rôle de CP ?</a:t>
                      </a:r>
                      <a:endParaRPr lang="fr-FR" sz="1400" u="none" strike="noStrike" kern="1200" dirty="0">
                        <a:solidFill>
                          <a:schemeClr val="dk1"/>
                        </a:solidFill>
                        <a:effectLst/>
                        <a:latin typeface="+mn-lt"/>
                        <a:ea typeface="+mn-ea"/>
                        <a:cs typeface="+mn-cs"/>
                      </a:endParaRPr>
                    </a:p>
                  </a:txBody>
                  <a:tcPr marL="6858" marR="6858" marT="6858"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gridSpan="8">
                  <a:txBody>
                    <a:bodyPr/>
                    <a:lstStyle/>
                    <a:p>
                      <a:pPr marL="0" algn="r" defTabSz="408124" rtl="0" eaLnBrk="1" fontAlgn="ctr" latinLnBrk="0" hangingPunct="1"/>
                      <a:r>
                        <a:rPr lang="fr-FR" sz="1400" u="none" strike="noStrike" kern="1200" dirty="0" smtClean="0">
                          <a:solidFill>
                            <a:schemeClr val="dk1"/>
                          </a:solidFill>
                          <a:effectLst/>
                          <a:latin typeface="+mn-lt"/>
                          <a:ea typeface="+mn-ea"/>
                          <a:cs typeface="+mn-cs"/>
                        </a:rPr>
                        <a:t>9. A qui est rattaché le CP de l’établissement ?</a:t>
                      </a:r>
                      <a:endParaRPr lang="fr-FR" sz="1400" u="none" strike="noStrike" kern="1200" dirty="0">
                        <a:solidFill>
                          <a:schemeClr val="dk1"/>
                        </a:solidFill>
                        <a:effectLst/>
                        <a:latin typeface="+mn-lt"/>
                        <a:ea typeface="+mn-ea"/>
                        <a:cs typeface="+mn-cs"/>
                      </a:endParaRPr>
                    </a:p>
                  </a:txBody>
                  <a:tcPr marL="6858" marR="6858" marT="6858"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ctr"/>
                      <a:endParaRPr lang="fr-FR" sz="1400" b="0" i="0" u="none" strike="noStrike" dirty="0">
                        <a:effectLst/>
                        <a:latin typeface="Arial Unicode MS"/>
                      </a:endParaRPr>
                    </a:p>
                  </a:txBody>
                  <a:tcPr marL="6858" marR="6858" marT="6858" marB="0" anchor="ctr">
                    <a:lnT w="12700" cap="flat" cmpd="sng" algn="ctr">
                      <a:solidFill>
                        <a:schemeClr val="tx1"/>
                      </a:solidFill>
                      <a:prstDash val="solid"/>
                      <a:round/>
                      <a:headEnd type="none" w="med" len="med"/>
                      <a:tailEnd type="none" w="med" len="med"/>
                    </a:lnT>
                  </a:tcPr>
                </a:tc>
                <a:tc hMerge="1">
                  <a:txBody>
                    <a:bodyPr/>
                    <a:lstStyle/>
                    <a:p>
                      <a:endParaRPr lang="fr-FR"/>
                    </a:p>
                  </a:txBody>
                  <a:tcPr/>
                </a:tc>
                <a:tc hMerge="1">
                  <a:txBody>
                    <a:bodyPr/>
                    <a:lstStyle/>
                    <a:p>
                      <a:pPr algn="ctr" fontAlgn="ctr"/>
                      <a:endParaRPr lang="fr-FR" sz="1400" b="0" i="0" u="none" strike="noStrike" dirty="0">
                        <a:solidFill>
                          <a:srgbClr val="000000"/>
                        </a:solidFill>
                        <a:effectLst/>
                        <a:latin typeface="Arial"/>
                      </a:endParaRPr>
                    </a:p>
                  </a:txBody>
                  <a:tcPr marL="6858" marR="6858" marT="6858"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r h="245744">
                <a:tc>
                  <a:txBody>
                    <a:bodyPr/>
                    <a:lstStyle/>
                    <a:p>
                      <a:pPr algn="ctr" fontAlgn="b"/>
                      <a:r>
                        <a:rPr lang="fr-FR" sz="1400" u="none" strike="noStrike" kern="1200" smtClean="0">
                          <a:solidFill>
                            <a:schemeClr val="dk1"/>
                          </a:solidFill>
                          <a:effectLst/>
                          <a:latin typeface="+mn-lt"/>
                          <a:ea typeface="+mn-ea"/>
                          <a:cs typeface="+mn-cs"/>
                        </a:rPr>
                        <a:t>100</a:t>
                      </a:r>
                      <a:r>
                        <a:rPr lang="fr-FR" sz="1400" u="none" strike="noStrike" kern="1200" dirty="0">
                          <a:solidFill>
                            <a:schemeClr val="dk1"/>
                          </a:solidFill>
                          <a:effectLst/>
                          <a:latin typeface="+mn-lt"/>
                          <a:ea typeface="+mn-ea"/>
                          <a:cs typeface="+mn-cs"/>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gridSpan="2">
                  <a:txBody>
                    <a:bodyPr/>
                    <a:lstStyle/>
                    <a:p>
                      <a:pPr algn="ctr" fontAlgn="b"/>
                      <a:r>
                        <a:rPr lang="fr-FR" sz="1400" b="0" i="0" u="none" strike="noStrike" dirty="0" smtClean="0">
                          <a:solidFill>
                            <a:srgbClr val="0070C0"/>
                          </a:solidFill>
                          <a:effectLst/>
                          <a:latin typeface="Arial Unicode MS"/>
                        </a:rPr>
                        <a:t>41</a:t>
                      </a:r>
                      <a:endParaRPr lang="fr-FR" sz="1400" b="0" i="0" u="none" strike="noStrike" dirty="0">
                        <a:solidFill>
                          <a:srgbClr val="0070C0"/>
                        </a:solidFill>
                        <a:effectLst/>
                        <a:latin typeface="Arial Unicode M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algn="ctr" fontAlgn="b"/>
                      <a:endParaRPr lang="fr-FR" sz="1400" u="none" strike="noStrike"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endParaRPr lang="fr-F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gridSpan="3">
                  <a:txBody>
                    <a:bodyPr/>
                    <a:lstStyle/>
                    <a:p>
                      <a:pPr marL="0" algn="ctr" defTabSz="408124" rtl="0" eaLnBrk="1" fontAlgn="b" latinLnBrk="0" hangingPunct="1"/>
                      <a:r>
                        <a:rPr lang="fr-FR" sz="1400" u="none" strike="noStrike" kern="1200" smtClean="0">
                          <a:solidFill>
                            <a:schemeClr val="dk1"/>
                          </a:solidFill>
                          <a:effectLst/>
                          <a:latin typeface="+mn-lt"/>
                          <a:ea typeface="+mn-ea"/>
                          <a:cs typeface="+mn-cs"/>
                        </a:rPr>
                        <a:t>Chef d’établissement</a:t>
                      </a:r>
                      <a:endParaRPr lang="fr-FR" sz="1400" u="none" strike="noStrike"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marL="0" algn="ctr" defTabSz="408124" rtl="0" eaLnBrk="1" fontAlgn="b" latinLnBrk="0" hangingPunct="1"/>
                      <a:endParaRPr lang="fr-FR" sz="1400" u="none" strike="noStrike" kern="1200" dirty="0">
                        <a:solidFill>
                          <a:schemeClr val="dk1"/>
                        </a:solidFill>
                        <a:effectLst/>
                        <a:latin typeface="+mn-lt"/>
                        <a:ea typeface="+mn-ea"/>
                        <a:cs typeface="+mn-cs"/>
                      </a:endParaRPr>
                    </a:p>
                  </a:txBody>
                  <a:tcPr marL="7620" marR="7620" marT="7620" marB="0" anchor="b"/>
                </a:tc>
                <a:tc hMerge="1">
                  <a:txBody>
                    <a:bodyPr/>
                    <a:lstStyle/>
                    <a:p>
                      <a:pPr marL="0" algn="ctr" defTabSz="408124" rtl="0" eaLnBrk="1" fontAlgn="b" latinLnBrk="0" hangingPunct="1"/>
                      <a:endParaRPr lang="fr-FR" sz="1200" u="none" strike="noStrike" kern="1200" dirty="0">
                        <a:solidFill>
                          <a:schemeClr val="dk1"/>
                        </a:solidFill>
                        <a:effectLst/>
                        <a:latin typeface="+mn-lt"/>
                        <a:ea typeface="+mn-ea"/>
                        <a:cs typeface="+mn-cs"/>
                      </a:endParaRPr>
                    </a:p>
                  </a:txBody>
                  <a:tcPr marL="7620" marR="7620" marT="7620" marB="0" anchor="b"/>
                </a:tc>
                <a:tc gridSpan="2">
                  <a:txBody>
                    <a:bodyPr/>
                    <a:lstStyle/>
                    <a:p>
                      <a:pPr marL="0" algn="ctr" defTabSz="408124" rtl="0" eaLnBrk="1" fontAlgn="b" latinLnBrk="0" hangingPunct="1"/>
                      <a:r>
                        <a:rPr lang="fr-FR" sz="1400" u="none" strike="noStrike" kern="1200" dirty="0" smtClean="0">
                          <a:solidFill>
                            <a:srgbClr val="0070C0"/>
                          </a:solidFill>
                          <a:effectLst/>
                          <a:latin typeface="+mn-lt"/>
                          <a:ea typeface="+mn-ea"/>
                          <a:cs typeface="+mn-cs"/>
                        </a:rPr>
                        <a:t>70</a:t>
                      </a:r>
                      <a:endParaRPr lang="fr-FR" sz="1400" u="none" strike="noStrike" kern="1200" dirty="0">
                        <a:solidFill>
                          <a:srgbClr val="0070C0"/>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marL="0" algn="ctr" defTabSz="408124" rtl="0" eaLnBrk="1" fontAlgn="b" latinLnBrk="0" hangingPunct="1"/>
                      <a:endParaRPr lang="fr-FR" sz="1200" u="none" strike="noStrike" kern="1200" dirty="0">
                        <a:solidFill>
                          <a:schemeClr val="dk1"/>
                        </a:solidFill>
                        <a:effectLst/>
                        <a:latin typeface="+mn-lt"/>
                        <a:ea typeface="+mn-ea"/>
                        <a:cs typeface="+mn-cs"/>
                      </a:endParaRPr>
                    </a:p>
                  </a:txBody>
                  <a:tcPr marL="7620" marR="7620" marT="7620" marB="0" anchor="b"/>
                </a:tc>
                <a:tc gridSpan="2">
                  <a:txBody>
                    <a:bodyPr/>
                    <a:lstStyle/>
                    <a:p>
                      <a:pPr marL="0" algn="ctr" defTabSz="408124" rtl="0" eaLnBrk="1" fontAlgn="b" latinLnBrk="0" hangingPunct="1"/>
                      <a:r>
                        <a:rPr lang="fr-FR" sz="1400" u="none" strike="noStrike" kern="1200" dirty="0" smtClean="0">
                          <a:solidFill>
                            <a:srgbClr val="0070C0"/>
                          </a:solidFill>
                          <a:effectLst/>
                          <a:latin typeface="+mn-lt"/>
                          <a:ea typeface="+mn-ea"/>
                          <a:cs typeface="+mn-cs"/>
                        </a:rPr>
                        <a:t>69%</a:t>
                      </a:r>
                      <a:endParaRPr lang="fr-FR" sz="1400" u="none" strike="noStrike" kern="1200" dirty="0">
                        <a:solidFill>
                          <a:srgbClr val="0070C0"/>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marL="0" algn="ctr" defTabSz="408124" rtl="0" eaLnBrk="1" fontAlgn="b" latinLnBrk="0" hangingPunct="1"/>
                      <a:endParaRPr lang="fr-FR" sz="1400" u="none" strike="noStrike" kern="1200" dirty="0">
                        <a:solidFill>
                          <a:schemeClr val="dk1"/>
                        </a:solidFill>
                        <a:effectLst/>
                        <a:latin typeface="+mn-lt"/>
                        <a:ea typeface="+mn-ea"/>
                        <a:cs typeface="+mn-cs"/>
                      </a:endParaRPr>
                    </a:p>
                  </a:txBody>
                  <a:tcPr marL="7620" marR="7620" marT="7620" marB="0" anchor="b"/>
                </a:tc>
                <a:extLst>
                  <a:ext uri="{0D108BD9-81ED-4DB2-BD59-A6C34878D82A}">
                    <a16:rowId xmlns:a16="http://schemas.microsoft.com/office/drawing/2014/main" val="10007"/>
                  </a:ext>
                </a:extLst>
              </a:tr>
              <a:tr h="245744">
                <a:tc>
                  <a:txBody>
                    <a:bodyPr/>
                    <a:lstStyle/>
                    <a:p>
                      <a:pPr algn="ctr" fontAlgn="b"/>
                      <a:r>
                        <a:rPr lang="fr-FR" sz="1400" u="none" strike="noStrike" kern="1200" dirty="0" smtClean="0">
                          <a:solidFill>
                            <a:schemeClr val="dk1"/>
                          </a:solidFill>
                          <a:effectLst/>
                          <a:latin typeface="+mn-lt"/>
                          <a:ea typeface="+mn-ea"/>
                          <a:cs typeface="+mn-cs"/>
                        </a:rPr>
                        <a:t>Plus de 50% et moins de 100%</a:t>
                      </a:r>
                      <a:endParaRPr lang="fr-FR" sz="1400" u="none" strike="noStrike"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gridSpan="2">
                  <a:txBody>
                    <a:bodyPr/>
                    <a:lstStyle/>
                    <a:p>
                      <a:pPr algn="ctr" fontAlgn="b"/>
                      <a:r>
                        <a:rPr lang="fr-FR" sz="1400" b="0" i="0" u="none" strike="noStrike" dirty="0" smtClean="0">
                          <a:solidFill>
                            <a:srgbClr val="0070C0"/>
                          </a:solidFill>
                          <a:effectLst/>
                          <a:latin typeface="Arial Unicode MS"/>
                        </a:rPr>
                        <a:t>30</a:t>
                      </a:r>
                      <a:endParaRPr lang="fr-FR" sz="1400" b="0" i="0" u="none" strike="noStrike" dirty="0">
                        <a:solidFill>
                          <a:srgbClr val="0070C0"/>
                        </a:solidFill>
                        <a:effectLst/>
                        <a:latin typeface="Arial Unicode M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algn="ctr" fontAlgn="b"/>
                      <a:endParaRPr lang="fr-FR" sz="1400" u="none" strike="noStrike"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endParaRPr lang="fr-F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gridSpan="3">
                  <a:txBody>
                    <a:bodyPr/>
                    <a:lstStyle/>
                    <a:p>
                      <a:pPr marL="0" algn="ctr" defTabSz="408124" rtl="0" eaLnBrk="1" fontAlgn="b" latinLnBrk="0" hangingPunct="1"/>
                      <a:r>
                        <a:rPr lang="fr-FR" sz="1400" u="none" strike="noStrike" kern="1200" dirty="0" smtClean="0">
                          <a:solidFill>
                            <a:schemeClr val="dk1"/>
                          </a:solidFill>
                          <a:effectLst/>
                          <a:latin typeface="+mn-lt"/>
                          <a:ea typeface="+mn-ea"/>
                          <a:cs typeface="+mn-cs"/>
                        </a:rPr>
                        <a:t>DGS</a:t>
                      </a:r>
                      <a:endParaRPr lang="fr-FR" sz="1400" u="none" strike="noStrike"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marL="0" algn="ctr" defTabSz="408124" rtl="0" eaLnBrk="1" fontAlgn="b" latinLnBrk="0" hangingPunct="1"/>
                      <a:endParaRPr lang="fr-FR" sz="1400" u="none" strike="noStrike" kern="1200" dirty="0">
                        <a:solidFill>
                          <a:schemeClr val="dk1"/>
                        </a:solidFill>
                        <a:effectLst/>
                        <a:latin typeface="+mn-lt"/>
                        <a:ea typeface="+mn-ea"/>
                        <a:cs typeface="+mn-cs"/>
                      </a:endParaRPr>
                    </a:p>
                  </a:txBody>
                  <a:tcPr marL="7620" marR="7620" marT="7620" marB="0" anchor="b"/>
                </a:tc>
                <a:tc hMerge="1">
                  <a:txBody>
                    <a:bodyPr/>
                    <a:lstStyle/>
                    <a:p>
                      <a:pPr marL="0" algn="ctr" defTabSz="408124" rtl="0" eaLnBrk="1" fontAlgn="b" latinLnBrk="0" hangingPunct="1"/>
                      <a:endParaRPr lang="fr-FR" sz="1200" u="none" strike="noStrike" kern="1200" dirty="0">
                        <a:solidFill>
                          <a:schemeClr val="dk1"/>
                        </a:solidFill>
                        <a:effectLst/>
                        <a:latin typeface="+mn-lt"/>
                        <a:ea typeface="+mn-ea"/>
                        <a:cs typeface="+mn-cs"/>
                      </a:endParaRPr>
                    </a:p>
                  </a:txBody>
                  <a:tcPr marL="7620" marR="7620" marT="7620" marB="0" anchor="b"/>
                </a:tc>
                <a:tc gridSpan="2">
                  <a:txBody>
                    <a:bodyPr/>
                    <a:lstStyle/>
                    <a:p>
                      <a:pPr marL="0" algn="ctr" defTabSz="408124" rtl="0" eaLnBrk="1" fontAlgn="b" latinLnBrk="0" hangingPunct="1"/>
                      <a:r>
                        <a:rPr lang="fr-FR" sz="1400" u="none" strike="noStrike" kern="1200" dirty="0" smtClean="0">
                          <a:solidFill>
                            <a:srgbClr val="0070C0"/>
                          </a:solidFill>
                          <a:effectLst/>
                          <a:latin typeface="+mn-lt"/>
                          <a:ea typeface="+mn-ea"/>
                          <a:cs typeface="+mn-cs"/>
                        </a:rPr>
                        <a:t>19</a:t>
                      </a:r>
                      <a:endParaRPr lang="fr-FR" sz="1400" u="none" strike="noStrike" kern="1200" dirty="0">
                        <a:solidFill>
                          <a:srgbClr val="0070C0"/>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marL="0" algn="ctr" defTabSz="408124" rtl="0" eaLnBrk="1" fontAlgn="b" latinLnBrk="0" hangingPunct="1"/>
                      <a:endParaRPr lang="fr-FR" sz="1200" u="none" strike="noStrike" kern="1200" dirty="0">
                        <a:solidFill>
                          <a:schemeClr val="dk1"/>
                        </a:solidFill>
                        <a:effectLst/>
                        <a:latin typeface="+mn-lt"/>
                        <a:ea typeface="+mn-ea"/>
                        <a:cs typeface="+mn-cs"/>
                      </a:endParaRPr>
                    </a:p>
                  </a:txBody>
                  <a:tcPr marL="7620" marR="7620" marT="7620" marB="0" anchor="b"/>
                </a:tc>
                <a:tc gridSpan="2">
                  <a:txBody>
                    <a:bodyPr/>
                    <a:lstStyle/>
                    <a:p>
                      <a:pPr marL="0" algn="ctr" defTabSz="408124" rtl="0" eaLnBrk="1" fontAlgn="b" latinLnBrk="0" hangingPunct="1"/>
                      <a:r>
                        <a:rPr lang="fr-FR" sz="1400" u="none" strike="noStrike" kern="1200" dirty="0" smtClean="0">
                          <a:solidFill>
                            <a:srgbClr val="0070C0"/>
                          </a:solidFill>
                          <a:effectLst/>
                          <a:latin typeface="+mn-lt"/>
                          <a:ea typeface="+mn-ea"/>
                          <a:cs typeface="+mn-cs"/>
                        </a:rPr>
                        <a:t>19%</a:t>
                      </a:r>
                      <a:endParaRPr lang="fr-FR" sz="1400" u="none" strike="noStrike" kern="1200" dirty="0">
                        <a:solidFill>
                          <a:srgbClr val="0070C0"/>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marL="0" algn="ctr" defTabSz="408124" rtl="0" eaLnBrk="1" fontAlgn="b" latinLnBrk="0" hangingPunct="1"/>
                      <a:endParaRPr lang="fr-FR" sz="1400" u="none" strike="noStrike" kern="1200" dirty="0">
                        <a:solidFill>
                          <a:schemeClr val="dk1"/>
                        </a:solidFill>
                        <a:effectLst/>
                        <a:latin typeface="+mn-lt"/>
                        <a:ea typeface="+mn-ea"/>
                        <a:cs typeface="+mn-cs"/>
                      </a:endParaRPr>
                    </a:p>
                  </a:txBody>
                  <a:tcPr marL="7620" marR="7620" marT="7620" marB="0" anchor="b"/>
                </a:tc>
                <a:extLst>
                  <a:ext uri="{0D108BD9-81ED-4DB2-BD59-A6C34878D82A}">
                    <a16:rowId xmlns:a16="http://schemas.microsoft.com/office/drawing/2014/main" val="10008"/>
                  </a:ext>
                </a:extLst>
              </a:tr>
              <a:tr h="245744">
                <a:tc>
                  <a:txBody>
                    <a:bodyPr/>
                    <a:lstStyle/>
                    <a:p>
                      <a:pPr algn="ctr" fontAlgn="b"/>
                      <a:r>
                        <a:rPr lang="fr-FR" sz="1400" u="none" strike="noStrike" kern="1200" dirty="0">
                          <a:solidFill>
                            <a:schemeClr val="dk1"/>
                          </a:solidFill>
                          <a:effectLst/>
                          <a:latin typeface="+mn-lt"/>
                          <a:ea typeface="+mn-ea"/>
                          <a:cs typeface="+mn-cs"/>
                        </a:rPr>
                        <a:t>50%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gridSpan="2">
                  <a:txBody>
                    <a:bodyPr/>
                    <a:lstStyle/>
                    <a:p>
                      <a:pPr algn="ctr" fontAlgn="b"/>
                      <a:r>
                        <a:rPr lang="fr-FR" sz="1400" b="0" i="0" u="none" strike="noStrike" dirty="0" smtClean="0">
                          <a:solidFill>
                            <a:srgbClr val="0070C0"/>
                          </a:solidFill>
                          <a:effectLst/>
                          <a:latin typeface="Arial Unicode MS"/>
                        </a:rPr>
                        <a:t>7</a:t>
                      </a:r>
                      <a:endParaRPr lang="fr-FR" sz="1400" b="0" i="0" u="none" strike="noStrike" dirty="0">
                        <a:solidFill>
                          <a:srgbClr val="0070C0"/>
                        </a:solidFill>
                        <a:effectLst/>
                        <a:latin typeface="Arial Unicode M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algn="ctr" fontAlgn="b"/>
                      <a:endParaRPr lang="fr-FR" sz="1400" u="none" strike="noStrike"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endParaRPr lang="fr-F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gridSpan="3">
                  <a:txBody>
                    <a:bodyPr/>
                    <a:lstStyle/>
                    <a:p>
                      <a:pPr marL="0" algn="ctr" defTabSz="408124" rtl="0" eaLnBrk="1" fontAlgn="b" latinLnBrk="0" hangingPunct="1"/>
                      <a:r>
                        <a:rPr lang="fr-FR" sz="1400" u="none" strike="noStrike" kern="1200" dirty="0" smtClean="0">
                          <a:solidFill>
                            <a:schemeClr val="dk1"/>
                          </a:solidFill>
                          <a:effectLst/>
                          <a:latin typeface="+mn-lt"/>
                          <a:ea typeface="+mn-ea"/>
                          <a:cs typeface="+mn-cs"/>
                        </a:rPr>
                        <a:t>DRH</a:t>
                      </a:r>
                      <a:endParaRPr lang="fr-FR" sz="1400" u="none" strike="noStrike"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marL="0" algn="ctr" defTabSz="408124" rtl="0" eaLnBrk="1" fontAlgn="b" latinLnBrk="0" hangingPunct="1"/>
                      <a:endParaRPr lang="fr-FR" sz="1400" u="none" strike="noStrike" kern="1200" dirty="0">
                        <a:solidFill>
                          <a:schemeClr val="dk1"/>
                        </a:solidFill>
                        <a:effectLst/>
                        <a:latin typeface="+mn-lt"/>
                        <a:ea typeface="+mn-ea"/>
                        <a:cs typeface="+mn-cs"/>
                      </a:endParaRPr>
                    </a:p>
                  </a:txBody>
                  <a:tcPr marL="7620" marR="7620" marT="7620" marB="0" anchor="b"/>
                </a:tc>
                <a:tc hMerge="1">
                  <a:txBody>
                    <a:bodyPr/>
                    <a:lstStyle/>
                    <a:p>
                      <a:pPr marL="0" algn="ctr" defTabSz="408124" rtl="0" eaLnBrk="1" fontAlgn="b" latinLnBrk="0" hangingPunct="1"/>
                      <a:endParaRPr lang="fr-FR" sz="1200" u="none" strike="noStrike" kern="1200" dirty="0">
                        <a:solidFill>
                          <a:schemeClr val="dk1"/>
                        </a:solidFill>
                        <a:effectLst/>
                        <a:latin typeface="+mn-lt"/>
                        <a:ea typeface="+mn-ea"/>
                        <a:cs typeface="+mn-cs"/>
                      </a:endParaRPr>
                    </a:p>
                  </a:txBody>
                  <a:tcPr marL="7620" marR="7620" marT="7620" marB="0" anchor="b"/>
                </a:tc>
                <a:tc gridSpan="2">
                  <a:txBody>
                    <a:bodyPr/>
                    <a:lstStyle/>
                    <a:p>
                      <a:pPr marL="0" algn="ctr" defTabSz="408124" rtl="0" eaLnBrk="1" fontAlgn="b" latinLnBrk="0" hangingPunct="1"/>
                      <a:r>
                        <a:rPr lang="fr-FR" sz="1400" u="none" strike="noStrike" kern="1200" dirty="0" smtClean="0">
                          <a:solidFill>
                            <a:srgbClr val="0070C0"/>
                          </a:solidFill>
                          <a:effectLst/>
                          <a:latin typeface="+mn-lt"/>
                          <a:ea typeface="+mn-ea"/>
                          <a:cs typeface="+mn-cs"/>
                        </a:rPr>
                        <a:t>7</a:t>
                      </a:r>
                      <a:endParaRPr lang="fr-FR" sz="1400" u="none" strike="noStrike" kern="1200" dirty="0">
                        <a:solidFill>
                          <a:srgbClr val="0070C0"/>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marL="0" algn="ctr" defTabSz="408124" rtl="0" eaLnBrk="1" fontAlgn="b" latinLnBrk="0" hangingPunct="1"/>
                      <a:endParaRPr lang="fr-FR" sz="1200" u="none" strike="noStrike" kern="1200" dirty="0">
                        <a:solidFill>
                          <a:schemeClr val="dk1"/>
                        </a:solidFill>
                        <a:effectLst/>
                        <a:latin typeface="+mn-lt"/>
                        <a:ea typeface="+mn-ea"/>
                        <a:cs typeface="+mn-cs"/>
                      </a:endParaRPr>
                    </a:p>
                  </a:txBody>
                  <a:tcPr marL="7620" marR="7620" marT="7620" marB="0" anchor="b"/>
                </a:tc>
                <a:tc gridSpan="2">
                  <a:txBody>
                    <a:bodyPr/>
                    <a:lstStyle/>
                    <a:p>
                      <a:pPr marL="0" algn="ctr" defTabSz="408124" rtl="0" eaLnBrk="1" fontAlgn="b" latinLnBrk="0" hangingPunct="1"/>
                      <a:r>
                        <a:rPr lang="fr-FR" sz="1400" u="none" strike="noStrike" kern="1200" dirty="0" smtClean="0">
                          <a:solidFill>
                            <a:srgbClr val="0070C0"/>
                          </a:solidFill>
                          <a:effectLst/>
                          <a:latin typeface="+mn-lt"/>
                          <a:ea typeface="+mn-ea"/>
                          <a:cs typeface="+mn-cs"/>
                        </a:rPr>
                        <a:t>7%</a:t>
                      </a:r>
                      <a:endParaRPr lang="fr-FR" sz="1400" u="none" strike="noStrike" kern="1200" dirty="0">
                        <a:solidFill>
                          <a:srgbClr val="0070C0"/>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marL="0" algn="ctr" defTabSz="408124" rtl="0" eaLnBrk="1" fontAlgn="b" latinLnBrk="0" hangingPunct="1"/>
                      <a:endParaRPr lang="fr-FR" sz="1400" u="none" strike="noStrike" kern="1200" dirty="0">
                        <a:solidFill>
                          <a:schemeClr val="dk1"/>
                        </a:solidFill>
                        <a:effectLst/>
                        <a:latin typeface="+mn-lt"/>
                        <a:ea typeface="+mn-ea"/>
                        <a:cs typeface="+mn-cs"/>
                      </a:endParaRPr>
                    </a:p>
                  </a:txBody>
                  <a:tcPr marL="7620" marR="7620" marT="7620" marB="0" anchor="b"/>
                </a:tc>
                <a:extLst>
                  <a:ext uri="{0D108BD9-81ED-4DB2-BD59-A6C34878D82A}">
                    <a16:rowId xmlns:a16="http://schemas.microsoft.com/office/drawing/2014/main" val="10009"/>
                  </a:ext>
                </a:extLst>
              </a:tr>
              <a:tr h="245744">
                <a:tc>
                  <a:txBody>
                    <a:bodyPr/>
                    <a:lstStyle/>
                    <a:p>
                      <a:pPr algn="ctr" fontAlgn="b"/>
                      <a:r>
                        <a:rPr lang="fr-FR" sz="1400" u="none" strike="noStrike" kern="1200" dirty="0" smtClean="0">
                          <a:solidFill>
                            <a:schemeClr val="dk1"/>
                          </a:solidFill>
                          <a:effectLst/>
                          <a:latin typeface="+mn-lt"/>
                          <a:ea typeface="+mn-ea"/>
                          <a:cs typeface="+mn-cs"/>
                        </a:rPr>
                        <a:t>Entre 20 et 49 %</a:t>
                      </a:r>
                      <a:endParaRPr lang="fr-FR" sz="1400" u="none" strike="noStrike"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gridSpan="2">
                  <a:txBody>
                    <a:bodyPr/>
                    <a:lstStyle/>
                    <a:p>
                      <a:pPr algn="ctr" fontAlgn="b"/>
                      <a:r>
                        <a:rPr lang="fr-FR" sz="1400" b="0" i="0" u="none" strike="noStrike" dirty="0" smtClean="0">
                          <a:solidFill>
                            <a:srgbClr val="0070C0"/>
                          </a:solidFill>
                          <a:effectLst/>
                          <a:latin typeface="Arial Unicode MS"/>
                        </a:rPr>
                        <a:t>14</a:t>
                      </a:r>
                      <a:endParaRPr lang="fr-FR" sz="1400" b="0" i="0" u="none" strike="noStrike" dirty="0">
                        <a:solidFill>
                          <a:srgbClr val="0070C0"/>
                        </a:solidFill>
                        <a:effectLst/>
                        <a:latin typeface="Arial Unicode M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algn="ctr" fontAlgn="b"/>
                      <a:endParaRPr lang="fr-FR" sz="1400" u="none" strike="noStrike"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endParaRPr lang="fr-F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gridSpan="3">
                  <a:txBody>
                    <a:bodyPr/>
                    <a:lstStyle/>
                    <a:p>
                      <a:pPr marL="0" algn="ctr" defTabSz="408124" rtl="0" eaLnBrk="1" fontAlgn="b" latinLnBrk="0" hangingPunct="1"/>
                      <a:r>
                        <a:rPr lang="fr-FR" sz="1400" u="none" strike="noStrike" kern="1200" dirty="0" smtClean="0">
                          <a:solidFill>
                            <a:schemeClr val="dk1"/>
                          </a:solidFill>
                          <a:effectLst/>
                          <a:latin typeface="+mn-lt"/>
                          <a:ea typeface="+mn-ea"/>
                          <a:cs typeface="+mn-cs"/>
                        </a:rPr>
                        <a:t>Autre</a:t>
                      </a:r>
                      <a:endParaRPr lang="fr-FR" sz="1400" u="none" strike="noStrike"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marL="0" algn="ctr" defTabSz="408124" rtl="0" eaLnBrk="1" fontAlgn="b" latinLnBrk="0" hangingPunct="1"/>
                      <a:endParaRPr lang="fr-FR" sz="1400" u="none" strike="noStrike" kern="1200" dirty="0">
                        <a:solidFill>
                          <a:schemeClr val="dk1"/>
                        </a:solidFill>
                        <a:effectLst/>
                        <a:latin typeface="+mn-lt"/>
                        <a:ea typeface="+mn-ea"/>
                        <a:cs typeface="+mn-cs"/>
                      </a:endParaRPr>
                    </a:p>
                  </a:txBody>
                  <a:tcPr marL="7620" marR="7620" marT="7620" marB="0" anchor="b"/>
                </a:tc>
                <a:tc hMerge="1">
                  <a:txBody>
                    <a:bodyPr/>
                    <a:lstStyle/>
                    <a:p>
                      <a:pPr marL="0" algn="ctr" defTabSz="408124" rtl="0" eaLnBrk="1" fontAlgn="b" latinLnBrk="0" hangingPunct="1"/>
                      <a:endParaRPr lang="fr-FR" sz="1200" u="none" strike="noStrike" kern="1200" dirty="0">
                        <a:solidFill>
                          <a:schemeClr val="dk1"/>
                        </a:solidFill>
                        <a:effectLst/>
                        <a:latin typeface="+mn-lt"/>
                        <a:ea typeface="+mn-ea"/>
                        <a:cs typeface="+mn-cs"/>
                      </a:endParaRPr>
                    </a:p>
                  </a:txBody>
                  <a:tcPr marL="7620" marR="7620" marT="7620" marB="0" anchor="b"/>
                </a:tc>
                <a:tc gridSpan="2">
                  <a:txBody>
                    <a:bodyPr/>
                    <a:lstStyle/>
                    <a:p>
                      <a:pPr marL="0" algn="ctr" defTabSz="408124" rtl="0" eaLnBrk="1" fontAlgn="b" latinLnBrk="0" hangingPunct="1"/>
                      <a:r>
                        <a:rPr lang="fr-FR" sz="1400" u="none" strike="noStrike" kern="1200" dirty="0" smtClean="0">
                          <a:solidFill>
                            <a:srgbClr val="0070C0"/>
                          </a:solidFill>
                          <a:effectLst/>
                          <a:latin typeface="+mn-lt"/>
                          <a:ea typeface="+mn-ea"/>
                          <a:cs typeface="+mn-cs"/>
                        </a:rPr>
                        <a:t>5</a:t>
                      </a:r>
                      <a:endParaRPr lang="fr-FR" sz="1400" u="none" strike="noStrike" kern="1200" dirty="0">
                        <a:solidFill>
                          <a:srgbClr val="0070C0"/>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marL="0" algn="ctr" defTabSz="408124" rtl="0" eaLnBrk="1" fontAlgn="b" latinLnBrk="0" hangingPunct="1"/>
                      <a:endParaRPr lang="fr-FR" sz="1200" u="none" strike="noStrike" kern="1200" dirty="0">
                        <a:solidFill>
                          <a:schemeClr val="dk1"/>
                        </a:solidFill>
                        <a:effectLst/>
                        <a:latin typeface="+mn-lt"/>
                        <a:ea typeface="+mn-ea"/>
                        <a:cs typeface="+mn-cs"/>
                      </a:endParaRPr>
                    </a:p>
                  </a:txBody>
                  <a:tcPr marL="7620" marR="7620" marT="7620" marB="0" anchor="b"/>
                </a:tc>
                <a:tc gridSpan="2">
                  <a:txBody>
                    <a:bodyPr/>
                    <a:lstStyle/>
                    <a:p>
                      <a:pPr marL="0" algn="ctr" defTabSz="408124" rtl="0" eaLnBrk="1" fontAlgn="b" latinLnBrk="0" hangingPunct="1"/>
                      <a:r>
                        <a:rPr lang="fr-FR" sz="1400" u="none" strike="noStrike" kern="1200" dirty="0" smtClean="0">
                          <a:solidFill>
                            <a:srgbClr val="0070C0"/>
                          </a:solidFill>
                          <a:effectLst/>
                          <a:latin typeface="+mn-lt"/>
                          <a:ea typeface="+mn-ea"/>
                          <a:cs typeface="+mn-cs"/>
                        </a:rPr>
                        <a:t>5%</a:t>
                      </a:r>
                      <a:endParaRPr lang="fr-FR" sz="1400" u="none" strike="noStrike" kern="1200" dirty="0">
                        <a:solidFill>
                          <a:srgbClr val="0070C0"/>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marL="0" algn="ctr" defTabSz="408124" rtl="0" eaLnBrk="1" fontAlgn="b" latinLnBrk="0" hangingPunct="1"/>
                      <a:endParaRPr lang="fr-FR" sz="1400" u="none" strike="noStrike" kern="1200" dirty="0">
                        <a:solidFill>
                          <a:schemeClr val="dk1"/>
                        </a:solidFill>
                        <a:effectLst/>
                        <a:latin typeface="+mn-lt"/>
                        <a:ea typeface="+mn-ea"/>
                        <a:cs typeface="+mn-cs"/>
                      </a:endParaRPr>
                    </a:p>
                  </a:txBody>
                  <a:tcPr marL="7620" marR="7620" marT="7620" marB="0" anchor="b"/>
                </a:tc>
                <a:extLst>
                  <a:ext uri="{0D108BD9-81ED-4DB2-BD59-A6C34878D82A}">
                    <a16:rowId xmlns:a16="http://schemas.microsoft.com/office/drawing/2014/main" val="10010"/>
                  </a:ext>
                </a:extLst>
              </a:tr>
              <a:tr h="245744">
                <a:tc>
                  <a:txBody>
                    <a:bodyPr/>
                    <a:lstStyle/>
                    <a:p>
                      <a:pPr algn="ctr" fontAlgn="b"/>
                      <a:r>
                        <a:rPr lang="fr-FR" sz="1400" u="none" strike="noStrike" kern="1200" dirty="0">
                          <a:solidFill>
                            <a:schemeClr val="dk1"/>
                          </a:solidFill>
                          <a:effectLst/>
                          <a:latin typeface="+mn-lt"/>
                          <a:ea typeface="+mn-ea"/>
                          <a:cs typeface="+mn-cs"/>
                        </a:rPr>
                        <a:t>Moins de 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gridSpan="2">
                  <a:txBody>
                    <a:bodyPr/>
                    <a:lstStyle/>
                    <a:p>
                      <a:pPr algn="ctr" fontAlgn="b"/>
                      <a:r>
                        <a:rPr lang="fr-FR" sz="1400" b="0" i="0" u="none" strike="noStrike" dirty="0" smtClean="0">
                          <a:solidFill>
                            <a:srgbClr val="0070C0"/>
                          </a:solidFill>
                          <a:effectLst/>
                          <a:latin typeface="Arial Unicode MS"/>
                        </a:rPr>
                        <a:t>5</a:t>
                      </a:r>
                      <a:endParaRPr lang="fr-FR" sz="1400" b="0" i="0" u="none" strike="noStrike" dirty="0">
                        <a:solidFill>
                          <a:srgbClr val="0070C0"/>
                        </a:solidFill>
                        <a:effectLst/>
                        <a:latin typeface="Arial Unicode M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algn="ctr" fontAlgn="b"/>
                      <a:endParaRPr lang="fr-FR" sz="1400" u="none" strike="noStrike"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endParaRPr lang="fr-FR"/>
                    </a:p>
                  </a:txBody>
                  <a:tcPr marL="7620" marR="7620" marT="762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gridSpan="3">
                  <a:txBody>
                    <a:bodyPr/>
                    <a:lstStyle/>
                    <a:p>
                      <a:endParaRPr lang="fr-FR" dirty="0"/>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2">
                            <a:lumMod val="20000"/>
                            <a:lumOff val="80000"/>
                          </a:schemeClr>
                        </a:gs>
                        <a:gs pos="100000">
                          <a:schemeClr val="bg1"/>
                        </a:gs>
                      </a:gsLst>
                      <a:lin ang="5400000" scaled="0"/>
                    </a:gradFill>
                  </a:tcPr>
                </a:tc>
                <a:tc hMerge="1">
                  <a:txBody>
                    <a:bodyPr/>
                    <a:lstStyle/>
                    <a:p>
                      <a:pPr marL="0" algn="ctr" defTabSz="408124" rtl="0" eaLnBrk="1" fontAlgn="b" latinLnBrk="0" hangingPunct="1"/>
                      <a:endParaRPr lang="fr-FR" sz="1400" u="none" strike="noStrike" kern="1200" dirty="0">
                        <a:solidFill>
                          <a:schemeClr val="dk1"/>
                        </a:solidFill>
                        <a:effectLst/>
                        <a:latin typeface="+mn-lt"/>
                        <a:ea typeface="+mn-ea"/>
                        <a:cs typeface="+mn-cs"/>
                      </a:endParaRPr>
                    </a:p>
                  </a:txBody>
                  <a:tcPr marL="7620" marR="7620" marT="7620" marB="0" anchor="b"/>
                </a:tc>
                <a:tc hMerge="1">
                  <a:txBody>
                    <a:bodyPr/>
                    <a:lstStyle/>
                    <a:p>
                      <a:pPr marL="0" algn="ctr" defTabSz="408124" rtl="0" eaLnBrk="1" fontAlgn="b" latinLnBrk="0" hangingPunct="1"/>
                      <a:endParaRPr lang="fr-FR" sz="1200" u="none" strike="noStrike" kern="1200" dirty="0">
                        <a:solidFill>
                          <a:schemeClr val="dk1"/>
                        </a:solidFill>
                        <a:effectLst/>
                        <a:latin typeface="+mn-lt"/>
                        <a:ea typeface="+mn-ea"/>
                        <a:cs typeface="+mn-cs"/>
                      </a:endParaRPr>
                    </a:p>
                  </a:txBody>
                  <a:tcPr marL="7620" marR="7620" marT="7620" marB="0" anchor="b"/>
                </a:tc>
                <a:tc gridSpan="2">
                  <a:txBody>
                    <a:bodyPr/>
                    <a:lstStyle/>
                    <a:p>
                      <a:endParaRPr lang="fr-FR" dirty="0"/>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2">
                            <a:lumMod val="20000"/>
                            <a:lumOff val="80000"/>
                          </a:schemeClr>
                        </a:gs>
                        <a:gs pos="100000">
                          <a:schemeClr val="bg1"/>
                        </a:gs>
                      </a:gsLst>
                      <a:lin ang="5400000" scaled="0"/>
                    </a:gradFill>
                  </a:tcPr>
                </a:tc>
                <a:tc hMerge="1">
                  <a:txBody>
                    <a:bodyPr/>
                    <a:lstStyle/>
                    <a:p>
                      <a:pPr marL="0" algn="ctr" defTabSz="408124" rtl="0" eaLnBrk="1" fontAlgn="b" latinLnBrk="0" hangingPunct="1"/>
                      <a:endParaRPr lang="fr-FR" sz="1200" u="none" strike="noStrike" kern="1200" dirty="0">
                        <a:solidFill>
                          <a:schemeClr val="dk1"/>
                        </a:solidFill>
                        <a:effectLst/>
                        <a:latin typeface="+mn-lt"/>
                        <a:ea typeface="+mn-ea"/>
                        <a:cs typeface="+mn-cs"/>
                      </a:endParaRPr>
                    </a:p>
                  </a:txBody>
                  <a:tcPr marL="7620" marR="7620" marT="7620" marB="0" anchor="b"/>
                </a:tc>
                <a:tc gridSpan="2">
                  <a:txBody>
                    <a:bodyPr/>
                    <a:lstStyle/>
                    <a:p>
                      <a:endParaRPr lang="fr-FR" dirty="0"/>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2">
                            <a:lumMod val="20000"/>
                            <a:lumOff val="80000"/>
                          </a:schemeClr>
                        </a:gs>
                        <a:gs pos="100000">
                          <a:schemeClr val="bg1"/>
                        </a:gs>
                      </a:gsLst>
                      <a:lin ang="5400000" scaled="0"/>
                    </a:gradFill>
                  </a:tcPr>
                </a:tc>
                <a:tc hMerge="1">
                  <a:txBody>
                    <a:bodyPr/>
                    <a:lstStyle/>
                    <a:p>
                      <a:pPr marL="0" algn="ctr" defTabSz="408124" rtl="0" eaLnBrk="1" fontAlgn="b" latinLnBrk="0" hangingPunct="1"/>
                      <a:endParaRPr lang="fr-FR" sz="1400" u="none" strike="noStrike" kern="1200" dirty="0">
                        <a:solidFill>
                          <a:schemeClr val="dk1"/>
                        </a:solidFill>
                        <a:effectLst/>
                        <a:latin typeface="+mn-lt"/>
                        <a:ea typeface="+mn-ea"/>
                        <a:cs typeface="+mn-cs"/>
                      </a:endParaRPr>
                    </a:p>
                  </a:txBody>
                  <a:tcPr marL="7620" marR="7620" marT="7620" marB="0" anchor="b"/>
                </a:tc>
                <a:extLst>
                  <a:ext uri="{0D108BD9-81ED-4DB2-BD59-A6C34878D82A}">
                    <a16:rowId xmlns:a16="http://schemas.microsoft.com/office/drawing/2014/main" val="10011"/>
                  </a:ext>
                </a:extLst>
              </a:tr>
              <a:tr h="245000">
                <a:tc>
                  <a:txBody>
                    <a:bodyPr/>
                    <a:lstStyle/>
                    <a:p>
                      <a:pPr algn="ctr" fontAlgn="b"/>
                      <a:r>
                        <a:rPr lang="fr-FR" sz="1400" u="none" strike="noStrike" kern="1200" dirty="0">
                          <a:solidFill>
                            <a:schemeClr val="dk1"/>
                          </a:solidFill>
                          <a:effectLst/>
                          <a:latin typeface="+mn-lt"/>
                          <a:ea typeface="+mn-ea"/>
                          <a:cs typeface="+mn-cs"/>
                        </a:rPr>
                        <a:t>Inconnu</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gridSpan="2">
                  <a:txBody>
                    <a:bodyPr/>
                    <a:lstStyle/>
                    <a:p>
                      <a:pPr algn="ctr" fontAlgn="b"/>
                      <a:r>
                        <a:rPr lang="fr-FR" sz="1400" b="0" i="0" u="none" strike="noStrike" dirty="0" smtClean="0">
                          <a:solidFill>
                            <a:srgbClr val="0070C0"/>
                          </a:solidFill>
                          <a:effectLst/>
                          <a:latin typeface="Arial Unicode MS"/>
                        </a:rPr>
                        <a:t>14</a:t>
                      </a:r>
                      <a:endParaRPr lang="fr-FR" sz="1400" b="0" i="0" u="none" strike="noStrike" dirty="0">
                        <a:solidFill>
                          <a:srgbClr val="0070C0"/>
                        </a:solidFill>
                        <a:effectLst/>
                        <a:latin typeface="Arial Unicode M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pPr algn="ctr" fontAlgn="b"/>
                      <a:endParaRPr lang="fr-FR" sz="1400" u="none" strike="noStrike" kern="1200" dirty="0">
                        <a:solidFill>
                          <a:schemeClr val="dk1"/>
                        </a:solidFill>
                        <a:effectLst/>
                        <a:latin typeface="+mn-lt"/>
                        <a:ea typeface="+mn-ea"/>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b" latinLnBrk="0" hangingPunct="1"/>
                      <a:r>
                        <a:rPr lang="fr-FR" sz="1400" b="0" i="0" u="none" strike="noStrike" kern="1200" dirty="0">
                          <a:solidFill>
                            <a:srgbClr val="0070C0"/>
                          </a:solidFill>
                          <a:effectLst/>
                          <a:latin typeface="Arial Unicode MS"/>
                          <a:ea typeface="+mn-ea"/>
                          <a:cs typeface="+mn-cs"/>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gridSpan="8">
                  <a:txBody>
                    <a:bodyPr/>
                    <a:lstStyle/>
                    <a:p>
                      <a:endParaRPr lang="fr-FR" dirty="0"/>
                    </a:p>
                  </a:txBody>
                  <a:tcPr marL="6858" marR="6858" marT="6858" marB="0" anchor="ctr">
                    <a:lnL w="12700" cap="flat" cmpd="sng" algn="ctr">
                      <a:solidFill>
                        <a:schemeClr val="tx1"/>
                      </a:solidFill>
                      <a:prstDash val="solid"/>
                      <a:round/>
                      <a:headEnd type="none" w="med" len="med"/>
                      <a:tailEnd type="none" w="med" len="med"/>
                    </a:lnL>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2"/>
                  </a:ext>
                </a:extLst>
              </a:tr>
              <a:tr h="215212">
                <a:tc gridSpan="9">
                  <a:txBody>
                    <a:bodyPr/>
                    <a:lstStyle/>
                    <a:p>
                      <a:pPr algn="l" fontAlgn="ctr"/>
                      <a:r>
                        <a:rPr lang="fr-FR" sz="1400" u="none" strike="noStrike" smtClean="0">
                          <a:effectLst/>
                        </a:rPr>
                        <a:t>10</a:t>
                      </a:r>
                      <a:r>
                        <a:rPr lang="fr-FR" sz="1400" u="none" strike="noStrike" dirty="0">
                          <a:effectLst/>
                        </a:rPr>
                        <a:t>. </a:t>
                      </a:r>
                      <a:r>
                        <a:rPr lang="fr-FR" sz="1400" u="none" strike="noStrike" dirty="0" smtClean="0">
                          <a:effectLst/>
                        </a:rPr>
                        <a:t>Chaque </a:t>
                      </a:r>
                      <a:r>
                        <a:rPr lang="fr-FR" sz="1400" u="none" strike="noStrike" dirty="0">
                          <a:effectLst/>
                        </a:rPr>
                        <a:t>CP dispose-t-il d’une lettre de cadrage ?</a:t>
                      </a:r>
                      <a:endParaRPr lang="fr-FR" sz="1400" b="1" i="0" u="none" strike="noStrike" dirty="0">
                        <a:solidFill>
                          <a:srgbClr val="000000"/>
                        </a:solidFill>
                        <a:effectLst/>
                        <a:latin typeface="Arial"/>
                      </a:endParaRPr>
                    </a:p>
                  </a:txBody>
                  <a:tcPr marL="6858" marR="6858" marT="6858"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1400" u="none" strike="noStrike" dirty="0">
                          <a:effectLst/>
                        </a:rPr>
                        <a:t>oui</a:t>
                      </a:r>
                      <a:endParaRPr lang="fr-FR" sz="1400" b="0" i="0" u="none" strike="noStrike" dirty="0">
                        <a:effectLst/>
                        <a:latin typeface="Arial Unicode MS"/>
                      </a:endParaRPr>
                    </a:p>
                  </a:txBody>
                  <a:tcPr marL="6858" marR="6858" marT="6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b"/>
                      <a:r>
                        <a:rPr lang="fr-FR" sz="1400" u="none" strike="noStrike" dirty="0">
                          <a:effectLst/>
                        </a:rPr>
                        <a:t>non</a:t>
                      </a:r>
                      <a:endParaRPr lang="fr-FR" sz="1400" b="0" i="0" u="none" strike="noStrike" dirty="0">
                        <a:effectLst/>
                        <a:latin typeface="Arial Unicode MS"/>
                      </a:endParaRPr>
                    </a:p>
                  </a:txBody>
                  <a:tcPr marL="6858" marR="6858" marT="68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3"/>
                  </a:ext>
                </a:extLst>
              </a:tr>
              <a:tr h="215212">
                <a:tc gridSpan="9">
                  <a:txBody>
                    <a:bodyPr/>
                    <a:lstStyle/>
                    <a:p>
                      <a:pPr algn="ctr" fontAlgn="ctr"/>
                      <a:endParaRPr lang="fr-FR" sz="1400" b="0" i="0" u="none" strike="noStrike" dirty="0">
                        <a:solidFill>
                          <a:srgbClr val="000000"/>
                        </a:solidFill>
                        <a:effectLst/>
                        <a:latin typeface="Arial"/>
                      </a:endParaRPr>
                    </a:p>
                  </a:txBody>
                  <a:tcPr marL="6858" marR="6858" marT="6858"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1400" u="none" strike="noStrike" dirty="0" smtClean="0">
                          <a:solidFill>
                            <a:srgbClr val="0070C0"/>
                          </a:solidFill>
                          <a:effectLst/>
                        </a:rPr>
                        <a:t>134</a:t>
                      </a:r>
                      <a:endParaRPr lang="fr-FR" sz="1400" b="0" i="0" u="none" strike="noStrike" dirty="0">
                        <a:solidFill>
                          <a:srgbClr val="0070C0"/>
                        </a:solidFill>
                        <a:effectLst/>
                        <a:latin typeface="Arial Unicode MS"/>
                      </a:endParaRPr>
                    </a:p>
                  </a:txBody>
                  <a:tcPr marL="6858" marR="6858" marT="6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mn-lt"/>
                        </a:rPr>
                        <a:t>18</a:t>
                      </a:r>
                      <a:endParaRPr lang="fr-FR" sz="1400" b="0" i="0" u="none" strike="noStrike" dirty="0">
                        <a:solidFill>
                          <a:srgbClr val="0070C0"/>
                        </a:solidFill>
                        <a:effectLst/>
                        <a:latin typeface="Arial Unicode MS"/>
                      </a:endParaRPr>
                    </a:p>
                  </a:txBody>
                  <a:tcPr marL="6858" marR="6858" marT="6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14"/>
                  </a:ext>
                </a:extLst>
              </a:tr>
              <a:tr h="215212">
                <a:tc gridSpan="12">
                  <a:txBody>
                    <a:bodyPr/>
                    <a:lstStyle/>
                    <a:p>
                      <a:pPr algn="l" fontAlgn="ctr"/>
                      <a:r>
                        <a:rPr lang="fr-FR" sz="1400" u="none" strike="noStrike" smtClean="0">
                          <a:effectLst/>
                        </a:rPr>
                        <a:t>11.</a:t>
                      </a:r>
                      <a:r>
                        <a:rPr lang="fr-FR" sz="1400" u="none" strike="noStrike" dirty="0">
                          <a:effectLst/>
                        </a:rPr>
                        <a:t> </a:t>
                      </a:r>
                      <a:r>
                        <a:rPr lang="fr-FR" sz="1400" u="none" strike="noStrike" dirty="0" smtClean="0">
                          <a:effectLst/>
                        </a:rPr>
                        <a:t>Les </a:t>
                      </a:r>
                      <a:r>
                        <a:rPr lang="fr-FR" sz="1400" u="none" strike="noStrike" dirty="0">
                          <a:effectLst/>
                        </a:rPr>
                        <a:t>CP ont-t-ils bénéficié de la formation prévue à l’article 4.2 du décret 82-453 ?</a:t>
                      </a:r>
                      <a:endParaRPr lang="fr-FR" sz="1400" b="1" i="0" u="none" strike="noStrike" dirty="0">
                        <a:solidFill>
                          <a:srgbClr val="000000"/>
                        </a:solidFill>
                        <a:effectLst/>
                        <a:latin typeface="Arial"/>
                      </a:endParaRPr>
                    </a:p>
                  </a:txBody>
                  <a:tcPr marL="6858" marR="6858" marT="6858"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pPr algn="ctr" fontAlgn="ctr"/>
                      <a:endParaRPr lang="fr-FR" sz="1200" b="0" i="0" u="none" strike="noStrike" dirty="0">
                        <a:effectLst/>
                        <a:latin typeface="Arial Unicode MS"/>
                      </a:endParaRPr>
                    </a:p>
                  </a:txBody>
                  <a:tcPr marL="6858" marR="6858" marT="6858" marB="0" anchor="ctr"/>
                </a:tc>
                <a:tc hMerge="1">
                  <a:txBody>
                    <a:bodyPr/>
                    <a:lstStyle/>
                    <a:p>
                      <a:endParaRPr lang="fr-FR"/>
                    </a:p>
                  </a:txBody>
                  <a:tcPr/>
                </a:tc>
                <a:tc hMerge="1">
                  <a:txBody>
                    <a:bodyPr/>
                    <a:lstStyle/>
                    <a:p>
                      <a:pPr algn="ctr" fontAlgn="ctr"/>
                      <a:endParaRPr lang="fr-FR" sz="1200" b="0" i="0" u="none" strike="noStrike" dirty="0">
                        <a:effectLst/>
                        <a:latin typeface="Arial Unicode MS"/>
                      </a:endParaRPr>
                    </a:p>
                  </a:txBody>
                  <a:tcPr marL="6858" marR="6858" marT="6858" marB="0" anchor="ctr"/>
                </a:tc>
                <a:extLst>
                  <a:ext uri="{0D108BD9-81ED-4DB2-BD59-A6C34878D82A}">
                    <a16:rowId xmlns:a16="http://schemas.microsoft.com/office/drawing/2014/main" val="10015"/>
                  </a:ext>
                </a:extLst>
              </a:tr>
              <a:tr h="423723">
                <a:tc gridSpan="7">
                  <a:txBody>
                    <a:bodyPr/>
                    <a:lstStyle/>
                    <a:p>
                      <a:pPr algn="l" fontAlgn="ctr"/>
                      <a:r>
                        <a:rPr lang="fr-FR" sz="1400" u="none" strike="noStrike" dirty="0">
                          <a:effectLst/>
                        </a:rPr>
                        <a:t>Nombre de CP ayant bénéficié d’une formation </a:t>
                      </a:r>
                      <a:r>
                        <a:rPr lang="fr-FR" sz="1400" b="1" u="none" strike="noStrike" dirty="0" smtClean="0">
                          <a:effectLst/>
                        </a:rPr>
                        <a:t>initiale</a:t>
                      </a:r>
                      <a:r>
                        <a:rPr lang="fr-FR" sz="1400" b="0" u="none" strike="noStrike" dirty="0" smtClean="0">
                          <a:effectLst/>
                        </a:rPr>
                        <a:t>: </a:t>
                      </a:r>
                      <a:r>
                        <a:rPr lang="fr-FR" sz="1400" b="0" u="none" strike="noStrike" dirty="0" smtClean="0">
                          <a:solidFill>
                            <a:srgbClr val="0070C0"/>
                          </a:solidFill>
                          <a:effectLst/>
                        </a:rPr>
                        <a:t>126</a:t>
                      </a:r>
                      <a:endParaRPr lang="fr-FR" sz="1400" b="1" i="0" u="none" strike="noStrike" dirty="0">
                        <a:solidFill>
                          <a:srgbClr val="0070C0"/>
                        </a:solidFill>
                        <a:effectLst/>
                        <a:latin typeface="Arial"/>
                      </a:endParaRPr>
                    </a:p>
                  </a:txBody>
                  <a:tcPr marL="6858" marR="6858" marT="6858" marB="0" anchor="ctr">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endParaRPr lang="fr-FR" sz="1400" b="0" i="0" u="none" strike="noStrike" dirty="0">
                        <a:effectLst/>
                        <a:latin typeface="Arial Unicode MS"/>
                      </a:endParaRPr>
                    </a:p>
                  </a:txBody>
                  <a:tcPr marL="6858" marR="6858" marT="6858" marB="0" anchor="ctr">
                    <a:lnB w="12700" cap="flat" cmpd="sng" algn="ctr">
                      <a:no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pPr algn="ctr" fontAlgn="ctr"/>
                      <a:endParaRPr lang="fr-FR" sz="1400" b="0" i="0" u="none" strike="noStrike" dirty="0">
                        <a:effectLst/>
                        <a:latin typeface="Arial Unicode MS"/>
                      </a:endParaRPr>
                    </a:p>
                  </a:txBody>
                  <a:tcPr marL="6858" marR="6858" marT="6858" marB="0" anchor="ctr">
                    <a:lnB w="12700" cap="flat" cmpd="sng" algn="ctr">
                      <a:noFill/>
                      <a:prstDash val="solid"/>
                      <a:round/>
                      <a:headEnd type="none" w="med" len="med"/>
                      <a:tailEnd type="none" w="med" len="med"/>
                    </a:lnB>
                    <a:solidFill>
                      <a:schemeClr val="accent1">
                        <a:tint val="20000"/>
                      </a:schemeClr>
                    </a:solidFill>
                  </a:tcPr>
                </a:tc>
                <a:tc hMerge="1">
                  <a:txBody>
                    <a:bodyPr/>
                    <a:lstStyle/>
                    <a:p>
                      <a:endParaRPr lang="fr-FR"/>
                    </a:p>
                  </a:txBody>
                  <a:tcPr/>
                </a:tc>
                <a:tc hMerge="1">
                  <a:txBody>
                    <a:bodyPr/>
                    <a:lstStyle/>
                    <a:p>
                      <a:pPr algn="ctr" fontAlgn="ctr"/>
                      <a:endParaRPr lang="fr-FR" sz="1400" b="0" i="0" u="none" strike="noStrike" dirty="0">
                        <a:effectLst/>
                        <a:latin typeface="Arial Unicode MS"/>
                      </a:endParaRPr>
                    </a:p>
                  </a:txBody>
                  <a:tcPr marL="6858" marR="6858" marT="6858" marB="0" anchor="ctr">
                    <a:lnB w="12700" cap="flat" cmpd="sng" algn="ctr">
                      <a:noFill/>
                      <a:prstDash val="solid"/>
                      <a:round/>
                      <a:headEnd type="none" w="med" len="med"/>
                      <a:tailEnd type="none" w="med" len="med"/>
                    </a:lnB>
                    <a:solidFill>
                      <a:schemeClr val="accent1">
                        <a:tint val="20000"/>
                      </a:schemeClr>
                    </a:solidFill>
                  </a:tcPr>
                </a:tc>
                <a:extLst>
                  <a:ext uri="{0D108BD9-81ED-4DB2-BD59-A6C34878D82A}">
                    <a16:rowId xmlns:a16="http://schemas.microsoft.com/office/drawing/2014/main" val="10016"/>
                  </a:ext>
                </a:extLst>
              </a:tr>
              <a:tr h="423723">
                <a:tc gridSpan="2">
                  <a:txBody>
                    <a:bodyPr/>
                    <a:lstStyle/>
                    <a:p>
                      <a:pPr algn="ctr" fontAlgn="ctr"/>
                      <a:r>
                        <a:rPr lang="fr-FR" sz="1400" u="none" strike="noStrike" dirty="0">
                          <a:effectLst/>
                        </a:rPr>
                        <a:t>Nombre de CP ayant suivi une formation </a:t>
                      </a:r>
                      <a:r>
                        <a:rPr lang="fr-FR" sz="1400" b="1" u="none" strike="noStrike" dirty="0">
                          <a:effectLst/>
                        </a:rPr>
                        <a:t>continue</a:t>
                      </a:r>
                      <a:r>
                        <a:rPr lang="fr-FR" sz="1400" u="none" strike="noStrike" dirty="0">
                          <a:effectLst/>
                        </a:rPr>
                        <a:t> en </a:t>
                      </a:r>
                      <a:r>
                        <a:rPr lang="fr-FR" sz="1400" u="none" strike="noStrike" dirty="0" smtClean="0">
                          <a:effectLst/>
                        </a:rPr>
                        <a:t>2021</a:t>
                      </a:r>
                      <a:endParaRPr lang="fr-FR" sz="1400" b="0" i="0" u="none" strike="noStrike" dirty="0">
                        <a:effectLst/>
                        <a:latin typeface="Arial"/>
                      </a:endParaRPr>
                    </a:p>
                  </a:txBody>
                  <a:tcPr marL="6858" marR="6858" marT="6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gridSpan="4">
                  <a:txBody>
                    <a:bodyPr/>
                    <a:lstStyle/>
                    <a:p>
                      <a:pPr algn="ctr" fontAlgn="ctr"/>
                      <a:r>
                        <a:rPr lang="fr-FR" sz="1400" u="none" strike="noStrike" dirty="0">
                          <a:effectLst/>
                        </a:rPr>
                        <a:t>Nombre de CP n'ayant pas suivi de formation </a:t>
                      </a:r>
                      <a:r>
                        <a:rPr lang="fr-FR" sz="1400" b="1" u="none" strike="noStrike" dirty="0">
                          <a:effectLst/>
                        </a:rPr>
                        <a:t>continue</a:t>
                      </a:r>
                      <a:r>
                        <a:rPr lang="fr-FR" sz="1400" u="none" strike="noStrike" dirty="0">
                          <a:effectLst/>
                        </a:rPr>
                        <a:t> en </a:t>
                      </a:r>
                      <a:r>
                        <a:rPr lang="fr-FR" sz="1400" u="none" strike="noStrike" dirty="0" smtClean="0">
                          <a:effectLst/>
                        </a:rPr>
                        <a:t>2021</a:t>
                      </a:r>
                      <a:endParaRPr lang="fr-FR" sz="1400" b="0" i="0" u="none" strike="noStrike" dirty="0">
                        <a:effectLst/>
                        <a:latin typeface="Arial"/>
                      </a:endParaRPr>
                    </a:p>
                  </a:txBody>
                  <a:tcPr marL="6858" marR="6858" marT="6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endParaRPr lang="fr-FR" sz="1400" b="0" i="0" u="none" strike="noStrike" dirty="0">
                        <a:effectLst/>
                        <a:latin typeface="Arial"/>
                      </a:endParaRPr>
                    </a:p>
                  </a:txBody>
                  <a:tcPr marL="6858" marR="6858" marT="685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pPr algn="ctr" fontAlgn="b"/>
                      <a:endParaRPr lang="fr-FR" sz="1400" b="0" i="0" u="none" strike="noStrike" dirty="0">
                        <a:effectLst/>
                        <a:latin typeface="Arial Unicode MS"/>
                      </a:endParaRPr>
                    </a:p>
                  </a:txBody>
                  <a:tcPr marL="6858" marR="6858" marT="6858" marB="0" anchor="b">
                    <a:lnL w="12700" cap="flat" cmpd="sng" algn="ctr">
                      <a:solidFill>
                        <a:schemeClr val="tx1"/>
                      </a:solidFill>
                      <a:prstDash val="solid"/>
                      <a:round/>
                      <a:headEnd type="none" w="med" len="med"/>
                      <a:tailEnd type="none" w="med" len="med"/>
                    </a:lnL>
                  </a:tcPr>
                </a:tc>
                <a:tc hMerge="1">
                  <a:txBody>
                    <a:bodyPr/>
                    <a:lstStyle/>
                    <a:p>
                      <a:endParaRPr lang="fr-FR"/>
                    </a:p>
                  </a:txBody>
                  <a:tcPr/>
                </a:tc>
                <a:tc hMerge="1">
                  <a:txBody>
                    <a:bodyPr/>
                    <a:lstStyle/>
                    <a:p>
                      <a:pPr algn="ctr" fontAlgn="ctr"/>
                      <a:endParaRPr lang="fr-FR" sz="1400" b="0" i="0" u="none" strike="noStrike" dirty="0">
                        <a:effectLst/>
                        <a:latin typeface="Arial Unicode MS"/>
                      </a:endParaRPr>
                    </a:p>
                  </a:txBody>
                  <a:tcPr marL="6858" marR="6858" marT="6858" marB="0" anchor="ctr"/>
                </a:tc>
                <a:extLst>
                  <a:ext uri="{0D108BD9-81ED-4DB2-BD59-A6C34878D82A}">
                    <a16:rowId xmlns:a16="http://schemas.microsoft.com/office/drawing/2014/main" val="10017"/>
                  </a:ext>
                </a:extLst>
              </a:tr>
              <a:tr h="215212">
                <a:tc gridSpan="2">
                  <a:txBody>
                    <a:bodyPr/>
                    <a:lstStyle/>
                    <a:p>
                      <a:pPr algn="ctr" fontAlgn="ctr"/>
                      <a:r>
                        <a:rPr lang="fr-FR" sz="1400" u="none" strike="noStrike" dirty="0" smtClean="0">
                          <a:solidFill>
                            <a:srgbClr val="0070C0"/>
                          </a:solidFill>
                          <a:effectLst/>
                        </a:rPr>
                        <a:t>86</a:t>
                      </a:r>
                      <a:endParaRPr lang="fr-FR" sz="1400" b="0" i="0" u="none" strike="noStrike" dirty="0">
                        <a:solidFill>
                          <a:srgbClr val="0070C0"/>
                        </a:solidFill>
                        <a:effectLst/>
                        <a:latin typeface="Arial Unicode MS"/>
                      </a:endParaRPr>
                    </a:p>
                  </a:txBody>
                  <a:tcPr marL="6858" marR="6858" marT="6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gridSpan="4">
                  <a:txBody>
                    <a:bodyPr/>
                    <a:lstStyle/>
                    <a:p>
                      <a:pPr algn="ctr" fontAlgn="ctr"/>
                      <a:r>
                        <a:rPr lang="fr-FR" sz="1400" b="0" i="0" u="none" strike="noStrike" dirty="0" smtClean="0">
                          <a:solidFill>
                            <a:srgbClr val="0070C0"/>
                          </a:solidFill>
                          <a:effectLst/>
                          <a:latin typeface="+mn-lt"/>
                        </a:rPr>
                        <a:t>58</a:t>
                      </a:r>
                      <a:endParaRPr lang="fr-FR" sz="1400" b="0" i="0" u="none" strike="noStrike" dirty="0">
                        <a:solidFill>
                          <a:srgbClr val="0070C0"/>
                        </a:solidFill>
                        <a:effectLst/>
                        <a:latin typeface="Arial Unicode MS"/>
                      </a:endParaRPr>
                    </a:p>
                  </a:txBody>
                  <a:tcPr marL="6858" marR="6858" marT="68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ctr"/>
                      <a:endParaRPr lang="fr-FR" sz="1400" b="0" i="0" u="none" strike="noStrike" dirty="0">
                        <a:effectLst/>
                        <a:latin typeface="Arial Unicode MS"/>
                      </a:endParaRPr>
                    </a:p>
                  </a:txBody>
                  <a:tcPr marL="6858" marR="6858" marT="685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hMerge="1">
                  <a:txBody>
                    <a:bodyPr/>
                    <a:lstStyle/>
                    <a:p>
                      <a:pPr algn="ctr" fontAlgn="b"/>
                      <a:endParaRPr lang="fr-FR" sz="1400" b="0" i="0" u="none" strike="noStrike" dirty="0">
                        <a:effectLst/>
                        <a:latin typeface="Arial Unicode MS"/>
                      </a:endParaRPr>
                    </a:p>
                  </a:txBody>
                  <a:tcPr marL="6858" marR="6858" marT="6858" marB="0" anchor="b">
                    <a:lnL w="12700" cap="flat" cmpd="sng" algn="ctr">
                      <a:solidFill>
                        <a:schemeClr val="tx1"/>
                      </a:solidFill>
                      <a:prstDash val="solid"/>
                      <a:round/>
                      <a:headEnd type="none" w="med" len="med"/>
                      <a:tailEnd type="none" w="med" len="med"/>
                    </a:lnL>
                  </a:tcPr>
                </a:tc>
                <a:tc hMerge="1">
                  <a:txBody>
                    <a:bodyPr/>
                    <a:lstStyle/>
                    <a:p>
                      <a:endParaRPr lang="fr-FR"/>
                    </a:p>
                  </a:txBody>
                  <a:tcPr/>
                </a:tc>
                <a:tc hMerge="1">
                  <a:txBody>
                    <a:bodyPr/>
                    <a:lstStyle/>
                    <a:p>
                      <a:pPr algn="ctr" fontAlgn="ctr"/>
                      <a:endParaRPr lang="fr-FR" sz="1400" b="0" i="0" u="none" strike="noStrike" dirty="0">
                        <a:effectLst/>
                        <a:latin typeface="Arial Unicode MS"/>
                      </a:endParaRPr>
                    </a:p>
                  </a:txBody>
                  <a:tcPr marL="6858" marR="6858" marT="6858" marB="0" anchor="ctr"/>
                </a:tc>
                <a:extLst>
                  <a:ext uri="{0D108BD9-81ED-4DB2-BD59-A6C34878D82A}">
                    <a16:rowId xmlns:a16="http://schemas.microsoft.com/office/drawing/2014/main" val="10018"/>
                  </a:ext>
                </a:extLst>
              </a:tr>
            </a:tbl>
          </a:graphicData>
        </a:graphic>
      </p:graphicFrame>
      <p:sp>
        <p:nvSpPr>
          <p:cNvPr id="2" name="Espace réservé du numéro de diapositive 1"/>
          <p:cNvSpPr>
            <a:spLocks noGrp="1"/>
          </p:cNvSpPr>
          <p:nvPr>
            <p:ph type="sldNum" sz="quarter" idx="12"/>
          </p:nvPr>
        </p:nvSpPr>
        <p:spPr/>
        <p:txBody>
          <a:bodyPr/>
          <a:lstStyle/>
          <a:p>
            <a:fld id="{A786685B-2977-D546-9E3D-3CA676A47F0C}" type="slidenum">
              <a:rPr lang="fr-FR" smtClean="0"/>
              <a:pPr/>
              <a:t>6</a:t>
            </a:fld>
            <a:endParaRPr lang="fr-FR" dirty="0"/>
          </a:p>
        </p:txBody>
      </p:sp>
    </p:spTree>
    <p:extLst>
      <p:ext uri="{BB962C8B-B14F-4D97-AF65-F5344CB8AC3E}">
        <p14:creationId xmlns:p14="http://schemas.microsoft.com/office/powerpoint/2010/main" val="274436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2" y="0"/>
            <a:ext cx="8087078" cy="1286938"/>
          </a:xfrm>
        </p:spPr>
        <p:txBody>
          <a:bodyPr vert="horz" lIns="81625" tIns="40812" rIns="81625" bIns="40812" rtlCol="0" anchor="ctr">
            <a:noAutofit/>
          </a:bodyPr>
          <a:lstStyle/>
          <a:p>
            <a:r>
              <a:rPr lang="fr-FR" sz="1600" dirty="0"/>
              <a:t>Critère 5.3 : Les handicapés, les femmes enceintes, les agents réintégrés après un congé de longue maladie ou de longue durée, les agents professionnellement exposés et les agents souffrant de pathologies particulières déterminées par le médecin de prévention bénéficient d’une surveillance médicale particulière (SMP) et de visites médicales au moins annuellement.</a:t>
            </a:r>
          </a:p>
        </p:txBody>
      </p:sp>
      <p:grpSp>
        <p:nvGrpSpPr>
          <p:cNvPr id="7" name="Groupe 6"/>
          <p:cNvGrpSpPr/>
          <p:nvPr/>
        </p:nvGrpSpPr>
        <p:grpSpPr>
          <a:xfrm>
            <a:off x="683569" y="3073830"/>
            <a:ext cx="7848872" cy="1279508"/>
            <a:chOff x="539552" y="300039"/>
            <a:chExt cx="7848872" cy="1279508"/>
          </a:xfrm>
        </p:grpSpPr>
        <p:cxnSp>
          <p:nvCxnSpPr>
            <p:cNvPr id="8" name="Connecteur droit 7"/>
            <p:cNvCxnSpPr/>
            <p:nvPr/>
          </p:nvCxnSpPr>
          <p:spPr>
            <a:xfrm>
              <a:off x="539552" y="300039"/>
              <a:ext cx="0" cy="1268760"/>
            </a:xfrm>
            <a:prstGeom prst="line">
              <a:avLst/>
            </a:prstGeom>
            <a:ln w="50800">
              <a:solidFill>
                <a:srgbClr val="990099"/>
              </a:solidFill>
            </a:ln>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a:off x="539552" y="1568799"/>
              <a:ext cx="7200800" cy="0"/>
            </a:xfrm>
            <a:prstGeom prst="line">
              <a:avLst/>
            </a:prstGeom>
            <a:ln w="50800">
              <a:solidFill>
                <a:srgbClr val="990099"/>
              </a:solidFill>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7740352" y="1147499"/>
              <a:ext cx="648072" cy="432048"/>
            </a:xfrm>
            <a:prstGeom prst="line">
              <a:avLst/>
            </a:prstGeom>
            <a:ln w="50800">
              <a:solidFill>
                <a:srgbClr val="990099"/>
              </a:solidFill>
            </a:ln>
          </p:spPr>
          <p:style>
            <a:lnRef idx="2">
              <a:schemeClr val="accent1"/>
            </a:lnRef>
            <a:fillRef idx="0">
              <a:schemeClr val="accent1"/>
            </a:fillRef>
            <a:effectRef idx="1">
              <a:schemeClr val="accent1"/>
            </a:effectRef>
            <a:fontRef idx="minor">
              <a:schemeClr val="tx1"/>
            </a:fontRef>
          </p:style>
        </p:cxnSp>
      </p:grpSp>
      <p:sp>
        <p:nvSpPr>
          <p:cNvPr id="11" name="Titre 1"/>
          <p:cNvSpPr txBox="1">
            <a:spLocks/>
          </p:cNvSpPr>
          <p:nvPr/>
        </p:nvSpPr>
        <p:spPr>
          <a:xfrm>
            <a:off x="805402" y="3194798"/>
            <a:ext cx="7881401" cy="1286938"/>
          </a:xfrm>
          <a:prstGeom prst="rect">
            <a:avLst/>
          </a:prstGeom>
        </p:spPr>
        <p:txBody>
          <a:bodyPr vert="horz" lIns="81625" tIns="40812" rIns="81625" bIns="40812" rtlCol="0" anchor="ctr">
            <a:normAutofit/>
          </a:bodyPr>
          <a:lstStyle>
            <a:lvl1pPr algn="l" defTabSz="408124" rtl="0" eaLnBrk="1" latinLnBrk="0" hangingPunct="1">
              <a:spcBef>
                <a:spcPct val="0"/>
              </a:spcBef>
              <a:buNone/>
              <a:defRPr sz="2700" kern="1200" cap="all">
                <a:solidFill>
                  <a:schemeClr val="tx1">
                    <a:lumMod val="75000"/>
                    <a:lumOff val="25000"/>
                  </a:schemeClr>
                </a:solidFill>
                <a:latin typeface="+mj-lt"/>
                <a:ea typeface="+mj-ea"/>
                <a:cs typeface="+mj-cs"/>
              </a:defRPr>
            </a:lvl1pPr>
          </a:lstStyle>
          <a:p>
            <a:r>
              <a:rPr lang="fr-FR" sz="1600" dirty="0" smtClean="0"/>
              <a:t>Critère 5.4 : L’administration est tenue d’organiser un examen médical annuel pour les agents souhaitant en bénéficier.</a:t>
            </a:r>
            <a:endParaRPr lang="fr-FR" sz="1600"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60</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2545034598"/>
              </p:ext>
            </p:extLst>
          </p:nvPr>
        </p:nvGraphicFramePr>
        <p:xfrm>
          <a:off x="683569" y="1412776"/>
          <a:ext cx="7992838" cy="829559"/>
        </p:xfrm>
        <a:graphic>
          <a:graphicData uri="http://schemas.openxmlformats.org/drawingml/2006/table">
            <a:tbl>
              <a:tblPr>
                <a:tableStyleId>{5C22544A-7EE6-4342-B048-85BDC9FD1C3A}</a:tableStyleId>
              </a:tblPr>
              <a:tblGrid>
                <a:gridCol w="6796139">
                  <a:extLst>
                    <a:ext uri="{9D8B030D-6E8A-4147-A177-3AD203B41FA5}">
                      <a16:colId xmlns:a16="http://schemas.microsoft.com/office/drawing/2014/main" val="20000"/>
                    </a:ext>
                  </a:extLst>
                </a:gridCol>
                <a:gridCol w="1196699">
                  <a:extLst>
                    <a:ext uri="{9D8B030D-6E8A-4147-A177-3AD203B41FA5}">
                      <a16:colId xmlns:a16="http://schemas.microsoft.com/office/drawing/2014/main" val="20001"/>
                    </a:ext>
                  </a:extLst>
                </a:gridCol>
              </a:tblGrid>
              <a:tr h="396044">
                <a:tc>
                  <a:txBody>
                    <a:bodyPr/>
                    <a:lstStyle/>
                    <a:p>
                      <a:pPr algn="l" fontAlgn="ctr"/>
                      <a:r>
                        <a:rPr lang="fr-FR" sz="1400" u="none" strike="noStrike" dirty="0" smtClean="0">
                          <a:effectLst/>
                        </a:rPr>
                        <a:t>146</a:t>
                      </a:r>
                      <a:r>
                        <a:rPr lang="fr-FR" sz="1400" u="none" strike="noStrike" dirty="0">
                          <a:effectLst/>
                        </a:rPr>
                        <a:t>.  Quel est le nombre d'agents théoriquement </a:t>
                      </a:r>
                      <a:r>
                        <a:rPr lang="fr-FR" sz="1400" u="none" strike="noStrike" dirty="0" smtClean="0">
                          <a:effectLst/>
                        </a:rPr>
                        <a:t>concernés </a:t>
                      </a:r>
                      <a:r>
                        <a:rPr lang="fr-FR" sz="1400" u="none" strike="noStrike" dirty="0">
                          <a:effectLst/>
                        </a:rPr>
                        <a:t>par la SMP </a:t>
                      </a:r>
                      <a:r>
                        <a:rPr lang="fr-FR" sz="1400" u="none" strike="noStrike" dirty="0" smtClean="0">
                          <a:effectLst/>
                        </a:rPr>
                        <a:t>? (67 répondants en 2021)</a:t>
                      </a:r>
                      <a:endParaRPr lang="fr-FR" sz="1400" b="1" i="0" u="none" strike="noStrike" dirty="0">
                        <a:solidFill>
                          <a:srgbClr val="000000"/>
                        </a:solidFill>
                        <a:effectLst/>
                        <a:latin typeface="Arial"/>
                      </a:endParaRPr>
                    </a:p>
                  </a:txBody>
                  <a:tcPr marL="6795" marR="6795" marT="679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fr-FR" sz="1400" u="none" strike="noStrike" dirty="0" smtClean="0">
                          <a:solidFill>
                            <a:srgbClr val="0070C0"/>
                          </a:solidFill>
                          <a:effectLst/>
                        </a:rPr>
                        <a:t>21246</a:t>
                      </a:r>
                    </a:p>
                  </a:txBody>
                  <a:tcPr marL="6795" marR="6795" marT="679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396044">
                <a:tc>
                  <a:txBody>
                    <a:bodyPr/>
                    <a:lstStyle/>
                    <a:p>
                      <a:pPr algn="l" fontAlgn="ctr"/>
                      <a:r>
                        <a:rPr lang="fr-FR" sz="1400" u="none" strike="noStrike" dirty="0">
                          <a:effectLst/>
                        </a:rPr>
                        <a:t>Quel est le nombre de visites médicales relatives à la SMP </a:t>
                      </a:r>
                      <a:r>
                        <a:rPr lang="fr-FR" sz="1400" u="none" strike="noStrike" dirty="0" smtClean="0">
                          <a:effectLst/>
                        </a:rPr>
                        <a:t>? (49 répondants en 2021)</a:t>
                      </a:r>
                      <a:endParaRPr lang="fr-FR" sz="1400" b="0" i="0" u="none" strike="noStrike" dirty="0">
                        <a:effectLst/>
                        <a:latin typeface="Arial Unicode MS"/>
                      </a:endParaRPr>
                    </a:p>
                  </a:txBody>
                  <a:tcPr marL="6795" marR="6795" marT="679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fr-FR" sz="1400" b="0" i="0" u="none" strike="noStrike" dirty="0" smtClean="0">
                          <a:solidFill>
                            <a:srgbClr val="0070C0"/>
                          </a:solidFill>
                          <a:effectLst/>
                          <a:latin typeface="Calibri"/>
                        </a:rPr>
                        <a:t>4648</a:t>
                      </a:r>
                      <a:endParaRPr lang="fr-FR" sz="1400" b="0" i="0" u="none" strike="noStrike" dirty="0">
                        <a:solidFill>
                          <a:srgbClr val="0070C0"/>
                        </a:solidFill>
                        <a:effectLst/>
                        <a:latin typeface="Calibri"/>
                      </a:endParaRPr>
                    </a:p>
                  </a:txBody>
                  <a:tcPr marL="9525" marR="9525"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4191448638"/>
              </p:ext>
            </p:extLst>
          </p:nvPr>
        </p:nvGraphicFramePr>
        <p:xfrm>
          <a:off x="683569" y="4481736"/>
          <a:ext cx="7881937" cy="876555"/>
        </p:xfrm>
        <a:graphic>
          <a:graphicData uri="http://schemas.openxmlformats.org/drawingml/2006/table">
            <a:tbl>
              <a:tblPr>
                <a:tableStyleId>{5C22544A-7EE6-4342-B048-85BDC9FD1C3A}</a:tableStyleId>
              </a:tblPr>
              <a:tblGrid>
                <a:gridCol w="7128792">
                  <a:extLst>
                    <a:ext uri="{9D8B030D-6E8A-4147-A177-3AD203B41FA5}">
                      <a16:colId xmlns:a16="http://schemas.microsoft.com/office/drawing/2014/main" val="20000"/>
                    </a:ext>
                  </a:extLst>
                </a:gridCol>
                <a:gridCol w="753145">
                  <a:extLst>
                    <a:ext uri="{9D8B030D-6E8A-4147-A177-3AD203B41FA5}">
                      <a16:colId xmlns:a16="http://schemas.microsoft.com/office/drawing/2014/main" val="20001"/>
                    </a:ext>
                  </a:extLst>
                </a:gridCol>
              </a:tblGrid>
              <a:tr h="114526">
                <a:tc>
                  <a:txBody>
                    <a:bodyPr/>
                    <a:lstStyle/>
                    <a:p>
                      <a:pPr algn="l" fontAlgn="ctr"/>
                      <a:r>
                        <a:rPr lang="fr-FR" sz="1400" u="none" strike="noStrike" dirty="0" smtClean="0">
                          <a:effectLst/>
                          <a:latin typeface="+mn-lt"/>
                        </a:rPr>
                        <a:t>147</a:t>
                      </a:r>
                      <a:r>
                        <a:rPr lang="fr-FR" sz="1400" u="none" strike="noStrike" dirty="0">
                          <a:effectLst/>
                          <a:latin typeface="+mn-lt"/>
                        </a:rPr>
                        <a:t>.  Quel est le nombre de visites médicales demandées par les agents </a:t>
                      </a:r>
                      <a:r>
                        <a:rPr lang="fr-FR" sz="1400" u="none" strike="noStrike" dirty="0" smtClean="0">
                          <a:effectLst/>
                          <a:latin typeface="+mn-lt"/>
                        </a:rPr>
                        <a:t>? (86 répondants)</a:t>
                      </a:r>
                      <a:endParaRPr lang="fr-FR" sz="1400" b="1" i="0" u="none" strike="noStrike" dirty="0">
                        <a:solidFill>
                          <a:srgbClr val="000000"/>
                        </a:solidFill>
                        <a:effectLst/>
                        <a:latin typeface="+mn-lt"/>
                      </a:endParaRPr>
                    </a:p>
                  </a:txBody>
                  <a:tcPr marL="6795" marR="6795" marT="679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fr-FR" sz="1400" u="none" strike="noStrike" dirty="0" smtClean="0">
                          <a:solidFill>
                            <a:srgbClr val="0070C0"/>
                          </a:solidFill>
                          <a:effectLst/>
                          <a:latin typeface="+mn-lt"/>
                        </a:rPr>
                        <a:t>8434</a:t>
                      </a:r>
                    </a:p>
                  </a:txBody>
                  <a:tcPr marL="6795" marR="6795" marT="679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160981">
                <a:tc>
                  <a:txBody>
                    <a:bodyPr/>
                    <a:lstStyle/>
                    <a:p>
                      <a:pPr algn="l" fontAlgn="ctr"/>
                      <a:r>
                        <a:rPr lang="fr-FR" sz="1400" u="none" strike="noStrike" dirty="0" smtClean="0">
                          <a:effectLst/>
                          <a:latin typeface="+mn-lt"/>
                        </a:rPr>
                        <a:t>148</a:t>
                      </a:r>
                      <a:r>
                        <a:rPr lang="fr-FR" sz="1400" u="none" strike="noStrike" dirty="0">
                          <a:effectLst/>
                          <a:latin typeface="+mn-lt"/>
                        </a:rPr>
                        <a:t>.  Quel est le nombre de visites médicales réalisées </a:t>
                      </a:r>
                      <a:r>
                        <a:rPr lang="fr-FR" sz="1400" u="none" strike="noStrike" dirty="0" smtClean="0">
                          <a:effectLst/>
                          <a:latin typeface="+mn-lt"/>
                        </a:rPr>
                        <a:t>à la demande</a:t>
                      </a:r>
                      <a:r>
                        <a:rPr lang="fr-FR" sz="1400" u="none" strike="noStrike" dirty="0">
                          <a:effectLst/>
                          <a:latin typeface="+mn-lt"/>
                        </a:rPr>
                        <a:t> </a:t>
                      </a:r>
                      <a:r>
                        <a:rPr lang="fr-FR" sz="1400" u="none" strike="noStrike" dirty="0" smtClean="0">
                          <a:effectLst/>
                          <a:latin typeface="+mn-lt"/>
                        </a:rPr>
                        <a:t>des agents ? (86 répondants)</a:t>
                      </a:r>
                      <a:endParaRPr lang="fr-FR" sz="1400" b="1" i="0" u="none" strike="noStrike" dirty="0">
                        <a:solidFill>
                          <a:srgbClr val="000000"/>
                        </a:solidFill>
                        <a:effectLst/>
                        <a:latin typeface="+mn-lt"/>
                      </a:endParaRPr>
                    </a:p>
                  </a:txBody>
                  <a:tcPr marL="6795" marR="6795" marT="679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fr-FR" sz="1400" b="0" i="0" u="none" strike="noStrike" dirty="0" smtClean="0">
                          <a:solidFill>
                            <a:srgbClr val="0070C0"/>
                          </a:solidFill>
                          <a:effectLst/>
                          <a:latin typeface="Calibri"/>
                        </a:rPr>
                        <a:t>8258</a:t>
                      </a:r>
                      <a:endParaRPr lang="fr-FR" sz="1400" b="0" i="0" u="none" strike="noStrike" dirty="0">
                        <a:solidFill>
                          <a:srgbClr val="0070C0"/>
                        </a:solidFill>
                        <a:effectLst/>
                        <a:latin typeface="Calibri"/>
                      </a:endParaRPr>
                    </a:p>
                  </a:txBody>
                  <a:tcPr marL="9525" marR="9525"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225517">
                <a:tc>
                  <a:txBody>
                    <a:bodyPr/>
                    <a:lstStyle/>
                    <a:p>
                      <a:pPr algn="l" fontAlgn="ctr"/>
                      <a:r>
                        <a:rPr lang="fr-FR" sz="1400" u="none" strike="noStrike" dirty="0" smtClean="0">
                          <a:effectLst/>
                          <a:latin typeface="+mn-lt"/>
                        </a:rPr>
                        <a:t>149</a:t>
                      </a:r>
                      <a:r>
                        <a:rPr lang="fr-FR" sz="1400" u="none" strike="noStrike" dirty="0">
                          <a:effectLst/>
                          <a:latin typeface="+mn-lt"/>
                        </a:rPr>
                        <a:t>. Combien de rapports de médecins de prévention ont été transmis aux comités médicaux et aux commissions de </a:t>
                      </a:r>
                      <a:r>
                        <a:rPr lang="fr-FR" sz="1400" u="none" strike="noStrike" dirty="0" smtClean="0">
                          <a:effectLst/>
                          <a:latin typeface="+mn-lt"/>
                        </a:rPr>
                        <a:t>réforme ? (66 répondants)</a:t>
                      </a:r>
                      <a:endParaRPr lang="fr-FR" sz="1400" b="1" i="0" u="none" strike="noStrike" dirty="0">
                        <a:solidFill>
                          <a:srgbClr val="000000"/>
                        </a:solidFill>
                        <a:effectLst/>
                        <a:latin typeface="+mn-lt"/>
                      </a:endParaRPr>
                    </a:p>
                  </a:txBody>
                  <a:tcPr marL="6795" marR="6795" marT="679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fr-FR" sz="1400" b="0" i="0" u="none" strike="noStrike" dirty="0" smtClean="0">
                          <a:solidFill>
                            <a:srgbClr val="0070C0"/>
                          </a:solidFill>
                          <a:effectLst/>
                          <a:latin typeface="Calibri"/>
                        </a:rPr>
                        <a:t>187</a:t>
                      </a:r>
                      <a:endParaRPr lang="fr-FR" sz="1400" b="0" i="0" u="none" strike="noStrike" dirty="0">
                        <a:solidFill>
                          <a:srgbClr val="0070C0"/>
                        </a:solidFill>
                        <a:effectLst/>
                        <a:latin typeface="Calibri"/>
                      </a:endParaRPr>
                    </a:p>
                  </a:txBody>
                  <a:tcPr marL="9525" marR="9525"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bl>
          </a:graphicData>
        </a:graphic>
      </p:graphicFrame>
      <p:graphicFrame>
        <p:nvGraphicFramePr>
          <p:cNvPr id="15" name="Espace réservé du contenu 3"/>
          <p:cNvGraphicFramePr>
            <a:graphicFrameLocks/>
          </p:cNvGraphicFramePr>
          <p:nvPr>
            <p:extLst>
              <p:ext uri="{D42A27DB-BD31-4B8C-83A1-F6EECF244321}">
                <p14:modId xmlns:p14="http://schemas.microsoft.com/office/powerpoint/2010/main" val="1316959438"/>
              </p:ext>
            </p:extLst>
          </p:nvPr>
        </p:nvGraphicFramePr>
        <p:xfrm>
          <a:off x="-1260649" y="2255662"/>
          <a:ext cx="11158571" cy="939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Espace réservé du contenu 3"/>
          <p:cNvGraphicFramePr>
            <a:graphicFrameLocks/>
          </p:cNvGraphicFramePr>
          <p:nvPr>
            <p:extLst>
              <p:ext uri="{D42A27DB-BD31-4B8C-83A1-F6EECF244321}">
                <p14:modId xmlns:p14="http://schemas.microsoft.com/office/powerpoint/2010/main" val="106827371"/>
              </p:ext>
            </p:extLst>
          </p:nvPr>
        </p:nvGraphicFramePr>
        <p:xfrm>
          <a:off x="-2124744" y="5465121"/>
          <a:ext cx="11158571" cy="9391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2372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2" y="0"/>
            <a:ext cx="7871054" cy="1286938"/>
          </a:xfrm>
        </p:spPr>
        <p:txBody>
          <a:bodyPr vert="horz" lIns="81625" tIns="40812" rIns="81625" bIns="40812" rtlCol="0" anchor="ctr">
            <a:noAutofit/>
          </a:bodyPr>
          <a:lstStyle/>
          <a:p>
            <a:r>
              <a:rPr lang="fr-FR" sz="1600" dirty="0"/>
              <a:t>Critère 5.5 : Les agents qui ne relèvent pas d'une surveillance médicale particulière font l'objet d'une visite médicale auprès d'un médecin de prévention au moins tous les cinq ans.</a:t>
            </a:r>
            <a:br>
              <a:rPr lang="fr-FR" sz="1600" dirty="0"/>
            </a:br>
            <a:endParaRPr lang="fr-FR" sz="1600" dirty="0"/>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61</a:t>
            </a:fld>
            <a:endParaRPr lang="fr-FR"/>
          </a:p>
        </p:txBody>
      </p:sp>
      <p:grpSp>
        <p:nvGrpSpPr>
          <p:cNvPr id="8" name="Groupe 7"/>
          <p:cNvGrpSpPr/>
          <p:nvPr/>
        </p:nvGrpSpPr>
        <p:grpSpPr>
          <a:xfrm>
            <a:off x="772188" y="3460893"/>
            <a:ext cx="7848872" cy="1279508"/>
            <a:chOff x="539552" y="300039"/>
            <a:chExt cx="7848872" cy="1279508"/>
          </a:xfrm>
        </p:grpSpPr>
        <p:cxnSp>
          <p:nvCxnSpPr>
            <p:cNvPr id="9" name="Connecteur droit 8"/>
            <p:cNvCxnSpPr/>
            <p:nvPr/>
          </p:nvCxnSpPr>
          <p:spPr>
            <a:xfrm>
              <a:off x="539552" y="300039"/>
              <a:ext cx="0" cy="1268760"/>
            </a:xfrm>
            <a:prstGeom prst="line">
              <a:avLst/>
            </a:prstGeom>
            <a:ln w="50800">
              <a:solidFill>
                <a:srgbClr val="990099"/>
              </a:solidFill>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539552" y="1568799"/>
              <a:ext cx="7200800" cy="0"/>
            </a:xfrm>
            <a:prstGeom prst="line">
              <a:avLst/>
            </a:prstGeom>
            <a:ln w="50800">
              <a:solidFill>
                <a:srgbClr val="990099"/>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flipV="1">
              <a:off x="7740352" y="1147499"/>
              <a:ext cx="648072" cy="432048"/>
            </a:xfrm>
            <a:prstGeom prst="line">
              <a:avLst/>
            </a:prstGeom>
            <a:ln w="50800">
              <a:solidFill>
                <a:srgbClr val="990099"/>
              </a:solidFill>
            </a:ln>
          </p:spPr>
          <p:style>
            <a:lnRef idx="2">
              <a:schemeClr val="accent1"/>
            </a:lnRef>
            <a:fillRef idx="0">
              <a:schemeClr val="accent1"/>
            </a:fillRef>
            <a:effectRef idx="1">
              <a:schemeClr val="accent1"/>
            </a:effectRef>
            <a:fontRef idx="minor">
              <a:schemeClr val="tx1"/>
            </a:fontRef>
          </p:style>
        </p:cxnSp>
      </p:grpSp>
      <p:sp>
        <p:nvSpPr>
          <p:cNvPr id="12" name="Rectangle 11"/>
          <p:cNvSpPr/>
          <p:nvPr/>
        </p:nvSpPr>
        <p:spPr>
          <a:xfrm>
            <a:off x="805402" y="3857865"/>
            <a:ext cx="7272808" cy="584775"/>
          </a:xfrm>
          <a:prstGeom prst="rect">
            <a:avLst/>
          </a:prstGeom>
        </p:spPr>
        <p:txBody>
          <a:bodyPr vert="horz" lIns="81625" tIns="40812" rIns="81625" bIns="40812" rtlCol="0" anchor="ctr">
            <a:noAutofit/>
          </a:bodyPr>
          <a:lstStyle/>
          <a:p>
            <a:pPr defTabSz="408124">
              <a:spcBef>
                <a:spcPct val="0"/>
              </a:spcBef>
            </a:pPr>
            <a:r>
              <a:rPr lang="fr-FR" sz="1600" cap="all" dirty="0">
                <a:solidFill>
                  <a:schemeClr val="tx1">
                    <a:lumMod val="75000"/>
                    <a:lumOff val="25000"/>
                  </a:schemeClr>
                </a:solidFill>
                <a:latin typeface="+mj-lt"/>
                <a:ea typeface="+mj-ea"/>
                <a:cs typeface="+mj-cs"/>
              </a:rPr>
              <a:t>Critère 5.6 : L'examen de l'aptitude des agents dont l'activité le nécessite est réalisé préalablement à l'exposition</a:t>
            </a:r>
          </a:p>
        </p:txBody>
      </p:sp>
      <p:graphicFrame>
        <p:nvGraphicFramePr>
          <p:cNvPr id="3" name="Tableau 2"/>
          <p:cNvGraphicFramePr>
            <a:graphicFrameLocks noGrp="1"/>
          </p:cNvGraphicFramePr>
          <p:nvPr>
            <p:extLst>
              <p:ext uri="{D42A27DB-BD31-4B8C-83A1-F6EECF244321}">
                <p14:modId xmlns:p14="http://schemas.microsoft.com/office/powerpoint/2010/main" val="1736250816"/>
              </p:ext>
            </p:extLst>
          </p:nvPr>
        </p:nvGraphicFramePr>
        <p:xfrm>
          <a:off x="1236135" y="1556792"/>
          <a:ext cx="6731000" cy="956310"/>
        </p:xfrm>
        <a:graphic>
          <a:graphicData uri="http://schemas.openxmlformats.org/drawingml/2006/table">
            <a:tbl>
              <a:tblPr>
                <a:tableStyleId>{5C22544A-7EE6-4342-B048-85BDC9FD1C3A}</a:tableStyleId>
              </a:tblPr>
              <a:tblGrid>
                <a:gridCol w="4113166">
                  <a:extLst>
                    <a:ext uri="{9D8B030D-6E8A-4147-A177-3AD203B41FA5}">
                      <a16:colId xmlns:a16="http://schemas.microsoft.com/office/drawing/2014/main" val="20000"/>
                    </a:ext>
                  </a:extLst>
                </a:gridCol>
                <a:gridCol w="2617834">
                  <a:extLst>
                    <a:ext uri="{9D8B030D-6E8A-4147-A177-3AD203B41FA5}">
                      <a16:colId xmlns:a16="http://schemas.microsoft.com/office/drawing/2014/main" val="20001"/>
                    </a:ext>
                  </a:extLst>
                </a:gridCol>
              </a:tblGrid>
              <a:tr h="167640">
                <a:tc gridSpan="2">
                  <a:txBody>
                    <a:bodyPr/>
                    <a:lstStyle/>
                    <a:p>
                      <a:pPr algn="l" fontAlgn="ctr"/>
                      <a:r>
                        <a:rPr lang="fr-FR" sz="1400" u="none" strike="noStrike" dirty="0" smtClean="0">
                          <a:effectLst/>
                        </a:rPr>
                        <a:t>150</a:t>
                      </a:r>
                      <a:r>
                        <a:rPr lang="fr-FR" sz="1400" u="none" strike="noStrike" dirty="0">
                          <a:effectLst/>
                        </a:rPr>
                        <a:t>.  Quel est le nombre de visites médicales réalisées ?</a:t>
                      </a:r>
                      <a:endParaRPr lang="fr-FR" sz="1400" b="1" i="0" u="none" strike="noStrike" dirty="0">
                        <a:solidFill>
                          <a:srgbClr val="000000"/>
                        </a:solidFill>
                        <a:effectLst/>
                        <a:latin typeface="Arial"/>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extLst>
                  <a:ext uri="{0D108BD9-81ED-4DB2-BD59-A6C34878D82A}">
                    <a16:rowId xmlns:a16="http://schemas.microsoft.com/office/drawing/2014/main" val="10000"/>
                  </a:ext>
                </a:extLst>
              </a:tr>
              <a:tr h="289560">
                <a:tc>
                  <a:txBody>
                    <a:bodyPr/>
                    <a:lstStyle/>
                    <a:p>
                      <a:pPr algn="ctr" fontAlgn="ctr"/>
                      <a:r>
                        <a:rPr lang="fr-FR" sz="1400" u="none" strike="noStrike">
                          <a:effectLst/>
                        </a:rPr>
                        <a:t> </a:t>
                      </a:r>
                      <a:endParaRPr lang="fr-FR" sz="1400" b="0" i="0" u="none" strike="noStrike">
                        <a:effectLst/>
                        <a:latin typeface="Arial"/>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a:effectLst/>
                        </a:rPr>
                        <a:t> Visites quinquennales</a:t>
                      </a:r>
                      <a:endParaRPr lang="fr-FR" sz="1400" b="0" i="0" u="none" strike="noStrike">
                        <a:effectLst/>
                        <a:latin typeface="Arial"/>
                      </a:endParaRPr>
                    </a:p>
                  </a:txBody>
                  <a:tcPr marL="7620" marR="7620" marT="762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167640">
                <a:tc>
                  <a:txBody>
                    <a:bodyPr/>
                    <a:lstStyle/>
                    <a:p>
                      <a:pPr algn="l" fontAlgn="ctr"/>
                      <a:r>
                        <a:rPr lang="fr-FR" sz="1400" u="none" strike="noStrike" dirty="0">
                          <a:effectLst/>
                        </a:rPr>
                        <a:t>Nombre d'agents théoriquement concernés en </a:t>
                      </a:r>
                      <a:r>
                        <a:rPr lang="fr-FR" sz="1400" u="none" strike="noStrike" dirty="0" smtClean="0">
                          <a:effectLst/>
                        </a:rPr>
                        <a:t>2021</a:t>
                      </a:r>
                      <a:endParaRPr lang="fr-FR" sz="1400" b="0" i="0" u="none" strike="noStrike" dirty="0">
                        <a:effectLst/>
                        <a:latin typeface="Arial"/>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28977</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167640">
                <a:tc>
                  <a:txBody>
                    <a:bodyPr/>
                    <a:lstStyle/>
                    <a:p>
                      <a:pPr algn="l" fontAlgn="ctr"/>
                      <a:r>
                        <a:rPr lang="fr-FR" sz="1400" u="none" strike="noStrike" dirty="0">
                          <a:effectLst/>
                        </a:rPr>
                        <a:t>Nombre d'agents ayant bénéficié en </a:t>
                      </a:r>
                      <a:r>
                        <a:rPr lang="fr-FR" sz="1400" u="none" strike="noStrike" dirty="0" smtClean="0">
                          <a:effectLst/>
                        </a:rPr>
                        <a:t>2021  </a:t>
                      </a:r>
                      <a:r>
                        <a:rPr lang="fr-FR" sz="1400" u="none" strike="noStrike" dirty="0">
                          <a:effectLst/>
                        </a:rPr>
                        <a:t>d'une visite</a:t>
                      </a:r>
                      <a:endParaRPr lang="fr-FR" sz="1400" b="0" i="0" u="none" strike="noStrike" dirty="0">
                        <a:effectLst/>
                        <a:latin typeface="Arial"/>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19348</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598019196"/>
              </p:ext>
            </p:extLst>
          </p:nvPr>
        </p:nvGraphicFramePr>
        <p:xfrm>
          <a:off x="1479022" y="4880905"/>
          <a:ext cx="6245225" cy="443040"/>
        </p:xfrm>
        <a:graphic>
          <a:graphicData uri="http://schemas.openxmlformats.org/drawingml/2006/table">
            <a:tbl>
              <a:tblPr>
                <a:tableStyleId>{5C22544A-7EE6-4342-B048-85BDC9FD1C3A}</a:tableStyleId>
              </a:tblPr>
              <a:tblGrid>
                <a:gridCol w="4930172">
                  <a:extLst>
                    <a:ext uri="{9D8B030D-6E8A-4147-A177-3AD203B41FA5}">
                      <a16:colId xmlns:a16="http://schemas.microsoft.com/office/drawing/2014/main" val="20000"/>
                    </a:ext>
                  </a:extLst>
                </a:gridCol>
                <a:gridCol w="1315053">
                  <a:extLst>
                    <a:ext uri="{9D8B030D-6E8A-4147-A177-3AD203B41FA5}">
                      <a16:colId xmlns:a16="http://schemas.microsoft.com/office/drawing/2014/main" val="20001"/>
                    </a:ext>
                  </a:extLst>
                </a:gridCol>
              </a:tblGrid>
              <a:tr h="222885">
                <a:tc>
                  <a:txBody>
                    <a:bodyPr/>
                    <a:lstStyle/>
                    <a:p>
                      <a:pPr algn="l" fontAlgn="ctr"/>
                      <a:r>
                        <a:rPr lang="fr-FR" sz="1400" u="none" strike="noStrike" smtClean="0">
                          <a:effectLst/>
                        </a:rPr>
                        <a:t>151.</a:t>
                      </a:r>
                      <a:r>
                        <a:rPr lang="fr-FR" sz="1400" u="none" strike="noStrike" dirty="0">
                          <a:effectLst/>
                        </a:rPr>
                        <a:t>  Quel est le nombre de visites médicales préalables réalisées ?</a:t>
                      </a:r>
                      <a:endParaRPr lang="fr-FR" sz="1400" b="1" i="0" u="none" strike="noStrike" dirty="0">
                        <a:solidFill>
                          <a:srgbClr val="000000"/>
                        </a:solidFill>
                        <a:effectLst/>
                        <a:latin typeface="Arial"/>
                      </a:endParaRPr>
                    </a:p>
                  </a:txBody>
                  <a:tcPr marL="6795" marR="6795" marT="679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1144</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149485">
                <a:tc>
                  <a:txBody>
                    <a:bodyPr/>
                    <a:lstStyle/>
                    <a:p>
                      <a:pPr algn="l" fontAlgn="ctr"/>
                      <a:r>
                        <a:rPr lang="fr-FR" sz="1400" u="none" strike="noStrike" dirty="0">
                          <a:effectLst/>
                        </a:rPr>
                        <a:t>Quel est le nombre de postes de travail concernés ?</a:t>
                      </a:r>
                      <a:endParaRPr lang="fr-FR" sz="1400" b="0" i="0" u="none" strike="noStrike" dirty="0">
                        <a:effectLst/>
                        <a:latin typeface="Arial Unicode MS"/>
                      </a:endParaRPr>
                    </a:p>
                  </a:txBody>
                  <a:tcPr marL="6795" marR="6795" marT="679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smtClean="0">
                          <a:solidFill>
                            <a:srgbClr val="0070C0"/>
                          </a:solidFill>
                          <a:effectLst/>
                        </a:rPr>
                        <a:t>279</a:t>
                      </a:r>
                      <a:endParaRPr lang="fr-FR" sz="1400" u="none" strike="noStrike" dirty="0">
                        <a:solidFill>
                          <a:srgbClr val="0070C0"/>
                        </a:solidFill>
                        <a:effectLst/>
                      </a:endParaRPr>
                    </a:p>
                  </a:txBody>
                  <a:tcPr marL="6795" marR="6795" marT="679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bl>
          </a:graphicData>
        </a:graphic>
      </p:graphicFrame>
      <p:graphicFrame>
        <p:nvGraphicFramePr>
          <p:cNvPr id="13" name="Espace réservé du contenu 3"/>
          <p:cNvGraphicFramePr>
            <a:graphicFrameLocks/>
          </p:cNvGraphicFramePr>
          <p:nvPr>
            <p:extLst>
              <p:ext uri="{D42A27DB-BD31-4B8C-83A1-F6EECF244321}">
                <p14:modId xmlns:p14="http://schemas.microsoft.com/office/powerpoint/2010/main" val="3013590441"/>
              </p:ext>
            </p:extLst>
          </p:nvPr>
        </p:nvGraphicFramePr>
        <p:xfrm>
          <a:off x="-1692696" y="2555698"/>
          <a:ext cx="11158571" cy="939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5804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dirty="0"/>
              <a:t>Critère 5.7 : Les agents exposés à des agents biologiques pathogènes bénéficient des vaccinations appropriées s'il y a lieu.</a:t>
            </a:r>
          </a:p>
        </p:txBody>
      </p:sp>
      <p:graphicFrame>
        <p:nvGraphicFramePr>
          <p:cNvPr id="5" name="Espace réservé du contenu 3"/>
          <p:cNvGraphicFramePr>
            <a:graphicFrameLocks/>
          </p:cNvGraphicFramePr>
          <p:nvPr>
            <p:extLst>
              <p:ext uri="{D42A27DB-BD31-4B8C-83A1-F6EECF244321}">
                <p14:modId xmlns:p14="http://schemas.microsoft.com/office/powerpoint/2010/main" val="3804658393"/>
              </p:ext>
            </p:extLst>
          </p:nvPr>
        </p:nvGraphicFramePr>
        <p:xfrm>
          <a:off x="-1116632" y="2924944"/>
          <a:ext cx="10006443" cy="1656184"/>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A786685B-2977-D546-9E3D-3CA676A47F0C}" type="slidenum">
              <a:rPr lang="fr-FR" smtClean="0"/>
              <a:pPr/>
              <a:t>62</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3696977349"/>
              </p:ext>
            </p:extLst>
          </p:nvPr>
        </p:nvGraphicFramePr>
        <p:xfrm>
          <a:off x="755576" y="2060848"/>
          <a:ext cx="7881936" cy="442254"/>
        </p:xfrm>
        <a:graphic>
          <a:graphicData uri="http://schemas.openxmlformats.org/drawingml/2006/table">
            <a:tbl>
              <a:tblPr>
                <a:tableStyleId>{5C22544A-7EE6-4342-B048-85BDC9FD1C3A}</a:tableStyleId>
              </a:tblPr>
              <a:tblGrid>
                <a:gridCol w="6109252">
                  <a:extLst>
                    <a:ext uri="{9D8B030D-6E8A-4147-A177-3AD203B41FA5}">
                      <a16:colId xmlns:a16="http://schemas.microsoft.com/office/drawing/2014/main" val="20000"/>
                    </a:ext>
                  </a:extLst>
                </a:gridCol>
                <a:gridCol w="861304">
                  <a:extLst>
                    <a:ext uri="{9D8B030D-6E8A-4147-A177-3AD203B41FA5}">
                      <a16:colId xmlns:a16="http://schemas.microsoft.com/office/drawing/2014/main" val="20001"/>
                    </a:ext>
                  </a:extLst>
                </a:gridCol>
                <a:gridCol w="911380">
                  <a:extLst>
                    <a:ext uri="{9D8B030D-6E8A-4147-A177-3AD203B41FA5}">
                      <a16:colId xmlns:a16="http://schemas.microsoft.com/office/drawing/2014/main" val="20002"/>
                    </a:ext>
                  </a:extLst>
                </a:gridCol>
              </a:tblGrid>
              <a:tr h="132200">
                <a:tc>
                  <a:txBody>
                    <a:bodyPr/>
                    <a:lstStyle/>
                    <a:p>
                      <a:pPr algn="l" fontAlgn="ctr"/>
                      <a:r>
                        <a:rPr lang="fr-FR" sz="1400" u="none" strike="noStrike" smtClean="0">
                          <a:effectLst/>
                          <a:latin typeface="+mn-lt"/>
                        </a:rPr>
                        <a:t>152</a:t>
                      </a:r>
                      <a:r>
                        <a:rPr lang="fr-FR" sz="1400" u="none" strike="noStrike" dirty="0">
                          <a:effectLst/>
                          <a:latin typeface="+mn-lt"/>
                        </a:rPr>
                        <a:t>.  Existe-t-il une procédure pour les vaccinations ?</a:t>
                      </a:r>
                      <a:endParaRPr lang="fr-FR" sz="1400" b="1" i="0" u="none" strike="noStrike" dirty="0">
                        <a:solidFill>
                          <a:srgbClr val="000000"/>
                        </a:solidFill>
                        <a:effectLst/>
                        <a:latin typeface="+mn-lt"/>
                      </a:endParaRPr>
                    </a:p>
                  </a:txBody>
                  <a:tcPr marL="6009" marR="6009" marT="6009" marB="0" anchor="ctr"/>
                </a:tc>
                <a:tc>
                  <a:txBody>
                    <a:bodyPr/>
                    <a:lstStyle/>
                    <a:p>
                      <a:pPr algn="ctr" fontAlgn="ctr"/>
                      <a:r>
                        <a:rPr lang="fr-FR" sz="1400" u="none" strike="noStrike" dirty="0" smtClean="0">
                          <a:effectLst/>
                          <a:latin typeface="+mn-lt"/>
                        </a:rPr>
                        <a:t>Oui</a:t>
                      </a:r>
                      <a:endParaRPr lang="fr-FR" sz="1400" b="0" i="0" u="none" strike="noStrike" dirty="0">
                        <a:effectLst/>
                        <a:latin typeface="+mn-lt"/>
                      </a:endParaRPr>
                    </a:p>
                  </a:txBody>
                  <a:tcPr marL="6009" marR="6009" marT="6009" marB="0" anchor="ctr"/>
                </a:tc>
                <a:tc>
                  <a:txBody>
                    <a:bodyPr/>
                    <a:lstStyle/>
                    <a:p>
                      <a:pPr algn="ctr" fontAlgn="ctr"/>
                      <a:r>
                        <a:rPr lang="fr-FR" sz="1400" u="none" strike="noStrike">
                          <a:effectLst/>
                          <a:latin typeface="+mn-lt"/>
                        </a:rPr>
                        <a:t>non</a:t>
                      </a:r>
                      <a:endParaRPr lang="fr-FR" sz="1400" b="0" i="0" u="none" strike="noStrike">
                        <a:effectLst/>
                        <a:latin typeface="+mn-lt"/>
                      </a:endParaRPr>
                    </a:p>
                  </a:txBody>
                  <a:tcPr marL="6009" marR="6009" marT="6009" marB="0" anchor="ctr"/>
                </a:tc>
                <a:extLst>
                  <a:ext uri="{0D108BD9-81ED-4DB2-BD59-A6C34878D82A}">
                    <a16:rowId xmlns:a16="http://schemas.microsoft.com/office/drawing/2014/main" val="10000"/>
                  </a:ext>
                </a:extLst>
              </a:tr>
              <a:tr h="132200">
                <a:tc>
                  <a:txBody>
                    <a:bodyPr/>
                    <a:lstStyle/>
                    <a:p>
                      <a:pPr algn="l" fontAlgn="ctr"/>
                      <a:endParaRPr lang="fr-FR" sz="1400" b="0" i="0" u="none" strike="noStrike" dirty="0">
                        <a:solidFill>
                          <a:srgbClr val="000000"/>
                        </a:solidFill>
                        <a:effectLst/>
                        <a:latin typeface="+mn-lt"/>
                      </a:endParaRPr>
                    </a:p>
                  </a:txBody>
                  <a:tcPr marL="6009" marR="6009" marT="6009" marB="0" anchor="ctr"/>
                </a:tc>
                <a:tc>
                  <a:txBody>
                    <a:bodyPr/>
                    <a:lstStyle/>
                    <a:p>
                      <a:pPr algn="ctr" fontAlgn="ctr"/>
                      <a:r>
                        <a:rPr lang="fr-FR" sz="1400" b="0" i="0" u="none" strike="noStrike" dirty="0" smtClean="0">
                          <a:solidFill>
                            <a:srgbClr val="0070C0"/>
                          </a:solidFill>
                          <a:effectLst/>
                          <a:latin typeface="Calibri"/>
                        </a:rPr>
                        <a:t>33</a:t>
                      </a:r>
                      <a:endParaRPr lang="fr-FR" sz="1400" b="0" i="0" u="none" strike="noStrike" dirty="0">
                        <a:solidFill>
                          <a:srgbClr val="0070C0"/>
                        </a:solidFill>
                        <a:effectLst/>
                        <a:latin typeface="Calibri"/>
                      </a:endParaRPr>
                    </a:p>
                  </a:txBody>
                  <a:tcPr marL="9525" marR="9525" marT="9525" marB="0" anchor="ctr"/>
                </a:tc>
                <a:tc>
                  <a:txBody>
                    <a:bodyPr/>
                    <a:lstStyle/>
                    <a:p>
                      <a:pPr algn="ctr" fontAlgn="ctr"/>
                      <a:r>
                        <a:rPr lang="fr-FR" sz="1400" b="0" i="0" u="none" strike="noStrike" dirty="0" smtClean="0">
                          <a:solidFill>
                            <a:srgbClr val="0070C0"/>
                          </a:solidFill>
                          <a:effectLst/>
                          <a:latin typeface="Calibri"/>
                        </a:rPr>
                        <a:t>58</a:t>
                      </a:r>
                      <a:endParaRPr lang="fr-FR" sz="1400" b="0" i="0" u="none" strike="noStrike" dirty="0">
                        <a:solidFill>
                          <a:srgbClr val="0070C0"/>
                        </a:solidFill>
                        <a:effectLst/>
                        <a:latin typeface="Calibri"/>
                      </a:endParaRPr>
                    </a:p>
                  </a:txBody>
                  <a:tcPr marL="9525" marR="9525" marT="9525"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6956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899592" y="2546195"/>
            <a:ext cx="7881401" cy="1286938"/>
          </a:xfrm>
          <a:prstGeom prst="rect">
            <a:avLst/>
          </a:prstGeom>
        </p:spPr>
        <p:txBody>
          <a:bodyPr vert="horz" lIns="81625" tIns="40812" rIns="81625" bIns="40812" rtlCol="0" anchor="ctr">
            <a:noAutofit/>
          </a:bodyPr>
          <a:lstStyle>
            <a:lvl1pPr algn="l" defTabSz="408124" rtl="0" eaLnBrk="1" latinLnBrk="0" hangingPunct="1">
              <a:spcBef>
                <a:spcPct val="0"/>
              </a:spcBef>
              <a:buNone/>
              <a:defRPr sz="2700" kern="1200" cap="all">
                <a:solidFill>
                  <a:schemeClr val="tx1">
                    <a:lumMod val="75000"/>
                    <a:lumOff val="25000"/>
                  </a:schemeClr>
                </a:solidFill>
                <a:latin typeface="+mj-lt"/>
                <a:ea typeface="+mj-ea"/>
                <a:cs typeface="+mj-cs"/>
              </a:defRPr>
            </a:lvl1pPr>
          </a:lstStyle>
          <a:p>
            <a:endParaRPr lang="fr-FR" sz="1800" b="1"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63</a:t>
            </a:fld>
            <a:endParaRPr lang="fr-FR"/>
          </a:p>
        </p:txBody>
      </p:sp>
      <p:sp>
        <p:nvSpPr>
          <p:cNvPr id="10" name="Titre 9"/>
          <p:cNvSpPr>
            <a:spLocks noGrp="1"/>
          </p:cNvSpPr>
          <p:nvPr>
            <p:ph type="title"/>
          </p:nvPr>
        </p:nvSpPr>
        <p:spPr/>
        <p:txBody>
          <a:bodyPr vert="horz" lIns="81625" tIns="40812" rIns="81625" bIns="40812" rtlCol="0" anchor="ctr">
            <a:noAutofit/>
          </a:bodyPr>
          <a:lstStyle/>
          <a:p>
            <a:r>
              <a:rPr lang="fr-FR" sz="1600" dirty="0"/>
              <a:t>Critère 5.9 : L’action spécifique sur le milieu professionnel est assurée et tracée (activités en milieu de travail).</a:t>
            </a:r>
          </a:p>
        </p:txBody>
      </p:sp>
      <p:graphicFrame>
        <p:nvGraphicFramePr>
          <p:cNvPr id="4" name="Tableau 3"/>
          <p:cNvGraphicFramePr>
            <a:graphicFrameLocks noGrp="1"/>
          </p:cNvGraphicFramePr>
          <p:nvPr>
            <p:extLst>
              <p:ext uri="{D42A27DB-BD31-4B8C-83A1-F6EECF244321}">
                <p14:modId xmlns:p14="http://schemas.microsoft.com/office/powerpoint/2010/main" val="1145801979"/>
              </p:ext>
            </p:extLst>
          </p:nvPr>
        </p:nvGraphicFramePr>
        <p:xfrm>
          <a:off x="395536" y="1556792"/>
          <a:ext cx="7881937" cy="220155"/>
        </p:xfrm>
        <a:graphic>
          <a:graphicData uri="http://schemas.openxmlformats.org/drawingml/2006/table">
            <a:tbl>
              <a:tblPr>
                <a:tableStyleId>{5C22544A-7EE6-4342-B048-85BDC9FD1C3A}</a:tableStyleId>
              </a:tblPr>
              <a:tblGrid>
                <a:gridCol w="6701842">
                  <a:extLst>
                    <a:ext uri="{9D8B030D-6E8A-4147-A177-3AD203B41FA5}">
                      <a16:colId xmlns:a16="http://schemas.microsoft.com/office/drawing/2014/main" val="20000"/>
                    </a:ext>
                  </a:extLst>
                </a:gridCol>
                <a:gridCol w="1180095">
                  <a:extLst>
                    <a:ext uri="{9D8B030D-6E8A-4147-A177-3AD203B41FA5}">
                      <a16:colId xmlns:a16="http://schemas.microsoft.com/office/drawing/2014/main" val="20001"/>
                    </a:ext>
                  </a:extLst>
                </a:gridCol>
              </a:tblGrid>
              <a:tr h="149485">
                <a:tc>
                  <a:txBody>
                    <a:bodyPr/>
                    <a:lstStyle/>
                    <a:p>
                      <a:pPr algn="l" fontAlgn="ctr"/>
                      <a:r>
                        <a:rPr lang="fr-FR" sz="1400" u="none" strike="noStrike" smtClean="0">
                          <a:effectLst/>
                        </a:rPr>
                        <a:t>154</a:t>
                      </a:r>
                      <a:r>
                        <a:rPr lang="fr-FR" sz="1400" u="none" strike="noStrike" dirty="0">
                          <a:effectLst/>
                        </a:rPr>
                        <a:t>.  Quel est le nombre de visites de service effectuées par les médecins de prévention ?</a:t>
                      </a:r>
                      <a:endParaRPr lang="fr-FR" sz="1400" b="1" i="0" u="none" strike="noStrike" dirty="0">
                        <a:solidFill>
                          <a:srgbClr val="000000"/>
                        </a:solidFill>
                        <a:effectLst/>
                        <a:latin typeface="Arial"/>
                      </a:endParaRPr>
                    </a:p>
                  </a:txBody>
                  <a:tcPr marL="6795" marR="6795" marT="6795" marB="0" anchor="ctr"/>
                </a:tc>
                <a:tc>
                  <a:txBody>
                    <a:bodyPr/>
                    <a:lstStyle/>
                    <a:p>
                      <a:pPr algn="ctr" fontAlgn="ctr"/>
                      <a:r>
                        <a:rPr lang="fr-FR" sz="1400" u="none" strike="noStrike" dirty="0" smtClean="0">
                          <a:solidFill>
                            <a:srgbClr val="0070C0"/>
                          </a:solidFill>
                          <a:effectLst/>
                        </a:rPr>
                        <a:t>751</a:t>
                      </a:r>
                    </a:p>
                  </a:txBody>
                  <a:tcPr marL="6795" marR="6795" marT="6795" marB="0" anchor="ctr"/>
                </a:tc>
                <a:extLst>
                  <a:ext uri="{0D108BD9-81ED-4DB2-BD59-A6C34878D82A}">
                    <a16:rowId xmlns:a16="http://schemas.microsoft.com/office/drawing/2014/main" val="10000"/>
                  </a:ext>
                </a:extLst>
              </a:tr>
            </a:tbl>
          </a:graphicData>
        </a:graphic>
      </p:graphicFrame>
      <p:grpSp>
        <p:nvGrpSpPr>
          <p:cNvPr id="8" name="Groupe 7"/>
          <p:cNvGrpSpPr/>
          <p:nvPr/>
        </p:nvGrpSpPr>
        <p:grpSpPr>
          <a:xfrm>
            <a:off x="805402" y="3228858"/>
            <a:ext cx="7848872" cy="1279508"/>
            <a:chOff x="539552" y="300039"/>
            <a:chExt cx="7848872" cy="1279508"/>
          </a:xfrm>
        </p:grpSpPr>
        <p:cxnSp>
          <p:nvCxnSpPr>
            <p:cNvPr id="11" name="Connecteur droit 10"/>
            <p:cNvCxnSpPr/>
            <p:nvPr/>
          </p:nvCxnSpPr>
          <p:spPr>
            <a:xfrm>
              <a:off x="539552" y="300039"/>
              <a:ext cx="0" cy="1268760"/>
            </a:xfrm>
            <a:prstGeom prst="line">
              <a:avLst/>
            </a:prstGeom>
            <a:ln w="50800">
              <a:solidFill>
                <a:srgbClr val="990099"/>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539552" y="1568799"/>
              <a:ext cx="7200800" cy="0"/>
            </a:xfrm>
            <a:prstGeom prst="line">
              <a:avLst/>
            </a:prstGeom>
            <a:ln w="50800">
              <a:solidFill>
                <a:srgbClr val="990099"/>
              </a:solidFill>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flipV="1">
              <a:off x="7740352" y="1147499"/>
              <a:ext cx="648072" cy="432048"/>
            </a:xfrm>
            <a:prstGeom prst="line">
              <a:avLst/>
            </a:prstGeom>
            <a:ln w="50800">
              <a:solidFill>
                <a:srgbClr val="990099"/>
              </a:solidFill>
            </a:ln>
          </p:spPr>
          <p:style>
            <a:lnRef idx="2">
              <a:schemeClr val="accent1"/>
            </a:lnRef>
            <a:fillRef idx="0">
              <a:schemeClr val="accent1"/>
            </a:fillRef>
            <a:effectRef idx="1">
              <a:schemeClr val="accent1"/>
            </a:effectRef>
            <a:fontRef idx="minor">
              <a:schemeClr val="tx1"/>
            </a:fontRef>
          </p:style>
        </p:cxnSp>
      </p:grpSp>
      <p:sp>
        <p:nvSpPr>
          <p:cNvPr id="15" name="Rectangle 14"/>
          <p:cNvSpPr/>
          <p:nvPr/>
        </p:nvSpPr>
        <p:spPr>
          <a:xfrm>
            <a:off x="877344" y="3680163"/>
            <a:ext cx="7881401" cy="584775"/>
          </a:xfrm>
          <a:prstGeom prst="rect">
            <a:avLst/>
          </a:prstGeom>
        </p:spPr>
        <p:txBody>
          <a:bodyPr vert="horz" lIns="81625" tIns="40812" rIns="81625" bIns="40812" rtlCol="0" anchor="ctr">
            <a:noAutofit/>
          </a:bodyPr>
          <a:lstStyle/>
          <a:p>
            <a:pPr defTabSz="408124">
              <a:spcBef>
                <a:spcPct val="0"/>
              </a:spcBef>
            </a:pPr>
            <a:r>
              <a:rPr lang="fr-FR" sz="1600" cap="all" dirty="0" smtClean="0">
                <a:solidFill>
                  <a:schemeClr val="tx1">
                    <a:lumMod val="75000"/>
                    <a:lumOff val="25000"/>
                  </a:schemeClr>
                </a:solidFill>
                <a:latin typeface="+mj-lt"/>
                <a:ea typeface="+mj-ea"/>
                <a:cs typeface="+mj-cs"/>
              </a:rPr>
              <a:t>Critère 5.10 : Le médecin constitue et alimente un dossier médical en santé au travail pour chaque agent.</a:t>
            </a:r>
            <a:endParaRPr lang="fr-FR" sz="1600" cap="all" dirty="0">
              <a:solidFill>
                <a:schemeClr val="tx1">
                  <a:lumMod val="75000"/>
                  <a:lumOff val="25000"/>
                </a:schemeClr>
              </a:solidFill>
              <a:latin typeface="+mj-lt"/>
              <a:ea typeface="+mj-ea"/>
              <a:cs typeface="+mj-cs"/>
            </a:endParaRPr>
          </a:p>
        </p:txBody>
      </p:sp>
      <p:graphicFrame>
        <p:nvGraphicFramePr>
          <p:cNvPr id="5" name="Tableau 4"/>
          <p:cNvGraphicFramePr>
            <a:graphicFrameLocks noGrp="1"/>
          </p:cNvGraphicFramePr>
          <p:nvPr>
            <p:extLst>
              <p:ext uri="{D42A27DB-BD31-4B8C-83A1-F6EECF244321}">
                <p14:modId xmlns:p14="http://schemas.microsoft.com/office/powerpoint/2010/main" val="3049617169"/>
              </p:ext>
            </p:extLst>
          </p:nvPr>
        </p:nvGraphicFramePr>
        <p:xfrm>
          <a:off x="464833" y="4639057"/>
          <a:ext cx="7881937" cy="432048"/>
        </p:xfrm>
        <a:graphic>
          <a:graphicData uri="http://schemas.openxmlformats.org/drawingml/2006/table">
            <a:tbl>
              <a:tblPr>
                <a:tableStyleId>{5C22544A-7EE6-4342-B048-85BDC9FD1C3A}</a:tableStyleId>
              </a:tblPr>
              <a:tblGrid>
                <a:gridCol w="6701842">
                  <a:extLst>
                    <a:ext uri="{9D8B030D-6E8A-4147-A177-3AD203B41FA5}">
                      <a16:colId xmlns:a16="http://schemas.microsoft.com/office/drawing/2014/main" val="20000"/>
                    </a:ext>
                  </a:extLst>
                </a:gridCol>
                <a:gridCol w="1180095">
                  <a:extLst>
                    <a:ext uri="{9D8B030D-6E8A-4147-A177-3AD203B41FA5}">
                      <a16:colId xmlns:a16="http://schemas.microsoft.com/office/drawing/2014/main" val="20001"/>
                    </a:ext>
                  </a:extLst>
                </a:gridCol>
              </a:tblGrid>
              <a:tr h="432048">
                <a:tc>
                  <a:txBody>
                    <a:bodyPr/>
                    <a:lstStyle/>
                    <a:p>
                      <a:pPr algn="l" fontAlgn="ctr"/>
                      <a:r>
                        <a:rPr lang="fr-FR" sz="1400" u="none" strike="noStrike" dirty="0" smtClean="0">
                          <a:effectLst/>
                        </a:rPr>
                        <a:t>155</a:t>
                      </a:r>
                      <a:r>
                        <a:rPr lang="fr-FR" sz="1400" u="none" strike="noStrike" dirty="0">
                          <a:effectLst/>
                        </a:rPr>
                        <a:t>.  Quel est le nombre de dossiers médicaux constitués </a:t>
                      </a:r>
                      <a:r>
                        <a:rPr lang="fr-FR" sz="1400" u="none" strike="noStrike" dirty="0" smtClean="0">
                          <a:effectLst/>
                        </a:rPr>
                        <a:t>? </a:t>
                      </a:r>
                      <a:endParaRPr lang="fr-FR" sz="1400" b="1" i="0" u="none" strike="noStrike" dirty="0">
                        <a:solidFill>
                          <a:srgbClr val="FF0000"/>
                        </a:solidFill>
                        <a:effectLst/>
                        <a:latin typeface="Arial"/>
                      </a:endParaRPr>
                    </a:p>
                  </a:txBody>
                  <a:tcPr marL="6795" marR="6795" marT="6795" marB="0" anchor="ctr"/>
                </a:tc>
                <a:tc>
                  <a:txBody>
                    <a:bodyPr/>
                    <a:lstStyle/>
                    <a:p>
                      <a:pPr algn="ctr" fontAlgn="ctr"/>
                      <a:r>
                        <a:rPr lang="fr-FR" sz="1400" b="0" i="0" u="none" strike="noStrike" dirty="0" smtClean="0">
                          <a:solidFill>
                            <a:srgbClr val="0070C0"/>
                          </a:solidFill>
                          <a:effectLst/>
                          <a:latin typeface="Arial Unicode MS"/>
                        </a:rPr>
                        <a:t>30224</a:t>
                      </a:r>
                      <a:endParaRPr lang="fr-FR" sz="1400" b="0" i="0" u="none" strike="noStrike" dirty="0">
                        <a:solidFill>
                          <a:srgbClr val="0070C0"/>
                        </a:solidFill>
                        <a:effectLst/>
                        <a:latin typeface="Arial Unicode MS"/>
                      </a:endParaRPr>
                    </a:p>
                  </a:txBody>
                  <a:tcPr marL="0" marR="0" marT="0" marB="0" anchor="ctr"/>
                </a:tc>
                <a:extLst>
                  <a:ext uri="{0D108BD9-81ED-4DB2-BD59-A6C34878D82A}">
                    <a16:rowId xmlns:a16="http://schemas.microsoft.com/office/drawing/2014/main" val="10000"/>
                  </a:ext>
                </a:extLst>
              </a:tr>
            </a:tbl>
          </a:graphicData>
        </a:graphic>
      </p:graphicFrame>
      <p:graphicFrame>
        <p:nvGraphicFramePr>
          <p:cNvPr id="12" name="Graphique 11"/>
          <p:cNvGraphicFramePr/>
          <p:nvPr>
            <p:extLst>
              <p:ext uri="{D42A27DB-BD31-4B8C-83A1-F6EECF244321}">
                <p14:modId xmlns:p14="http://schemas.microsoft.com/office/powerpoint/2010/main" val="811876465"/>
              </p:ext>
            </p:extLst>
          </p:nvPr>
        </p:nvGraphicFramePr>
        <p:xfrm>
          <a:off x="1291126" y="2182510"/>
          <a:ext cx="6229350" cy="11744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aphique 16"/>
          <p:cNvGraphicFramePr/>
          <p:nvPr>
            <p:extLst>
              <p:ext uri="{D42A27DB-BD31-4B8C-83A1-F6EECF244321}">
                <p14:modId xmlns:p14="http://schemas.microsoft.com/office/powerpoint/2010/main" val="3047402663"/>
              </p:ext>
            </p:extLst>
          </p:nvPr>
        </p:nvGraphicFramePr>
        <p:xfrm>
          <a:off x="1403648" y="5234968"/>
          <a:ext cx="6292850" cy="13188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21565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a:t>Critère </a:t>
            </a:r>
            <a:r>
              <a:rPr lang="fr-FR" sz="1600" smtClean="0"/>
              <a:t>5.11 </a:t>
            </a:r>
            <a:r>
              <a:rPr lang="fr-FR" sz="1600" dirty="0"/>
              <a:t>: Pour les établissements d’enseignement supérieur, les étudiants sont suivis médicalement.</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64</a:t>
            </a:fld>
            <a:endParaRPr lang="fr-FR"/>
          </a:p>
        </p:txBody>
      </p:sp>
      <p:graphicFrame>
        <p:nvGraphicFramePr>
          <p:cNvPr id="5" name="Espace réservé du contenu 3"/>
          <p:cNvGraphicFramePr>
            <a:graphicFrameLocks/>
          </p:cNvGraphicFramePr>
          <p:nvPr>
            <p:extLst>
              <p:ext uri="{D42A27DB-BD31-4B8C-83A1-F6EECF244321}">
                <p14:modId xmlns:p14="http://schemas.microsoft.com/office/powerpoint/2010/main" val="1012888703"/>
              </p:ext>
            </p:extLst>
          </p:nvPr>
        </p:nvGraphicFramePr>
        <p:xfrm>
          <a:off x="-1454811" y="3356992"/>
          <a:ext cx="10598811"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072006253"/>
              </p:ext>
            </p:extLst>
          </p:nvPr>
        </p:nvGraphicFramePr>
        <p:xfrm>
          <a:off x="179512" y="1343107"/>
          <a:ext cx="8856984" cy="2407099"/>
        </p:xfrm>
        <a:graphic>
          <a:graphicData uri="http://schemas.openxmlformats.org/drawingml/2006/table">
            <a:tbl>
              <a:tblPr>
                <a:tableStyleId>{5C22544A-7EE6-4342-B048-85BDC9FD1C3A}</a:tableStyleId>
              </a:tblPr>
              <a:tblGrid>
                <a:gridCol w="6568930">
                  <a:extLst>
                    <a:ext uri="{9D8B030D-6E8A-4147-A177-3AD203B41FA5}">
                      <a16:colId xmlns:a16="http://schemas.microsoft.com/office/drawing/2014/main" val="20000"/>
                    </a:ext>
                  </a:extLst>
                </a:gridCol>
                <a:gridCol w="811890">
                  <a:extLst>
                    <a:ext uri="{9D8B030D-6E8A-4147-A177-3AD203B41FA5}">
                      <a16:colId xmlns:a16="http://schemas.microsoft.com/office/drawing/2014/main" val="20001"/>
                    </a:ext>
                  </a:extLst>
                </a:gridCol>
                <a:gridCol w="738082">
                  <a:extLst>
                    <a:ext uri="{9D8B030D-6E8A-4147-A177-3AD203B41FA5}">
                      <a16:colId xmlns:a16="http://schemas.microsoft.com/office/drawing/2014/main" val="20002"/>
                    </a:ext>
                  </a:extLst>
                </a:gridCol>
                <a:gridCol w="738082">
                  <a:extLst>
                    <a:ext uri="{9D8B030D-6E8A-4147-A177-3AD203B41FA5}">
                      <a16:colId xmlns:a16="http://schemas.microsoft.com/office/drawing/2014/main" val="20003"/>
                    </a:ext>
                  </a:extLst>
                </a:gridCol>
              </a:tblGrid>
              <a:tr h="407067">
                <a:tc>
                  <a:txBody>
                    <a:bodyPr/>
                    <a:lstStyle/>
                    <a:p>
                      <a:pPr algn="l" fontAlgn="ctr"/>
                      <a:r>
                        <a:rPr lang="fr-FR" sz="1400" u="none" strike="noStrike" dirty="0" smtClean="0">
                          <a:effectLst/>
                          <a:latin typeface="+mn-lt"/>
                        </a:rPr>
                        <a:t>156</a:t>
                      </a:r>
                      <a:r>
                        <a:rPr lang="fr-FR" sz="1400" u="none" strike="noStrike" dirty="0">
                          <a:effectLst/>
                          <a:latin typeface="+mn-lt"/>
                        </a:rPr>
                        <a:t>.  Un suivi adapté aux risques spécifiques des étudiants est-il mis en place ?</a:t>
                      </a:r>
                      <a:endParaRPr lang="fr-FR" sz="1400" b="1" i="0" u="none" strike="noStrike" dirty="0">
                        <a:solidFill>
                          <a:srgbClr val="000000"/>
                        </a:solidFill>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oui</a:t>
                      </a:r>
                      <a:endParaRPr lang="fr-FR" sz="1400" b="0" i="0" u="none" strike="noStrike" dirty="0">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non</a:t>
                      </a:r>
                      <a:endParaRPr lang="fr-FR" sz="1400" b="0" i="0" u="none" strike="noStrike" dirty="0">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non concerné</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204697">
                <a:tc>
                  <a:txBody>
                    <a:bodyPr/>
                    <a:lstStyle/>
                    <a:p>
                      <a:pPr algn="l" fontAlgn="ctr"/>
                      <a:endParaRPr lang="fr-FR" sz="1400" b="0" i="0" u="none" strike="noStrike" dirty="0">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35</a:t>
                      </a:r>
                      <a:endParaRPr lang="fr-FR" sz="1400" b="0" i="0" u="none" strike="noStrike" dirty="0">
                        <a:solidFill>
                          <a:srgbClr val="0070C0"/>
                        </a:solidFill>
                        <a:effectLst/>
                        <a:latin typeface="Arial Unicode MS"/>
                      </a:endParaRP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16</a:t>
                      </a:r>
                      <a:endParaRPr lang="fr-FR" sz="1400" b="0" i="0" u="none" strike="noStrike" dirty="0">
                        <a:solidFill>
                          <a:srgbClr val="0070C0"/>
                        </a:solidFill>
                        <a:effectLst/>
                        <a:latin typeface="Arial Unicode MS"/>
                      </a:endParaRPr>
                    </a:p>
                  </a:txBody>
                  <a:tcPr marL="0" marR="0" marT="0"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28</a:t>
                      </a:r>
                      <a:endParaRPr lang="fr-FR" sz="1400" b="0" i="0" u="none" strike="noStrike" dirty="0">
                        <a:solidFill>
                          <a:srgbClr val="0070C0"/>
                        </a:solidFill>
                        <a:effectLst/>
                        <a:latin typeface="Arial Unicode MS"/>
                      </a:endParaRPr>
                    </a:p>
                  </a:txBody>
                  <a:tcPr marL="0" marR="0" marT="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259484">
                <a:tc gridSpan="3">
                  <a:txBody>
                    <a:bodyPr/>
                    <a:lstStyle/>
                    <a:p>
                      <a:pPr algn="l" fontAlgn="ctr"/>
                      <a:r>
                        <a:rPr lang="fr-FR" sz="1400" u="none" strike="noStrike" dirty="0" smtClean="0">
                          <a:effectLst/>
                          <a:latin typeface="+mn-lt"/>
                        </a:rPr>
                        <a:t>157</a:t>
                      </a:r>
                      <a:r>
                        <a:rPr lang="fr-FR" sz="1400" u="none" strike="noStrike" dirty="0">
                          <a:effectLst/>
                          <a:latin typeface="+mn-lt"/>
                        </a:rPr>
                        <a:t>.  Quel est le nombre d’étudiants relevant d’une surveillance médicale particulière (SMP</a:t>
                      </a:r>
                      <a:r>
                        <a:rPr lang="fr-FR" sz="1400" u="none" strike="noStrike" dirty="0" smtClean="0">
                          <a:effectLst/>
                          <a:latin typeface="+mn-lt"/>
                        </a:rPr>
                        <a:t>) ?</a:t>
                      </a:r>
                      <a:endParaRPr lang="fr-FR" sz="1400" b="1" i="0" u="none" strike="noStrike" dirty="0">
                        <a:solidFill>
                          <a:srgbClr val="000000"/>
                        </a:solidFill>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mn-lt"/>
                        </a:rPr>
                        <a:t>27311</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265654">
                <a:tc gridSpan="3">
                  <a:txBody>
                    <a:bodyPr/>
                    <a:lstStyle/>
                    <a:p>
                      <a:pPr algn="l" fontAlgn="ctr"/>
                      <a:r>
                        <a:rPr lang="fr-FR" sz="1400" u="none" strike="noStrike" dirty="0">
                          <a:effectLst/>
                          <a:latin typeface="+mn-lt"/>
                        </a:rPr>
                        <a:t>Quel est le nombre d’étudiants ayant bénéficié d'une visite médicale relative à la SMP en </a:t>
                      </a:r>
                      <a:r>
                        <a:rPr lang="fr-FR" sz="1400" u="none" strike="noStrike" dirty="0" smtClean="0">
                          <a:effectLst/>
                          <a:latin typeface="+mn-lt"/>
                        </a:rPr>
                        <a:t>2021</a:t>
                      </a:r>
                      <a:r>
                        <a:rPr lang="fr-FR" sz="1400" u="none" strike="noStrike" dirty="0">
                          <a:effectLst/>
                          <a:latin typeface="+mn-lt"/>
                        </a:rPr>
                        <a:t> ?</a:t>
                      </a:r>
                      <a:endParaRPr lang="fr-FR" sz="1400" b="0" i="0" u="none" strike="noStrike" dirty="0">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mn-lt"/>
                        </a:rPr>
                        <a:t>11736</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344332">
                <a:tc gridSpan="2">
                  <a:txBody>
                    <a:bodyPr/>
                    <a:lstStyle/>
                    <a:p>
                      <a:pPr algn="l" fontAlgn="ctr"/>
                      <a:r>
                        <a:rPr lang="fr-FR" sz="1400" u="none" strike="noStrike" dirty="0" smtClean="0">
                          <a:effectLst/>
                          <a:latin typeface="+mn-lt"/>
                        </a:rPr>
                        <a:t>158</a:t>
                      </a:r>
                      <a:r>
                        <a:rPr lang="fr-FR" sz="1400" u="none" strike="noStrike" dirty="0">
                          <a:effectLst/>
                          <a:latin typeface="+mn-lt"/>
                        </a:rPr>
                        <a:t>.  Une mutualisation </a:t>
                      </a:r>
                      <a:r>
                        <a:rPr lang="fr-FR" sz="1400" u="none" strike="noStrike" dirty="0" smtClean="0">
                          <a:effectLst/>
                          <a:latin typeface="+mn-lt"/>
                        </a:rPr>
                        <a:t>interuniversitaire </a:t>
                      </a:r>
                      <a:r>
                        <a:rPr lang="fr-FR" sz="1400" u="none" strike="noStrike" dirty="0">
                          <a:effectLst/>
                          <a:latin typeface="+mn-lt"/>
                        </a:rPr>
                        <a:t>des services de médecine préventive est-elle en place ?</a:t>
                      </a:r>
                      <a:endParaRPr lang="fr-FR" sz="1400" b="1" i="0" u="none" strike="noStrike" dirty="0">
                        <a:solidFill>
                          <a:srgbClr val="000000"/>
                        </a:solidFill>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a:effectLst/>
                          <a:latin typeface="Calibri"/>
                        </a:rPr>
                        <a:t>oui</a:t>
                      </a: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non</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207978">
                <a:tc gridSpan="2">
                  <a:txBody>
                    <a:bodyPr/>
                    <a:lstStyle/>
                    <a:p>
                      <a:pPr algn="l" fontAlgn="ctr"/>
                      <a:endParaRPr lang="fr-FR" sz="1400" b="0" i="0" u="none" strike="noStrike" dirty="0">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a:txBody>
                    <a:bodyPr/>
                    <a:lstStyle/>
                    <a:p>
                      <a:pPr algn="ctr" fontAlgn="ctr"/>
                      <a:r>
                        <a:rPr lang="fr-FR" sz="1400" b="0" i="0" u="none" strike="noStrike" dirty="0" smtClean="0">
                          <a:solidFill>
                            <a:srgbClr val="0070C0"/>
                          </a:solidFill>
                          <a:effectLst/>
                          <a:latin typeface="Calibri"/>
                        </a:rPr>
                        <a:t>25</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29</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r h="407067">
                <a:tc>
                  <a:txBody>
                    <a:bodyPr/>
                    <a:lstStyle/>
                    <a:p>
                      <a:pPr algn="l" fontAlgn="ctr"/>
                      <a:r>
                        <a:rPr lang="fr-FR" sz="1400" u="none" strike="noStrike" smtClean="0">
                          <a:effectLst/>
                          <a:latin typeface="+mn-lt"/>
                        </a:rPr>
                        <a:t>159</a:t>
                      </a:r>
                      <a:r>
                        <a:rPr lang="fr-FR" sz="1400" u="none" strike="noStrike" dirty="0">
                          <a:effectLst/>
                          <a:latin typeface="+mn-lt"/>
                        </a:rPr>
                        <a:t>.  Le rapport de médecine préventive est-il présenté au CHSCT en formation  élargie ?</a:t>
                      </a:r>
                      <a:endParaRPr lang="fr-FR" sz="1400" b="1" i="0" u="none" strike="noStrike" dirty="0">
                        <a:solidFill>
                          <a:srgbClr val="000000"/>
                        </a:solidFill>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a:effectLst/>
                          <a:latin typeface="Calibri"/>
                        </a:rPr>
                        <a:t>oui</a:t>
                      </a: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a:effectLst/>
                          <a:latin typeface="Calibri"/>
                        </a:rPr>
                        <a:t>non</a:t>
                      </a: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non concerné</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6"/>
                  </a:ext>
                </a:extLst>
              </a:tr>
              <a:tr h="207978">
                <a:tc>
                  <a:txBody>
                    <a:bodyPr/>
                    <a:lstStyle/>
                    <a:p>
                      <a:pPr algn="l" fontAlgn="ctr"/>
                      <a:endParaRPr lang="fr-FR" sz="1400" b="0" i="0" u="none" strike="noStrike" dirty="0">
                        <a:solidFill>
                          <a:srgbClr val="000000"/>
                        </a:solidFill>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21</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44</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Calibri"/>
                        </a:rPr>
                        <a:t>24</a:t>
                      </a:r>
                      <a:endParaRPr lang="fr-FR" sz="1400" b="0" i="0" u="none" strike="noStrike" dirty="0">
                        <a:solidFill>
                          <a:srgbClr val="0070C0"/>
                        </a:solidFill>
                        <a:effectLst/>
                        <a:latin typeface="Calibri"/>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03227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dirty="0"/>
              <a:t>critère </a:t>
            </a:r>
            <a:r>
              <a:rPr lang="fr-FR" sz="1600" dirty="0" smtClean="0"/>
              <a:t>5.12 </a:t>
            </a:r>
            <a:r>
              <a:rPr lang="fr-FR" sz="1600" dirty="0"/>
              <a:t>: Les agents susceptibles d'avoir été exposés à un agent cancérogène, mutagène ou toxique pour la reproduction bénéficient d’un suivi médical avant la cessation définitive de leurs fonctions.</a:t>
            </a:r>
          </a:p>
        </p:txBody>
      </p:sp>
      <p:sp>
        <p:nvSpPr>
          <p:cNvPr id="16" name="Espace réservé du numéro de diapositive 15"/>
          <p:cNvSpPr>
            <a:spLocks noGrp="1"/>
          </p:cNvSpPr>
          <p:nvPr>
            <p:ph type="sldNum" sz="quarter" idx="12"/>
          </p:nvPr>
        </p:nvSpPr>
        <p:spPr/>
        <p:txBody>
          <a:bodyPr/>
          <a:lstStyle/>
          <a:p>
            <a:fld id="{A786685B-2977-D546-9E3D-3CA676A47F0C}" type="slidenum">
              <a:rPr lang="fr-FR" smtClean="0"/>
              <a:pPr/>
              <a:t>65</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1253666732"/>
              </p:ext>
            </p:extLst>
          </p:nvPr>
        </p:nvGraphicFramePr>
        <p:xfrm>
          <a:off x="179511" y="1412773"/>
          <a:ext cx="8784978" cy="3406690"/>
        </p:xfrm>
        <a:graphic>
          <a:graphicData uri="http://schemas.openxmlformats.org/drawingml/2006/table">
            <a:tbl>
              <a:tblPr>
                <a:tableStyleId>{5C22544A-7EE6-4342-B048-85BDC9FD1C3A}</a:tableStyleId>
              </a:tblPr>
              <a:tblGrid>
                <a:gridCol w="6912770">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tblGrid>
              <a:tr h="610841">
                <a:tc>
                  <a:txBody>
                    <a:bodyPr/>
                    <a:lstStyle/>
                    <a:p>
                      <a:pPr algn="l" fontAlgn="ctr"/>
                      <a:r>
                        <a:rPr lang="fr-FR" sz="1400" u="none" strike="noStrike" dirty="0" smtClean="0">
                          <a:effectLst/>
                          <a:latin typeface="+mn-lt"/>
                        </a:rPr>
                        <a:t>160</a:t>
                      </a:r>
                      <a:r>
                        <a:rPr lang="fr-FR" sz="1400" u="none" strike="noStrike" dirty="0">
                          <a:effectLst/>
                          <a:latin typeface="+mn-lt"/>
                        </a:rPr>
                        <a:t>.  L’établissement a-t-il informé individuellement les futurs retraités de la possibilité de bénéficier d’une visite médicale ?</a:t>
                      </a:r>
                      <a:endParaRPr lang="fr-FR" sz="1400" b="1" i="0" u="none" strike="noStrike" dirty="0">
                        <a:solidFill>
                          <a:srgbClr val="000000"/>
                        </a:solidFill>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oui</a:t>
                      </a:r>
                      <a:endParaRPr lang="fr-FR" sz="1400" b="0" i="0" u="none" strike="noStrike" dirty="0">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non</a:t>
                      </a:r>
                      <a:endParaRPr lang="fr-FR" sz="1400" b="0" i="0" u="none" strike="noStrike" dirty="0">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non concerné</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309662">
                <a:tc>
                  <a:txBody>
                    <a:bodyPr/>
                    <a:lstStyle/>
                    <a:p>
                      <a:pPr algn="l" fontAlgn="ctr"/>
                      <a:endParaRPr lang="fr-FR" sz="1400" b="0" i="0" u="none" strike="noStrike" dirty="0">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16</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36</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24</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309662">
                <a:tc gridSpan="3">
                  <a:txBody>
                    <a:bodyPr/>
                    <a:lstStyle/>
                    <a:p>
                      <a:pPr algn="l" fontAlgn="ctr"/>
                      <a:r>
                        <a:rPr lang="fr-FR" sz="1400" u="none" strike="noStrike" smtClean="0">
                          <a:effectLst/>
                          <a:latin typeface="+mn-lt"/>
                        </a:rPr>
                        <a:t>161.</a:t>
                      </a:r>
                      <a:r>
                        <a:rPr lang="fr-FR" sz="1400" u="none" strike="noStrike" dirty="0">
                          <a:effectLst/>
                          <a:latin typeface="+mn-lt"/>
                        </a:rPr>
                        <a:t>  Combien de visites médicales ont été réalisées dans </a:t>
                      </a:r>
                      <a:r>
                        <a:rPr lang="fr-FR" sz="1400" u="none" strike="noStrike">
                          <a:effectLst/>
                          <a:latin typeface="+mn-lt"/>
                        </a:rPr>
                        <a:t>les </a:t>
                      </a:r>
                      <a:r>
                        <a:rPr lang="fr-FR" sz="1400" u="none" strike="noStrike" smtClean="0">
                          <a:effectLst/>
                          <a:latin typeface="+mn-lt"/>
                        </a:rPr>
                        <a:t>12 </a:t>
                      </a:r>
                      <a:r>
                        <a:rPr lang="fr-FR" sz="1400" u="none" strike="noStrike" dirty="0">
                          <a:effectLst/>
                          <a:latin typeface="+mn-lt"/>
                        </a:rPr>
                        <a:t>mois précédant le départ en retraite des agents ?</a:t>
                      </a:r>
                      <a:endParaRPr lang="fr-FR" sz="1400" b="1" i="0" u="none" strike="noStrike" dirty="0">
                        <a:solidFill>
                          <a:srgbClr val="000000"/>
                        </a:solidFill>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kern="1200" dirty="0" smtClean="0">
                          <a:solidFill>
                            <a:srgbClr val="0070C0"/>
                          </a:solidFill>
                          <a:effectLst/>
                          <a:latin typeface="Arial Unicode MS"/>
                          <a:ea typeface="+mn-ea"/>
                          <a:cs typeface="+mn-cs"/>
                        </a:rPr>
                        <a:t>69</a:t>
                      </a:r>
                      <a:endParaRPr lang="fr-FR" sz="1400" b="0" i="0" u="none" strike="noStrike" kern="1200" dirty="0">
                        <a:solidFill>
                          <a:srgbClr val="0070C0"/>
                        </a:solidFill>
                        <a:effectLst/>
                        <a:latin typeface="Arial Unicode MS"/>
                        <a:ea typeface="+mn-ea"/>
                        <a:cs typeface="+mn-c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610841">
                <a:tc>
                  <a:txBody>
                    <a:bodyPr/>
                    <a:lstStyle/>
                    <a:p>
                      <a:pPr algn="l" fontAlgn="ctr"/>
                      <a:r>
                        <a:rPr lang="fr-FR" sz="1400" u="none" strike="noStrike" smtClean="0">
                          <a:effectLst/>
                          <a:latin typeface="+mn-lt"/>
                        </a:rPr>
                        <a:t>162</a:t>
                      </a:r>
                      <a:r>
                        <a:rPr lang="fr-FR" sz="1400" u="none" strike="noStrike" dirty="0">
                          <a:effectLst/>
                          <a:latin typeface="+mn-lt"/>
                        </a:rPr>
                        <a:t>.  L’établissement a-t-il Informé individuellement les agents de leur droit au suivi médical post-professionnel prévu par l’article 9 du décret n</a:t>
                      </a:r>
                      <a:r>
                        <a:rPr lang="fr-FR" sz="1400" u="none" strike="noStrike">
                          <a:effectLst/>
                          <a:latin typeface="+mn-lt"/>
                        </a:rPr>
                        <a:t>° </a:t>
                      </a:r>
                      <a:r>
                        <a:rPr lang="fr-FR" sz="1400" u="none" strike="noStrike" smtClean="0">
                          <a:effectLst/>
                          <a:latin typeface="+mn-lt"/>
                        </a:rPr>
                        <a:t>2015-567 </a:t>
                      </a:r>
                      <a:r>
                        <a:rPr lang="fr-FR" sz="1400" u="none" strike="noStrike" dirty="0">
                          <a:effectLst/>
                          <a:latin typeface="+mn-lt"/>
                        </a:rPr>
                        <a:t>du 20 </a:t>
                      </a:r>
                      <a:r>
                        <a:rPr lang="fr-FR" sz="1400" u="none" strike="noStrike">
                          <a:effectLst/>
                          <a:latin typeface="+mn-lt"/>
                        </a:rPr>
                        <a:t>mai </a:t>
                      </a:r>
                      <a:r>
                        <a:rPr lang="fr-FR" sz="1400" u="none" strike="noStrike" smtClean="0">
                          <a:effectLst/>
                          <a:latin typeface="+mn-lt"/>
                        </a:rPr>
                        <a:t>2015</a:t>
                      </a:r>
                      <a:r>
                        <a:rPr lang="fr-FR" sz="1400" u="none" strike="noStrike" dirty="0">
                          <a:effectLst/>
                          <a:latin typeface="+mn-lt"/>
                        </a:rPr>
                        <a:t> ?</a:t>
                      </a:r>
                      <a:endParaRPr lang="fr-FR" sz="1400" b="1" i="0" u="none" strike="noStrike" dirty="0">
                        <a:solidFill>
                          <a:srgbClr val="000000"/>
                        </a:solidFill>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oui</a:t>
                      </a:r>
                      <a:endParaRPr lang="fr-FR" sz="1400" b="0" i="0" u="none" strike="noStrike" dirty="0">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non</a:t>
                      </a:r>
                      <a:endParaRPr lang="fr-FR" sz="1400" b="0" i="0" u="none" strike="noStrike" dirty="0">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a:effectLst/>
                          <a:latin typeface="Calibri"/>
                        </a:rPr>
                        <a:t>non concerné</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365251">
                <a:tc>
                  <a:txBody>
                    <a:bodyPr/>
                    <a:lstStyle/>
                    <a:p>
                      <a:pPr algn="l" fontAlgn="ctr"/>
                      <a:endParaRPr lang="fr-FR" sz="1400" b="1" i="0" u="none" strike="noStrike" dirty="0">
                        <a:solidFill>
                          <a:srgbClr val="000000"/>
                        </a:solidFill>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9</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41</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Arial Unicode MS"/>
                        </a:rPr>
                        <a:t>16</a:t>
                      </a:r>
                      <a:endParaRPr lang="fr-FR" sz="1400" b="0" i="0" u="none" strike="noStrike" dirty="0">
                        <a:solidFill>
                          <a:srgbClr val="0070C0"/>
                        </a:solidFill>
                        <a:effectLst/>
                        <a:latin typeface="Arial Unicode M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334975">
                <a:tc gridSpan="3">
                  <a:txBody>
                    <a:bodyPr/>
                    <a:lstStyle/>
                    <a:p>
                      <a:pPr algn="l" fontAlgn="ctr"/>
                      <a:r>
                        <a:rPr lang="fr-FR" sz="1400" u="none" strike="noStrike" dirty="0">
                          <a:effectLst/>
                          <a:latin typeface="+mn-lt"/>
                        </a:rPr>
                        <a:t>Combien d’agents bénéficient, en </a:t>
                      </a:r>
                      <a:r>
                        <a:rPr lang="fr-FR" sz="1400" u="none" strike="noStrike" dirty="0" smtClean="0">
                          <a:effectLst/>
                          <a:latin typeface="+mn-lt"/>
                        </a:rPr>
                        <a:t>2021, </a:t>
                      </a:r>
                      <a:r>
                        <a:rPr lang="fr-FR" sz="1400" u="none" strike="noStrike" dirty="0">
                          <a:effectLst/>
                          <a:latin typeface="+mn-lt"/>
                        </a:rPr>
                        <a:t>d’un suivi médical post professionnel (stock global) </a:t>
                      </a:r>
                      <a:r>
                        <a:rPr lang="fr-FR" sz="1400" u="none" strike="noStrike" dirty="0" smtClean="0">
                          <a:effectLst/>
                          <a:latin typeface="+mn-lt"/>
                        </a:rPr>
                        <a:t>?</a:t>
                      </a:r>
                      <a:endParaRPr lang="fr-FR" sz="1400" b="0" i="0" u="none" strike="noStrike" dirty="0">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kern="1200" dirty="0" smtClean="0">
                          <a:solidFill>
                            <a:srgbClr val="0070C0"/>
                          </a:solidFill>
                          <a:effectLst/>
                          <a:latin typeface="Arial Unicode MS"/>
                          <a:ea typeface="+mn-ea"/>
                          <a:cs typeface="+mn-cs"/>
                        </a:rPr>
                        <a:t>55</a:t>
                      </a:r>
                      <a:endParaRPr lang="fr-FR" sz="1400" b="0" i="0" u="none" strike="noStrike" kern="1200" dirty="0">
                        <a:solidFill>
                          <a:srgbClr val="0070C0"/>
                        </a:solidFill>
                        <a:effectLst/>
                        <a:latin typeface="Arial Unicode MS"/>
                        <a:ea typeface="+mn-ea"/>
                        <a:cs typeface="+mn-c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r h="309662">
                <a:tc gridSpan="3">
                  <a:txBody>
                    <a:bodyPr/>
                    <a:lstStyle/>
                    <a:p>
                      <a:pPr algn="l" fontAlgn="ctr"/>
                      <a:r>
                        <a:rPr lang="fr-FR" sz="1400" u="none" strike="noStrike" dirty="0">
                          <a:effectLst/>
                          <a:latin typeface="+mn-lt"/>
                        </a:rPr>
                        <a:t>Combien d’agents sont entrés dans un dispositif de suivi médical post professionnel en </a:t>
                      </a:r>
                      <a:r>
                        <a:rPr lang="fr-FR" sz="1400" u="none" strike="noStrike" dirty="0" smtClean="0">
                          <a:effectLst/>
                          <a:latin typeface="+mn-lt"/>
                        </a:rPr>
                        <a:t>2021 </a:t>
                      </a:r>
                      <a:r>
                        <a:rPr lang="fr-FR" sz="1400" u="none" strike="noStrike" dirty="0">
                          <a:effectLst/>
                          <a:latin typeface="+mn-lt"/>
                        </a:rPr>
                        <a:t>?</a:t>
                      </a:r>
                      <a:endParaRPr lang="fr-FR" sz="1400" b="0" i="0" u="none" strike="noStrike" dirty="0">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kern="1200" dirty="0" smtClean="0">
                          <a:solidFill>
                            <a:srgbClr val="0070C0"/>
                          </a:solidFill>
                          <a:effectLst/>
                          <a:latin typeface="Arial Unicode MS"/>
                          <a:ea typeface="+mn-ea"/>
                          <a:cs typeface="+mn-cs"/>
                        </a:rPr>
                        <a:t>36</a:t>
                      </a:r>
                      <a:endParaRPr lang="fr-FR" sz="1400" b="0" i="0" u="none" strike="noStrike" kern="1200" dirty="0">
                        <a:solidFill>
                          <a:srgbClr val="0070C0"/>
                        </a:solidFill>
                        <a:effectLst/>
                        <a:latin typeface="Arial Unicode MS"/>
                        <a:ea typeface="+mn-ea"/>
                        <a:cs typeface="+mn-c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6"/>
                  </a:ext>
                </a:extLst>
              </a:tr>
              <a:tr h="309662">
                <a:tc gridSpan="3">
                  <a:txBody>
                    <a:bodyPr/>
                    <a:lstStyle/>
                    <a:p>
                      <a:pPr algn="l" fontAlgn="ctr"/>
                      <a:r>
                        <a:rPr lang="fr-FR" sz="1400" u="none" strike="noStrike" dirty="0" smtClean="0">
                          <a:effectLst/>
                          <a:latin typeface="+mn-lt"/>
                        </a:rPr>
                        <a:t>163.  Quel est le nombre d’attestations d’exposition aux CMR délivrées lors de leur départ de l’établissement ? (7 établissements pour 66 concernés)</a:t>
                      </a:r>
                      <a:endParaRPr lang="fr-FR" sz="1400" b="1" i="0" u="none" strike="noStrike" dirty="0">
                        <a:solidFill>
                          <a:srgbClr val="000000"/>
                        </a:solidFill>
                        <a:effectLst/>
                        <a:latin typeface="+mn-lt"/>
                      </a:endParaRPr>
                    </a:p>
                  </a:txBody>
                  <a:tcPr marL="6009" marR="6009" marT="6009"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400" b="0" i="0" u="none" strike="noStrike" kern="1200" dirty="0" smtClean="0">
                          <a:solidFill>
                            <a:srgbClr val="0070C0"/>
                          </a:solidFill>
                          <a:effectLst/>
                          <a:latin typeface="Arial Unicode MS"/>
                          <a:ea typeface="+mn-ea"/>
                          <a:cs typeface="+mn-cs"/>
                        </a:rPr>
                        <a:t>27</a:t>
                      </a:r>
                      <a:endParaRPr lang="fr-FR" sz="1400" b="0" i="0" u="none" strike="noStrike" kern="1200" dirty="0">
                        <a:solidFill>
                          <a:srgbClr val="0070C0"/>
                        </a:solidFill>
                        <a:effectLst/>
                        <a:latin typeface="Arial Unicode MS"/>
                        <a:ea typeface="+mn-ea"/>
                        <a:cs typeface="+mn-cs"/>
                      </a:endParaRP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7"/>
                  </a:ext>
                </a:extLst>
              </a:tr>
            </a:tbl>
          </a:graphicData>
        </a:graphic>
      </p:graphicFrame>
      <p:graphicFrame>
        <p:nvGraphicFramePr>
          <p:cNvPr id="9" name="Espace réservé du contenu 3"/>
          <p:cNvGraphicFramePr>
            <a:graphicFrameLocks/>
          </p:cNvGraphicFramePr>
          <p:nvPr>
            <p:extLst>
              <p:ext uri="{D42A27DB-BD31-4B8C-83A1-F6EECF244321}">
                <p14:modId xmlns:p14="http://schemas.microsoft.com/office/powerpoint/2010/main" val="82701023"/>
              </p:ext>
            </p:extLst>
          </p:nvPr>
        </p:nvGraphicFramePr>
        <p:xfrm>
          <a:off x="-1454811" y="4819463"/>
          <a:ext cx="10598811" cy="16338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1698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81625" tIns="40812" rIns="81625" bIns="40812" rtlCol="0" anchor="ctr">
            <a:noAutofit/>
          </a:bodyPr>
          <a:lstStyle/>
          <a:p>
            <a:r>
              <a:rPr lang="fr-FR" sz="1600" dirty="0"/>
              <a:t>Questions complémentaires</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66</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2340341934"/>
              </p:ext>
            </p:extLst>
          </p:nvPr>
        </p:nvGraphicFramePr>
        <p:xfrm>
          <a:off x="539552" y="1317696"/>
          <a:ext cx="8496941" cy="959176"/>
        </p:xfrm>
        <a:graphic>
          <a:graphicData uri="http://schemas.openxmlformats.org/drawingml/2006/table">
            <a:tbl>
              <a:tblPr>
                <a:tableStyleId>{5C22544A-7EE6-4342-B048-85BDC9FD1C3A}</a:tableStyleId>
              </a:tblPr>
              <a:tblGrid>
                <a:gridCol w="5589115">
                  <a:extLst>
                    <a:ext uri="{9D8B030D-6E8A-4147-A177-3AD203B41FA5}">
                      <a16:colId xmlns:a16="http://schemas.microsoft.com/office/drawing/2014/main" val="20000"/>
                    </a:ext>
                  </a:extLst>
                </a:gridCol>
                <a:gridCol w="698639">
                  <a:extLst>
                    <a:ext uri="{9D8B030D-6E8A-4147-A177-3AD203B41FA5}">
                      <a16:colId xmlns:a16="http://schemas.microsoft.com/office/drawing/2014/main" val="20001"/>
                    </a:ext>
                  </a:extLst>
                </a:gridCol>
                <a:gridCol w="698639">
                  <a:extLst>
                    <a:ext uri="{9D8B030D-6E8A-4147-A177-3AD203B41FA5}">
                      <a16:colId xmlns:a16="http://schemas.microsoft.com/office/drawing/2014/main" val="20002"/>
                    </a:ext>
                  </a:extLst>
                </a:gridCol>
                <a:gridCol w="1510548">
                  <a:extLst>
                    <a:ext uri="{9D8B030D-6E8A-4147-A177-3AD203B41FA5}">
                      <a16:colId xmlns:a16="http://schemas.microsoft.com/office/drawing/2014/main" val="20003"/>
                    </a:ext>
                  </a:extLst>
                </a:gridCol>
              </a:tblGrid>
              <a:tr h="599136">
                <a:tc>
                  <a:txBody>
                    <a:bodyPr/>
                    <a:lstStyle/>
                    <a:p>
                      <a:pPr algn="l" fontAlgn="ctr"/>
                      <a:r>
                        <a:rPr lang="fr-FR" sz="1400" u="none" strike="noStrike" dirty="0" smtClean="0">
                          <a:effectLst/>
                          <a:latin typeface="+mn-lt"/>
                        </a:rPr>
                        <a:t>164</a:t>
                      </a:r>
                      <a:r>
                        <a:rPr lang="fr-FR" sz="1400" u="none" strike="noStrike" dirty="0">
                          <a:effectLst/>
                          <a:latin typeface="+mn-lt"/>
                        </a:rPr>
                        <a:t>.  Le CHSCT de l’établissement a-t-il été consulté sur les réponses apportées à cette enquête ?</a:t>
                      </a:r>
                      <a:endParaRPr lang="fr-FR" sz="1400" b="1" i="0" u="none" strike="noStrike" dirty="0">
                        <a:solidFill>
                          <a:srgbClr val="000000"/>
                        </a:solidFill>
                        <a:effectLst/>
                        <a:latin typeface="+mn-lt"/>
                      </a:endParaRPr>
                    </a:p>
                  </a:txBody>
                  <a:tcPr marL="6009" marR="6009" marT="6009"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oui</a:t>
                      </a:r>
                      <a:endParaRPr lang="fr-FR" sz="1400" b="0" i="0" u="none" strike="noStrike" dirty="0">
                        <a:effectLst/>
                        <a:latin typeface="+mn-lt"/>
                      </a:endParaRPr>
                    </a:p>
                  </a:txBody>
                  <a:tcPr marL="6009" marR="6009" marT="60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effectLst/>
                          <a:latin typeface="+mn-lt"/>
                        </a:rPr>
                        <a:t>Non</a:t>
                      </a:r>
                      <a:endParaRPr lang="fr-FR" sz="1400" b="0" i="0" u="none" strike="noStrike" dirty="0">
                        <a:effectLst/>
                        <a:latin typeface="+mn-lt"/>
                      </a:endParaRPr>
                    </a:p>
                  </a:txBody>
                  <a:tcPr marL="6009" marR="6009" marT="60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consultation </a:t>
                      </a:r>
                      <a:r>
                        <a:rPr lang="fr-FR" sz="1400" u="none" strike="noStrike" dirty="0" smtClean="0">
                          <a:effectLst/>
                          <a:latin typeface="+mn-lt"/>
                        </a:rPr>
                        <a:t>prévue</a:t>
                      </a:r>
                      <a:endParaRPr lang="fr-FR" sz="1400" b="0" i="0" u="none" strike="noStrike" dirty="0">
                        <a:effectLst/>
                        <a:latin typeface="+mn-lt"/>
                      </a:endParaRPr>
                    </a:p>
                  </a:txBody>
                  <a:tcPr marL="6009" marR="6009" marT="60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360040">
                <a:tc>
                  <a:txBody>
                    <a:bodyPr/>
                    <a:lstStyle/>
                    <a:p>
                      <a:pPr algn="l" fontAlgn="ctr"/>
                      <a:endParaRPr lang="fr-FR" sz="1400" b="1" i="0" u="none" strike="noStrike" dirty="0">
                        <a:solidFill>
                          <a:srgbClr val="000000"/>
                        </a:solidFill>
                        <a:effectLst/>
                        <a:latin typeface="+mn-lt"/>
                      </a:endParaRPr>
                    </a:p>
                  </a:txBody>
                  <a:tcPr marL="6009" marR="6009" marT="6009"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smtClean="0">
                          <a:solidFill>
                            <a:srgbClr val="0070C0"/>
                          </a:solidFill>
                          <a:effectLst/>
                          <a:latin typeface="+mn-lt"/>
                        </a:rPr>
                        <a:t>12</a:t>
                      </a:r>
                      <a:endParaRPr lang="fr-FR" sz="1400" b="0" i="0" u="none" strike="noStrike" dirty="0">
                        <a:solidFill>
                          <a:srgbClr val="0070C0"/>
                        </a:solidFill>
                        <a:effectLst/>
                        <a:latin typeface="+mn-lt"/>
                      </a:endParaRPr>
                    </a:p>
                  </a:txBody>
                  <a:tcPr marL="6009" marR="6009" marT="60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59</a:t>
                      </a:r>
                      <a:endParaRPr lang="fr-FR" sz="1400" b="0" i="0" u="none" strike="noStrike" dirty="0">
                        <a:solidFill>
                          <a:srgbClr val="0070C0"/>
                        </a:solidFill>
                        <a:effectLst/>
                        <a:latin typeface="+mn-lt"/>
                      </a:endParaRPr>
                    </a:p>
                  </a:txBody>
                  <a:tcPr marL="6009" marR="6009" marT="60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dirty="0" smtClean="0">
                          <a:solidFill>
                            <a:srgbClr val="0070C0"/>
                          </a:solidFill>
                          <a:effectLst/>
                          <a:latin typeface="+mn-lt"/>
                        </a:rPr>
                        <a:t>25</a:t>
                      </a:r>
                      <a:endParaRPr lang="fr-FR" sz="1400" b="0" i="0" u="none" strike="noStrike" dirty="0">
                        <a:solidFill>
                          <a:srgbClr val="0070C0"/>
                        </a:solidFill>
                        <a:effectLst/>
                        <a:latin typeface="+mn-lt"/>
                      </a:endParaRPr>
                    </a:p>
                  </a:txBody>
                  <a:tcPr marL="6009" marR="6009" marT="60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bl>
          </a:graphicData>
        </a:graphic>
      </p:graphicFrame>
      <p:sp>
        <p:nvSpPr>
          <p:cNvPr id="8" name="Rectangle 7"/>
          <p:cNvSpPr/>
          <p:nvPr/>
        </p:nvSpPr>
        <p:spPr>
          <a:xfrm>
            <a:off x="3491879" y="3567152"/>
            <a:ext cx="2784789" cy="461665"/>
          </a:xfrm>
          <a:prstGeom prst="rect">
            <a:avLst/>
          </a:prstGeom>
        </p:spPr>
        <p:txBody>
          <a:bodyPr wrap="square">
            <a:spAutoFit/>
          </a:bodyPr>
          <a:lstStyle/>
          <a:p>
            <a:pPr algn="ctr"/>
            <a:r>
              <a:rPr lang="fr-FR" sz="1200" dirty="0" smtClean="0"/>
              <a:t>Consultation du </a:t>
            </a:r>
            <a:r>
              <a:rPr lang="fr-FR" sz="1200" dirty="0"/>
              <a:t>CHSCT de l’établissement </a:t>
            </a:r>
            <a:r>
              <a:rPr lang="fr-FR" sz="1200" dirty="0" smtClean="0"/>
              <a:t> </a:t>
            </a:r>
            <a:r>
              <a:rPr lang="fr-FR" sz="1200" dirty="0"/>
              <a:t>sur les réponses </a:t>
            </a:r>
            <a:r>
              <a:rPr lang="fr-FR" sz="1200" dirty="0" smtClean="0"/>
              <a:t>à l’enquête </a:t>
            </a:r>
            <a:endParaRPr lang="fr-FR" sz="1200" dirty="0"/>
          </a:p>
        </p:txBody>
      </p:sp>
      <p:graphicFrame>
        <p:nvGraphicFramePr>
          <p:cNvPr id="9" name="Tableau 8"/>
          <p:cNvGraphicFramePr>
            <a:graphicFrameLocks noGrp="1"/>
          </p:cNvGraphicFramePr>
          <p:nvPr>
            <p:extLst>
              <p:ext uri="{D42A27DB-BD31-4B8C-83A1-F6EECF244321}">
                <p14:modId xmlns:p14="http://schemas.microsoft.com/office/powerpoint/2010/main" val="572690783"/>
              </p:ext>
            </p:extLst>
          </p:nvPr>
        </p:nvGraphicFramePr>
        <p:xfrm>
          <a:off x="539549" y="2402773"/>
          <a:ext cx="8496944" cy="1013976"/>
        </p:xfrm>
        <a:graphic>
          <a:graphicData uri="http://schemas.openxmlformats.org/drawingml/2006/table">
            <a:tbl>
              <a:tblPr>
                <a:tableStyleId>{5C22544A-7EE6-4342-B048-85BDC9FD1C3A}</a:tableStyleId>
              </a:tblPr>
              <a:tblGrid>
                <a:gridCol w="7422950">
                  <a:extLst>
                    <a:ext uri="{9D8B030D-6E8A-4147-A177-3AD203B41FA5}">
                      <a16:colId xmlns:a16="http://schemas.microsoft.com/office/drawing/2014/main" val="20000"/>
                    </a:ext>
                  </a:extLst>
                </a:gridCol>
                <a:gridCol w="457326">
                  <a:extLst>
                    <a:ext uri="{9D8B030D-6E8A-4147-A177-3AD203B41FA5}">
                      <a16:colId xmlns:a16="http://schemas.microsoft.com/office/drawing/2014/main" val="20001"/>
                    </a:ext>
                  </a:extLst>
                </a:gridCol>
                <a:gridCol w="616668">
                  <a:extLst>
                    <a:ext uri="{9D8B030D-6E8A-4147-A177-3AD203B41FA5}">
                      <a16:colId xmlns:a16="http://schemas.microsoft.com/office/drawing/2014/main" val="20002"/>
                    </a:ext>
                  </a:extLst>
                </a:gridCol>
              </a:tblGrid>
              <a:tr h="253494">
                <a:tc>
                  <a:txBody>
                    <a:bodyPr/>
                    <a:lstStyle/>
                    <a:p>
                      <a:pPr algn="r" fontAlgn="ctr"/>
                      <a:r>
                        <a:rPr lang="fr-FR" sz="1400" u="none" strike="noStrike" dirty="0">
                          <a:effectLst/>
                          <a:latin typeface="+mn-lt"/>
                        </a:rPr>
                        <a:t>Avez-vous rencontré des difficultés pour renseigner ce </a:t>
                      </a:r>
                      <a:r>
                        <a:rPr lang="fr-FR" sz="1400" u="none" strike="noStrike" dirty="0" smtClean="0">
                          <a:effectLst/>
                          <a:latin typeface="+mn-lt"/>
                        </a:rPr>
                        <a:t>questionnaire</a:t>
                      </a:r>
                      <a:r>
                        <a:rPr lang="fr-FR" sz="1400" u="none" strike="noStrike" baseline="0" dirty="0">
                          <a:effectLst/>
                          <a:latin typeface="+mn-lt"/>
                        </a:rPr>
                        <a:t> </a:t>
                      </a:r>
                      <a:r>
                        <a:rPr lang="fr-FR" sz="1400" u="none" strike="noStrike" baseline="0" dirty="0" smtClean="0">
                          <a:effectLst/>
                          <a:latin typeface="+mn-lt"/>
                        </a:rPr>
                        <a:t>? </a:t>
                      </a:r>
                      <a:endParaRPr lang="fr-FR" sz="1400" b="1" i="0" u="none" strike="noStrike" dirty="0">
                        <a:solidFill>
                          <a:srgbClr val="000000"/>
                        </a:solidFill>
                        <a:effectLst/>
                        <a:latin typeface="+mn-lt"/>
                      </a:endParaRPr>
                    </a:p>
                  </a:txBody>
                  <a:tcPr marL="4130" marR="4130" marT="4130"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oui</a:t>
                      </a:r>
                      <a:endParaRPr lang="fr-FR" sz="1400" b="0" i="0" u="none" strike="noStrike" dirty="0">
                        <a:effectLst/>
                        <a:latin typeface="+mn-lt"/>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u="none" strike="noStrike" dirty="0">
                          <a:effectLst/>
                          <a:latin typeface="+mn-lt"/>
                        </a:rPr>
                        <a:t>non</a:t>
                      </a:r>
                      <a:endParaRPr lang="fr-FR" sz="1400" b="0" i="0" u="none" strike="noStrike" dirty="0">
                        <a:effectLst/>
                        <a:latin typeface="+mn-lt"/>
                      </a:endParaRPr>
                    </a:p>
                  </a:txBody>
                  <a:tcPr marL="4130" marR="4130" marT="4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253494">
                <a:tc>
                  <a:txBody>
                    <a:bodyPr/>
                    <a:lstStyle/>
                    <a:p>
                      <a:pPr algn="l" fontAlgn="ctr"/>
                      <a:endParaRPr lang="fr-FR" sz="1400" b="0" i="0" u="none" strike="noStrike" dirty="0">
                        <a:effectLst/>
                        <a:latin typeface="+mn-lt"/>
                      </a:endParaRPr>
                    </a:p>
                  </a:txBody>
                  <a:tcPr marL="4130" marR="4130" marT="4130" marB="0" anchor="ctr">
                    <a:lnR w="12700" cap="flat" cmpd="sng" algn="ctr">
                      <a:solidFill>
                        <a:schemeClr val="tx1"/>
                      </a:solidFill>
                      <a:prstDash val="solid"/>
                      <a:round/>
                      <a:headEnd type="none" w="med" len="med"/>
                      <a:tailEnd type="none" w="med" len="med"/>
                    </a:lnR>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kern="1200" dirty="0" smtClean="0">
                          <a:solidFill>
                            <a:srgbClr val="0070C0"/>
                          </a:solidFill>
                          <a:effectLst/>
                          <a:latin typeface="+mn-lt"/>
                          <a:ea typeface="+mn-ea"/>
                          <a:cs typeface="+mn-cs"/>
                        </a:rPr>
                        <a:t>47</a:t>
                      </a:r>
                      <a:endParaRPr lang="fr-FR" sz="1400" b="0" i="0" u="none" strike="noStrike" kern="1200" dirty="0">
                        <a:solidFill>
                          <a:srgbClr val="0070C0"/>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400" b="0" i="0" u="none" strike="noStrike" kern="1200" dirty="0" smtClean="0">
                          <a:solidFill>
                            <a:srgbClr val="0070C0"/>
                          </a:solidFill>
                          <a:effectLst/>
                          <a:latin typeface="+mn-lt"/>
                          <a:ea typeface="+mn-ea"/>
                          <a:cs typeface="+mn-cs"/>
                        </a:rPr>
                        <a:t>33</a:t>
                      </a:r>
                      <a:endParaRPr lang="fr-FR" sz="1400" b="0" i="0" u="none" strike="noStrike" kern="1200" dirty="0">
                        <a:solidFill>
                          <a:srgbClr val="0070C0"/>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253494">
                <a:tc gridSpan="2">
                  <a:txBody>
                    <a:bodyPr/>
                    <a:lstStyle/>
                    <a:p>
                      <a:pPr algn="r" fontAlgn="ctr"/>
                      <a:r>
                        <a:rPr lang="fr-FR" sz="1400" b="0" i="0" u="none" strike="noStrike" baseline="0" dirty="0" smtClean="0">
                          <a:effectLst/>
                          <a:latin typeface="+mn-lt"/>
                        </a:rPr>
                        <a:t>Précisions sur les difficultés</a:t>
                      </a:r>
                      <a:endParaRPr lang="fr-FR" sz="1400" b="0" i="0" u="none" strike="noStrike" dirty="0">
                        <a:effectLst/>
                        <a:latin typeface="+mn-lt"/>
                      </a:endParaRPr>
                    </a:p>
                  </a:txBody>
                  <a:tcPr marL="4130" marR="4130" marT="4130"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dirty="0">
                        <a:effectLst/>
                        <a:latin typeface="+mn-lt"/>
                      </a:endParaRPr>
                    </a:p>
                  </a:txBody>
                  <a:tcPr marL="4130" marR="4130" marT="4130" marB="0" anchor="ctr"/>
                </a:tc>
                <a:tc>
                  <a:txBody>
                    <a:bodyPr/>
                    <a:lstStyle/>
                    <a:p>
                      <a:pPr algn="ctr" fontAlgn="ctr"/>
                      <a:r>
                        <a:rPr lang="fr-FR" sz="1400" b="0" i="0" u="none" strike="noStrike" dirty="0" smtClean="0">
                          <a:solidFill>
                            <a:srgbClr val="0070C0"/>
                          </a:solidFill>
                          <a:effectLst/>
                          <a:latin typeface="+mn-lt"/>
                        </a:rPr>
                        <a:t>43</a:t>
                      </a:r>
                      <a:endParaRPr lang="fr-FR" sz="1400" b="0" i="0" u="none" strike="noStrike" dirty="0">
                        <a:solidFill>
                          <a:srgbClr val="0070C0"/>
                        </a:solidFill>
                        <a:effectLst/>
                        <a:latin typeface="+mn-lt"/>
                      </a:endParaRPr>
                    </a:p>
                  </a:txBody>
                  <a:tcPr marL="4130" marR="4130" marT="4130" marB="0" anchor="ctr">
                    <a:lnT w="12700" cap="flat" cmpd="sng" algn="ctr">
                      <a:solidFill>
                        <a:schemeClr val="tx1"/>
                      </a:solidFill>
                      <a:prstDash val="solid"/>
                      <a:round/>
                      <a:headEnd type="none" w="med" len="med"/>
                      <a:tailEnd type="none" w="med" len="med"/>
                    </a:lnT>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253494">
                <a:tc gridSpan="2">
                  <a:txBody>
                    <a:bodyPr/>
                    <a:lstStyle/>
                    <a:p>
                      <a:pPr algn="r" fontAlgn="ctr"/>
                      <a:r>
                        <a:rPr lang="fr-FR" sz="1400" b="0" i="0" u="none" strike="noStrike" dirty="0" smtClean="0">
                          <a:effectLst/>
                          <a:latin typeface="+mn-lt"/>
                        </a:rPr>
                        <a:t>Suggestions</a:t>
                      </a:r>
                      <a:r>
                        <a:rPr lang="fr-FR" sz="1400" b="0" i="0" u="none" strike="noStrike" baseline="0" dirty="0" smtClean="0">
                          <a:effectLst/>
                          <a:latin typeface="+mn-lt"/>
                        </a:rPr>
                        <a:t> / remarques</a:t>
                      </a:r>
                      <a:endParaRPr lang="fr-FR" sz="1400" b="0" i="0" u="none" strike="noStrike" dirty="0">
                        <a:effectLst/>
                        <a:latin typeface="+mn-lt"/>
                      </a:endParaRPr>
                    </a:p>
                  </a:txBody>
                  <a:tcPr marL="4130" marR="4130" marT="4130"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400" b="0" i="0" u="none" strike="noStrike" dirty="0">
                        <a:effectLst/>
                        <a:latin typeface="+mn-lt"/>
                      </a:endParaRPr>
                    </a:p>
                  </a:txBody>
                  <a:tcPr marL="4130" marR="4130" marT="4130" marB="0" anchor="ctr"/>
                </a:tc>
                <a:tc>
                  <a:txBody>
                    <a:bodyPr/>
                    <a:lstStyle/>
                    <a:p>
                      <a:pPr algn="ctr" fontAlgn="ctr"/>
                      <a:r>
                        <a:rPr lang="fr-FR" sz="1400" b="0" i="0" u="none" strike="noStrike" dirty="0" smtClean="0">
                          <a:solidFill>
                            <a:srgbClr val="0070C0"/>
                          </a:solidFill>
                          <a:effectLst/>
                          <a:latin typeface="+mn-lt"/>
                        </a:rPr>
                        <a:t>22</a:t>
                      </a:r>
                      <a:endParaRPr lang="fr-FR" sz="1400" b="0" i="0" u="none" strike="noStrike" dirty="0">
                        <a:solidFill>
                          <a:srgbClr val="0070C0"/>
                        </a:solidFill>
                        <a:effectLst/>
                        <a:latin typeface="+mn-lt"/>
                      </a:endParaRPr>
                    </a:p>
                  </a:txBody>
                  <a:tcPr marL="4130" marR="4130" marT="413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bl>
          </a:graphicData>
        </a:graphic>
      </p:graphicFrame>
      <p:graphicFrame>
        <p:nvGraphicFramePr>
          <p:cNvPr id="11" name="Graphique 10"/>
          <p:cNvGraphicFramePr>
            <a:graphicFrameLocks/>
          </p:cNvGraphicFramePr>
          <p:nvPr>
            <p:extLst>
              <p:ext uri="{D42A27DB-BD31-4B8C-83A1-F6EECF244321}">
                <p14:modId xmlns:p14="http://schemas.microsoft.com/office/powerpoint/2010/main" val="2177579303"/>
              </p:ext>
            </p:extLst>
          </p:nvPr>
        </p:nvGraphicFramePr>
        <p:xfrm>
          <a:off x="2976062" y="4028817"/>
          <a:ext cx="3816424" cy="26642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587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p:cNvGraphicFramePr>
          <p:nvPr>
            <p:extLst>
              <p:ext uri="{D42A27DB-BD31-4B8C-83A1-F6EECF244321}">
                <p14:modId xmlns:p14="http://schemas.microsoft.com/office/powerpoint/2010/main" val="342851383"/>
              </p:ext>
            </p:extLst>
          </p:nvPr>
        </p:nvGraphicFramePr>
        <p:xfrm>
          <a:off x="107504" y="1286938"/>
          <a:ext cx="9164097"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re 1"/>
          <p:cNvSpPr>
            <a:spLocks noGrp="1"/>
          </p:cNvSpPr>
          <p:nvPr>
            <p:ph type="title"/>
          </p:nvPr>
        </p:nvSpPr>
        <p:spPr>
          <a:xfrm>
            <a:off x="805402" y="0"/>
            <a:ext cx="7150974" cy="1286938"/>
          </a:xfrm>
        </p:spPr>
        <p:txBody>
          <a:bodyPr>
            <a:noAutofit/>
          </a:bodyPr>
          <a:lstStyle/>
          <a:p>
            <a:r>
              <a:rPr lang="fr-FR" sz="1600" b="1"/>
              <a:t>Critère </a:t>
            </a:r>
            <a:r>
              <a:rPr lang="fr-FR" sz="1600" b="1" smtClean="0"/>
              <a:t>1.2</a:t>
            </a:r>
            <a:r>
              <a:rPr lang="fr-FR" sz="1600" b="1" dirty="0"/>
              <a:t> : Des assistants et des conseillers prévention chargés d’assister et de conseiller le chef d’établissement et les chefs de service sont en place aux différents niveaux le nécessitant (établissement, site, composante, unité, service selon les cas) et forment un réseau structuré</a:t>
            </a:r>
            <a:endParaRPr lang="fr-FR" sz="1600" dirty="0"/>
          </a:p>
        </p:txBody>
      </p:sp>
      <p:sp>
        <p:nvSpPr>
          <p:cNvPr id="2" name="Espace réservé du numéro de diapositive 1"/>
          <p:cNvSpPr>
            <a:spLocks noGrp="1"/>
          </p:cNvSpPr>
          <p:nvPr>
            <p:ph type="sldNum" sz="quarter" idx="12"/>
          </p:nvPr>
        </p:nvSpPr>
        <p:spPr/>
        <p:txBody>
          <a:bodyPr/>
          <a:lstStyle/>
          <a:p>
            <a:fld id="{A786685B-2977-D546-9E3D-3CA676A47F0C}" type="slidenum">
              <a:rPr lang="fr-FR" smtClean="0"/>
              <a:pPr/>
              <a:t>7</a:t>
            </a:fld>
            <a:endParaRPr lang="fr-FR"/>
          </a:p>
        </p:txBody>
      </p:sp>
      <p:graphicFrame>
        <p:nvGraphicFramePr>
          <p:cNvPr id="12" name="Graphique 11"/>
          <p:cNvGraphicFramePr>
            <a:graphicFrameLocks/>
          </p:cNvGraphicFramePr>
          <p:nvPr>
            <p:extLst>
              <p:ext uri="{D42A27DB-BD31-4B8C-83A1-F6EECF244321}">
                <p14:modId xmlns:p14="http://schemas.microsoft.com/office/powerpoint/2010/main" val="2157776157"/>
              </p:ext>
            </p:extLst>
          </p:nvPr>
        </p:nvGraphicFramePr>
        <p:xfrm>
          <a:off x="1979712" y="4797153"/>
          <a:ext cx="5112568" cy="1512167"/>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p:cNvSpPr txBox="1"/>
          <p:nvPr/>
        </p:nvSpPr>
        <p:spPr>
          <a:xfrm>
            <a:off x="1979712" y="6309320"/>
            <a:ext cx="5112568" cy="276999"/>
          </a:xfrm>
          <a:prstGeom prst="rect">
            <a:avLst/>
          </a:prstGeom>
          <a:noFill/>
        </p:spPr>
        <p:txBody>
          <a:bodyPr wrap="square" rtlCol="0">
            <a:spAutoFit/>
          </a:bodyPr>
          <a:lstStyle/>
          <a:p>
            <a:r>
              <a:rPr lang="fr-FR" sz="1200" dirty="0" smtClean="0"/>
              <a:t>Le </a:t>
            </a:r>
            <a:r>
              <a:rPr lang="fr-FR" sz="1200" dirty="0"/>
              <a:t>nombre de </a:t>
            </a:r>
            <a:r>
              <a:rPr lang="fr-FR" sz="1200" dirty="0" smtClean="0"/>
              <a:t>CP figure en abscisse et le nombre d’établissements en </a:t>
            </a:r>
            <a:r>
              <a:rPr lang="fr-FR" sz="1200" dirty="0"/>
              <a:t>ordonnée </a:t>
            </a:r>
          </a:p>
        </p:txBody>
      </p:sp>
    </p:spTree>
    <p:extLst>
      <p:ext uri="{BB962C8B-B14F-4D97-AF65-F5344CB8AC3E}">
        <p14:creationId xmlns:p14="http://schemas.microsoft.com/office/powerpoint/2010/main" val="3424549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p:cNvGraphicFramePr>
            <a:graphicFrameLocks/>
          </p:cNvGraphicFramePr>
          <p:nvPr>
            <p:extLst>
              <p:ext uri="{D42A27DB-BD31-4B8C-83A1-F6EECF244321}">
                <p14:modId xmlns:p14="http://schemas.microsoft.com/office/powerpoint/2010/main" val="1013344175"/>
              </p:ext>
            </p:extLst>
          </p:nvPr>
        </p:nvGraphicFramePr>
        <p:xfrm>
          <a:off x="1788601" y="1478341"/>
          <a:ext cx="5184576"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re 1"/>
          <p:cNvSpPr>
            <a:spLocks noGrp="1"/>
          </p:cNvSpPr>
          <p:nvPr>
            <p:ph type="title"/>
          </p:nvPr>
        </p:nvSpPr>
        <p:spPr>
          <a:xfrm>
            <a:off x="805402" y="0"/>
            <a:ext cx="7150974" cy="1286938"/>
          </a:xfrm>
        </p:spPr>
        <p:txBody>
          <a:bodyPr>
            <a:noAutofit/>
          </a:bodyPr>
          <a:lstStyle/>
          <a:p>
            <a:r>
              <a:rPr lang="fr-FR" sz="1600" b="1"/>
              <a:t>Critère </a:t>
            </a:r>
            <a:r>
              <a:rPr lang="fr-FR" sz="1600" b="1" smtClean="0"/>
              <a:t>1.2</a:t>
            </a:r>
            <a:r>
              <a:rPr lang="fr-FR" sz="1600" b="1" dirty="0"/>
              <a:t> : Des assistants et des conseillers prévention chargés d’assister et de conseiller le chef d’établissement et les chefs de service sont en place aux différents niveaux le nécessitant (établissement, site, composante, unité, service selon les cas) et forment un réseau structuré</a:t>
            </a:r>
            <a:endParaRPr lang="fr-FR" sz="1600" dirty="0"/>
          </a:p>
        </p:txBody>
      </p:sp>
      <p:sp>
        <p:nvSpPr>
          <p:cNvPr id="2" name="Espace réservé du numéro de diapositive 1"/>
          <p:cNvSpPr>
            <a:spLocks noGrp="1"/>
          </p:cNvSpPr>
          <p:nvPr>
            <p:ph type="sldNum" sz="quarter" idx="12"/>
          </p:nvPr>
        </p:nvSpPr>
        <p:spPr>
          <a:xfrm>
            <a:off x="8215142" y="3648653"/>
            <a:ext cx="450457" cy="365124"/>
          </a:xfrm>
        </p:spPr>
        <p:txBody>
          <a:bodyPr/>
          <a:lstStyle/>
          <a:p>
            <a:fld id="{A786685B-2977-D546-9E3D-3CA676A47F0C}" type="slidenum">
              <a:rPr lang="fr-FR" smtClean="0"/>
              <a:pPr/>
              <a:t>8</a:t>
            </a:fld>
            <a:endParaRPr lang="fr-FR"/>
          </a:p>
        </p:txBody>
      </p:sp>
      <p:sp>
        <p:nvSpPr>
          <p:cNvPr id="3" name="ZoneTexte 2"/>
          <p:cNvSpPr txBox="1"/>
          <p:nvPr/>
        </p:nvSpPr>
        <p:spPr>
          <a:xfrm>
            <a:off x="2051720" y="5085184"/>
            <a:ext cx="1800200" cy="276999"/>
          </a:xfrm>
          <a:prstGeom prst="rect">
            <a:avLst/>
          </a:prstGeom>
          <a:noFill/>
        </p:spPr>
        <p:txBody>
          <a:bodyPr wrap="square" rtlCol="0">
            <a:spAutoFit/>
          </a:bodyPr>
          <a:lstStyle/>
          <a:p>
            <a:pPr algn="ctr"/>
            <a:r>
              <a:rPr lang="fr-FR" sz="1200" b="1" dirty="0" smtClean="0"/>
              <a:t>Rattachement du CP</a:t>
            </a:r>
            <a:endParaRPr lang="fr-FR" sz="1200" b="1" dirty="0"/>
          </a:p>
        </p:txBody>
      </p:sp>
      <p:sp>
        <p:nvSpPr>
          <p:cNvPr id="6" name="Rectangle 5"/>
          <p:cNvSpPr/>
          <p:nvPr/>
        </p:nvSpPr>
        <p:spPr>
          <a:xfrm>
            <a:off x="4139052" y="1449503"/>
            <a:ext cx="1800200" cy="646331"/>
          </a:xfrm>
          <a:prstGeom prst="rect">
            <a:avLst/>
          </a:prstGeom>
          <a:solidFill>
            <a:schemeClr val="bg1"/>
          </a:solidFill>
        </p:spPr>
        <p:txBody>
          <a:bodyPr wrap="square">
            <a:spAutoFit/>
          </a:bodyPr>
          <a:lstStyle/>
          <a:p>
            <a:pPr algn="ctr"/>
            <a:r>
              <a:rPr lang="fr-FR" sz="1200" b="1" dirty="0" smtClean="0">
                <a:solidFill>
                  <a:schemeClr val="dk1"/>
                </a:solidFill>
              </a:rPr>
              <a:t>Quotité </a:t>
            </a:r>
            <a:r>
              <a:rPr lang="fr-FR" sz="1200" b="1" dirty="0">
                <a:solidFill>
                  <a:schemeClr val="dk1"/>
                </a:solidFill>
              </a:rPr>
              <a:t>de temps de travail total dédiée au rôle de CP</a:t>
            </a:r>
            <a:endParaRPr lang="fr-FR" sz="1200" b="1" dirty="0"/>
          </a:p>
        </p:txBody>
      </p:sp>
      <p:graphicFrame>
        <p:nvGraphicFramePr>
          <p:cNvPr id="11" name="Graphique 10"/>
          <p:cNvGraphicFramePr>
            <a:graphicFrameLocks/>
          </p:cNvGraphicFramePr>
          <p:nvPr>
            <p:extLst>
              <p:ext uri="{D42A27DB-BD31-4B8C-83A1-F6EECF244321}">
                <p14:modId xmlns:p14="http://schemas.microsoft.com/office/powerpoint/2010/main" val="3289505616"/>
              </p:ext>
            </p:extLst>
          </p:nvPr>
        </p:nvGraphicFramePr>
        <p:xfrm>
          <a:off x="3370511" y="4704647"/>
          <a:ext cx="3337281" cy="21533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2727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403" y="0"/>
            <a:ext cx="7150974" cy="1286938"/>
          </a:xfrm>
        </p:spPr>
        <p:txBody>
          <a:bodyPr>
            <a:noAutofit/>
          </a:bodyPr>
          <a:lstStyle/>
          <a:p>
            <a:r>
              <a:rPr lang="fr-FR" sz="1600" b="1"/>
              <a:t>Critère </a:t>
            </a:r>
            <a:r>
              <a:rPr lang="fr-FR" sz="1600" b="1" smtClean="0"/>
              <a:t>1.2</a:t>
            </a:r>
            <a:r>
              <a:rPr lang="fr-FR" sz="1600" b="1" dirty="0"/>
              <a:t> : Des assistants et des conseillers prévention chargés d’assister et de conseiller le chef d’établissement et les chefs de service sont en place aux différents niveaux le nécessitant (établissement, site, composante, unité, service selon les cas) et forment un réseau structuré</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9</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4117436329"/>
              </p:ext>
            </p:extLst>
          </p:nvPr>
        </p:nvGraphicFramePr>
        <p:xfrm>
          <a:off x="179513" y="1340768"/>
          <a:ext cx="8784974" cy="792088"/>
        </p:xfrm>
        <a:graphic>
          <a:graphicData uri="http://schemas.openxmlformats.org/drawingml/2006/table">
            <a:tbl>
              <a:tblPr>
                <a:tableStyleId>{5C22544A-7EE6-4342-B048-85BDC9FD1C3A}</a:tableStyleId>
              </a:tblPr>
              <a:tblGrid>
                <a:gridCol w="7704855">
                  <a:extLst>
                    <a:ext uri="{9D8B030D-6E8A-4147-A177-3AD203B41FA5}">
                      <a16:colId xmlns:a16="http://schemas.microsoft.com/office/drawing/2014/main" val="20000"/>
                    </a:ext>
                  </a:extLst>
                </a:gridCol>
                <a:gridCol w="1080119">
                  <a:extLst>
                    <a:ext uri="{9D8B030D-6E8A-4147-A177-3AD203B41FA5}">
                      <a16:colId xmlns:a16="http://schemas.microsoft.com/office/drawing/2014/main" val="20001"/>
                    </a:ext>
                  </a:extLst>
                </a:gridCol>
              </a:tblGrid>
              <a:tr h="198022">
                <a:tc gridSpan="2">
                  <a:txBody>
                    <a:bodyPr/>
                    <a:lstStyle/>
                    <a:p>
                      <a:pPr algn="l" fontAlgn="ctr"/>
                      <a:r>
                        <a:rPr lang="fr-FR" sz="1200" u="none" strike="noStrike" smtClean="0">
                          <a:effectLst/>
                        </a:rPr>
                        <a:t>12</a:t>
                      </a:r>
                      <a:r>
                        <a:rPr lang="fr-FR" sz="1200" u="none" strike="noStrike" dirty="0">
                          <a:effectLst/>
                        </a:rPr>
                        <a:t>.     Un ou plusieurs assistants de prévention (AP) sont-ils désignés pour les unités de travail ?</a:t>
                      </a:r>
                      <a:endParaRPr lang="fr-FR" sz="1200" b="1" i="0" u="none" strike="noStrike" dirty="0">
                        <a:solidFill>
                          <a:srgbClr val="000000"/>
                        </a:solidFill>
                        <a:effectLst/>
                        <a:latin typeface="Arial"/>
                      </a:endParaRPr>
                    </a:p>
                  </a:txBody>
                  <a:tcPr marL="7198" marR="7198" marT="7198"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200" b="0" i="0" u="none" strike="noStrike" dirty="0">
                        <a:effectLst/>
                        <a:latin typeface="Arial Unicode MS"/>
                      </a:endParaRPr>
                    </a:p>
                  </a:txBody>
                  <a:tcPr marL="7198" marR="7198" marT="7198" marB="0" anchor="ctr"/>
                </a:tc>
                <a:extLst>
                  <a:ext uri="{0D108BD9-81ED-4DB2-BD59-A6C34878D82A}">
                    <a16:rowId xmlns:a16="http://schemas.microsoft.com/office/drawing/2014/main" val="10000"/>
                  </a:ext>
                </a:extLst>
              </a:tr>
              <a:tr h="198022">
                <a:tc>
                  <a:txBody>
                    <a:bodyPr/>
                    <a:lstStyle/>
                    <a:p>
                      <a:pPr algn="r" fontAlgn="ctr"/>
                      <a:r>
                        <a:rPr lang="fr-FR" sz="1200" u="none" strike="noStrike" dirty="0">
                          <a:effectLst/>
                        </a:rPr>
                        <a:t>Nombre total d’AP de l’établissement</a:t>
                      </a:r>
                      <a:endParaRPr lang="fr-FR" sz="1200" b="0" i="0" u="none" strike="noStrike" dirty="0">
                        <a:solidFill>
                          <a:srgbClr val="000000"/>
                        </a:solidFill>
                        <a:effectLst/>
                        <a:latin typeface="Arial"/>
                      </a:endParaRPr>
                    </a:p>
                  </a:txBody>
                  <a:tcPr marL="7198" marR="7198" marT="7198" marB="0" anchor="ctr">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200" b="0" i="0" u="none" strike="noStrike" kern="1200" dirty="0">
                          <a:solidFill>
                            <a:srgbClr val="0070C0"/>
                          </a:solidFill>
                          <a:effectLst/>
                          <a:latin typeface="+mj-lt"/>
                          <a:ea typeface="+mn-ea"/>
                          <a:cs typeface="+mn-cs"/>
                        </a:rPr>
                        <a:t>7081</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198022">
                <a:tc>
                  <a:txBody>
                    <a:bodyPr/>
                    <a:lstStyle/>
                    <a:p>
                      <a:pPr algn="r" fontAlgn="ctr"/>
                      <a:r>
                        <a:rPr lang="fr-FR" sz="1200" u="none" strike="noStrike" dirty="0">
                          <a:effectLst/>
                        </a:rPr>
                        <a:t>Dont nombre d’AP ayant pris leur fonction en </a:t>
                      </a:r>
                      <a:r>
                        <a:rPr lang="fr-FR" sz="1200" u="none" strike="noStrike" dirty="0" smtClean="0">
                          <a:effectLst/>
                        </a:rPr>
                        <a:t>2021</a:t>
                      </a:r>
                      <a:endParaRPr lang="fr-FR" sz="1200" b="0" i="0" u="none" strike="noStrike" dirty="0">
                        <a:solidFill>
                          <a:srgbClr val="000000"/>
                        </a:solidFill>
                        <a:effectLst/>
                        <a:latin typeface="Arial"/>
                      </a:endParaRPr>
                    </a:p>
                  </a:txBody>
                  <a:tcPr marL="7198" marR="7198" marT="7198" marB="0" anchor="ctr">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200" b="0" i="0" u="none" strike="noStrike" kern="1200" dirty="0">
                          <a:solidFill>
                            <a:srgbClr val="0070C0"/>
                          </a:solidFill>
                          <a:effectLst/>
                          <a:latin typeface="+mj-lt"/>
                          <a:ea typeface="+mn-ea"/>
                          <a:cs typeface="+mn-cs"/>
                        </a:rPr>
                        <a:t>832</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198022">
                <a:tc>
                  <a:txBody>
                    <a:bodyPr/>
                    <a:lstStyle/>
                    <a:p>
                      <a:pPr algn="r" fontAlgn="ctr"/>
                      <a:r>
                        <a:rPr lang="fr-FR" sz="1200" u="none" strike="noStrike" dirty="0">
                          <a:effectLst/>
                        </a:rPr>
                        <a:t>Dont nombre d’AP ayant pris leur fonction en </a:t>
                      </a:r>
                      <a:r>
                        <a:rPr lang="fr-FR" sz="1200" u="none" strike="noStrike" dirty="0" smtClean="0">
                          <a:effectLst/>
                        </a:rPr>
                        <a:t>2021, </a:t>
                      </a:r>
                      <a:r>
                        <a:rPr lang="fr-FR" sz="1200" u="none" strike="noStrike" dirty="0">
                          <a:effectLst/>
                        </a:rPr>
                        <a:t>ayant reçu une lettre de cadrage</a:t>
                      </a:r>
                      <a:endParaRPr lang="fr-FR" sz="1200" b="0" i="0" u="none" strike="noStrike" dirty="0">
                        <a:solidFill>
                          <a:srgbClr val="000000"/>
                        </a:solidFill>
                        <a:effectLst/>
                        <a:latin typeface="Arial"/>
                      </a:endParaRPr>
                    </a:p>
                  </a:txBody>
                  <a:tcPr marL="7198" marR="7198" marT="7198" marB="0" anchor="ctr">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200" b="0" i="0" u="none" strike="noStrike" kern="1200" dirty="0">
                          <a:solidFill>
                            <a:srgbClr val="0070C0"/>
                          </a:solidFill>
                          <a:effectLst/>
                          <a:latin typeface="+mj-lt"/>
                          <a:ea typeface="+mn-ea"/>
                          <a:cs typeface="+mn-cs"/>
                        </a:rPr>
                        <a:t>469</a:t>
                      </a:r>
                    </a:p>
                  </a:txBody>
                  <a:tcPr marL="9525" marR="9525" marT="9525"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1710886300"/>
              </p:ext>
            </p:extLst>
          </p:nvPr>
        </p:nvGraphicFramePr>
        <p:xfrm>
          <a:off x="179512" y="2204864"/>
          <a:ext cx="8784975" cy="589404"/>
        </p:xfrm>
        <a:graphic>
          <a:graphicData uri="http://schemas.openxmlformats.org/drawingml/2006/table">
            <a:tbl>
              <a:tblPr>
                <a:tableStyleId>{5C22544A-7EE6-4342-B048-85BDC9FD1C3A}</a:tableStyleId>
              </a:tblPr>
              <a:tblGrid>
                <a:gridCol w="2928325">
                  <a:extLst>
                    <a:ext uri="{9D8B030D-6E8A-4147-A177-3AD203B41FA5}">
                      <a16:colId xmlns:a16="http://schemas.microsoft.com/office/drawing/2014/main" val="20000"/>
                    </a:ext>
                  </a:extLst>
                </a:gridCol>
                <a:gridCol w="2928325">
                  <a:extLst>
                    <a:ext uri="{9D8B030D-6E8A-4147-A177-3AD203B41FA5}">
                      <a16:colId xmlns:a16="http://schemas.microsoft.com/office/drawing/2014/main" val="20001"/>
                    </a:ext>
                  </a:extLst>
                </a:gridCol>
                <a:gridCol w="2928325">
                  <a:extLst>
                    <a:ext uri="{9D8B030D-6E8A-4147-A177-3AD203B41FA5}">
                      <a16:colId xmlns:a16="http://schemas.microsoft.com/office/drawing/2014/main" val="20002"/>
                    </a:ext>
                  </a:extLst>
                </a:gridCol>
              </a:tblGrid>
              <a:tr h="360040">
                <a:tc>
                  <a:txBody>
                    <a:bodyPr/>
                    <a:lstStyle/>
                    <a:p>
                      <a:pPr algn="ctr" fontAlgn="ctr"/>
                      <a:r>
                        <a:rPr lang="fr-FR" sz="1200" b="0" i="0" u="none" strike="noStrike" dirty="0">
                          <a:effectLst/>
                          <a:latin typeface="+mj-lt"/>
                        </a:rPr>
                        <a:t>Nombre d'AP ayant suivi une formation initiale en </a:t>
                      </a:r>
                      <a:r>
                        <a:rPr lang="fr-FR" sz="1200" b="0" i="0" u="none" strike="noStrike" dirty="0" smtClean="0">
                          <a:effectLst/>
                          <a:latin typeface="+mj-lt"/>
                        </a:rPr>
                        <a:t>2021</a:t>
                      </a:r>
                      <a:endParaRPr lang="fr-FR" sz="1200" b="0" i="0" u="none" strike="noStrike" dirty="0">
                        <a:effectLst/>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a:effectLst/>
                          <a:latin typeface="+mj-lt"/>
                        </a:rPr>
                        <a:t>Nombre d'AP dont la formation initiale est prévue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a:effectLst/>
                          <a:latin typeface="+mj-lt"/>
                        </a:rPr>
                        <a:t>Nombre d'AP pour lesquels l'information n'a pas été obtenue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216024">
                <a:tc>
                  <a:txBody>
                    <a:bodyPr/>
                    <a:lstStyle/>
                    <a:p>
                      <a:pPr marL="0" algn="ctr" defTabSz="408124" rtl="0" eaLnBrk="1" fontAlgn="ctr" latinLnBrk="0" hangingPunct="1"/>
                      <a:r>
                        <a:rPr lang="fr-FR" sz="1200" b="0" i="0" u="none" strike="noStrike" kern="1200" dirty="0">
                          <a:solidFill>
                            <a:srgbClr val="0070C0"/>
                          </a:solidFill>
                          <a:effectLst/>
                          <a:latin typeface="+mj-lt"/>
                          <a:ea typeface="+mn-ea"/>
                          <a:cs typeface="+mn-cs"/>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200" b="0" i="0" u="none" strike="noStrike" kern="1200" dirty="0">
                          <a:solidFill>
                            <a:srgbClr val="0070C0"/>
                          </a:solidFill>
                          <a:effectLst/>
                          <a:latin typeface="+mj-lt"/>
                          <a:ea typeface="+mn-ea"/>
                          <a:cs typeface="+mn-cs"/>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200" b="0" i="0" u="none" strike="noStrike" kern="1200" dirty="0">
                          <a:solidFill>
                            <a:srgbClr val="0070C0"/>
                          </a:solidFill>
                          <a:effectLst/>
                          <a:latin typeface="+mj-lt"/>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476506361"/>
              </p:ext>
            </p:extLst>
          </p:nvPr>
        </p:nvGraphicFramePr>
        <p:xfrm>
          <a:off x="1691680" y="5229197"/>
          <a:ext cx="5289129" cy="1328166"/>
        </p:xfrm>
        <a:graphic>
          <a:graphicData uri="http://schemas.openxmlformats.org/drawingml/2006/table">
            <a:tbl>
              <a:tblPr>
                <a:tableStyleId>{5C22544A-7EE6-4342-B048-85BDC9FD1C3A}</a:tableStyleId>
              </a:tblPr>
              <a:tblGrid>
                <a:gridCol w="1751572">
                  <a:extLst>
                    <a:ext uri="{9D8B030D-6E8A-4147-A177-3AD203B41FA5}">
                      <a16:colId xmlns:a16="http://schemas.microsoft.com/office/drawing/2014/main" val="20000"/>
                    </a:ext>
                  </a:extLst>
                </a:gridCol>
                <a:gridCol w="2647641">
                  <a:extLst>
                    <a:ext uri="{9D8B030D-6E8A-4147-A177-3AD203B41FA5}">
                      <a16:colId xmlns:a16="http://schemas.microsoft.com/office/drawing/2014/main" val="20001"/>
                    </a:ext>
                  </a:extLst>
                </a:gridCol>
                <a:gridCol w="889916">
                  <a:extLst>
                    <a:ext uri="{9D8B030D-6E8A-4147-A177-3AD203B41FA5}">
                      <a16:colId xmlns:a16="http://schemas.microsoft.com/office/drawing/2014/main" val="20002"/>
                    </a:ext>
                  </a:extLst>
                </a:gridCol>
              </a:tblGrid>
              <a:tr h="221361">
                <a:tc rowSpan="6">
                  <a:txBody>
                    <a:bodyPr/>
                    <a:lstStyle/>
                    <a:p>
                      <a:pPr algn="ctr" fontAlgn="b"/>
                      <a:r>
                        <a:rPr lang="fr-FR" sz="1200" b="0" i="0" u="none" strike="noStrike" dirty="0" smtClean="0">
                          <a:effectLst/>
                          <a:latin typeface="+mj-lt"/>
                        </a:rPr>
                        <a:t>13. Quelle est la quotité de temps de travail moyen dédiée au rôle d'AP ?</a:t>
                      </a: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b"/>
                      <a:r>
                        <a:rPr lang="fr-FR" sz="1200" u="none" strike="noStrike" dirty="0" smtClean="0">
                          <a:effectLst/>
                          <a:latin typeface="+mj-lt"/>
                        </a:rPr>
                        <a:t>100</a:t>
                      </a:r>
                      <a:r>
                        <a:rPr lang="fr-FR" sz="1200" u="none" strike="noStrike" dirty="0">
                          <a:effectLst/>
                          <a:latin typeface="+mj-lt"/>
                        </a:rPr>
                        <a:t>%</a:t>
                      </a:r>
                      <a:endParaRPr lang="fr-FR" sz="1200" b="0" i="0" u="none" strike="noStrike" dirty="0">
                        <a:effectLst/>
                        <a:latin typeface="+mj-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b"/>
                      <a:r>
                        <a:rPr lang="fr-FR" sz="1200" b="0" i="0" u="none" strike="noStrike" dirty="0" smtClean="0">
                          <a:solidFill>
                            <a:srgbClr val="0070C0"/>
                          </a:solidFill>
                          <a:effectLst/>
                          <a:latin typeface="+mj-lt"/>
                        </a:rPr>
                        <a:t>2</a:t>
                      </a:r>
                      <a:endParaRPr lang="fr-FR" sz="1200" b="0" i="0" u="none" strike="noStrike" dirty="0">
                        <a:solidFill>
                          <a:srgbClr val="0070C0"/>
                        </a:solidFill>
                        <a:effectLst/>
                        <a:latin typeface="+mj-lt"/>
                      </a:endParaRPr>
                    </a:p>
                  </a:txBody>
                  <a:tcPr marL="7620" marR="7620" marT="762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221361">
                <a:tc vMerge="1">
                  <a:txBody>
                    <a:bodyPr/>
                    <a:lstStyle/>
                    <a:p>
                      <a:pPr algn="ctr" fontAlgn="b"/>
                      <a:endParaRPr lang="fr-FR" sz="1200" b="0" i="0" u="none" strike="noStrike" dirty="0">
                        <a:effectLst/>
                        <a:latin typeface="Arial Unicode MS"/>
                      </a:endParaRPr>
                    </a:p>
                  </a:txBody>
                  <a:tcPr marL="7620" marR="7620" marT="7620" marB="0" anchor="b"/>
                </a:tc>
                <a:tc>
                  <a:txBody>
                    <a:bodyPr/>
                    <a:lstStyle/>
                    <a:p>
                      <a:pPr algn="ctr" fontAlgn="b"/>
                      <a:r>
                        <a:rPr lang="fr-FR" sz="1200" u="none" strike="noStrike" dirty="0">
                          <a:effectLst/>
                          <a:latin typeface="+mj-lt"/>
                        </a:rPr>
                        <a:t>Plus de 50% et moins de </a:t>
                      </a:r>
                      <a:r>
                        <a:rPr lang="fr-FR" sz="1200" u="none" strike="noStrike" dirty="0" smtClean="0">
                          <a:effectLst/>
                          <a:latin typeface="+mj-lt"/>
                        </a:rPr>
                        <a:t>100</a:t>
                      </a:r>
                      <a:r>
                        <a:rPr lang="fr-FR" sz="1200" u="none" strike="noStrike" dirty="0">
                          <a:effectLst/>
                          <a:latin typeface="+mj-lt"/>
                        </a:rPr>
                        <a:t>%</a:t>
                      </a:r>
                      <a:endParaRPr lang="fr-FR" sz="1200" b="0" i="0" u="none" strike="noStrike" dirty="0">
                        <a:effectLst/>
                        <a:latin typeface="+mj-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b"/>
                      <a:r>
                        <a:rPr lang="fr-FR" sz="1200" b="0" i="0" u="none" strike="noStrike" dirty="0" smtClean="0">
                          <a:solidFill>
                            <a:srgbClr val="0070C0"/>
                          </a:solidFill>
                          <a:effectLst/>
                          <a:latin typeface="+mj-lt"/>
                        </a:rPr>
                        <a:t>2</a:t>
                      </a:r>
                      <a:endParaRPr lang="fr-FR" sz="1200" b="0" i="0" u="none" strike="noStrike" dirty="0">
                        <a:solidFill>
                          <a:srgbClr val="0070C0"/>
                        </a:solidFill>
                        <a:effectLst/>
                        <a:latin typeface="+mj-lt"/>
                      </a:endParaRPr>
                    </a:p>
                  </a:txBody>
                  <a:tcPr marL="7620" marR="7620" marT="762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221361">
                <a:tc vMerge="1">
                  <a:txBody>
                    <a:bodyPr/>
                    <a:lstStyle/>
                    <a:p>
                      <a:pPr algn="ctr" fontAlgn="b"/>
                      <a:endParaRPr lang="fr-FR" sz="1200" b="0" i="0" u="none" strike="noStrike" dirty="0">
                        <a:effectLst/>
                        <a:latin typeface="Arial Unicode MS"/>
                      </a:endParaRPr>
                    </a:p>
                  </a:txBody>
                  <a:tcPr marL="7620" marR="7620" marT="7620" marB="0" anchor="b"/>
                </a:tc>
                <a:tc>
                  <a:txBody>
                    <a:bodyPr/>
                    <a:lstStyle/>
                    <a:p>
                      <a:pPr algn="ctr" fontAlgn="b"/>
                      <a:r>
                        <a:rPr lang="fr-FR" sz="1200" u="none" strike="noStrike" dirty="0">
                          <a:effectLst/>
                          <a:latin typeface="+mj-lt"/>
                        </a:rPr>
                        <a:t>50%</a:t>
                      </a:r>
                      <a:endParaRPr lang="fr-FR" sz="1200" b="0" i="0" u="none" strike="noStrike" dirty="0">
                        <a:effectLst/>
                        <a:latin typeface="+mj-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b"/>
                      <a:r>
                        <a:rPr lang="fr-FR" sz="1200" b="0" i="0" u="none" strike="noStrike" dirty="0" smtClean="0">
                          <a:solidFill>
                            <a:srgbClr val="0070C0"/>
                          </a:solidFill>
                          <a:effectLst/>
                          <a:latin typeface="+mj-lt"/>
                        </a:rPr>
                        <a:t>0</a:t>
                      </a:r>
                      <a:endParaRPr lang="fr-FR" sz="1200" b="0" i="0" u="none" strike="noStrike" dirty="0">
                        <a:solidFill>
                          <a:srgbClr val="0070C0"/>
                        </a:solidFill>
                        <a:effectLst/>
                        <a:latin typeface="+mj-lt"/>
                      </a:endParaRPr>
                    </a:p>
                  </a:txBody>
                  <a:tcPr marL="7620" marR="7620" marT="762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221361">
                <a:tc vMerge="1">
                  <a:txBody>
                    <a:bodyPr/>
                    <a:lstStyle/>
                    <a:p>
                      <a:pPr algn="ctr" fontAlgn="b"/>
                      <a:endParaRPr lang="fr-FR" sz="1200" b="0" i="0" u="none" strike="noStrike" dirty="0">
                        <a:effectLst/>
                        <a:latin typeface="Arial Unicode MS"/>
                      </a:endParaRPr>
                    </a:p>
                  </a:txBody>
                  <a:tcPr marL="7620" marR="7620" marT="7620" marB="0" anchor="b"/>
                </a:tc>
                <a:tc>
                  <a:txBody>
                    <a:bodyPr/>
                    <a:lstStyle/>
                    <a:p>
                      <a:pPr algn="ctr" fontAlgn="b"/>
                      <a:r>
                        <a:rPr lang="fr-FR" sz="1200" u="none" strike="noStrike" dirty="0">
                          <a:effectLst/>
                          <a:latin typeface="+mj-lt"/>
                        </a:rPr>
                        <a:t>Entre 20 et 49%</a:t>
                      </a:r>
                      <a:endParaRPr lang="fr-FR" sz="1200" b="0" i="0" u="none" strike="noStrike" dirty="0">
                        <a:effectLst/>
                        <a:latin typeface="+mj-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b"/>
                      <a:r>
                        <a:rPr lang="fr-FR" sz="1200" b="0" i="0" u="none" strike="noStrike" dirty="0" smtClean="0">
                          <a:solidFill>
                            <a:srgbClr val="0070C0"/>
                          </a:solidFill>
                          <a:effectLst/>
                          <a:latin typeface="+mj-lt"/>
                        </a:rPr>
                        <a:t>11</a:t>
                      </a:r>
                      <a:endParaRPr lang="fr-FR" sz="1200" b="0" i="0" u="none" strike="noStrike" dirty="0">
                        <a:solidFill>
                          <a:srgbClr val="0070C0"/>
                        </a:solidFill>
                        <a:effectLst/>
                        <a:latin typeface="+mj-lt"/>
                      </a:endParaRPr>
                    </a:p>
                  </a:txBody>
                  <a:tcPr marL="7620" marR="7620" marT="762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r h="221361">
                <a:tc vMerge="1">
                  <a:txBody>
                    <a:bodyPr/>
                    <a:lstStyle/>
                    <a:p>
                      <a:pPr algn="ctr" fontAlgn="b"/>
                      <a:endParaRPr lang="fr-FR" sz="1200" b="0" i="0" u="none" strike="noStrike" dirty="0">
                        <a:effectLst/>
                        <a:latin typeface="Arial Unicode MS"/>
                      </a:endParaRPr>
                    </a:p>
                  </a:txBody>
                  <a:tcPr marL="7620" marR="7620" marT="7620" marB="0" anchor="b"/>
                </a:tc>
                <a:tc>
                  <a:txBody>
                    <a:bodyPr/>
                    <a:lstStyle/>
                    <a:p>
                      <a:pPr algn="ctr" fontAlgn="b"/>
                      <a:r>
                        <a:rPr lang="fr-FR" sz="1200" u="none" strike="noStrike" dirty="0">
                          <a:effectLst/>
                          <a:latin typeface="+mj-lt"/>
                        </a:rPr>
                        <a:t>Moins de 20%</a:t>
                      </a:r>
                      <a:endParaRPr lang="fr-FR" sz="1200" b="0" i="0" u="none" strike="noStrike" dirty="0">
                        <a:effectLst/>
                        <a:latin typeface="+mj-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b"/>
                      <a:r>
                        <a:rPr lang="fr-FR" sz="1200" b="0" i="0" u="none" strike="noStrike" dirty="0" smtClean="0">
                          <a:solidFill>
                            <a:srgbClr val="0070C0"/>
                          </a:solidFill>
                          <a:effectLst/>
                          <a:latin typeface="+mj-lt"/>
                        </a:rPr>
                        <a:t>85</a:t>
                      </a:r>
                      <a:endParaRPr lang="fr-FR" sz="1200" b="0" i="0" u="none" strike="noStrike" dirty="0">
                        <a:solidFill>
                          <a:srgbClr val="0070C0"/>
                        </a:solidFill>
                        <a:effectLst/>
                        <a:latin typeface="+mj-lt"/>
                      </a:endParaRPr>
                    </a:p>
                  </a:txBody>
                  <a:tcPr marL="7620" marR="7620" marT="762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4"/>
                  </a:ext>
                </a:extLst>
              </a:tr>
              <a:tr h="221361">
                <a:tc vMerge="1">
                  <a:txBody>
                    <a:bodyPr/>
                    <a:lstStyle/>
                    <a:p>
                      <a:pPr algn="ctr" fontAlgn="b"/>
                      <a:endParaRPr lang="fr-FR" sz="1200" b="0" i="0" u="none" strike="noStrike" dirty="0">
                        <a:effectLst/>
                        <a:latin typeface="Arial Unicode MS"/>
                      </a:endParaRPr>
                    </a:p>
                  </a:txBody>
                  <a:tcPr marL="7620" marR="7620" marT="7620" marB="0" anchor="b"/>
                </a:tc>
                <a:tc>
                  <a:txBody>
                    <a:bodyPr/>
                    <a:lstStyle/>
                    <a:p>
                      <a:pPr algn="ctr" fontAlgn="b"/>
                      <a:r>
                        <a:rPr lang="fr-FR" sz="1200" u="none" strike="noStrike" dirty="0" smtClean="0">
                          <a:effectLst/>
                          <a:latin typeface="+mj-lt"/>
                        </a:rPr>
                        <a:t>Non connue ou non renseigné</a:t>
                      </a:r>
                      <a:endParaRPr lang="fr-FR" sz="1200" b="0" i="0" u="none" strike="noStrike" dirty="0">
                        <a:effectLst/>
                        <a:latin typeface="+mj-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b"/>
                      <a:r>
                        <a:rPr lang="fr-FR" sz="1200" b="0" i="0" u="none" strike="noStrike" dirty="0" smtClean="0">
                          <a:solidFill>
                            <a:srgbClr val="0070C0"/>
                          </a:solidFill>
                          <a:effectLst/>
                          <a:latin typeface="+mj-lt"/>
                        </a:rPr>
                        <a:t>11</a:t>
                      </a:r>
                      <a:endParaRPr lang="fr-FR" sz="1200" b="0" i="0" u="none" strike="noStrike" dirty="0">
                        <a:solidFill>
                          <a:srgbClr val="0070C0"/>
                        </a:solidFill>
                        <a:effectLst/>
                        <a:latin typeface="+mj-lt"/>
                      </a:endParaRPr>
                    </a:p>
                  </a:txBody>
                  <a:tcPr marL="7620" marR="7620" marT="762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5"/>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3086836818"/>
              </p:ext>
            </p:extLst>
          </p:nvPr>
        </p:nvGraphicFramePr>
        <p:xfrm>
          <a:off x="179512" y="2852936"/>
          <a:ext cx="8784976" cy="609208"/>
        </p:xfrm>
        <a:graphic>
          <a:graphicData uri="http://schemas.openxmlformats.org/drawingml/2006/table">
            <a:tbl>
              <a:tblPr>
                <a:tableStyleId>{5C22544A-7EE6-4342-B048-85BDC9FD1C3A}</a:tableStyleId>
              </a:tblPr>
              <a:tblGrid>
                <a:gridCol w="7841313">
                  <a:extLst>
                    <a:ext uri="{9D8B030D-6E8A-4147-A177-3AD203B41FA5}">
                      <a16:colId xmlns:a16="http://schemas.microsoft.com/office/drawing/2014/main" val="20000"/>
                    </a:ext>
                  </a:extLst>
                </a:gridCol>
                <a:gridCol w="943663">
                  <a:extLst>
                    <a:ext uri="{9D8B030D-6E8A-4147-A177-3AD203B41FA5}">
                      <a16:colId xmlns:a16="http://schemas.microsoft.com/office/drawing/2014/main" val="20001"/>
                    </a:ext>
                  </a:extLst>
                </a:gridCol>
              </a:tblGrid>
              <a:tr h="167640">
                <a:tc>
                  <a:txBody>
                    <a:bodyPr/>
                    <a:lstStyle/>
                    <a:p>
                      <a:pPr algn="l" fontAlgn="ctr"/>
                      <a:r>
                        <a:rPr lang="fr-FR" sz="1200" u="none" strike="noStrike" dirty="0" smtClean="0">
                          <a:effectLst/>
                          <a:latin typeface="+mj-lt"/>
                        </a:rPr>
                        <a:t>14</a:t>
                      </a:r>
                      <a:r>
                        <a:rPr lang="fr-FR" sz="1200" u="none" strike="noStrike" dirty="0">
                          <a:effectLst/>
                          <a:latin typeface="+mj-lt"/>
                        </a:rPr>
                        <a:t>.     Chaque AP dispose-t-il d’une lettre de cadrage </a:t>
                      </a:r>
                      <a:r>
                        <a:rPr lang="fr-FR" sz="1200" u="none" strike="noStrike" dirty="0" smtClean="0">
                          <a:effectLst/>
                          <a:latin typeface="+mj-lt"/>
                        </a:rPr>
                        <a:t>? (Nombre de lettres de cadrage d’AP rédigées)</a:t>
                      </a:r>
                      <a:endParaRPr lang="fr-FR" sz="1200" b="1" i="0" u="none" strike="noStrike" dirty="0">
                        <a:solidFill>
                          <a:srgbClr val="000000"/>
                        </a:solidFill>
                        <a:effectLst/>
                        <a:latin typeface="+mj-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mj-lt"/>
                        </a:rPr>
                        <a:t>6146</a:t>
                      </a:r>
                      <a:endParaRPr lang="fr-FR" sz="1200" b="0" i="0" u="none" strike="noStrike" dirty="0">
                        <a:solidFill>
                          <a:srgbClr val="0070C0"/>
                        </a:solidFill>
                        <a:effectLst/>
                        <a:latin typeface="+mj-lt"/>
                      </a:endParaRPr>
                    </a:p>
                  </a:txBody>
                  <a:tcPr marL="7620" marR="7620" marT="762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167640">
                <a:tc gridSpan="2">
                  <a:txBody>
                    <a:bodyPr/>
                    <a:lstStyle/>
                    <a:p>
                      <a:pPr algn="l" fontAlgn="ctr"/>
                      <a:r>
                        <a:rPr lang="fr-FR" sz="1200" u="none" strike="noStrike" dirty="0" smtClean="0">
                          <a:effectLst/>
                          <a:latin typeface="+mj-lt"/>
                        </a:rPr>
                        <a:t>15</a:t>
                      </a:r>
                      <a:r>
                        <a:rPr lang="fr-FR" sz="1200" u="none" strike="noStrike" dirty="0">
                          <a:effectLst/>
                          <a:latin typeface="+mj-lt"/>
                        </a:rPr>
                        <a:t>.     Chaque AP a-t-il bénéficié de la formation prévue à l’article 4.2 du décret </a:t>
                      </a:r>
                      <a:r>
                        <a:rPr lang="fr-FR" sz="1200" u="none" strike="noStrike" dirty="0" smtClean="0">
                          <a:effectLst/>
                          <a:latin typeface="+mj-lt"/>
                        </a:rPr>
                        <a:t>82-453 ? </a:t>
                      </a:r>
                      <a:endParaRPr lang="fr-FR" sz="1200" b="1" i="0" u="none" strike="noStrike" dirty="0">
                        <a:solidFill>
                          <a:srgbClr val="000000"/>
                        </a:solidFill>
                        <a:effectLst/>
                        <a:latin typeface="+mj-lt"/>
                      </a:endParaRPr>
                    </a:p>
                  </a:txBody>
                  <a:tcPr marL="7620" marR="7620" marT="7620" marB="0" anchor="ctr">
                    <a:gradFill>
                      <a:gsLst>
                        <a:gs pos="0">
                          <a:schemeClr val="tx2">
                            <a:lumMod val="20000"/>
                            <a:lumOff val="80000"/>
                          </a:schemeClr>
                        </a:gs>
                        <a:gs pos="100000">
                          <a:schemeClr val="bg1"/>
                        </a:gs>
                      </a:gsLst>
                      <a:lin ang="5400000" scaled="0"/>
                    </a:gradFill>
                  </a:tcPr>
                </a:tc>
                <a:tc hMerge="1">
                  <a:txBody>
                    <a:bodyPr/>
                    <a:lstStyle/>
                    <a:p>
                      <a:pPr algn="ctr" fontAlgn="ctr"/>
                      <a:endParaRPr lang="fr-FR" sz="1200" b="0" i="0" u="none" strike="noStrike" dirty="0">
                        <a:effectLst/>
                        <a:latin typeface="+mj-lt"/>
                      </a:endParaRPr>
                    </a:p>
                  </a:txBody>
                  <a:tcPr marL="7620" marR="7620" marT="7620" marB="0" anchor="ctr"/>
                </a:tc>
                <a:extLst>
                  <a:ext uri="{0D108BD9-81ED-4DB2-BD59-A6C34878D82A}">
                    <a16:rowId xmlns:a16="http://schemas.microsoft.com/office/drawing/2014/main" val="10001"/>
                  </a:ext>
                </a:extLst>
              </a:tr>
              <a:tr h="228208">
                <a:tc>
                  <a:txBody>
                    <a:bodyPr/>
                    <a:lstStyle/>
                    <a:p>
                      <a:pPr algn="l" fontAlgn="ctr"/>
                      <a:r>
                        <a:rPr lang="fr-FR" sz="1200" u="none" strike="noStrike" kern="1200" dirty="0" smtClean="0">
                          <a:solidFill>
                            <a:schemeClr val="dk1"/>
                          </a:solidFill>
                          <a:effectLst/>
                          <a:latin typeface="+mj-lt"/>
                          <a:ea typeface="+mn-ea"/>
                          <a:cs typeface="+mn-cs"/>
                        </a:rPr>
                        <a:t>Nombre d’AP ayant bénéficié d’une formation initiale</a:t>
                      </a:r>
                      <a:endParaRPr lang="fr-FR" sz="1200" b="0" i="0" u="none" strike="noStrike" dirty="0">
                        <a:solidFill>
                          <a:srgbClr val="000000"/>
                        </a:solidFill>
                        <a:effectLst/>
                        <a:latin typeface="+mj-lt"/>
                      </a:endParaRPr>
                    </a:p>
                  </a:txBody>
                  <a:tcPr marL="7620" marR="7620" marT="7620" marB="0" anchor="ctr">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mj-lt"/>
                        </a:rPr>
                        <a:t>5671</a:t>
                      </a:r>
                    </a:p>
                  </a:txBody>
                  <a:tcPr marL="7620" marR="7620" marT="7620"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4069886005"/>
              </p:ext>
            </p:extLst>
          </p:nvPr>
        </p:nvGraphicFramePr>
        <p:xfrm>
          <a:off x="179511" y="3645024"/>
          <a:ext cx="8784977" cy="565785"/>
        </p:xfrm>
        <a:graphic>
          <a:graphicData uri="http://schemas.openxmlformats.org/drawingml/2006/table">
            <a:tbl>
              <a:tblPr>
                <a:tableStyleId>{5C22544A-7EE6-4342-B048-85BDC9FD1C3A}</a:tableStyleId>
              </a:tblPr>
              <a:tblGrid>
                <a:gridCol w="2952329">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289560">
                <a:tc>
                  <a:txBody>
                    <a:bodyPr/>
                    <a:lstStyle/>
                    <a:p>
                      <a:pPr marL="0" algn="ctr" defTabSz="408124" rtl="0" eaLnBrk="1" fontAlgn="ctr" latinLnBrk="0" hangingPunct="1"/>
                      <a:r>
                        <a:rPr lang="fr-FR" sz="1200" b="0" i="0" u="none" strike="noStrike" kern="1200" dirty="0">
                          <a:solidFill>
                            <a:schemeClr val="dk1"/>
                          </a:solidFill>
                          <a:effectLst/>
                          <a:latin typeface="+mj-lt"/>
                          <a:ea typeface="+mn-ea"/>
                          <a:cs typeface="+mn-cs"/>
                        </a:rPr>
                        <a:t>Nombre d'AP ayant suivi une formation continue en </a:t>
                      </a:r>
                      <a:r>
                        <a:rPr lang="fr-FR" sz="1200" b="0" i="0" u="none" strike="noStrike" kern="1200" dirty="0" smtClean="0">
                          <a:solidFill>
                            <a:schemeClr val="dk1"/>
                          </a:solidFill>
                          <a:effectLst/>
                          <a:latin typeface="+mj-lt"/>
                          <a:ea typeface="+mn-ea"/>
                          <a:cs typeface="+mn-cs"/>
                        </a:rPr>
                        <a:t>2021</a:t>
                      </a:r>
                      <a:endParaRPr lang="fr-FR" sz="1200" b="0" i="0" u="none" strike="noStrike" kern="1200" dirty="0">
                        <a:solidFill>
                          <a:schemeClr val="dk1"/>
                        </a:solidFill>
                        <a:effectLst/>
                        <a:latin typeface="+mj-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200" b="0" i="0" u="none" strike="noStrike" kern="1200" dirty="0">
                          <a:solidFill>
                            <a:schemeClr val="dk1"/>
                          </a:solidFill>
                          <a:effectLst/>
                          <a:latin typeface="+mj-lt"/>
                          <a:ea typeface="+mn-ea"/>
                          <a:cs typeface="+mn-cs"/>
                        </a:rPr>
                        <a:t>Nombre d'AP n'ayant pas suivi de formation continue en </a:t>
                      </a:r>
                      <a:r>
                        <a:rPr lang="fr-FR" sz="1200" b="0" i="0" u="none" strike="noStrike" kern="1200" dirty="0" smtClean="0">
                          <a:solidFill>
                            <a:schemeClr val="dk1"/>
                          </a:solidFill>
                          <a:effectLst/>
                          <a:latin typeface="+mj-lt"/>
                          <a:ea typeface="+mn-ea"/>
                          <a:cs typeface="+mn-cs"/>
                        </a:rPr>
                        <a:t>2021</a:t>
                      </a:r>
                      <a:endParaRPr lang="fr-FR" sz="1200" b="0" i="0" u="none" strike="noStrike" kern="1200" dirty="0">
                        <a:solidFill>
                          <a:schemeClr val="dk1"/>
                        </a:solidFill>
                        <a:effectLst/>
                        <a:latin typeface="+mj-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marL="0" algn="ctr" defTabSz="408124" rtl="0" eaLnBrk="1" fontAlgn="ctr" latinLnBrk="0" hangingPunct="1"/>
                      <a:r>
                        <a:rPr lang="fr-FR" sz="1200" b="0" i="0" u="none" strike="noStrike" kern="1200" dirty="0">
                          <a:solidFill>
                            <a:schemeClr val="dk1"/>
                          </a:solidFill>
                          <a:effectLst/>
                          <a:latin typeface="+mj-lt"/>
                          <a:ea typeface="+mn-ea"/>
                          <a:cs typeface="+mn-cs"/>
                        </a:rPr>
                        <a:t>Nombre d'AP pour lesquels l'information n'a pas été obtenue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167640">
                <a:tc>
                  <a:txBody>
                    <a:bodyPr/>
                    <a:lstStyle/>
                    <a:p>
                      <a:pPr algn="ctr" fontAlgn="ctr"/>
                      <a:r>
                        <a:rPr lang="fr-FR" sz="1200" b="0" i="0" u="none" strike="noStrike" kern="1200">
                          <a:solidFill>
                            <a:srgbClr val="0070C0"/>
                          </a:solidFill>
                          <a:effectLst/>
                          <a:latin typeface="+mj-lt"/>
                          <a:ea typeface="+mn-ea"/>
                          <a:cs typeface="+mn-cs"/>
                        </a:rPr>
                        <a:t>2832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kern="1200">
                          <a:solidFill>
                            <a:srgbClr val="0070C0"/>
                          </a:solidFill>
                          <a:effectLst/>
                          <a:latin typeface="+mj-lt"/>
                          <a:ea typeface="+mn-ea"/>
                          <a:cs typeface="+mn-cs"/>
                        </a:rPr>
                        <a:t>1159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kern="1200" dirty="0">
                          <a:solidFill>
                            <a:srgbClr val="0070C0"/>
                          </a:solidFill>
                          <a:effectLst/>
                          <a:latin typeface="+mj-lt"/>
                          <a:ea typeface="+mn-ea"/>
                          <a:cs typeface="+mn-cs"/>
                        </a:rPr>
                        <a:t>1533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3555425071"/>
              </p:ext>
            </p:extLst>
          </p:nvPr>
        </p:nvGraphicFramePr>
        <p:xfrm>
          <a:off x="179512" y="4293096"/>
          <a:ext cx="8784976" cy="936104"/>
        </p:xfrm>
        <a:graphic>
          <a:graphicData uri="http://schemas.openxmlformats.org/drawingml/2006/table">
            <a:tbl>
              <a:tblPr>
                <a:tableStyleId>{5C22544A-7EE6-4342-B048-85BDC9FD1C3A}</a:tableStyleId>
              </a:tblPr>
              <a:tblGrid>
                <a:gridCol w="2299872">
                  <a:extLst>
                    <a:ext uri="{9D8B030D-6E8A-4147-A177-3AD203B41FA5}">
                      <a16:colId xmlns:a16="http://schemas.microsoft.com/office/drawing/2014/main" val="20000"/>
                    </a:ext>
                  </a:extLst>
                </a:gridCol>
                <a:gridCol w="2339985">
                  <a:extLst>
                    <a:ext uri="{9D8B030D-6E8A-4147-A177-3AD203B41FA5}">
                      <a16:colId xmlns:a16="http://schemas.microsoft.com/office/drawing/2014/main" val="20001"/>
                    </a:ext>
                  </a:extLst>
                </a:gridCol>
                <a:gridCol w="2727755">
                  <a:extLst>
                    <a:ext uri="{9D8B030D-6E8A-4147-A177-3AD203B41FA5}">
                      <a16:colId xmlns:a16="http://schemas.microsoft.com/office/drawing/2014/main" val="20002"/>
                    </a:ext>
                  </a:extLst>
                </a:gridCol>
                <a:gridCol w="708682">
                  <a:extLst>
                    <a:ext uri="{9D8B030D-6E8A-4147-A177-3AD203B41FA5}">
                      <a16:colId xmlns:a16="http://schemas.microsoft.com/office/drawing/2014/main" val="20003"/>
                    </a:ext>
                  </a:extLst>
                </a:gridCol>
                <a:gridCol w="708682">
                  <a:extLst>
                    <a:ext uri="{9D8B030D-6E8A-4147-A177-3AD203B41FA5}">
                      <a16:colId xmlns:a16="http://schemas.microsoft.com/office/drawing/2014/main" val="20004"/>
                    </a:ext>
                  </a:extLst>
                </a:gridCol>
              </a:tblGrid>
              <a:tr h="310396">
                <a:tc gridSpan="3">
                  <a:txBody>
                    <a:bodyPr/>
                    <a:lstStyle/>
                    <a:p>
                      <a:pPr algn="ctr" fontAlgn="ctr"/>
                      <a:r>
                        <a:rPr lang="fr-FR" sz="1200" u="none" strike="noStrike" smtClean="0">
                          <a:effectLst/>
                          <a:latin typeface="+mj-lt"/>
                        </a:rPr>
                        <a:t>16</a:t>
                      </a:r>
                      <a:r>
                        <a:rPr lang="fr-FR" sz="1200" u="none" strike="noStrike" dirty="0">
                          <a:effectLst/>
                          <a:latin typeface="+mj-lt"/>
                        </a:rPr>
                        <a:t>.     Le parcours de formation des AP (contenu et durée) a-t-il été présenté au CHSCT ? </a:t>
                      </a:r>
                      <a:endParaRPr lang="fr-FR" sz="1200" b="0" i="0" u="none" strike="noStrike" dirty="0">
                        <a:effectLst/>
                        <a:latin typeface="+mj-lt"/>
                      </a:endParaRPr>
                    </a:p>
                  </a:txBody>
                  <a:tcPr marL="7198" marR="7198" marT="7198"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pPr algn="l" fontAlgn="ctr"/>
                      <a:endParaRPr lang="fr-FR" sz="1200" b="0" i="0" u="none" strike="noStrike" dirty="0">
                        <a:effectLst/>
                        <a:latin typeface="+mj-lt"/>
                      </a:endParaRPr>
                    </a:p>
                  </a:txBody>
                  <a:tcPr marL="7198" marR="7198" marT="7198" marB="0" anchor="ctr"/>
                </a:tc>
                <a:tc>
                  <a:txBody>
                    <a:bodyPr/>
                    <a:lstStyle/>
                    <a:p>
                      <a:pPr algn="ctr" fontAlgn="ctr"/>
                      <a:r>
                        <a:rPr lang="fr-FR" sz="1200" u="none" strike="noStrike" dirty="0">
                          <a:effectLst/>
                          <a:latin typeface="+mj-lt"/>
                        </a:rPr>
                        <a:t>oui</a:t>
                      </a:r>
                      <a:endParaRPr lang="fr-FR" sz="1200" b="0" i="0" u="none" strike="noStrike" dirty="0">
                        <a:effectLst/>
                        <a:latin typeface="+mj-lt"/>
                      </a:endParaRPr>
                    </a:p>
                  </a:txBody>
                  <a:tcPr marL="7198" marR="7198" marT="7198" marB="0" anchor="ctr">
                    <a:gradFill>
                      <a:gsLst>
                        <a:gs pos="0">
                          <a:schemeClr val="tx2">
                            <a:lumMod val="20000"/>
                            <a:lumOff val="80000"/>
                          </a:schemeClr>
                        </a:gs>
                        <a:gs pos="100000">
                          <a:schemeClr val="bg1"/>
                        </a:gs>
                      </a:gsLst>
                      <a:lin ang="5400000" scaled="0"/>
                    </a:gradFill>
                  </a:tcPr>
                </a:tc>
                <a:tc>
                  <a:txBody>
                    <a:bodyPr/>
                    <a:lstStyle/>
                    <a:p>
                      <a:pPr algn="ctr" fontAlgn="b"/>
                      <a:r>
                        <a:rPr lang="fr-FR" sz="1200" u="none" strike="noStrike" dirty="0">
                          <a:effectLst/>
                          <a:latin typeface="+mj-lt"/>
                        </a:rPr>
                        <a:t>non</a:t>
                      </a:r>
                      <a:endParaRPr lang="fr-FR" sz="1200" b="0" i="0" u="none" strike="noStrike" dirty="0">
                        <a:effectLst/>
                        <a:latin typeface="+mj-lt"/>
                      </a:endParaRPr>
                    </a:p>
                  </a:txBody>
                  <a:tcPr marL="7198" marR="7198" marT="7198"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0"/>
                  </a:ext>
                </a:extLst>
              </a:tr>
              <a:tr h="199915">
                <a:tc>
                  <a:txBody>
                    <a:bodyPr/>
                    <a:lstStyle/>
                    <a:p>
                      <a:pPr algn="ctr" fontAlgn="ctr"/>
                      <a:endParaRPr lang="fr-FR" sz="1200" b="0" i="0" u="none" strike="noStrike" dirty="0">
                        <a:effectLst/>
                        <a:latin typeface="+mj-lt"/>
                      </a:endParaRPr>
                    </a:p>
                  </a:txBody>
                  <a:tcPr marL="7198" marR="7198" marT="7198" marB="0" anchor="ctr">
                    <a:gradFill>
                      <a:gsLst>
                        <a:gs pos="0">
                          <a:schemeClr val="tx2">
                            <a:lumMod val="20000"/>
                            <a:lumOff val="80000"/>
                          </a:schemeClr>
                        </a:gs>
                        <a:gs pos="100000">
                          <a:schemeClr val="bg1"/>
                        </a:gs>
                      </a:gsLst>
                      <a:lin ang="5400000" scaled="0"/>
                    </a:gradFill>
                  </a:tcPr>
                </a:tc>
                <a:tc>
                  <a:txBody>
                    <a:bodyPr/>
                    <a:lstStyle/>
                    <a:p>
                      <a:pPr algn="ctr" fontAlgn="ctr"/>
                      <a:endParaRPr lang="fr-FR" sz="1200" b="0" i="0" u="none" strike="noStrike" dirty="0">
                        <a:effectLst/>
                        <a:latin typeface="+mj-lt"/>
                      </a:endParaRPr>
                    </a:p>
                  </a:txBody>
                  <a:tcPr marL="7198" marR="7198" marT="7198" marB="0" anchor="ctr">
                    <a:gradFill>
                      <a:gsLst>
                        <a:gs pos="0">
                          <a:schemeClr val="tx2">
                            <a:lumMod val="20000"/>
                            <a:lumOff val="80000"/>
                          </a:schemeClr>
                        </a:gs>
                        <a:gs pos="100000">
                          <a:schemeClr val="bg1"/>
                        </a:gs>
                      </a:gsLst>
                      <a:lin ang="5400000" scaled="0"/>
                    </a:gradFill>
                  </a:tcPr>
                </a:tc>
                <a:tc>
                  <a:txBody>
                    <a:bodyPr/>
                    <a:lstStyle/>
                    <a:p>
                      <a:pPr algn="ctr" fontAlgn="ctr"/>
                      <a:endParaRPr lang="fr-FR" sz="1200" b="0" i="0" u="none" strike="noStrike" dirty="0">
                        <a:effectLst/>
                        <a:latin typeface="+mj-lt"/>
                      </a:endParaRPr>
                    </a:p>
                  </a:txBody>
                  <a:tcPr marL="7198" marR="7198" marT="7198" marB="0" anchor="ctr">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mj-lt"/>
                        </a:rPr>
                        <a:t>49</a:t>
                      </a:r>
                      <a:endParaRPr lang="fr-FR" sz="1200" b="0" i="0" u="none" strike="noStrike" dirty="0">
                        <a:solidFill>
                          <a:srgbClr val="0070C0"/>
                        </a:solidFill>
                        <a:effectLst/>
                        <a:latin typeface="+mj-lt"/>
                      </a:endParaRPr>
                    </a:p>
                  </a:txBody>
                  <a:tcPr marL="7198" marR="7198" marT="7198" marB="0" anchor="ctr">
                    <a:gradFill>
                      <a:gsLst>
                        <a:gs pos="0">
                          <a:schemeClr val="tx2">
                            <a:lumMod val="20000"/>
                            <a:lumOff val="80000"/>
                          </a:schemeClr>
                        </a:gs>
                        <a:gs pos="100000">
                          <a:schemeClr val="bg1"/>
                        </a:gs>
                      </a:gsLst>
                      <a:lin ang="5400000" scaled="0"/>
                    </a:gradFill>
                  </a:tcPr>
                </a:tc>
                <a:tc>
                  <a:txBody>
                    <a:bodyPr/>
                    <a:lstStyle/>
                    <a:p>
                      <a:pPr algn="ctr" fontAlgn="ctr"/>
                      <a:r>
                        <a:rPr lang="fr-FR" sz="1200" b="0" i="0" u="none" strike="noStrike" dirty="0" smtClean="0">
                          <a:solidFill>
                            <a:srgbClr val="0070C0"/>
                          </a:solidFill>
                          <a:effectLst/>
                          <a:latin typeface="+mj-lt"/>
                        </a:rPr>
                        <a:t>52</a:t>
                      </a:r>
                      <a:endParaRPr lang="fr-FR" sz="1200" b="0" i="0" u="none" strike="noStrike" dirty="0">
                        <a:solidFill>
                          <a:srgbClr val="0070C0"/>
                        </a:solidFill>
                        <a:effectLst/>
                        <a:latin typeface="+mj-lt"/>
                      </a:endParaRPr>
                    </a:p>
                  </a:txBody>
                  <a:tcPr marL="7198" marR="7198" marT="7198"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1"/>
                  </a:ext>
                </a:extLst>
              </a:tr>
              <a:tr h="199915">
                <a:tc gridSpan="3">
                  <a:txBody>
                    <a:bodyPr/>
                    <a:lstStyle/>
                    <a:p>
                      <a:pPr algn="ctr" fontAlgn="ctr"/>
                      <a:r>
                        <a:rPr lang="fr-FR" sz="1200" u="none" strike="noStrike" smtClean="0">
                          <a:effectLst/>
                          <a:latin typeface="+mj-lt"/>
                        </a:rPr>
                        <a:t>17</a:t>
                      </a:r>
                      <a:r>
                        <a:rPr lang="fr-FR" sz="1200" u="none" strike="noStrike" dirty="0">
                          <a:effectLst/>
                          <a:latin typeface="+mj-lt"/>
                        </a:rPr>
                        <a:t>.     Les modalités d’animation du réseau des AP </a:t>
                      </a:r>
                      <a:r>
                        <a:rPr lang="fr-FR" sz="1200" u="none" strike="noStrike" dirty="0" err="1">
                          <a:effectLst/>
                          <a:latin typeface="+mj-lt"/>
                        </a:rPr>
                        <a:t>ont-elles</a:t>
                      </a:r>
                      <a:r>
                        <a:rPr lang="fr-FR" sz="1200" u="none" strike="noStrike" dirty="0">
                          <a:effectLst/>
                          <a:latin typeface="+mj-lt"/>
                        </a:rPr>
                        <a:t> été présentées au CHSCT ?</a:t>
                      </a:r>
                      <a:endParaRPr lang="fr-FR" sz="1200" b="1" i="0" u="none" strike="noStrike" dirty="0">
                        <a:solidFill>
                          <a:srgbClr val="000000"/>
                        </a:solidFill>
                        <a:effectLst/>
                        <a:latin typeface="+mj-lt"/>
                      </a:endParaRPr>
                    </a:p>
                  </a:txBody>
                  <a:tcPr marL="7198" marR="7198" marT="7198" marB="0" anchor="ctr">
                    <a:gradFill>
                      <a:gsLst>
                        <a:gs pos="0">
                          <a:schemeClr val="tx2">
                            <a:lumMod val="20000"/>
                            <a:lumOff val="80000"/>
                          </a:schemeClr>
                        </a:gs>
                        <a:gs pos="100000">
                          <a:schemeClr val="bg1"/>
                        </a:gs>
                      </a:gsLst>
                      <a:lin ang="5400000" scaled="0"/>
                    </a:gradFill>
                  </a:tcPr>
                </a:tc>
                <a:tc hMerge="1">
                  <a:txBody>
                    <a:bodyPr/>
                    <a:lstStyle/>
                    <a:p>
                      <a:endParaRPr lang="fr-FR"/>
                    </a:p>
                  </a:txBody>
                  <a:tcPr/>
                </a:tc>
                <a:tc hMerge="1">
                  <a:txBody>
                    <a:bodyPr/>
                    <a:lstStyle/>
                    <a:p>
                      <a:endParaRPr lang="fr-FR"/>
                    </a:p>
                  </a:txBody>
                  <a:tcPr/>
                </a:tc>
                <a:tc>
                  <a:txBody>
                    <a:bodyPr/>
                    <a:lstStyle/>
                    <a:p>
                      <a:pPr algn="ctr" fontAlgn="ctr"/>
                      <a:r>
                        <a:rPr lang="fr-FR" sz="1200" u="none" strike="noStrike">
                          <a:effectLst/>
                          <a:latin typeface="+mj-lt"/>
                        </a:rPr>
                        <a:t>oui</a:t>
                      </a:r>
                      <a:endParaRPr lang="fr-FR" sz="1200" b="0" i="0" u="none" strike="noStrike">
                        <a:effectLst/>
                        <a:latin typeface="+mj-lt"/>
                      </a:endParaRPr>
                    </a:p>
                  </a:txBody>
                  <a:tcPr marL="7198" marR="7198" marT="7198" marB="0" anchor="ctr">
                    <a:gradFill>
                      <a:gsLst>
                        <a:gs pos="0">
                          <a:schemeClr val="tx2">
                            <a:lumMod val="20000"/>
                            <a:lumOff val="80000"/>
                          </a:schemeClr>
                        </a:gs>
                        <a:gs pos="100000">
                          <a:schemeClr val="bg1"/>
                        </a:gs>
                      </a:gsLst>
                      <a:lin ang="5400000" scaled="0"/>
                    </a:gradFill>
                  </a:tcPr>
                </a:tc>
                <a:tc>
                  <a:txBody>
                    <a:bodyPr/>
                    <a:lstStyle/>
                    <a:p>
                      <a:pPr algn="ctr" fontAlgn="b"/>
                      <a:r>
                        <a:rPr lang="fr-FR" sz="1200" u="none" strike="noStrike">
                          <a:effectLst/>
                          <a:latin typeface="+mj-lt"/>
                        </a:rPr>
                        <a:t>non</a:t>
                      </a:r>
                      <a:endParaRPr lang="fr-FR" sz="1200" b="0" i="0" u="none" strike="noStrike">
                        <a:effectLst/>
                        <a:latin typeface="+mj-lt"/>
                      </a:endParaRPr>
                    </a:p>
                  </a:txBody>
                  <a:tcPr marL="7198" marR="7198" marT="7198" marB="0" anchor="b">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2"/>
                  </a:ext>
                </a:extLst>
              </a:tr>
              <a:tr h="225878">
                <a:tc>
                  <a:txBody>
                    <a:bodyPr/>
                    <a:lstStyle/>
                    <a:p>
                      <a:pPr algn="ctr" fontAlgn="b"/>
                      <a:endParaRPr lang="fr-FR" sz="1200" b="0" i="0" u="none" strike="noStrike" dirty="0">
                        <a:effectLst/>
                        <a:latin typeface="+mj-lt"/>
                      </a:endParaRPr>
                    </a:p>
                  </a:txBody>
                  <a:tcPr marL="7198" marR="7198" marT="7198" marB="0" anchor="b">
                    <a:gradFill>
                      <a:gsLst>
                        <a:gs pos="0">
                          <a:schemeClr val="tx2">
                            <a:lumMod val="20000"/>
                            <a:lumOff val="80000"/>
                          </a:schemeClr>
                        </a:gs>
                        <a:gs pos="100000">
                          <a:schemeClr val="bg1"/>
                        </a:gs>
                      </a:gsLst>
                      <a:lin ang="5400000" scaled="0"/>
                    </a:gradFill>
                  </a:tcPr>
                </a:tc>
                <a:tc>
                  <a:txBody>
                    <a:bodyPr/>
                    <a:lstStyle/>
                    <a:p>
                      <a:pPr algn="ctr" fontAlgn="b"/>
                      <a:endParaRPr lang="fr-FR" sz="1200" b="0" i="0" u="none" strike="noStrike" dirty="0">
                        <a:effectLst/>
                        <a:latin typeface="+mj-lt"/>
                      </a:endParaRPr>
                    </a:p>
                  </a:txBody>
                  <a:tcPr marL="7198" marR="7198" marT="7198" marB="0" anchor="b">
                    <a:gradFill>
                      <a:gsLst>
                        <a:gs pos="0">
                          <a:schemeClr val="tx2">
                            <a:lumMod val="20000"/>
                            <a:lumOff val="80000"/>
                          </a:schemeClr>
                        </a:gs>
                        <a:gs pos="100000">
                          <a:schemeClr val="bg1"/>
                        </a:gs>
                      </a:gsLst>
                      <a:lin ang="5400000" scaled="0"/>
                    </a:gradFill>
                  </a:tcPr>
                </a:tc>
                <a:tc>
                  <a:txBody>
                    <a:bodyPr/>
                    <a:lstStyle/>
                    <a:p>
                      <a:pPr algn="ctr" fontAlgn="b"/>
                      <a:endParaRPr lang="fr-FR" sz="1200" b="0" i="0" u="none" strike="noStrike" dirty="0">
                        <a:effectLst/>
                        <a:latin typeface="+mj-lt"/>
                      </a:endParaRPr>
                    </a:p>
                  </a:txBody>
                  <a:tcPr marL="7198" marR="7198" marT="7198" marB="0" anchor="b">
                    <a:gradFill>
                      <a:gsLst>
                        <a:gs pos="0">
                          <a:schemeClr val="tx2">
                            <a:lumMod val="20000"/>
                            <a:lumOff val="80000"/>
                          </a:schemeClr>
                        </a:gs>
                        <a:gs pos="100000">
                          <a:schemeClr val="bg1"/>
                        </a:gs>
                      </a:gsLst>
                      <a:lin ang="5400000" scaled="0"/>
                    </a:gradFill>
                  </a:tcPr>
                </a:tc>
                <a:tc>
                  <a:txBody>
                    <a:bodyPr/>
                    <a:lstStyle/>
                    <a:p>
                      <a:pPr algn="ctr" fontAlgn="ctr"/>
                      <a:r>
                        <a:rPr lang="fr-FR" sz="1200" u="none" strike="noStrike" dirty="0" smtClean="0">
                          <a:solidFill>
                            <a:srgbClr val="0070C0"/>
                          </a:solidFill>
                          <a:effectLst/>
                          <a:latin typeface="+mj-lt"/>
                        </a:rPr>
                        <a:t>58</a:t>
                      </a:r>
                      <a:endParaRPr lang="fr-FR" sz="1200" b="0" i="0" u="none" strike="noStrike" dirty="0">
                        <a:solidFill>
                          <a:srgbClr val="0070C0"/>
                        </a:solidFill>
                        <a:effectLst/>
                        <a:latin typeface="+mj-lt"/>
                      </a:endParaRPr>
                    </a:p>
                  </a:txBody>
                  <a:tcPr marL="7198" marR="7198" marT="7198" marB="0" anchor="ctr">
                    <a:gradFill>
                      <a:gsLst>
                        <a:gs pos="0">
                          <a:schemeClr val="tx2">
                            <a:lumMod val="20000"/>
                            <a:lumOff val="80000"/>
                          </a:schemeClr>
                        </a:gs>
                        <a:gs pos="100000">
                          <a:schemeClr val="bg1"/>
                        </a:gs>
                      </a:gsLst>
                      <a:lin ang="5400000" scaled="0"/>
                    </a:gradFill>
                  </a:tcPr>
                </a:tc>
                <a:tc>
                  <a:txBody>
                    <a:bodyPr/>
                    <a:lstStyle/>
                    <a:p>
                      <a:pPr algn="ctr" fontAlgn="ctr"/>
                      <a:r>
                        <a:rPr lang="fr-FR" sz="1200" u="none" strike="noStrike" dirty="0" smtClean="0">
                          <a:solidFill>
                            <a:srgbClr val="0070C0"/>
                          </a:solidFill>
                          <a:effectLst/>
                          <a:latin typeface="+mj-lt"/>
                        </a:rPr>
                        <a:t>46</a:t>
                      </a:r>
                      <a:endParaRPr lang="fr-FR" sz="1200" b="0" i="0" u="none" strike="noStrike" dirty="0">
                        <a:solidFill>
                          <a:srgbClr val="0070C0"/>
                        </a:solidFill>
                        <a:effectLst/>
                        <a:latin typeface="+mj-lt"/>
                      </a:endParaRPr>
                    </a:p>
                  </a:txBody>
                  <a:tcPr marL="7198" marR="7198" marT="7198" marB="0" anchor="ctr">
                    <a:gradFill>
                      <a:gsLst>
                        <a:gs pos="0">
                          <a:schemeClr val="tx2">
                            <a:lumMod val="20000"/>
                            <a:lumOff val="80000"/>
                          </a:schemeClr>
                        </a:gs>
                        <a:gs pos="100000">
                          <a:schemeClr val="bg1"/>
                        </a:gs>
                      </a:gsLst>
                      <a:lin ang="5400000" scaled="0"/>
                    </a:gra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54406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38522</TotalTime>
  <Words>8625</Words>
  <Application>Microsoft Office PowerPoint</Application>
  <PresentationFormat>Affichage à l'écran (4:3)</PresentationFormat>
  <Paragraphs>1304</Paragraphs>
  <Slides>66</Slides>
  <Notes>65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66</vt:i4>
      </vt:variant>
    </vt:vector>
  </HeadingPairs>
  <TitlesOfParts>
    <vt:vector size="73" baseType="lpstr">
      <vt:lpstr>ＭＳ Ｐゴシック</vt:lpstr>
      <vt:lpstr>Arial</vt:lpstr>
      <vt:lpstr>Arial Italic</vt:lpstr>
      <vt:lpstr>Arial Unicode MS</vt:lpstr>
      <vt:lpstr>Calibri</vt:lpstr>
      <vt:lpstr>page de presentation et de partie</vt:lpstr>
      <vt:lpstr>pages de contenus</vt:lpstr>
      <vt:lpstr> </vt:lpstr>
      <vt:lpstr>Présentation de l’enquête: Méthodologie et Chiffres clés</vt:lpstr>
      <vt:lpstr>Présentation de l’enquête: Méthodologie et Chiffres clés</vt:lpstr>
      <vt:lpstr>1. Description de l’organisation de la prévention mise en place dans l’établissement. Critère 1.1 La liste des chefs de service est établie, les unités de travail sont identifiées. Le rôle des chefs de service en matière de santé et de sécurité est précisé.</vt:lpstr>
      <vt:lpstr>1. Description de l’organisation de la prévention mise en place dans l’établissement. Critère 1.1 La liste des chefs de service est établie, les unités de travail sont identifiées. Le rôle des chefs de service en matière de santé et de sécurité est précisé.</vt:lpstr>
      <vt:lpstr>Critère 1.2 : Des assistants et des conseillers prévention chargés d’assister et de conseiller le chef d’établissement et les chefs de service sont en place aux différents niveaux le nécessitant (établissement, site, composante, unité, service selon les cas) et forment un réseau structuré</vt:lpstr>
      <vt:lpstr>Critère 1.2 : Des assistants et des conseillers prévention chargés d’assister et de conseiller le chef d’établissement et les chefs de service sont en place aux différents niveaux le nécessitant (établissement, site, composante, unité, service selon les cas) et forment un réseau structuré</vt:lpstr>
      <vt:lpstr>Critère 1.2 : Des assistants et des conseillers prévention chargés d’assister et de conseiller le chef d’établissement et les chefs de service sont en place aux différents niveaux le nécessitant (établissement, site, composante, unité, service selon les cas) et forment un réseau structuré</vt:lpstr>
      <vt:lpstr>Critère 1.2 : Des assistants et des conseillers prévention chargés d’assister et de conseiller le chef d’établissement et les chefs de service sont en place aux différents niveaux le nécessitant (établissement, site, composante, unité, service selon les cas) et forment un réseau structuré</vt:lpstr>
      <vt:lpstr>Critère 1.2 : Des assistants et des conseillers prévention chargés d’assister et de conseiller le chef d’établissement et les chefs de service sont en place aux différents niveaux le nécessitant (établissement, site, composante, unité, service selon les cas) et forment un réseau structuré</vt:lpstr>
      <vt:lpstr>Critère 1.3 Un service de médecine de prévention est assuré pour l'ensemble des agents</vt:lpstr>
      <vt:lpstr>Critère 1.3 Un service de médecine de prévention est assuré pour l'ensemble des agents</vt:lpstr>
      <vt:lpstr>Critère 1.3 Un service de médecine de prévention est assuré pour l'ensemble des agents</vt:lpstr>
      <vt:lpstr>Critère 1.3 Un service de médecine de prévention est assuré pour l'ensemble des agents</vt:lpstr>
      <vt:lpstr>Critère 1.3 Un service de médecine de prévention est assuré pour l'ensemble des agents</vt:lpstr>
      <vt:lpstr>Critère 1.4: des instances de concertation (CHSCT d’établissement, CHSCT spéciaux) sont en place aux différents niveaux </vt:lpstr>
      <vt:lpstr>Critère 1.4: des instances de concertation (CHSCT d’établissement, CHSCT spéciaux) sont en place aux différents niveaux </vt:lpstr>
      <vt:lpstr>Critère 1.4: des instances de concertation (CHSCT d’établissement, CHSCT spéciaux) sont en place aux différents niveaux </vt:lpstr>
      <vt:lpstr>Critère 1.5: Des registres de santé et sécurité au travail (SST) sont mis en place dans l’établissement et sont accessibles aux agents et usagers.</vt:lpstr>
      <vt:lpstr>Critère 1.6: Un registre pour le signalement des dangers graves et imminents (SDGI) est mis en place.</vt:lpstr>
      <vt:lpstr>Nature des droits de retrait (VERBATIMS renseignés par 3 établissements)</vt:lpstr>
      <vt:lpstr>2. Fonctionnement des CHSCT  Critère 2.1 : Secrétaire du CHSCT</vt:lpstr>
      <vt:lpstr>2. Fonctionnement des CHSCT  Critère 2.1 : Secrétaire du CHSCT</vt:lpstr>
      <vt:lpstr>Critère 2.2 : Les CHSCT se réunissent régulièrement</vt:lpstr>
      <vt:lpstr>Critère 2.2 : Les CHSCT se réunissent régulièrement</vt:lpstr>
      <vt:lpstr>Critère 2.3 : Le rapport annuel SST et le programme de prévention des risques professionnels et d’amélioration des conditions de travail sont soumis chaque année au CHSCT, communiqués au CT et le cas échéant au CA de l’établissement</vt:lpstr>
      <vt:lpstr>Critère 2.3 : Le rapport annuel SST ainsi que le programme de prévention des risques professionnels et d’amélioration des conditions de travail sont soumis chaque année au CHSCT, communiqués au CT et le cas échéant au CA de l’établissement</vt:lpstr>
      <vt:lpstr>Critère 2.3 : Le rapport annuel SST ainsi que le programme de prévention des risques professionnels et d’amélioration des conditions de travail sont soumis chaque année au CHSCT, communiqués au CT et le cas échéant au CA de l’établissement</vt:lpstr>
      <vt:lpstr>Critère 2.4 : Le CHSCT procède régulièrement à la visite des services relevant de son champ de compétence</vt:lpstr>
      <vt:lpstr>Critère 2.4 : Le CHSCT procède régulièrement à la visite des services relevant de son champ de compétence</vt:lpstr>
      <vt:lpstr>Critère 2.5: Le comité procède à une enquête à l’occasion de chaque accident de service grave ou à caractère répété ou de chaque déclaration de maladie professionnelle ou à caractère professionnel</vt:lpstr>
      <vt:lpstr>Critère 2.6 Le CHSCT est consulté sur la teneur de tout document se rattachant à sa mission, et notamment sur les règlements et les consignes SST, sur les projets de construction ou d’aménagement de locaux et les projets d’introduction de nouvelles technologies</vt:lpstr>
      <vt:lpstr>Critère 2.6 Le CHSCT est consulté sur la teneur de tout document se rattachant à sa mission, et notamment sur les règlements et les consignes SST, sur les projets de construction ou d’aménagement de locaux et les projets d’introduction de nouvelles technologies</vt:lpstr>
      <vt:lpstr>Critère 2.7  Le CHSCT prend connaissance des rapports d’activité de la médecine de prévention.</vt:lpstr>
      <vt:lpstr>Critère 2.8 : Le CHSCT prend connaissance des rapports d’activité du service social pour la partie relative à la santé et à la sécurité.</vt:lpstr>
      <vt:lpstr>Critère 2.9 : Le CHSCT est informé des visites et de toutes les observations de l’inspecteur santé et sécurité au travail.</vt:lpstr>
      <vt:lpstr>Critère 2.10 : Le CHSCT prend connaissance des orientations stratégiques ministérielles</vt:lpstr>
      <vt:lpstr>Critère 2.11 : Le CHSCT participe à la préparation des actions de formation des agents en matière d’hygiène et de sécurité et veille à leur mise en œuvre.</vt:lpstr>
      <vt:lpstr>Critère 2.12 : Les projets élaborés et avis émis par le CHSCT sont portés par l’administration à la connaissance des agents dans un délai d’un mois.</vt:lpstr>
      <vt:lpstr>Critère 2.13 : Le président du CHSCT informe, dans un délai de deux mois, par une communication écrite les membres du comité des suites données aux propositions et avis de celui-ci.</vt:lpstr>
      <vt:lpstr>Critère 2.14 : Le CHSCT sollicite le chef d’établissement pour un recours à un expert agréé.</vt:lpstr>
      <vt:lpstr>Critère 2.15 : Un bilan annuel de mise en œuvre de la surveillance médicale post-professionnelle est présenté au CHSCT</vt:lpstr>
      <vt:lpstr>3. évaluation des risques et démarche de prévention Critère 3.1 : Chaque unité de travail (unité, laboratoire, service, institut…) a réalisé un inventaire et l’évaluation a priori des risques.</vt:lpstr>
      <vt:lpstr>Critère 3.2 : Les actions et les mesures nécessaires sont mises en œuvre immédiatement ou planifiées si nécessaire. Les résultats de l’évaluation des risques effectuée dans chaque unité de travail sont transmis à l’entité de niveau supérieur. S’il y a lieu, les chefs de service informent l’échelon supérieur des mesures auxquelles ils n’ont pu donner suite.</vt:lpstr>
      <vt:lpstr>Critère 3.3 : Les dispositions de sécurité des modes opératoires, des appareillages et des montages expérimentaux sont validées avant mise en service. Critère 3.4 : Les plans de prévention réglementairement prévus écrits sont établis lors des travaux réalisés par une entreprise extérieure</vt:lpstr>
      <vt:lpstr>Critère 3.5 : Pour toute opération de bâtiment ou de génie civil, le maître d’ouvrage s’assure de l’élaboration du plan général de coordination et du dossier d’intervention ultérieure sur l’ouvrage (DIUO)</vt:lpstr>
      <vt:lpstr>Critère 3.6 : Les installations et équipements sont contrôlés périodiquement.  La traçabilité des mesures correctives est assurée.</vt:lpstr>
      <vt:lpstr>Critère 3.7 : Une fiche collective d’exposition propre aux services (nature des risques professionnels et effectifs des agents exposés) est rédigée.</vt:lpstr>
      <vt:lpstr>Critère 3.8 : Les fiches individuelles d’exposition sont délivrées.</vt:lpstr>
      <vt:lpstr>Critère 3.9 : Risques particuliers – Agents chimiques dangereux, agents biologiques, sources radioactives, rayonnements optiques artificiels et nanomatériaux</vt:lpstr>
      <vt:lpstr>Critère 3.9 : Risques particuliers – Agents chimiques dangereux, agents biologiques, sources radioactives, rayonnements optiques artificiels et nanomatériaux en 2021</vt:lpstr>
      <vt:lpstr>Critère 3.9 : Risques particuliers – Agents chimiques dangereux, agents biologiques, sources radioactives, rayonnements optiques artificiels et nanomatériaux</vt:lpstr>
      <vt:lpstr>Critère 3.9 : Risques particuliers – Agents chimiques dangereux, agents biologiques, sources radioactives, rayonnements optiques artificiels et nanomatériaux en 2021</vt:lpstr>
      <vt:lpstr>Critère 3.10 : Risques particuliers – OGM et animaux</vt:lpstr>
      <vt:lpstr>Critère 3.10 : Risques particuliers – OGM et animaux en 2021</vt:lpstr>
      <vt:lpstr>4. L’information et la formation des agents sont assurées à tous les niveaux Critère 4.1: Le plan de formation de l’établissement prend en considération l’ensemble des formations à la sécurité obligatoires au poste de travail (hors formations aux autorisations et habilitations réglementaires / critère 4.2)</vt:lpstr>
      <vt:lpstr>Critère 4.2 : Les autorisations et les habilitations réglementaires sont délivrées aux personnes désignées, formées et ayant bénéficié, le cas échéant, d’un examen d’aptitude effectué par le médecin de prévention.</vt:lpstr>
      <vt:lpstr>Critère 4.3 : Une formation spécifique, renouvelée à chaque mandat, est assurée aux membres de CHSCT.</vt:lpstr>
      <vt:lpstr>5. L’établissement met en place une prévention médicale Critère 5.1 : Le service de médecine de prévention reçoit les éléments nécessaires à l’exercice de ses missions Critère 5.2 : Le service de médecine de prévention est informé dans les plus brefs délais par l’administration des accidents et des maladies professionnelles</vt:lpstr>
      <vt:lpstr>Critère 5.3 : Les handicapés, les femmes enceintes, les agents réintégrés après un congé de longue maladie ou de longue durée, les agents professionnellement exposés et les agents souffrant de pathologies particulières déterminées par le médecin de prévention bénéficient d’une surveillance médicale particulière (SMP) et de visites médicales au moins annuellement.</vt:lpstr>
      <vt:lpstr>Critère 5.5 : Les agents qui ne relèvent pas d'une surveillance médicale particulière font l'objet d'une visite médicale auprès d'un médecin de prévention au moins tous les cinq ans. </vt:lpstr>
      <vt:lpstr>Critère 5.7 : Les agents exposés à des agents biologiques pathogènes bénéficient des vaccinations appropriées s'il y a lieu.</vt:lpstr>
      <vt:lpstr>Critère 5.9 : L’action spécifique sur le milieu professionnel est assurée et tracée (activités en milieu de travail).</vt:lpstr>
      <vt:lpstr>Critère 5.11 : Pour les établissements d’enseignement supérieur, les étudiants sont suivis médicalement.</vt:lpstr>
      <vt:lpstr>critère 5.12 : Les agents susceptibles d'avoir été exposés à un agent cancérogène, mutagène ou toxique pour la reproduction bénéficient d’un suivi médical avant la cessation définitive de leurs fonctions.</vt:lpstr>
      <vt:lpstr>Questions complémentaires</vt:lpstr>
    </vt:vector>
  </TitlesOfParts>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Administration centrale</dc:creator>
  <cp:lastModifiedBy>MALIKA REZGUI</cp:lastModifiedBy>
  <cp:revision>1589</cp:revision>
  <cp:lastPrinted>2022-09-05T07:18:33Z</cp:lastPrinted>
  <dcterms:created xsi:type="dcterms:W3CDTF">2017-04-28T10:34:49Z</dcterms:created>
  <dcterms:modified xsi:type="dcterms:W3CDTF">2023-02-15T13:57:41Z</dcterms:modified>
</cp:coreProperties>
</file>