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tif" ContentType="image/t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0"/>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61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B0594B-3E0E-48CA-95BA-6DFB7A1C6D97}" type="datetimeFigureOut">
              <a:rPr lang="fr-FR" smtClean="0"/>
              <a:t>05/06/2025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5795F5-C17B-4C24-BF32-17EE5EA06495}" type="slidenum">
              <a:rPr lang="fr-FR" smtClean="0"/>
              <a:t>‹N°›</a:t>
            </a:fld>
            <a:endParaRPr lang="fr-FR"/>
          </a:p>
        </p:txBody>
      </p:sp>
    </p:spTree>
    <p:extLst>
      <p:ext uri="{BB962C8B-B14F-4D97-AF65-F5344CB8AC3E}">
        <p14:creationId xmlns:p14="http://schemas.microsoft.com/office/powerpoint/2010/main" val="42471659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doi.org/10.3917/savo.017.0009"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b="1" u="sng" kern="100" dirty="0">
                <a:solidFill>
                  <a:srgbClr val="FFFFFF"/>
                </a:solidFill>
                <a:effectLst/>
                <a:latin typeface="Verdana" panose="020B0604030504040204" pitchFamily="34" charset="0"/>
                <a:ea typeface="Calibri" panose="020F0502020204030204" pitchFamily="34" charset="0"/>
                <a:cs typeface="Times New Roman" panose="02020603050405020304" pitchFamily="18" charset="0"/>
              </a:rPr>
              <a:t>Conférence plénière à 2 voix : la professionnalisation comme espace de dialogue</a:t>
            </a:r>
            <a:r>
              <a:rPr lang="fr-FR" sz="1800" b="1" kern="100" dirty="0">
                <a:solidFill>
                  <a:srgbClr val="FFFFFF"/>
                </a:solidFill>
                <a:effectLst/>
                <a:latin typeface="Verdana" panose="020B0604030504040204" pitchFamily="34" charset="0"/>
                <a:ea typeface="Calibri" panose="020F0502020204030204" pitchFamily="34" charset="0"/>
                <a:cs typeface="Times New Roman" panose="02020603050405020304" pitchFamily="18" charset="0"/>
              </a:rPr>
              <a:t/>
            </a:r>
            <a:br>
              <a:rPr lang="fr-FR" sz="1800" b="1" kern="100" dirty="0">
                <a:solidFill>
                  <a:srgbClr val="FFFFFF"/>
                </a:solidFill>
                <a:effectLst/>
                <a:latin typeface="Verdana" panose="020B0604030504040204" pitchFamily="34" charset="0"/>
                <a:ea typeface="Calibri" panose="020F0502020204030204" pitchFamily="34" charset="0"/>
                <a:cs typeface="Times New Roman" panose="02020603050405020304" pitchFamily="18" charset="0"/>
              </a:rPr>
            </a:br>
            <a:r>
              <a:rPr lang="fr-FR" sz="1800" i="1" kern="100" dirty="0">
                <a:solidFill>
                  <a:srgbClr val="FFFFFF"/>
                </a:solidFill>
                <a:effectLst/>
                <a:latin typeface="Verdana" panose="020B0604030504040204" pitchFamily="34" charset="0"/>
                <a:ea typeface="Calibri" panose="020F0502020204030204" pitchFamily="34" charset="0"/>
                <a:cs typeface="Times New Roman" panose="02020603050405020304" pitchFamily="18" charset="0"/>
              </a:rPr>
              <a:t>Solveig Fernagu et Geneviève Lameul</a:t>
            </a:r>
            <a:endParaRPr lang="fr-FR"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5458FFEB-4B65-2044-851D-687DBB82606B}" type="slidenum">
              <a:rPr lang="fr-FR" smtClean="0"/>
              <a:t>1</a:t>
            </a:fld>
            <a:endParaRPr lang="fr-FR"/>
          </a:p>
        </p:txBody>
      </p:sp>
    </p:spTree>
    <p:extLst>
      <p:ext uri="{BB962C8B-B14F-4D97-AF65-F5344CB8AC3E}">
        <p14:creationId xmlns:p14="http://schemas.microsoft.com/office/powerpoint/2010/main" val="21132943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4DB8B4-AE9E-4D76-986F-B42BD512146B}"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26303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14DB8B4-AE9E-4D76-986F-B42BD512146B}" type="slidenum">
              <a:rPr lang="fr-FR" smtClean="0"/>
              <a:pPr/>
              <a:t>22</a:t>
            </a:fld>
            <a:endParaRPr lang="fr-FR" dirty="0"/>
          </a:p>
        </p:txBody>
      </p:sp>
    </p:spTree>
    <p:extLst>
      <p:ext uri="{BB962C8B-B14F-4D97-AF65-F5344CB8AC3E}">
        <p14:creationId xmlns:p14="http://schemas.microsoft.com/office/powerpoint/2010/main" val="34441581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14DB8B4-AE9E-4D76-986F-B42BD512146B}" type="slidenum">
              <a:rPr lang="fr-FR" smtClean="0"/>
              <a:pPr/>
              <a:t>23</a:t>
            </a:fld>
            <a:endParaRPr lang="fr-FR" dirty="0"/>
          </a:p>
        </p:txBody>
      </p:sp>
    </p:spTree>
    <p:extLst>
      <p:ext uri="{BB962C8B-B14F-4D97-AF65-F5344CB8AC3E}">
        <p14:creationId xmlns:p14="http://schemas.microsoft.com/office/powerpoint/2010/main" val="26505499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C14DB8B4-AE9E-4D76-986F-B42BD512146B}" type="slidenum">
              <a:rPr lang="fr-FR" smtClean="0"/>
              <a:t>24</a:t>
            </a:fld>
            <a:endParaRPr lang="fr-FR"/>
          </a:p>
        </p:txBody>
      </p:sp>
    </p:spTree>
    <p:extLst>
      <p:ext uri="{BB962C8B-B14F-4D97-AF65-F5344CB8AC3E}">
        <p14:creationId xmlns:p14="http://schemas.microsoft.com/office/powerpoint/2010/main" val="30312325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14DB8B4-AE9E-4D76-986F-B42BD512146B}" type="slidenum">
              <a:rPr lang="fr-FR" smtClean="0"/>
              <a:t>27</a:t>
            </a:fld>
            <a:endParaRPr lang="fr-FR"/>
          </a:p>
        </p:txBody>
      </p:sp>
    </p:spTree>
    <p:extLst>
      <p:ext uri="{BB962C8B-B14F-4D97-AF65-F5344CB8AC3E}">
        <p14:creationId xmlns:p14="http://schemas.microsoft.com/office/powerpoint/2010/main" val="27539200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L’individu, les dispositif, l’organisation et le tissu socio-économique</a:t>
            </a:r>
          </a:p>
          <a:p>
            <a:r>
              <a:rPr lang="fr-FR" dirty="0"/>
              <a:t>Reliance à soi, aux autre et au monde</a:t>
            </a:r>
          </a:p>
          <a:p>
            <a:pPr rtl="0"/>
            <a:r>
              <a:rPr lang="fr-FR" dirty="0">
                <a:effectLst/>
              </a:rPr>
              <a:t>"penser la réciprocité et la circularité de ses effets" =  </a:t>
            </a:r>
            <a:r>
              <a:rPr lang="fr-FR" b="0" dirty="0">
                <a:effectLst/>
              </a:rPr>
              <a:t>il faut analyser et comprendre comment les différentes conséquences d'une action, d'un phénomène ou d'un système s'influencent mutuellement, non pas de manière linéaire, mais dans des boucles et des interactions complexes</a:t>
            </a:r>
          </a:p>
          <a:p>
            <a:pPr rtl="0"/>
            <a:r>
              <a:rPr lang="fr-FR" b="1" dirty="0"/>
              <a:t>La réciprocité :</a:t>
            </a:r>
            <a:r>
              <a:rPr lang="fr-FR" dirty="0"/>
              <a:t> signifie que l'influence ne va pas dans un seul sens. Si A </a:t>
            </a:r>
            <a:r>
              <a:rPr lang="fr-FR" dirty="0" err="1"/>
              <a:t>a</a:t>
            </a:r>
            <a:r>
              <a:rPr lang="fr-FR" dirty="0"/>
              <a:t> un effet sur B, alors B peut aussi avoir un effet sur A, ou sur le processus qui a généré A. C'est un échange mutuel d'influences.</a:t>
            </a:r>
          </a:p>
          <a:p>
            <a:pPr rtl="0"/>
            <a:endParaRPr lang="fr-FR" b="0" dirty="0">
              <a:effectLst/>
            </a:endParaRPr>
          </a:p>
          <a:p>
            <a:r>
              <a:rPr lang="fr-FR" b="0" dirty="0"/>
              <a:t>En allant au-delà des relations de cause à effet simples et linéaires. on met en lumière l'idée que les choses ne se passent pas de manière isolée, mais que tout est interconnecté et que les actions engendrent des réactions qui peuvent à leur tour modifier les conditions initiales.</a:t>
            </a:r>
          </a:p>
          <a:p>
            <a:r>
              <a:rPr lang="fr-FR" dirty="0"/>
              <a:t>Exemples: </a:t>
            </a:r>
          </a:p>
          <a:p>
            <a:r>
              <a:rPr lang="fr-FR" b="1" dirty="0"/>
              <a:t>En éducation/formation :</a:t>
            </a:r>
            <a:r>
              <a:rPr lang="fr-FR" dirty="0"/>
              <a:t> Comment l'apprentissage de l'élève influence les pratiques de l'enseignant, qui à leur tour influencent l'apprentissage, etc.</a:t>
            </a:r>
          </a:p>
          <a:p>
            <a:r>
              <a:rPr lang="fr-FR" b="1" dirty="0"/>
              <a:t>En écologie :</a:t>
            </a:r>
            <a:r>
              <a:rPr lang="fr-FR" dirty="0"/>
              <a:t> Comment la pollution affecte un écosystème, et comment cette altération de l'écosystème peut en retour impacter la source de pollution ou d'autres facteurs.</a:t>
            </a:r>
          </a:p>
          <a:p>
            <a:r>
              <a:rPr lang="fr-FR" b="1" dirty="0"/>
              <a:t>En économie :</a:t>
            </a:r>
            <a:r>
              <a:rPr lang="fr-FR" dirty="0"/>
              <a:t> Comment la consommation influence la production, et comment l'augmentation de la production peut influencer les habitudes de consommation.</a:t>
            </a:r>
          </a:p>
          <a:p>
            <a:pPr rtl="0"/>
            <a:endParaRPr lang="fr-FR" b="0" dirty="0">
              <a:effectLst/>
            </a:endParaRPr>
          </a:p>
        </p:txBody>
      </p:sp>
      <p:sp>
        <p:nvSpPr>
          <p:cNvPr id="4" name="Espace réservé du numéro de diapositive 3"/>
          <p:cNvSpPr>
            <a:spLocks noGrp="1"/>
          </p:cNvSpPr>
          <p:nvPr>
            <p:ph type="sldNum" sz="quarter" idx="5"/>
          </p:nvPr>
        </p:nvSpPr>
        <p:spPr/>
        <p:txBody>
          <a:bodyPr/>
          <a:lstStyle/>
          <a:p>
            <a:fld id="{5D3AA099-5899-4EBA-877E-BF611B773310}" type="slidenum">
              <a:rPr lang="fr-FR" smtClean="0"/>
              <a:t>29</a:t>
            </a:fld>
            <a:endParaRPr lang="fr-FR"/>
          </a:p>
        </p:txBody>
      </p:sp>
    </p:spTree>
    <p:extLst>
      <p:ext uri="{BB962C8B-B14F-4D97-AF65-F5344CB8AC3E}">
        <p14:creationId xmlns:p14="http://schemas.microsoft.com/office/powerpoint/2010/main" val="30397617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400" b="1" dirty="0"/>
              <a:t>un concept sociologique? </a:t>
            </a:r>
            <a:r>
              <a:rPr lang="fr-FR" sz="1100" dirty="0"/>
              <a:t/>
            </a:r>
            <a:br>
              <a:rPr lang="fr-FR" sz="1100" dirty="0"/>
            </a:br>
            <a:r>
              <a:rPr lang="fr-FR" sz="1200" i="1" dirty="0"/>
              <a:t>Un concept de la sociologie du travail apparue dans les années 1930 pour désigner les processus </a:t>
            </a:r>
            <a:br>
              <a:rPr lang="fr-FR" sz="1200" i="1" dirty="0"/>
            </a:br>
            <a:r>
              <a:rPr lang="fr-FR" sz="1200" i="1" dirty="0"/>
              <a:t>de constitution et de structuration des Professions et des Métiers – processus identitaire (Balas, 2024; </a:t>
            </a:r>
            <a:r>
              <a:rPr lang="fr-FR" sz="1200" i="1" dirty="0" err="1"/>
              <a:t>Bourdoncle</a:t>
            </a:r>
            <a:r>
              <a:rPr lang="fr-FR" sz="1200" i="1" dirty="0"/>
              <a:t>, 2000) – </a:t>
            </a:r>
            <a:r>
              <a:rPr lang="fr-FR" sz="1200" i="1" dirty="0" err="1"/>
              <a:t>professionnisme</a:t>
            </a:r>
            <a:r>
              <a:rPr lang="fr-FR" sz="1200" i="1" dirty="0"/>
              <a:t> (</a:t>
            </a:r>
            <a:r>
              <a:rPr lang="fr-FR" sz="1200" i="1" dirty="0" err="1"/>
              <a:t>Bourdoncle</a:t>
            </a:r>
            <a:r>
              <a:rPr lang="fr-FR" sz="1200" i="1" dirty="0"/>
              <a:t>, 1991) =  </a:t>
            </a:r>
            <a:r>
              <a:rPr lang="fr-FR" sz="1200" b="1" i="1" dirty="0"/>
              <a:t>processus</a:t>
            </a:r>
            <a:r>
              <a:rPr lang="fr-FR" sz="1200" i="1" dirty="0"/>
              <a:t> de construction sociale</a:t>
            </a:r>
          </a:p>
          <a:p>
            <a:pPr marL="0" indent="0">
              <a:buNone/>
            </a:pPr>
            <a:endParaRPr lang="fr-FR" sz="800" i="1" dirty="0"/>
          </a:p>
          <a:p>
            <a:r>
              <a:rPr lang="fr-FR" sz="1400" b="1" dirty="0"/>
              <a:t>un concept pédagogique?</a:t>
            </a:r>
            <a:r>
              <a:rPr lang="fr-FR" sz="1100" dirty="0"/>
              <a:t/>
            </a:r>
            <a:br>
              <a:rPr lang="fr-FR" sz="1100" dirty="0"/>
            </a:br>
            <a:r>
              <a:rPr lang="fr-FR" sz="1200" i="1" dirty="0"/>
              <a:t>Un concept de la pédagogie apparu dans les années 90 pour désigner les processus qui permettent </a:t>
            </a:r>
            <a:br>
              <a:rPr lang="fr-FR" sz="1200" i="1" dirty="0"/>
            </a:br>
            <a:r>
              <a:rPr lang="fr-FR" sz="1200" i="1" dirty="0"/>
              <a:t>de  finaliser les apprentissages par rapport aux situations de travail, de mettre en lien formation </a:t>
            </a:r>
            <a:br>
              <a:rPr lang="fr-FR" sz="1200" i="1" dirty="0"/>
            </a:br>
            <a:r>
              <a:rPr lang="fr-FR" sz="1200" i="1" dirty="0"/>
              <a:t>et apprentissages professionnels, d’articuler plus étroitement formation et travail… de développer </a:t>
            </a:r>
            <a:br>
              <a:rPr lang="fr-FR" sz="1200" i="1" dirty="0"/>
            </a:br>
            <a:r>
              <a:rPr lang="fr-FR" sz="1200" i="1" dirty="0"/>
              <a:t>une capacité à s’insérer… = </a:t>
            </a:r>
            <a:r>
              <a:rPr lang="fr-FR" sz="1200" b="1" i="1" dirty="0"/>
              <a:t>processus</a:t>
            </a:r>
            <a:r>
              <a:rPr lang="fr-FR" sz="1200" i="1" dirty="0"/>
              <a:t> pédagogique (Denoux, 2019; Ardouin, 2007; Fernagu, 2018)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solidFill>
                <a:srgbClr val="212427"/>
              </a:solidFill>
              <a:latin typeface="Alegreya"/>
            </a:endParaRPr>
          </a:p>
          <a:p>
            <a:r>
              <a:rPr lang="fr-FR" sz="1400" b="1" dirty="0"/>
              <a:t>Un concept managérial?</a:t>
            </a:r>
            <a:r>
              <a:rPr lang="fr-FR" dirty="0"/>
              <a:t/>
            </a:r>
            <a:br>
              <a:rPr lang="fr-FR" dirty="0"/>
            </a:br>
            <a:r>
              <a:rPr lang="fr-FR" sz="1200" i="1" dirty="0"/>
              <a:t>Un concept relatif au management des organisations (années 2000) comme réponse aux mutations économiques, aux évolutions des organisations du travail et des logiques de production, à l’intellectualisation, la </a:t>
            </a:r>
            <a:r>
              <a:rPr lang="fr-FR" sz="1200" i="1" dirty="0" err="1"/>
              <a:t>servicalisation</a:t>
            </a:r>
            <a:r>
              <a:rPr lang="fr-FR" sz="1200" i="1" dirty="0"/>
              <a:t> et à la flexibilisation du travail, qui invitent à une plus grande « agilité », à mobiliser une capacité à s’adapter, qui conduisent à une injonction de plus en plus prégnante au développement des compétences – </a:t>
            </a:r>
            <a:r>
              <a:rPr lang="fr-FR" sz="1200" b="1" i="1" dirty="0"/>
              <a:t>processus</a:t>
            </a:r>
            <a:r>
              <a:rPr lang="fr-FR" sz="1200" i="1" dirty="0"/>
              <a:t> organisationnel (Fernagu, 2018; Argyris et </a:t>
            </a:r>
            <a:r>
              <a:rPr lang="fr-FR" sz="1200" i="1" dirty="0" err="1"/>
              <a:t>Schön</a:t>
            </a:r>
            <a:r>
              <a:rPr lang="fr-FR" sz="1200" i="1" dirty="0"/>
              <a:t>, 2005) / organisations apprenantes</a:t>
            </a:r>
          </a:p>
          <a:p>
            <a:endParaRPr lang="fr-FR" sz="800" i="1" dirty="0"/>
          </a:p>
          <a:p>
            <a:r>
              <a:rPr lang="fr-FR" sz="1400" b="1" dirty="0"/>
              <a:t>Un concept psycho-ergonomique?</a:t>
            </a:r>
            <a:r>
              <a:rPr lang="fr-FR" sz="1400" i="1" dirty="0"/>
              <a:t/>
            </a:r>
            <a:br>
              <a:rPr lang="fr-FR" sz="1400" i="1" dirty="0"/>
            </a:br>
            <a:r>
              <a:rPr lang="fr-FR" sz="1200" i="1" dirty="0"/>
              <a:t>Un concept de la psycho-ergonomie apparu dans les années 70, permettant de se saisir de la façon </a:t>
            </a:r>
            <a:br>
              <a:rPr lang="fr-FR" sz="1200" i="1" dirty="0"/>
            </a:br>
            <a:r>
              <a:rPr lang="fr-FR" sz="1200" i="1" dirty="0"/>
              <a:t>dont l’activité d’un sujet est le support d’apprentissages, voire de développement professionnel. </a:t>
            </a:r>
            <a:br>
              <a:rPr lang="fr-FR" sz="1200" i="1" dirty="0"/>
            </a:br>
            <a:r>
              <a:rPr lang="fr-FR" sz="1200" i="1" dirty="0"/>
              <a:t>(Falzon, 2013; Leplat, 2001) – </a:t>
            </a:r>
            <a:r>
              <a:rPr lang="fr-FR" sz="1200" b="1" i="1" dirty="0"/>
              <a:t>processus</a:t>
            </a:r>
            <a:r>
              <a:rPr lang="fr-FR" sz="1200" i="1" dirty="0"/>
              <a:t> de développement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solidFill>
                <a:srgbClr val="212427"/>
              </a:solidFill>
              <a:latin typeface="Alegrey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solidFill>
                <a:srgbClr val="212427"/>
              </a:solidFill>
              <a:latin typeface="Alegrey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solidFill>
                  <a:srgbClr val="212427"/>
                </a:solidFill>
                <a:latin typeface="Alegreya"/>
              </a:rPr>
              <a:t>On peut dire que le mot, fortement polysémique, car investi d’enjeux et donc de significations différentes selon les acteurs qui l’utilisent, revêt au moins trois sens : la constitution d’un groupe social autonome (« professionnalisation-profession »), l’accompagnement de la flexibilité du travail (« professionnalisation-efficacité du travail ») et le processus de « fabrication » d’un professionnel par la formation (« professionnalisation-formation »</a:t>
            </a:r>
            <a:endParaRPr lang="fr-FR" dirty="0"/>
          </a:p>
          <a:p>
            <a:r>
              <a:rPr lang="fr-FR" sz="1200" b="0" i="0" kern="1200" dirty="0" err="1">
                <a:solidFill>
                  <a:schemeClr val="tx1"/>
                </a:solidFill>
                <a:effectLst/>
                <a:latin typeface="+mn-lt"/>
                <a:ea typeface="+mn-ea"/>
                <a:cs typeface="+mn-cs"/>
              </a:rPr>
              <a:t>Wittorski</a:t>
            </a:r>
            <a:r>
              <a:rPr lang="fr-FR" sz="1200" b="0" i="0" kern="1200" dirty="0">
                <a:solidFill>
                  <a:schemeClr val="tx1"/>
                </a:solidFill>
                <a:effectLst/>
                <a:latin typeface="+mn-lt"/>
                <a:ea typeface="+mn-ea"/>
                <a:cs typeface="+mn-cs"/>
              </a:rPr>
              <a:t>, R.</a:t>
            </a:r>
            <a:r>
              <a:rPr lang="fr-FR" sz="1200" b="0" i="0" kern="1200" baseline="0" dirty="0">
                <a:solidFill>
                  <a:schemeClr val="tx1"/>
                </a:solidFill>
                <a:effectLst/>
                <a:latin typeface="+mn-lt"/>
                <a:ea typeface="+mn-ea"/>
                <a:cs typeface="+mn-cs"/>
              </a:rPr>
              <a:t> </a:t>
            </a:r>
            <a:r>
              <a:rPr lang="fr-FR" sz="1200" b="0" i="0" kern="1200" dirty="0">
                <a:solidFill>
                  <a:schemeClr val="tx1"/>
                </a:solidFill>
                <a:effectLst/>
                <a:latin typeface="+mn-lt"/>
                <a:ea typeface="+mn-ea"/>
                <a:cs typeface="+mn-cs"/>
              </a:rPr>
              <a:t>(2008) . La professionnalisation. </a:t>
            </a:r>
            <a:r>
              <a:rPr lang="fr-FR" sz="1200" b="0" i="1" kern="1200" dirty="0">
                <a:solidFill>
                  <a:schemeClr val="tx1"/>
                </a:solidFill>
                <a:effectLst/>
                <a:latin typeface="+mn-lt"/>
                <a:ea typeface="+mn-ea"/>
                <a:cs typeface="+mn-cs"/>
              </a:rPr>
              <a:t>Savoirs, </a:t>
            </a:r>
            <a:r>
              <a:rPr lang="fr-FR" sz="1200" b="0" i="0" kern="1200" dirty="0">
                <a:solidFill>
                  <a:schemeClr val="tx1"/>
                </a:solidFill>
                <a:effectLst/>
                <a:latin typeface="+mn-lt"/>
                <a:ea typeface="+mn-ea"/>
                <a:cs typeface="+mn-cs"/>
              </a:rPr>
              <a:t>n° 17(2), 9-36. </a:t>
            </a:r>
            <a:r>
              <a:rPr lang="fr-FR" sz="1200" b="0" i="0" kern="1200" dirty="0">
                <a:solidFill>
                  <a:schemeClr val="tx1"/>
                </a:solidFill>
                <a:effectLst/>
                <a:latin typeface="+mn-lt"/>
                <a:ea typeface="+mn-ea"/>
                <a:cs typeface="+mn-cs"/>
                <a:hlinkClick r:id="rId3"/>
              </a:rPr>
              <a:t>https://doi.org/10.3917/savo.017.0009</a:t>
            </a:r>
            <a:r>
              <a:rPr lang="fr-FR" sz="1200" b="0" i="0" kern="1200" dirty="0">
                <a:solidFill>
                  <a:schemeClr val="tx1"/>
                </a:solidFill>
                <a:effectLst/>
                <a:latin typeface="+mn-lt"/>
                <a:ea typeface="+mn-ea"/>
                <a:cs typeface="+mn-cs"/>
              </a:rPr>
              <a:t>.</a:t>
            </a:r>
          </a:p>
          <a:p>
            <a:endParaRPr lang="fr-FR"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 la professionnalisation désigne le processus historique par lequel une activité (occupation) devient une profession du fait qu’elle se dote d’un cursus universitaire qui transforme des connaissances empiriques acquises par l’expérience en savoirs scientifiques appris de façon académique et évalués de manière formelle sinon incontestable » (</a:t>
            </a:r>
            <a:r>
              <a:rPr lang="fr-FR" dirty="0" err="1"/>
              <a:t>Wittorski</a:t>
            </a:r>
            <a:r>
              <a:rPr lang="fr-FR" dirty="0"/>
              <a:t>, 2008)</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10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100" dirty="0" err="1"/>
              <a:t>Bourdoncle</a:t>
            </a:r>
            <a:r>
              <a:rPr lang="fr-FR" sz="1100" dirty="0"/>
              <a:t> (1991), identifie par ailleurs les différentes dimensions en œuvre dans le processus de professionnalisation. Il distingue le « </a:t>
            </a:r>
            <a:r>
              <a:rPr lang="fr-FR" sz="1100" dirty="0" err="1"/>
              <a:t>professionnisme</a:t>
            </a:r>
            <a:r>
              <a:rPr lang="fr-FR" sz="1100" dirty="0"/>
              <a:t> » (défense des intérêts du métier, de la profession), le « professionnalisme » (développement de compétences liées aux normes du métier dans un contexte donné) et la « professionnalité » qui signe une expertise complexe, inscrite dans un système de références (normes professionnelles).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10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100" b="1" i="1" dirty="0"/>
              <a:t>Processus de construction sociale</a:t>
            </a:r>
            <a:r>
              <a:rPr lang="fr-FR" sz="1100" i="1" dirty="0"/>
              <a:t> par lequel un groupe de personnes revendique et obtient la reconnaissance institutionnelle et sociale d'un ensemble de compétences et de savoir-faire spécifiques. Elle se traduit par l'établissement de critères d'entrée dans la profession, l'organisation de formations spécifiques, ainsi que par la mise en place de dispositifs de régulation interne et de certification. Dans cette approche, la professionnalisation est vue comme un moyen pour un groupe professionnel de se différencier et de légitimer son expertise, souvent par la création de normes déontologiques et d'une régulation professionnelle.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10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100" dirty="0"/>
              <a:t>La </a:t>
            </a:r>
            <a:r>
              <a:rPr lang="fr-FR" sz="1100" b="1" dirty="0"/>
              <a:t>professionnalisation</a:t>
            </a:r>
            <a:r>
              <a:rPr lang="fr-FR" sz="1100" dirty="0"/>
              <a:t> fait référence au </a:t>
            </a:r>
            <a:r>
              <a:rPr lang="fr-FR" sz="1100" b="1" dirty="0"/>
              <a:t>processus d'acquisition progressive de compétences, de savoirs et de comportements professionnels</a:t>
            </a:r>
            <a:r>
              <a:rPr lang="fr-FR" sz="1100" dirty="0"/>
              <a:t> au cours de la formation et de l'expérience de travail. Elle inclut des mécanismes d’accompagnement permettant aux individus d’intégrer et de maîtriser les compétences spécifiques à leur domaine d'activité, ainsi que l’adoption des normes professionnelles en vigueur dans un contexte donné. Ce processus est souvent étudié dans le cadre des parcours de formation initiale et continue.</a:t>
            </a:r>
            <a:endParaRPr lang="fr-FR" sz="1100"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100" i="1" dirty="0"/>
          </a:p>
          <a:p>
            <a:endParaRPr lang="fr-FR" dirty="0"/>
          </a:p>
        </p:txBody>
      </p:sp>
      <p:sp>
        <p:nvSpPr>
          <p:cNvPr id="4" name="Espace réservé du numéro de diapositive 3"/>
          <p:cNvSpPr>
            <a:spLocks noGrp="1"/>
          </p:cNvSpPr>
          <p:nvPr>
            <p:ph type="sldNum" sz="quarter" idx="10"/>
          </p:nvPr>
        </p:nvSpPr>
        <p:spPr/>
        <p:txBody>
          <a:bodyPr/>
          <a:lstStyle/>
          <a:p>
            <a:fld id="{5D3AA099-5899-4EBA-877E-BF611B773310}" type="slidenum">
              <a:rPr lang="fr-FR" smtClean="0"/>
              <a:t>31</a:t>
            </a:fld>
            <a:endParaRPr lang="fr-FR"/>
          </a:p>
        </p:txBody>
      </p:sp>
    </p:spTree>
    <p:extLst>
      <p:ext uri="{BB962C8B-B14F-4D97-AF65-F5344CB8AC3E}">
        <p14:creationId xmlns:p14="http://schemas.microsoft.com/office/powerpoint/2010/main" val="31556026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Il est </a:t>
            </a:r>
            <a:r>
              <a:rPr lang="fr-FR" b="0" dirty="0"/>
              <a:t>crucial</a:t>
            </a:r>
            <a:r>
              <a:rPr lang="fr-FR" dirty="0"/>
              <a:t> d'examiner le passé afin de saisir la genèse d'une idée ou de comprendre les facteurs qui ont conduit à la situation </a:t>
            </a:r>
            <a:r>
              <a:rPr lang="fr-FR" dirty="0" err="1"/>
              <a:t>actuelle.mprendre</a:t>
            </a:r>
            <a:r>
              <a:rPr lang="fr-FR" dirty="0"/>
              <a:t> ce qui fait qu’on en est là… </a:t>
            </a:r>
          </a:p>
          <a:p>
            <a:r>
              <a:rPr lang="fr-FR" b="0" dirty="0"/>
              <a:t>Nul ne peut comprendre </a:t>
            </a:r>
            <a:r>
              <a:rPr lang="fr-FR" dirty="0"/>
              <a:t>l'évolution d'une idée ni les raisons de sa situation présente sans un regard sur l'histoire.</a:t>
            </a:r>
          </a:p>
        </p:txBody>
      </p:sp>
      <p:sp>
        <p:nvSpPr>
          <p:cNvPr id="4" name="Espace réservé du numéro de diapositive 3"/>
          <p:cNvSpPr>
            <a:spLocks noGrp="1"/>
          </p:cNvSpPr>
          <p:nvPr>
            <p:ph type="sldNum" sz="quarter" idx="5"/>
          </p:nvPr>
        </p:nvSpPr>
        <p:spPr/>
        <p:txBody>
          <a:bodyPr/>
          <a:lstStyle/>
          <a:p>
            <a:fld id="{5D3AA099-5899-4EBA-877E-BF611B773310}" type="slidenum">
              <a:rPr lang="fr-FR" smtClean="0"/>
              <a:t>32</a:t>
            </a:fld>
            <a:endParaRPr lang="fr-FR"/>
          </a:p>
        </p:txBody>
      </p:sp>
    </p:spTree>
    <p:extLst>
      <p:ext uri="{BB962C8B-B14F-4D97-AF65-F5344CB8AC3E}">
        <p14:creationId xmlns:p14="http://schemas.microsoft.com/office/powerpoint/2010/main" val="2865020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Historiquement, d’où vient cette préoccupation pour la professionnalisation.</a:t>
            </a:r>
          </a:p>
          <a:p>
            <a:r>
              <a:rPr lang="fr-FR" dirty="0"/>
              <a:t>On observe un certain nombre d’événements qui conduisent à des défis à relever</a:t>
            </a:r>
          </a:p>
          <a:p>
            <a:endParaRPr lang="fr-FR" dirty="0"/>
          </a:p>
          <a:p>
            <a:r>
              <a:rPr lang="fr-FR" dirty="0"/>
              <a:t>Historiquement, l'université était plutôt perçue comme un lieu de transmission de savoirs fondamentaux et de formation à la recherche, sans lien direct et immédiat avec le monde professionnel. Cependant, plusieurs facteurs ont poussé à cette évolution :</a:t>
            </a:r>
          </a:p>
          <a:p>
            <a:endParaRPr lang="fr-FR" dirty="0"/>
          </a:p>
          <a:p>
            <a:pPr>
              <a:buFont typeface="Arial" panose="020B0604020202020204" pitchFamily="34" charset="0"/>
              <a:buChar char="•"/>
            </a:pPr>
            <a:r>
              <a:rPr lang="fr-FR" b="1" dirty="0"/>
              <a:t>La massification de l'enseignement supérieur :</a:t>
            </a:r>
            <a:r>
              <a:rPr lang="fr-FR" dirty="0"/>
              <a:t> Avec un nombre croissant d'étudiants, l'université doit répondre aux attentes d'employabilité de ses diplômés.</a:t>
            </a:r>
          </a:p>
          <a:p>
            <a:pPr>
              <a:buFont typeface="Arial" panose="020B0604020202020204" pitchFamily="34" charset="0"/>
              <a:buChar char="•"/>
            </a:pPr>
            <a:r>
              <a:rPr lang="fr-FR" b="1" dirty="0"/>
              <a:t>Les exigences du marché du travail :</a:t>
            </a:r>
            <a:r>
              <a:rPr lang="fr-FR" dirty="0"/>
              <a:t> Les entreprises recherchent des profils dotés de compétences opérationnelles et capables de s'adapter rapidement.</a:t>
            </a:r>
          </a:p>
          <a:p>
            <a:pPr>
              <a:buFont typeface="Arial" panose="020B0604020202020204" pitchFamily="34" charset="0"/>
              <a:buChar char="•"/>
            </a:pPr>
            <a:r>
              <a:rPr lang="fr-FR" b="1" dirty="0"/>
              <a:t>La diversification des parcours étudiants :</a:t>
            </a:r>
            <a:r>
              <a:rPr lang="fr-FR" dirty="0"/>
              <a:t> Beaucoup d'étudiants n'ont pas vocation à devenir chercheurs et souhaitent une insertion professionnelle directe après leur diplôme.</a:t>
            </a:r>
          </a:p>
          <a:p>
            <a:pPr>
              <a:buFont typeface="Arial" panose="020B0604020202020204" pitchFamily="34" charset="0"/>
              <a:buChar char="•"/>
            </a:pPr>
            <a:r>
              <a:rPr lang="fr-FR" b="1" dirty="0"/>
              <a:t>La compétition entre établissements :</a:t>
            </a:r>
            <a:r>
              <a:rPr lang="fr-FR" dirty="0"/>
              <a:t> Les universités sont incitées à rendre leurs formations plus attractives et pertinentes pour les futurs employeurs.</a:t>
            </a:r>
          </a:p>
          <a:p>
            <a:pPr>
              <a:buFont typeface="Arial" panose="020B0604020202020204" pitchFamily="34" charset="0"/>
              <a:buChar char="•"/>
            </a:pPr>
            <a:r>
              <a:rPr lang="fr-FR" b="1" dirty="0"/>
              <a:t>Les politiques publiques :</a:t>
            </a:r>
            <a:r>
              <a:rPr lang="fr-FR" dirty="0"/>
              <a:t> Les gouvernements encouragent l'université à renforcer ses liens avec le monde socio-économique et à développer l'alternance.</a:t>
            </a:r>
          </a:p>
          <a:p>
            <a:endParaRPr lang="fr-FR" dirty="0"/>
          </a:p>
        </p:txBody>
      </p:sp>
      <p:sp>
        <p:nvSpPr>
          <p:cNvPr id="4" name="Espace réservé du numéro de diapositive 3"/>
          <p:cNvSpPr>
            <a:spLocks noGrp="1"/>
          </p:cNvSpPr>
          <p:nvPr>
            <p:ph type="sldNum" sz="quarter" idx="10"/>
          </p:nvPr>
        </p:nvSpPr>
        <p:spPr/>
        <p:txBody>
          <a:bodyPr/>
          <a:lstStyle/>
          <a:p>
            <a:fld id="{5D3AA099-5899-4EBA-877E-BF611B773310}" type="slidenum">
              <a:rPr lang="fr-FR" smtClean="0"/>
              <a:t>33</a:t>
            </a:fld>
            <a:endParaRPr lang="fr-FR"/>
          </a:p>
        </p:txBody>
      </p:sp>
    </p:spTree>
    <p:extLst>
      <p:ext uri="{BB962C8B-B14F-4D97-AF65-F5344CB8AC3E}">
        <p14:creationId xmlns:p14="http://schemas.microsoft.com/office/powerpoint/2010/main" val="15286423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00" dirty="0">
                <a:effectLst/>
                <a:latin typeface="Calibri" panose="020F0502020204030204" pitchFamily="34" charset="0"/>
                <a:ea typeface="Calibri" panose="020F0502020204030204" pitchFamily="34" charset="0"/>
                <a:cs typeface="Times New Roman" panose="02020603050405020304" pitchFamily="18" charset="0"/>
              </a:rPr>
              <a:t>La vocation professionnelle de la formation universitaire ne date pas d’aujourd’hui. L’université a commencé par préparer aux métiers nobles nécessitant culture et connaissances scientifiques (médecine, droit). Jusqu’à la fin des </a:t>
            </a:r>
            <a:r>
              <a:rPr lang="fr-FR" sz="1200" kern="100" dirty="0" err="1">
                <a:effectLst/>
                <a:latin typeface="Calibri" panose="020F0502020204030204" pitchFamily="34" charset="0"/>
                <a:ea typeface="Calibri" panose="020F0502020204030204" pitchFamily="34" charset="0"/>
                <a:cs typeface="Times New Roman" panose="02020603050405020304" pitchFamily="18" charset="0"/>
              </a:rPr>
              <a:t>années</a:t>
            </a:r>
            <a:r>
              <a:rPr lang="fr-FR" sz="1200" kern="100" dirty="0">
                <a:effectLst/>
                <a:latin typeface="Calibri" panose="020F0502020204030204" pitchFamily="34" charset="0"/>
                <a:ea typeface="Calibri" panose="020F0502020204030204" pitchFamily="34" charset="0"/>
                <a:cs typeface="Times New Roman" panose="02020603050405020304" pitchFamily="18" charset="0"/>
              </a:rPr>
              <a:t> soixante, la professionnalisation des formations universitaires s’est volontairement restreinte à des </a:t>
            </a:r>
            <a:r>
              <a:rPr lang="fr-FR" sz="1200" kern="100" dirty="0" err="1">
                <a:effectLst/>
                <a:latin typeface="Calibri" panose="020F0502020204030204" pitchFamily="34" charset="0"/>
                <a:ea typeface="Calibri" panose="020F0502020204030204" pitchFamily="34" charset="0"/>
                <a:cs typeface="Times New Roman" panose="02020603050405020304" pitchFamily="18" charset="0"/>
              </a:rPr>
              <a:t>métiers</a:t>
            </a:r>
            <a:r>
              <a:rPr lang="fr-FR" sz="1200" kern="100" dirty="0">
                <a:effectLst/>
                <a:latin typeface="Calibri" panose="020F0502020204030204" pitchFamily="34" charset="0"/>
                <a:ea typeface="Calibri" panose="020F0502020204030204" pitchFamily="34" charset="0"/>
                <a:cs typeface="Times New Roman" panose="02020603050405020304" pitchFamily="18" charset="0"/>
              </a:rPr>
              <a:t> nobles </a:t>
            </a:r>
            <a:r>
              <a:rPr lang="fr-FR" sz="1200" kern="100" dirty="0" err="1">
                <a:effectLst/>
                <a:latin typeface="Calibri" panose="020F0502020204030204" pitchFamily="34" charset="0"/>
                <a:ea typeface="Calibri" panose="020F0502020204030204" pitchFamily="34" charset="0"/>
                <a:cs typeface="Times New Roman" panose="02020603050405020304" pitchFamily="18" charset="0"/>
              </a:rPr>
              <a:t>nécessitant</a:t>
            </a:r>
            <a:r>
              <a:rPr lang="fr-FR" sz="1200" kern="100" dirty="0">
                <a:effectLst/>
                <a:latin typeface="Calibri" panose="020F0502020204030204" pitchFamily="34" charset="0"/>
                <a:ea typeface="Calibri" panose="020F0502020204030204" pitchFamily="34" charset="0"/>
                <a:cs typeface="Times New Roman" panose="02020603050405020304" pitchFamily="18" charset="0"/>
              </a:rPr>
              <a:t> à la fois culture et connaissance </a:t>
            </a:r>
            <a:r>
              <a:rPr lang="fr-FR" sz="1200" kern="100" dirty="0" err="1">
                <a:effectLst/>
                <a:latin typeface="Calibri" panose="020F0502020204030204" pitchFamily="34" charset="0"/>
                <a:ea typeface="Calibri" panose="020F0502020204030204" pitchFamily="34" charset="0"/>
                <a:cs typeface="Times New Roman" panose="02020603050405020304" pitchFamily="18" charset="0"/>
              </a:rPr>
              <a:t>scientiique</a:t>
            </a:r>
            <a:r>
              <a:rPr lang="fr-FR" sz="1200" kern="100" dirty="0">
                <a:effectLst/>
                <a:latin typeface="Calibri" panose="020F0502020204030204" pitchFamily="34" charset="0"/>
                <a:ea typeface="Calibri" panose="020F0502020204030204" pitchFamily="34" charset="0"/>
                <a:cs typeface="Times New Roman" panose="02020603050405020304" pitchFamily="18" charset="0"/>
              </a:rPr>
              <a:t>. </a:t>
            </a:r>
          </a:p>
          <a:p>
            <a:r>
              <a:rPr lang="fr-FR" sz="1200" kern="100" dirty="0">
                <a:effectLst/>
                <a:latin typeface="Calibri" panose="020F0502020204030204" pitchFamily="34" charset="0"/>
                <a:ea typeface="Calibri" panose="020F0502020204030204" pitchFamily="34" charset="0"/>
                <a:cs typeface="Times New Roman" panose="02020603050405020304" pitchFamily="18" charset="0"/>
              </a:rPr>
              <a:t>La </a:t>
            </a:r>
            <a:r>
              <a:rPr lang="fr-FR" sz="1200" kern="100" dirty="0" err="1">
                <a:effectLst/>
                <a:latin typeface="Calibri" panose="020F0502020204030204" pitchFamily="34" charset="0"/>
                <a:ea typeface="Calibri" panose="020F0502020204030204" pitchFamily="34" charset="0"/>
                <a:cs typeface="Times New Roman" panose="02020603050405020304" pitchFamily="18" charset="0"/>
              </a:rPr>
              <a:t>création</a:t>
            </a:r>
            <a:r>
              <a:rPr lang="fr-FR" sz="1200" kern="100" dirty="0">
                <a:effectLst/>
                <a:latin typeface="Calibri" panose="020F0502020204030204" pitchFamily="34" charset="0"/>
                <a:ea typeface="Calibri" panose="020F0502020204030204" pitchFamily="34" charset="0"/>
                <a:cs typeface="Times New Roman" panose="02020603050405020304" pitchFamily="18" charset="0"/>
              </a:rPr>
              <a:t> des IUT (1966) et la loi Faure (1968) initient le renouvellement de cette </a:t>
            </a:r>
            <a:r>
              <a:rPr lang="fr-FR" sz="1200" kern="100" dirty="0" err="1">
                <a:effectLst/>
                <a:latin typeface="Calibri" panose="020F0502020204030204" pitchFamily="34" charset="0"/>
                <a:ea typeface="Calibri" panose="020F0502020204030204" pitchFamily="34" charset="0"/>
                <a:cs typeface="Times New Roman" panose="02020603050405020304" pitchFamily="18" charset="0"/>
              </a:rPr>
              <a:t>finalite</a:t>
            </a:r>
            <a:r>
              <a:rPr lang="fr-FR" sz="1200" kern="100" dirty="0">
                <a:effectLst/>
                <a:latin typeface="Calibri" panose="020F0502020204030204" pitchFamily="34" charset="0"/>
                <a:ea typeface="Calibri" panose="020F0502020204030204" pitchFamily="34" charset="0"/>
                <a:cs typeface="Times New Roman" panose="02020603050405020304" pitchFamily="18" charset="0"/>
              </a:rPr>
              <a:t>́ d’enseignement. Aujourd’hui, </a:t>
            </a:r>
            <a:r>
              <a:rPr lang="fr-FR" sz="1200" kern="100" dirty="0" err="1">
                <a:effectLst/>
                <a:latin typeface="Calibri" panose="020F0502020204030204" pitchFamily="34" charset="0"/>
                <a:ea typeface="Calibri" panose="020F0502020204030204" pitchFamily="34" charset="0"/>
                <a:cs typeface="Times New Roman" panose="02020603050405020304" pitchFamily="18" charset="0"/>
              </a:rPr>
              <a:t>portée</a:t>
            </a:r>
            <a:r>
              <a:rPr lang="fr-FR" sz="1200" kern="100" dirty="0">
                <a:effectLst/>
                <a:latin typeface="Calibri" panose="020F0502020204030204" pitchFamily="34" charset="0"/>
                <a:ea typeface="Calibri" panose="020F0502020204030204" pitchFamily="34" charset="0"/>
                <a:cs typeface="Times New Roman" panose="02020603050405020304" pitchFamily="18" charset="0"/>
              </a:rPr>
              <a:t> par les injonctions des politiques </a:t>
            </a:r>
            <a:r>
              <a:rPr lang="fr-FR" sz="1200" kern="100" dirty="0" err="1">
                <a:effectLst/>
                <a:latin typeface="Calibri" panose="020F0502020204030204" pitchFamily="34" charset="0"/>
                <a:ea typeface="Calibri" panose="020F0502020204030204" pitchFamily="34" charset="0"/>
                <a:cs typeface="Times New Roman" panose="02020603050405020304" pitchFamily="18" charset="0"/>
              </a:rPr>
              <a:t>européennes</a:t>
            </a:r>
            <a:r>
              <a:rPr lang="fr-FR" sz="1200" kern="100" dirty="0">
                <a:effectLst/>
                <a:latin typeface="Calibri" panose="020F0502020204030204" pitchFamily="34" charset="0"/>
                <a:ea typeface="Calibri" panose="020F0502020204030204" pitchFamily="34" charset="0"/>
                <a:cs typeface="Times New Roman" panose="02020603050405020304" pitchFamily="18" charset="0"/>
              </a:rPr>
              <a:t> depuis la signature du processus de Bologne en 1999 et par la </a:t>
            </a:r>
            <a:r>
              <a:rPr lang="fr-FR" sz="1200" kern="100" dirty="0" err="1">
                <a:effectLst/>
                <a:latin typeface="Calibri" panose="020F0502020204030204" pitchFamily="34" charset="0"/>
                <a:ea typeface="Calibri" panose="020F0502020204030204" pitchFamily="34" charset="0"/>
                <a:cs typeface="Times New Roman" panose="02020603050405020304" pitchFamily="18" charset="0"/>
              </a:rPr>
              <a:t>législation</a:t>
            </a:r>
            <a:r>
              <a:rPr lang="fr-FR" sz="1200" kern="100" dirty="0">
                <a:effectLst/>
                <a:latin typeface="Calibri" panose="020F0502020204030204" pitchFamily="34" charset="0"/>
                <a:ea typeface="Calibri" panose="020F0502020204030204" pitchFamily="34" charset="0"/>
                <a:cs typeface="Times New Roman" panose="02020603050405020304" pitchFamily="18" charset="0"/>
              </a:rPr>
              <a:t> nationale, en particulier la loi dite LRU de 2007 (Agulhon, </a:t>
            </a:r>
            <a:r>
              <a:rPr lang="fr-FR" sz="1200" kern="100" dirty="0" err="1">
                <a:effectLst/>
                <a:latin typeface="Calibri" panose="020F0502020204030204" pitchFamily="34" charset="0"/>
                <a:ea typeface="Calibri" panose="020F0502020204030204" pitchFamily="34" charset="0"/>
                <a:cs typeface="Times New Roman" panose="02020603050405020304" pitchFamily="18" charset="0"/>
              </a:rPr>
              <a:t>Convert</a:t>
            </a:r>
            <a:r>
              <a:rPr lang="fr-F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fr-FR" sz="1200" kern="100" dirty="0" err="1">
                <a:effectLst/>
                <a:latin typeface="Calibri" panose="020F0502020204030204" pitchFamily="34" charset="0"/>
                <a:ea typeface="Calibri" panose="020F0502020204030204" pitchFamily="34" charset="0"/>
                <a:cs typeface="Times New Roman" panose="02020603050405020304" pitchFamily="18" charset="0"/>
              </a:rPr>
              <a:t>Gugenheim</a:t>
            </a:r>
            <a:r>
              <a:rPr lang="fr-F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fr-FR" sz="1200" i="1" kern="100" dirty="0">
                <a:effectLst/>
                <a:latin typeface="Calibri" panose="020F0502020204030204" pitchFamily="34" charset="0"/>
                <a:ea typeface="Calibri" panose="020F0502020204030204" pitchFamily="34" charset="0"/>
                <a:cs typeface="Times New Roman" panose="02020603050405020304" pitchFamily="18" charset="0"/>
              </a:rPr>
              <a:t>et al.</a:t>
            </a:r>
            <a:r>
              <a:rPr lang="fr-FR" sz="1200" kern="100" dirty="0">
                <a:effectLst/>
                <a:latin typeface="Calibri" panose="020F0502020204030204" pitchFamily="34" charset="0"/>
                <a:ea typeface="Calibri" panose="020F0502020204030204" pitchFamily="34" charset="0"/>
                <a:cs typeface="Times New Roman" panose="02020603050405020304" pitchFamily="18" charset="0"/>
              </a:rPr>
              <a:t>, 2012), son intensification remarquable se </a:t>
            </a:r>
            <a:r>
              <a:rPr lang="fr-FR" sz="1200" kern="100" dirty="0" err="1">
                <a:effectLst/>
                <a:latin typeface="Calibri" panose="020F0502020204030204" pitchFamily="34" charset="0"/>
                <a:ea typeface="Calibri" panose="020F0502020204030204" pitchFamily="34" charset="0"/>
                <a:cs typeface="Times New Roman" panose="02020603050405020304" pitchFamily="18" charset="0"/>
              </a:rPr>
              <a:t>concrétise</a:t>
            </a:r>
            <a:r>
              <a:rPr lang="fr-FR" sz="1200" kern="100" dirty="0">
                <a:effectLst/>
                <a:latin typeface="Calibri" panose="020F0502020204030204" pitchFamily="34" charset="0"/>
                <a:ea typeface="Calibri" panose="020F0502020204030204" pitchFamily="34" charset="0"/>
                <a:cs typeface="Times New Roman" panose="02020603050405020304" pitchFamily="18" charset="0"/>
              </a:rPr>
              <a:t> par exemple par la multiplication des licences et masters professionnels, l’augmentation sans </a:t>
            </a:r>
            <a:r>
              <a:rPr lang="fr-FR" sz="1200" kern="100" dirty="0" err="1">
                <a:effectLst/>
                <a:latin typeface="Calibri" panose="020F0502020204030204" pitchFamily="34" charset="0"/>
                <a:ea typeface="Calibri" panose="020F0502020204030204" pitchFamily="34" charset="0"/>
                <a:cs typeface="Times New Roman" panose="02020603050405020304" pitchFamily="18" charset="0"/>
              </a:rPr>
              <a:t>précédent</a:t>
            </a:r>
            <a:r>
              <a:rPr lang="fr-FR" sz="1200" kern="100" dirty="0">
                <a:effectLst/>
                <a:latin typeface="Calibri" panose="020F0502020204030204" pitchFamily="34" charset="0"/>
                <a:ea typeface="Calibri" panose="020F0502020204030204" pitchFamily="34" charset="0"/>
                <a:cs typeface="Times New Roman" panose="02020603050405020304" pitchFamily="18" charset="0"/>
              </a:rPr>
              <a:t> du nombre d’</a:t>
            </a:r>
            <a:r>
              <a:rPr lang="fr-FR" sz="1200" kern="100" dirty="0" err="1">
                <a:effectLst/>
                <a:latin typeface="Calibri" panose="020F0502020204030204" pitchFamily="34" charset="0"/>
                <a:ea typeface="Calibri" panose="020F0502020204030204" pitchFamily="34" charset="0"/>
                <a:cs typeface="Times New Roman" panose="02020603050405020304" pitchFamily="18" charset="0"/>
              </a:rPr>
              <a:t>étudiants</a:t>
            </a:r>
            <a:r>
              <a:rPr lang="fr-F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fr-FR" sz="1200" kern="100" dirty="0" err="1">
                <a:effectLst/>
                <a:latin typeface="Calibri" panose="020F0502020204030204" pitchFamily="34" charset="0"/>
                <a:ea typeface="Calibri" panose="020F0502020204030204" pitchFamily="34" charset="0"/>
                <a:cs typeface="Times New Roman" panose="02020603050405020304" pitchFamily="18" charset="0"/>
              </a:rPr>
              <a:t>préparant</a:t>
            </a:r>
            <a:r>
              <a:rPr lang="fr-FR" sz="1200" kern="100" dirty="0">
                <a:effectLst/>
                <a:latin typeface="Calibri" panose="020F0502020204030204" pitchFamily="34" charset="0"/>
                <a:ea typeface="Calibri" panose="020F0502020204030204" pitchFamily="34" charset="0"/>
                <a:cs typeface="Times New Roman" panose="02020603050405020304" pitchFamily="18" charset="0"/>
              </a:rPr>
              <a:t> un </a:t>
            </a:r>
            <a:r>
              <a:rPr lang="fr-FR" sz="1200" kern="100" dirty="0" err="1">
                <a:effectLst/>
                <a:latin typeface="Calibri" panose="020F0502020204030204" pitchFamily="34" charset="0"/>
                <a:ea typeface="Calibri" panose="020F0502020204030204" pitchFamily="34" charset="0"/>
                <a:cs typeface="Times New Roman" panose="02020603050405020304" pitchFamily="18" charset="0"/>
              </a:rPr>
              <a:t>diplôme</a:t>
            </a:r>
            <a:r>
              <a:rPr lang="fr-FR" sz="1200" kern="100" dirty="0">
                <a:effectLst/>
                <a:latin typeface="Calibri" panose="020F0502020204030204" pitchFamily="34" charset="0"/>
                <a:ea typeface="Calibri" panose="020F0502020204030204" pitchFamily="34" charset="0"/>
                <a:cs typeface="Times New Roman" panose="02020603050405020304" pitchFamily="18" charset="0"/>
              </a:rPr>
              <a:t> professionnalisé et l’introduction de contenus à </a:t>
            </a:r>
            <a:r>
              <a:rPr lang="fr-FR" sz="1200" kern="100" dirty="0" err="1">
                <a:effectLst/>
                <a:latin typeface="Calibri" panose="020F0502020204030204" pitchFamily="34" charset="0"/>
                <a:ea typeface="Calibri" panose="020F0502020204030204" pitchFamily="34" charset="0"/>
                <a:cs typeface="Times New Roman" panose="02020603050405020304" pitchFamily="18" charset="0"/>
              </a:rPr>
              <a:t>finalite</a:t>
            </a:r>
            <a:r>
              <a:rPr lang="fr-FR" sz="1200" kern="100" dirty="0">
                <a:effectLst/>
                <a:latin typeface="Calibri" panose="020F0502020204030204" pitchFamily="34" charset="0"/>
                <a:ea typeface="Calibri" panose="020F0502020204030204" pitchFamily="34" charset="0"/>
                <a:cs typeface="Times New Roman" panose="02020603050405020304" pitchFamily="18" charset="0"/>
              </a:rPr>
              <a:t>́ professionnalisante dans les formations </a:t>
            </a:r>
            <a:r>
              <a:rPr lang="fr-FR" sz="1200" kern="100" dirty="0" err="1">
                <a:effectLst/>
                <a:latin typeface="Calibri" panose="020F0502020204030204" pitchFamily="34" charset="0"/>
                <a:ea typeface="Calibri" panose="020F0502020204030204" pitchFamily="34" charset="0"/>
                <a:cs typeface="Times New Roman" panose="02020603050405020304" pitchFamily="18" charset="0"/>
              </a:rPr>
              <a:t>académiques</a:t>
            </a:r>
            <a:r>
              <a:rPr lang="fr-FR" sz="1200" kern="100" dirty="0">
                <a:effectLst/>
                <a:latin typeface="Calibri" panose="020F0502020204030204" pitchFamily="34" charset="0"/>
                <a:ea typeface="Calibri" panose="020F0502020204030204" pitchFamily="34" charset="0"/>
                <a:cs typeface="Times New Roman" panose="02020603050405020304" pitchFamily="18" charset="0"/>
              </a:rPr>
              <a:t> (Plan </a:t>
            </a:r>
            <a:r>
              <a:rPr lang="fr-FR" sz="1200" kern="100" dirty="0" err="1">
                <a:effectLst/>
                <a:latin typeface="Calibri" panose="020F0502020204030204" pitchFamily="34" charset="0"/>
                <a:ea typeface="Calibri" panose="020F0502020204030204" pitchFamily="34" charset="0"/>
                <a:cs typeface="Times New Roman" panose="02020603050405020304" pitchFamily="18" charset="0"/>
              </a:rPr>
              <a:t>Réussite</a:t>
            </a:r>
            <a:r>
              <a:rPr lang="fr-FR" sz="1200" kern="100" dirty="0">
                <a:effectLst/>
                <a:latin typeface="Calibri" panose="020F0502020204030204" pitchFamily="34" charset="0"/>
                <a:ea typeface="Calibri" panose="020F0502020204030204" pitchFamily="34" charset="0"/>
                <a:cs typeface="Times New Roman" panose="02020603050405020304" pitchFamily="18" charset="0"/>
              </a:rPr>
              <a:t> Licence, 2007). </a:t>
            </a:r>
          </a:p>
          <a:p>
            <a:endParaRPr lang="fr-FR" dirty="0"/>
          </a:p>
        </p:txBody>
      </p:sp>
      <p:sp>
        <p:nvSpPr>
          <p:cNvPr id="4" name="Espace réservé du numéro de diapositive 3"/>
          <p:cNvSpPr>
            <a:spLocks noGrp="1"/>
          </p:cNvSpPr>
          <p:nvPr>
            <p:ph type="sldNum" sz="quarter" idx="10"/>
          </p:nvPr>
        </p:nvSpPr>
        <p:spPr/>
        <p:txBody>
          <a:bodyPr/>
          <a:lstStyle/>
          <a:p>
            <a:fld id="{5D3AA099-5899-4EBA-877E-BF611B773310}" type="slidenum">
              <a:rPr lang="fr-FR" smtClean="0"/>
              <a:t>34</a:t>
            </a:fld>
            <a:endParaRPr lang="fr-FR"/>
          </a:p>
        </p:txBody>
      </p:sp>
    </p:spTree>
    <p:extLst>
      <p:ext uri="{BB962C8B-B14F-4D97-AF65-F5344CB8AC3E}">
        <p14:creationId xmlns:p14="http://schemas.microsoft.com/office/powerpoint/2010/main" val="25686223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buFont typeface="Arial" panose="020B0604020202020204" pitchFamily="34" charset="0"/>
              <a:buChar char="•"/>
            </a:pPr>
            <a:r>
              <a:rPr lang="fr-FR" sz="2900" b="1" dirty="0"/>
              <a:t>L'évolution des contenus pédagogiques :</a:t>
            </a:r>
            <a:endParaRPr lang="fr-FR" sz="2900" dirty="0"/>
          </a:p>
          <a:p>
            <a:pPr marL="742950" lvl="1" indent="-285750">
              <a:buFont typeface="Arial" panose="020B0604020202020204" pitchFamily="34" charset="0"/>
              <a:buChar char="•"/>
            </a:pPr>
            <a:r>
              <a:rPr lang="fr-FR" sz="2600" b="1" dirty="0"/>
              <a:t>Intégration de compétences transversales (soft skills) :</a:t>
            </a:r>
            <a:r>
              <a:rPr lang="fr-FR" sz="2600" dirty="0"/>
              <a:t> Développement de la communication, du travail en équipe, de la résolution de problèmes, de l'adaptabilité, etc.</a:t>
            </a:r>
          </a:p>
          <a:p>
            <a:pPr marL="742950" lvl="1" indent="-285750">
              <a:buFont typeface="Arial" panose="020B0604020202020204" pitchFamily="34" charset="0"/>
              <a:buChar char="•"/>
            </a:pPr>
            <a:r>
              <a:rPr lang="fr-FR" sz="2600" b="1" dirty="0"/>
              <a:t>Enseignements axés sur la pratique :</a:t>
            </a:r>
            <a:r>
              <a:rPr lang="fr-FR" sz="2600" dirty="0"/>
              <a:t> Utilisation de cas concrets, de projets, de simulations professionnelles.</a:t>
            </a:r>
          </a:p>
          <a:p>
            <a:pPr marL="742950" lvl="1" indent="-285750">
              <a:buFont typeface="Arial" panose="020B0604020202020204" pitchFamily="34" charset="0"/>
              <a:buChar char="•"/>
            </a:pPr>
            <a:r>
              <a:rPr lang="fr-FR" sz="2600" b="1" dirty="0"/>
              <a:t>Intervention de professionnels :</a:t>
            </a:r>
            <a:r>
              <a:rPr lang="fr-FR" sz="2600" dirty="0"/>
              <a:t> Des intervenants extérieurs issus du monde de l'entreprise partagent leur expertise et leur expérience.</a:t>
            </a:r>
          </a:p>
          <a:p>
            <a:pPr>
              <a:buFont typeface="Arial" panose="020B0604020202020204" pitchFamily="34" charset="0"/>
              <a:buChar char="•"/>
            </a:pPr>
            <a:r>
              <a:rPr lang="fr-FR" sz="2900" b="1" dirty="0"/>
              <a:t>Le développement de l'alternance et des stages :</a:t>
            </a:r>
            <a:endParaRPr lang="fr-FR" sz="2900" dirty="0"/>
          </a:p>
          <a:p>
            <a:pPr marL="742950" lvl="1" indent="-285750">
              <a:buFont typeface="Arial" panose="020B0604020202020204" pitchFamily="34" charset="0"/>
              <a:buChar char="•"/>
            </a:pPr>
            <a:r>
              <a:rPr lang="fr-FR" sz="2600" b="1" dirty="0"/>
              <a:t>Licences professionnelles, Masters professionnels, BUT (</a:t>
            </a:r>
            <a:r>
              <a:rPr lang="fr-FR" sz="2600" b="1" dirty="0" err="1"/>
              <a:t>Bachelors</a:t>
            </a:r>
            <a:r>
              <a:rPr lang="fr-FR" sz="2600" b="1" dirty="0"/>
              <a:t> Universitaires de Technologie) :</a:t>
            </a:r>
            <a:r>
              <a:rPr lang="fr-FR" sz="2600" dirty="0"/>
              <a:t> Ces diplômes intègrent des périodes significatives en entreprise (apprentissage ou stages longs).</a:t>
            </a:r>
          </a:p>
          <a:p>
            <a:pPr marL="742950" lvl="1" indent="-285750">
              <a:buFont typeface="Arial" panose="020B0604020202020204" pitchFamily="34" charset="0"/>
              <a:buChar char="•"/>
            </a:pPr>
            <a:r>
              <a:rPr lang="fr-FR" sz="2600" b="1" dirty="0"/>
              <a:t>Stages obligatoires :</a:t>
            </a:r>
            <a:r>
              <a:rPr lang="fr-FR" sz="2600" dirty="0"/>
              <a:t> Généralisation des périodes d'immersion professionnelle dans les cursus.</a:t>
            </a:r>
          </a:p>
          <a:p>
            <a:pPr>
              <a:buFont typeface="Arial" panose="020B0604020202020204" pitchFamily="34" charset="0"/>
              <a:buChar char="•"/>
            </a:pPr>
            <a:r>
              <a:rPr lang="fr-FR" sz="2900" b="1" dirty="0"/>
              <a:t>L'accompagnement à l'insertion professionnelle :</a:t>
            </a:r>
            <a:endParaRPr lang="fr-FR" sz="2900" dirty="0"/>
          </a:p>
          <a:p>
            <a:pPr marL="742950" lvl="1" indent="-285750">
              <a:buFont typeface="Arial" panose="020B0604020202020204" pitchFamily="34" charset="0"/>
              <a:buChar char="•"/>
            </a:pPr>
            <a:r>
              <a:rPr lang="fr-FR" sz="2600" b="1" dirty="0"/>
              <a:t>Services d'orientation et d'aide à l'insertion professionnelle (SCUIO-IP) :</a:t>
            </a:r>
            <a:r>
              <a:rPr lang="fr-FR" sz="2600" dirty="0"/>
              <a:t> Aide à la rédaction de CV et lettres de motivation, préparation aux entretiens, conseils carrière.</a:t>
            </a:r>
          </a:p>
          <a:p>
            <a:pPr marL="742950" lvl="1" indent="-285750">
              <a:buFont typeface="Arial" panose="020B0604020202020204" pitchFamily="34" charset="0"/>
              <a:buChar char="•"/>
            </a:pPr>
            <a:r>
              <a:rPr lang="fr-FR" sz="2600" b="1" dirty="0"/>
              <a:t>Forums métiers et journées de recrutement :</a:t>
            </a:r>
            <a:r>
              <a:rPr lang="fr-FR" sz="2600" dirty="0"/>
              <a:t> Organisation d'événements pour mettre en contact étudiants et entreprises.</a:t>
            </a:r>
          </a:p>
          <a:p>
            <a:pPr marL="742950" lvl="1" indent="-285750">
              <a:buFont typeface="Arial" panose="020B0604020202020204" pitchFamily="34" charset="0"/>
              <a:buChar char="•"/>
            </a:pPr>
            <a:r>
              <a:rPr lang="fr-FR" sz="2600" b="1" dirty="0"/>
              <a:t>Développement des réseaux d'anciens (</a:t>
            </a:r>
            <a:r>
              <a:rPr lang="fr-FR" sz="2600" b="1" dirty="0" err="1"/>
              <a:t>alumni</a:t>
            </a:r>
            <a:r>
              <a:rPr lang="fr-FR" sz="2600" b="1" dirty="0"/>
              <a:t>) :</a:t>
            </a:r>
            <a:r>
              <a:rPr lang="fr-FR" sz="2600" dirty="0"/>
              <a:t> Création de liens entre les diplômés pour faciliter l'entraide et l'insertion.</a:t>
            </a:r>
          </a:p>
          <a:p>
            <a:pPr>
              <a:buFont typeface="Arial" panose="020B0604020202020204" pitchFamily="34" charset="0"/>
              <a:buChar char="•"/>
            </a:pPr>
            <a:r>
              <a:rPr lang="fr-FR" sz="2900" b="1" dirty="0"/>
              <a:t>Le lien avec la recherche :</a:t>
            </a:r>
            <a:r>
              <a:rPr lang="fr-FR" sz="2900" dirty="0"/>
              <a:t> La professionnalisation ne s'oppose pas forcément à la recherche. Elle peut au contraire s'en nourrir en formant des professionnels capables d'innover, de s'adapter et d'intégrer une démarche scientifique dans leur pratique. La </a:t>
            </a:r>
            <a:r>
              <a:rPr lang="fr-FR" sz="2900" b="1" dirty="0"/>
              <a:t>recherche en sciences de l'éducation</a:t>
            </a:r>
            <a:r>
              <a:rPr lang="fr-FR" sz="2900" dirty="0"/>
              <a:t> joue un rôle clé pour comprendre comment améliorer ces processus.</a:t>
            </a:r>
          </a:p>
          <a:p>
            <a:endParaRPr lang="fr-FR" sz="2900" dirty="0"/>
          </a:p>
          <a:p>
            <a:r>
              <a:rPr lang="fr-FR" sz="2900" dirty="0"/>
              <a:t>la professionnalisation à l'université est une démarche visant à doter les étudiants de compétences être nécessaires pour réussir leur transition vers le monde du travail et y évoluer de manière pertinente et choisie.</a:t>
            </a:r>
          </a:p>
          <a:p>
            <a:endParaRPr lang="fr-FR" dirty="0"/>
          </a:p>
        </p:txBody>
      </p:sp>
      <p:sp>
        <p:nvSpPr>
          <p:cNvPr id="4" name="Espace réservé du numéro de diapositive 3"/>
          <p:cNvSpPr>
            <a:spLocks noGrp="1"/>
          </p:cNvSpPr>
          <p:nvPr>
            <p:ph type="sldNum" sz="quarter" idx="5"/>
          </p:nvPr>
        </p:nvSpPr>
        <p:spPr/>
        <p:txBody>
          <a:bodyPr/>
          <a:lstStyle/>
          <a:p>
            <a:fld id="{5D3AA099-5899-4EBA-877E-BF611B773310}" type="slidenum">
              <a:rPr lang="fr-FR" smtClean="0"/>
              <a:t>2</a:t>
            </a:fld>
            <a:endParaRPr lang="fr-FR"/>
          </a:p>
        </p:txBody>
      </p:sp>
    </p:spTree>
    <p:extLst>
      <p:ext uri="{BB962C8B-B14F-4D97-AF65-F5344CB8AC3E}">
        <p14:creationId xmlns:p14="http://schemas.microsoft.com/office/powerpoint/2010/main" val="40915024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solidFill>
                  <a:srgbClr val="141413"/>
                </a:solidFill>
                <a:effectLst/>
                <a:latin typeface="Helvetica" pitchFamily="2" charset="0"/>
              </a:rPr>
              <a:t>Dans MCGILL JOURNAL OF EDUCATION • VOL. 57 NO 1 WINTER 2022, SOU D ZAOUANI-DENOUX ET RICHARD WITTORSKI</a:t>
            </a:r>
          </a:p>
          <a:p>
            <a:r>
              <a:rPr lang="fr-FR" sz="1200" kern="100" dirty="0">
                <a:effectLst/>
                <a:latin typeface="Calibri" panose="020F0502020204030204" pitchFamily="34" charset="0"/>
                <a:ea typeface="Calibri" panose="020F0502020204030204" pitchFamily="34" charset="0"/>
                <a:cs typeface="Times New Roman" panose="02020603050405020304" pitchFamily="18" charset="0"/>
              </a:rPr>
              <a:t>Depuis la fin des années 1990,  des recommandations internationales (conseil européen de Lisbonne en 2000)  et nationales visent une </a:t>
            </a:r>
            <a:r>
              <a:rPr lang="fr-FR" sz="1200" b="1" kern="100" dirty="0">
                <a:effectLst/>
                <a:latin typeface="Calibri" panose="020F0502020204030204" pitchFamily="34" charset="0"/>
                <a:ea typeface="Calibri" panose="020F0502020204030204" pitchFamily="34" charset="0"/>
                <a:cs typeface="Times New Roman" panose="02020603050405020304" pitchFamily="18" charset="0"/>
              </a:rPr>
              <a:t>efficacité</a:t>
            </a:r>
            <a:r>
              <a:rPr lang="fr-FR" sz="1200" kern="100" dirty="0">
                <a:effectLst/>
                <a:latin typeface="Calibri" panose="020F0502020204030204" pitchFamily="34" charset="0"/>
                <a:ea typeface="Calibri" panose="020F0502020204030204" pitchFamily="34" charset="0"/>
                <a:cs typeface="Times New Roman" panose="02020603050405020304" pitchFamily="18" charset="0"/>
              </a:rPr>
              <a:t> plus grande de la formation et du travail</a:t>
            </a:r>
          </a:p>
          <a:p>
            <a:r>
              <a:rPr lang="fr-FR" sz="1200" kern="100" dirty="0">
                <a:effectLst/>
                <a:latin typeface="Calibri" panose="020F0502020204030204" pitchFamily="34" charset="0"/>
                <a:ea typeface="Calibri" panose="020F0502020204030204" pitchFamily="34" charset="0"/>
                <a:cs typeface="Times New Roman" panose="02020603050405020304" pitchFamily="18" charset="0"/>
              </a:rPr>
              <a:t>Cela se traduit par la mise en place dans plusieurs pays de dispositifs combinant travail, formation et dessein de professionnalisation, ayant comme finalité de favoriser et d'optimiser les apprentissages professionnels, le développement des compétences, des sujets et des organisations.</a:t>
            </a:r>
          </a:p>
          <a:p>
            <a:r>
              <a:rPr lang="fr-FR" sz="1200" kern="100" dirty="0">
                <a:effectLst/>
                <a:latin typeface="Calibri" panose="020F0502020204030204" pitchFamily="34" charset="0"/>
                <a:ea typeface="Calibri" panose="020F0502020204030204" pitchFamily="34" charset="0"/>
                <a:cs typeface="Times New Roman" panose="02020603050405020304" pitchFamily="18" charset="0"/>
              </a:rPr>
              <a:t>L'instauration et le renforcement de dispositifs qui recourent à l'apprentissage en situation de travail comme le Workplace Learning en Australie et dans certains pays d’Europe du Nord, l'alternance et le système dual dans les différents pays de l'union européenne, l'enseignement coopératif en Amérique du Nord ou la mise en place du contrat de professionnalisation et l'institutionnalisation de la Formation En Situation de Travail (FEST) en France sont là pour confirmer cette tendance de fond.</a:t>
            </a:r>
          </a:p>
          <a:p>
            <a:r>
              <a:rPr lang="fr-FR" sz="12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Soit la professionnalisation se construit au travers de dispositifs de professionnalisation, mis en œuvre par les organisations (entreprises ou organismes de formation). Il parle alors de « dynamiques prescrites » de la professionnalisation. Soit cette professionnalisation est mise en œuvre par les individus, indépendamment de tout dispositif. Ces pratiques de professionnalisation constituent des « dynamiques réelles ». Dans le premier cas, la professionnalisation est « imaginée », « espérée » et l’individu doit, à travers la transmission de savoirs, d’appropriation de culture et de normes, construire sa professionnalité grâce à l’institution. Dans le second cas, c’est le « réel de l’activité de travail » (Clot, 2008), avec ses aléas et ses surprises, qui guide l’individu dans sa professionnalisation. (balas, 2024)</a:t>
            </a:r>
            <a:endParaRPr lang="fr-FR" sz="1200" i="1" dirty="0"/>
          </a:p>
          <a:p>
            <a:endParaRPr lang="fr-FR"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10"/>
          </p:nvPr>
        </p:nvSpPr>
        <p:spPr/>
        <p:txBody>
          <a:bodyPr/>
          <a:lstStyle/>
          <a:p>
            <a:fld id="{5D3AA099-5899-4EBA-877E-BF611B773310}" type="slidenum">
              <a:rPr lang="fr-FR" smtClean="0"/>
              <a:t>35</a:t>
            </a:fld>
            <a:endParaRPr lang="fr-FR"/>
          </a:p>
        </p:txBody>
      </p:sp>
    </p:spTree>
    <p:extLst>
      <p:ext uri="{BB962C8B-B14F-4D97-AF65-F5344CB8AC3E}">
        <p14:creationId xmlns:p14="http://schemas.microsoft.com/office/powerpoint/2010/main" val="407581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Pourtant un consensus semble se dégager sur l’utilité de développer et renforcer les relations : travail-formation-professionnalisation</a:t>
            </a:r>
          </a:p>
          <a:p>
            <a:r>
              <a:rPr lang="fr-FR" sz="1200" kern="100" dirty="0">
                <a:effectLst/>
                <a:latin typeface="Calibri" panose="020F0502020204030204" pitchFamily="34" charset="0"/>
                <a:ea typeface="Calibri" panose="020F0502020204030204" pitchFamily="34" charset="0"/>
                <a:cs typeface="Times New Roman" panose="02020603050405020304" pitchFamily="18" charset="0"/>
              </a:rPr>
              <a:t>En effet, un certain consensus semble se dégager sur l’utilité de développer et renforcer les relations : travail-formation-professionnalisation</a:t>
            </a:r>
          </a:p>
          <a:p>
            <a:r>
              <a:rPr lang="fr-FR" sz="1200" kern="100" dirty="0">
                <a:effectLst/>
                <a:latin typeface="Calibri" panose="020F0502020204030204" pitchFamily="34" charset="0"/>
                <a:ea typeface="Calibri" panose="020F0502020204030204" pitchFamily="34" charset="0"/>
                <a:cs typeface="Times New Roman" panose="02020603050405020304" pitchFamily="18" charset="0"/>
              </a:rPr>
              <a:t>Associer ces 3 termes  renvoie à plusieurs enjeux socioprofessionnels et scientifiques qu’il importe d’analyser. Et pour ce faire, il est indispensable de  répondre à 3 questions : </a:t>
            </a:r>
          </a:p>
          <a:p>
            <a:pPr marL="742950" lvl="1" indent="-285750">
              <a:tabLst>
                <a:tab pos="914400" algn="l"/>
              </a:tabLst>
            </a:pPr>
            <a:r>
              <a:rPr lang="fr-FR" sz="1200" kern="100" dirty="0">
                <a:effectLst/>
                <a:latin typeface="Calibri" panose="020F0502020204030204" pitchFamily="34" charset="0"/>
                <a:ea typeface="Calibri" panose="020F0502020204030204" pitchFamily="34" charset="0"/>
                <a:cs typeface="Times New Roman" panose="02020603050405020304" pitchFamily="18" charset="0"/>
              </a:rPr>
              <a:t>quels sont les principaux concepts convoqués ?</a:t>
            </a:r>
          </a:p>
          <a:p>
            <a:pPr marL="742950" lvl="1" indent="-285750">
              <a:tabLst>
                <a:tab pos="914400" algn="l"/>
              </a:tabLst>
            </a:pPr>
            <a:r>
              <a:rPr lang="fr-FR" sz="1200" kern="100" dirty="0">
                <a:effectLst/>
                <a:latin typeface="Calibri" panose="020F0502020204030204" pitchFamily="34" charset="0"/>
                <a:ea typeface="Calibri" panose="020F0502020204030204" pitchFamily="34" charset="0"/>
                <a:cs typeface="Times New Roman" panose="02020603050405020304" pitchFamily="18" charset="0"/>
              </a:rPr>
              <a:t>quelles sont les principales théories développées? </a:t>
            </a:r>
          </a:p>
          <a:p>
            <a:pPr marL="742950" lvl="1" indent="-285750">
              <a:tabLst>
                <a:tab pos="914400" algn="l"/>
              </a:tabLst>
            </a:pPr>
            <a:r>
              <a:rPr lang="fr-FR" sz="1200" kern="100" dirty="0">
                <a:effectLst/>
                <a:latin typeface="Calibri" panose="020F0502020204030204" pitchFamily="34" charset="0"/>
                <a:ea typeface="Calibri" panose="020F0502020204030204" pitchFamily="34" charset="0"/>
                <a:cs typeface="Times New Roman" panose="02020603050405020304" pitchFamily="18" charset="0"/>
              </a:rPr>
              <a:t>quels sont les approches méthodologiques, niveaux et cadres d’analyse adoptés pour examiner, expliquer et comprendre ces rapports selon les terrains investigués?</a:t>
            </a:r>
          </a:p>
          <a:p>
            <a:r>
              <a:rPr lang="fr-FR" sz="1200" kern="100" dirty="0">
                <a:effectLst/>
                <a:latin typeface="Calibri" panose="020F0502020204030204" pitchFamily="34" charset="0"/>
                <a:ea typeface="Calibri" panose="020F0502020204030204" pitchFamily="34" charset="0"/>
                <a:cs typeface="Times New Roman" panose="02020603050405020304" pitchFamily="18" charset="0"/>
              </a:rPr>
              <a:t>Ce sont ces 3 questions que tous les acteurs de formation doivent se poser pour comprendre de quelle professionnalisation on parle, pour prendre leurs repères dans la grande variété des définitions et pour se construire leur propre posture dans le champ de la professionnalisation </a:t>
            </a:r>
          </a:p>
        </p:txBody>
      </p:sp>
      <p:sp>
        <p:nvSpPr>
          <p:cNvPr id="4" name="Espace réservé du numéro de diapositive 3"/>
          <p:cNvSpPr>
            <a:spLocks noGrp="1"/>
          </p:cNvSpPr>
          <p:nvPr>
            <p:ph type="sldNum" sz="quarter" idx="10"/>
          </p:nvPr>
        </p:nvSpPr>
        <p:spPr/>
        <p:txBody>
          <a:bodyPr/>
          <a:lstStyle/>
          <a:p>
            <a:fld id="{5D3AA099-5899-4EBA-877E-BF611B773310}" type="slidenum">
              <a:rPr lang="fr-FR" smtClean="0"/>
              <a:t>36</a:t>
            </a:fld>
            <a:endParaRPr lang="fr-FR"/>
          </a:p>
        </p:txBody>
      </p:sp>
    </p:spTree>
    <p:extLst>
      <p:ext uri="{BB962C8B-B14F-4D97-AF65-F5344CB8AC3E}">
        <p14:creationId xmlns:p14="http://schemas.microsoft.com/office/powerpoint/2010/main" val="34302642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00" dirty="0">
                <a:effectLst/>
                <a:latin typeface="Calibri" panose="020F0502020204030204" pitchFamily="34" charset="0"/>
                <a:ea typeface="Calibri" panose="020F0502020204030204" pitchFamily="34" charset="0"/>
                <a:cs typeface="Times New Roman" panose="02020603050405020304" pitchFamily="18" charset="0"/>
              </a:rPr>
              <a:t>Cette réflexion et clarification est indispensable car en dépit du consensus sur l’importance de relier, « formation-travail et prof », les </a:t>
            </a:r>
            <a:r>
              <a:rPr lang="fr-FR" sz="1200" kern="100" dirty="0" err="1">
                <a:effectLst/>
                <a:latin typeface="Calibri" panose="020F0502020204030204" pitchFamily="34" charset="0"/>
                <a:ea typeface="Calibri" panose="020F0502020204030204" pitchFamily="34" charset="0"/>
                <a:cs typeface="Times New Roman" panose="02020603050405020304" pitchFamily="18" charset="0"/>
              </a:rPr>
              <a:t>différents</a:t>
            </a:r>
            <a:r>
              <a:rPr lang="fr-FR" sz="1200" kern="100" dirty="0">
                <a:effectLst/>
                <a:latin typeface="Calibri" panose="020F0502020204030204" pitchFamily="34" charset="0"/>
                <a:ea typeface="Calibri" panose="020F0502020204030204" pitchFamily="34" charset="0"/>
                <a:cs typeface="Times New Roman" panose="02020603050405020304" pitchFamily="18" charset="0"/>
              </a:rPr>
              <a:t> acteurs du </a:t>
            </a:r>
            <a:r>
              <a:rPr lang="fr-FR" sz="1200" kern="100" dirty="0" err="1">
                <a:effectLst/>
                <a:latin typeface="Calibri" panose="020F0502020204030204" pitchFamily="34" charset="0"/>
                <a:ea typeface="Calibri" panose="020F0502020204030204" pitchFamily="34" charset="0"/>
                <a:cs typeface="Times New Roman" panose="02020603050405020304" pitchFamily="18" charset="0"/>
              </a:rPr>
              <a:t>système</a:t>
            </a:r>
            <a:r>
              <a:rPr lang="fr-F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fr-FR" sz="1200" kern="100" dirty="0" err="1">
                <a:effectLst/>
                <a:latin typeface="Calibri" panose="020F0502020204030204" pitchFamily="34" charset="0"/>
                <a:ea typeface="Calibri" panose="020F0502020204030204" pitchFamily="34" charset="0"/>
                <a:cs typeface="Times New Roman" panose="02020603050405020304" pitchFamily="18" charset="0"/>
              </a:rPr>
              <a:t>formation-emploi</a:t>
            </a:r>
            <a:r>
              <a:rPr lang="fr-FR" sz="1200" kern="100" dirty="0">
                <a:effectLst/>
                <a:latin typeface="Calibri" panose="020F0502020204030204" pitchFamily="34" charset="0"/>
                <a:ea typeface="Calibri" panose="020F0502020204030204" pitchFamily="34" charset="0"/>
                <a:cs typeface="Times New Roman" panose="02020603050405020304" pitchFamily="18" charset="0"/>
              </a:rPr>
              <a:t> expriment des divergences sur sa pertinence, ses </a:t>
            </a:r>
            <a:r>
              <a:rPr lang="fr-FR" sz="1200" kern="100" dirty="0" err="1">
                <a:effectLst/>
                <a:latin typeface="Calibri" panose="020F0502020204030204" pitchFamily="34" charset="0"/>
                <a:ea typeface="Calibri" panose="020F0502020204030204" pitchFamily="34" charset="0"/>
                <a:cs typeface="Times New Roman" panose="02020603050405020304" pitchFamily="18" charset="0"/>
              </a:rPr>
              <a:t>modalités</a:t>
            </a:r>
            <a:r>
              <a:rPr lang="fr-FR" sz="1200" kern="100" dirty="0">
                <a:effectLst/>
                <a:latin typeface="Calibri" panose="020F0502020204030204" pitchFamily="34" charset="0"/>
                <a:ea typeface="Calibri" panose="020F0502020204030204" pitchFamily="34" charset="0"/>
                <a:cs typeface="Times New Roman" panose="02020603050405020304" pitchFamily="18" charset="0"/>
              </a:rPr>
              <a:t> et ses </a:t>
            </a:r>
            <a:r>
              <a:rPr lang="fr-FR" sz="1200" kern="100" dirty="0" err="1">
                <a:effectLst/>
                <a:latin typeface="Calibri" panose="020F0502020204030204" pitchFamily="34" charset="0"/>
                <a:ea typeface="Calibri" panose="020F0502020204030204" pitchFamily="34" charset="0"/>
                <a:cs typeface="Times New Roman" panose="02020603050405020304" pitchFamily="18" charset="0"/>
              </a:rPr>
              <a:t>conséquences</a:t>
            </a:r>
            <a:r>
              <a:rPr lang="fr-FR" sz="1200" kern="100" dirty="0">
                <a:effectLst/>
                <a:latin typeface="Calibri" panose="020F0502020204030204" pitchFamily="34" charset="0"/>
                <a:ea typeface="Calibri" panose="020F0502020204030204" pitchFamily="34" charset="0"/>
                <a:cs typeface="Times New Roman" panose="02020603050405020304" pitchFamily="18" charset="0"/>
              </a:rPr>
              <a:t>  =&gt; La professionnalisation des cursus universitaires s’impose donc comme </a:t>
            </a:r>
            <a:r>
              <a:rPr lang="fr-FR" sz="1200" b="1" kern="100" dirty="0">
                <a:effectLst/>
                <a:latin typeface="Calibri" panose="020F0502020204030204" pitchFamily="34" charset="0"/>
                <a:ea typeface="Calibri" panose="020F0502020204030204" pitchFamily="34" charset="0"/>
                <a:cs typeface="Times New Roman" panose="02020603050405020304" pitchFamily="18" charset="0"/>
              </a:rPr>
              <a:t>une question sociale vive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 « </a:t>
            </a:r>
            <a:r>
              <a:rPr lang="fr-FR" i="1" dirty="0"/>
              <a:t>La professionnalisation s’est peu à peu </a:t>
            </a:r>
            <a:r>
              <a:rPr lang="fr-FR" i="1" dirty="0" err="1"/>
              <a:t>placée</a:t>
            </a:r>
            <a:r>
              <a:rPr lang="fr-FR" i="1" dirty="0"/>
              <a:t> au cœur de la </a:t>
            </a:r>
            <a:r>
              <a:rPr lang="fr-FR" i="1" dirty="0" err="1"/>
              <a:t>réforme</a:t>
            </a:r>
            <a:r>
              <a:rPr lang="fr-FR" i="1" dirty="0"/>
              <a:t> en France, elle n’a pas toujours cette </a:t>
            </a:r>
            <a:r>
              <a:rPr lang="fr-FR" i="1" dirty="0" err="1"/>
              <a:t>centralite</a:t>
            </a:r>
            <a:r>
              <a:rPr lang="fr-FR" i="1" dirty="0"/>
              <a:t>́ dans d’autres pays </a:t>
            </a:r>
            <a:r>
              <a:rPr lang="fr-FR" i="1" dirty="0" err="1"/>
              <a:t>européens</a:t>
            </a:r>
            <a:r>
              <a:rPr lang="fr-FR" dirty="0"/>
              <a:t>. » (Agulhon &amp; </a:t>
            </a:r>
            <a:r>
              <a:rPr lang="fr-FR" dirty="0" err="1"/>
              <a:t>Convert</a:t>
            </a:r>
            <a:r>
              <a:rPr lang="fr-FR" dirty="0"/>
              <a:t>, 2011)</a:t>
            </a:r>
          </a:p>
          <a:p>
            <a:endParaRPr lang="fr-FR" sz="12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fr-FR" sz="1200" kern="100" dirty="0">
                <a:effectLst/>
                <a:latin typeface="Calibri" panose="020F0502020204030204" pitchFamily="34" charset="0"/>
                <a:ea typeface="Calibri" panose="020F0502020204030204" pitchFamily="34" charset="0"/>
                <a:cs typeface="Times New Roman" panose="02020603050405020304" pitchFamily="18" charset="0"/>
              </a:rPr>
              <a:t>Cette question de la </a:t>
            </a:r>
            <a:r>
              <a:rPr lang="fr-FR" sz="1200" kern="100" dirty="0" err="1">
                <a:effectLst/>
                <a:latin typeface="Calibri" panose="020F0502020204030204" pitchFamily="34" charset="0"/>
                <a:ea typeface="Calibri" panose="020F0502020204030204" pitchFamily="34" charset="0"/>
                <a:cs typeface="Times New Roman" panose="02020603050405020304" pitchFamily="18" charset="0"/>
              </a:rPr>
              <a:t>pofessionnalisation</a:t>
            </a:r>
            <a:r>
              <a:rPr lang="fr-F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fr-FR" sz="1200" kern="100" dirty="0" err="1">
                <a:effectLst/>
                <a:latin typeface="Calibri" panose="020F0502020204030204" pitchFamily="34" charset="0"/>
                <a:ea typeface="Calibri" panose="020F0502020204030204" pitchFamily="34" charset="0"/>
                <a:cs typeface="Times New Roman" panose="02020603050405020304" pitchFamily="18" charset="0"/>
              </a:rPr>
              <a:t>soulève</a:t>
            </a:r>
            <a:r>
              <a:rPr lang="fr-FR" sz="1200" kern="100" dirty="0">
                <a:effectLst/>
                <a:latin typeface="Calibri" panose="020F0502020204030204" pitchFamily="34" charset="0"/>
                <a:ea typeface="Calibri" panose="020F0502020204030204" pitchFamily="34" charset="0"/>
                <a:cs typeface="Times New Roman" panose="02020603050405020304" pitchFamily="18" charset="0"/>
              </a:rPr>
              <a:t> de vifs </a:t>
            </a:r>
            <a:r>
              <a:rPr lang="fr-FR" sz="1200" kern="100" dirty="0" err="1">
                <a:effectLst/>
                <a:latin typeface="Calibri" panose="020F0502020204030204" pitchFamily="34" charset="0"/>
                <a:ea typeface="Calibri" panose="020F0502020204030204" pitchFamily="34" charset="0"/>
                <a:cs typeface="Times New Roman" panose="02020603050405020304" pitchFamily="18" charset="0"/>
              </a:rPr>
              <a:t>débats</a:t>
            </a:r>
            <a:r>
              <a:rPr lang="fr-FR" sz="1200" kern="100" dirty="0">
                <a:effectLst/>
                <a:latin typeface="Calibri" panose="020F0502020204030204" pitchFamily="34" charset="0"/>
                <a:ea typeface="Calibri" panose="020F0502020204030204" pitchFamily="34" charset="0"/>
                <a:cs typeface="Times New Roman" panose="02020603050405020304" pitchFamily="18" charset="0"/>
              </a:rPr>
              <a:t>, dans un contexte par ailleurs contraint par des changements de grande ampleur (modes de gouvernance, adaptation à la </a:t>
            </a:r>
            <a:r>
              <a:rPr lang="fr-FR" sz="1200" kern="100" dirty="0" err="1">
                <a:effectLst/>
                <a:latin typeface="Calibri" panose="020F0502020204030204" pitchFamily="34" charset="0"/>
                <a:ea typeface="Calibri" panose="020F0502020204030204" pitchFamily="34" charset="0"/>
                <a:cs typeface="Times New Roman" panose="02020603050405020304" pitchFamily="18" charset="0"/>
              </a:rPr>
              <a:t>réforme</a:t>
            </a:r>
            <a:r>
              <a:rPr lang="fr-FR" sz="1200" kern="100" dirty="0">
                <a:effectLst/>
                <a:latin typeface="Calibri" panose="020F0502020204030204" pitchFamily="34" charset="0"/>
                <a:ea typeface="Calibri" panose="020F0502020204030204" pitchFamily="34" charset="0"/>
                <a:cs typeface="Times New Roman" panose="02020603050405020304" pitchFamily="18" charset="0"/>
              </a:rPr>
              <a:t> LMD, </a:t>
            </a:r>
            <a:r>
              <a:rPr lang="fr-FR" sz="1200" kern="100" dirty="0" err="1">
                <a:effectLst/>
                <a:latin typeface="Calibri" panose="020F0502020204030204" pitchFamily="34" charset="0"/>
                <a:ea typeface="Calibri" panose="020F0502020204030204" pitchFamily="34" charset="0"/>
                <a:cs typeface="Times New Roman" panose="02020603050405020304" pitchFamily="18" charset="0"/>
              </a:rPr>
              <a:t>évaluation</a:t>
            </a:r>
            <a:r>
              <a:rPr lang="fr-FR" sz="1200" kern="100" dirty="0">
                <a:effectLst/>
                <a:latin typeface="Calibri" panose="020F0502020204030204" pitchFamily="34" charset="0"/>
                <a:ea typeface="Calibri" panose="020F0502020204030204" pitchFamily="34" charset="0"/>
                <a:cs typeface="Times New Roman" panose="02020603050405020304" pitchFamily="18" charset="0"/>
              </a:rPr>
              <a:t> par des standards internationaux, </a:t>
            </a:r>
            <a:r>
              <a:rPr lang="fr-FR" sz="1200" kern="100" dirty="0" err="1">
                <a:effectLst/>
                <a:latin typeface="Calibri" panose="020F0502020204030204" pitchFamily="34" charset="0"/>
                <a:ea typeface="Calibri" panose="020F0502020204030204" pitchFamily="34" charset="0"/>
                <a:cs typeface="Times New Roman" panose="02020603050405020304" pitchFamily="18" charset="0"/>
              </a:rPr>
              <a:t>développement</a:t>
            </a:r>
            <a:r>
              <a:rPr lang="fr-FR" sz="1200" kern="100" dirty="0">
                <a:effectLst/>
                <a:latin typeface="Calibri" panose="020F0502020204030204" pitchFamily="34" charset="0"/>
                <a:ea typeface="Calibri" panose="020F0502020204030204" pitchFamily="34" charset="0"/>
                <a:cs typeface="Times New Roman" panose="02020603050405020304" pitchFamily="18" charset="0"/>
              </a:rPr>
              <a:t> de la </a:t>
            </a:r>
            <a:r>
              <a:rPr lang="fr-FR" sz="1200" kern="100" dirty="0" err="1">
                <a:effectLst/>
                <a:latin typeface="Calibri" panose="020F0502020204030204" pitchFamily="34" charset="0"/>
                <a:ea typeface="Calibri" panose="020F0502020204030204" pitchFamily="34" charset="0"/>
                <a:cs typeface="Times New Roman" panose="02020603050405020304" pitchFamily="18" charset="0"/>
              </a:rPr>
              <a:t>pédagogie</a:t>
            </a:r>
            <a:r>
              <a:rPr lang="fr-FR" sz="1200" kern="100" dirty="0">
                <a:effectLst/>
                <a:latin typeface="Calibri" panose="020F0502020204030204" pitchFamily="34" charset="0"/>
                <a:ea typeface="Calibri" panose="020F0502020204030204" pitchFamily="34" charset="0"/>
                <a:cs typeface="Times New Roman" panose="02020603050405020304" pitchFamily="18" charset="0"/>
              </a:rPr>
              <a:t> universitaire, etc.). </a:t>
            </a:r>
          </a:p>
          <a:p>
            <a:r>
              <a:rPr lang="fr-FR" sz="1200" kern="100" dirty="0">
                <a:effectLst/>
                <a:latin typeface="Calibri" panose="020F0502020204030204" pitchFamily="34" charset="0"/>
                <a:ea typeface="Calibri" panose="020F0502020204030204" pitchFamily="34" charset="0"/>
                <a:cs typeface="Times New Roman" panose="02020603050405020304" pitchFamily="18" charset="0"/>
              </a:rPr>
              <a:t>Elle </a:t>
            </a:r>
            <a:r>
              <a:rPr lang="fr-FR" sz="1200" kern="100" dirty="0" err="1">
                <a:effectLst/>
                <a:latin typeface="Calibri" panose="020F0502020204030204" pitchFamily="34" charset="0"/>
                <a:ea typeface="Calibri" panose="020F0502020204030204" pitchFamily="34" charset="0"/>
                <a:cs typeface="Times New Roman" panose="02020603050405020304" pitchFamily="18" charset="0"/>
              </a:rPr>
              <a:t>questionnne</a:t>
            </a:r>
            <a:r>
              <a:rPr lang="fr-FR" sz="1200" kern="100" dirty="0">
                <a:effectLst/>
                <a:latin typeface="Calibri" panose="020F0502020204030204" pitchFamily="34" charset="0"/>
                <a:ea typeface="Calibri" panose="020F0502020204030204" pitchFamily="34" charset="0"/>
                <a:cs typeface="Times New Roman" panose="02020603050405020304" pitchFamily="18" charset="0"/>
              </a:rPr>
              <a:t> : </a:t>
            </a:r>
          </a:p>
          <a:p>
            <a:r>
              <a:rPr lang="fr-FR" sz="1200" kern="100" dirty="0">
                <a:effectLst/>
                <a:latin typeface="Calibri" panose="020F0502020204030204" pitchFamily="34" charset="0"/>
                <a:ea typeface="Calibri" panose="020F0502020204030204" pitchFamily="34" charset="0"/>
                <a:cs typeface="Times New Roman" panose="02020603050405020304" pitchFamily="18" charset="0"/>
              </a:rPr>
              <a:t> -  la place </a:t>
            </a:r>
            <a:r>
              <a:rPr lang="fr-FR" sz="1200" kern="100" dirty="0" err="1">
                <a:effectLst/>
                <a:latin typeface="Calibri" panose="020F0502020204030204" pitchFamily="34" charset="0"/>
                <a:ea typeface="Calibri" panose="020F0502020204030204" pitchFamily="34" charset="0"/>
                <a:cs typeface="Times New Roman" panose="02020603050405020304" pitchFamily="18" charset="0"/>
              </a:rPr>
              <a:t>particulière</a:t>
            </a:r>
            <a:r>
              <a:rPr lang="fr-F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fr-FR" sz="1200" kern="100" dirty="0" err="1">
                <a:effectLst/>
                <a:latin typeface="Calibri" panose="020F0502020204030204" pitchFamily="34" charset="0"/>
                <a:ea typeface="Calibri" panose="020F0502020204030204" pitchFamily="34" charset="0"/>
                <a:cs typeface="Times New Roman" panose="02020603050405020304" pitchFamily="18" charset="0"/>
              </a:rPr>
              <a:t>accordée</a:t>
            </a:r>
            <a:r>
              <a:rPr lang="fr-FR" sz="1200" kern="100" dirty="0">
                <a:effectLst/>
                <a:latin typeface="Calibri" panose="020F0502020204030204" pitchFamily="34" charset="0"/>
                <a:ea typeface="Calibri" panose="020F0502020204030204" pitchFamily="34" charset="0"/>
                <a:cs typeface="Times New Roman" panose="02020603050405020304" pitchFamily="18" charset="0"/>
              </a:rPr>
              <a:t> aux savoirs </a:t>
            </a:r>
            <a:r>
              <a:rPr lang="fr-FR" sz="1200" kern="100" dirty="0" err="1">
                <a:effectLst/>
                <a:latin typeface="Calibri" panose="020F0502020204030204" pitchFamily="34" charset="0"/>
                <a:ea typeface="Calibri" panose="020F0502020204030204" pitchFamily="34" charset="0"/>
                <a:cs typeface="Times New Roman" panose="02020603050405020304" pitchFamily="18" charset="0"/>
              </a:rPr>
              <a:t>académiques</a:t>
            </a:r>
            <a:r>
              <a:rPr lang="fr-FR" sz="1200" kern="100" dirty="0">
                <a:effectLst/>
                <a:latin typeface="Calibri" panose="020F0502020204030204" pitchFamily="34" charset="0"/>
                <a:ea typeface="Calibri" panose="020F0502020204030204" pitchFamily="34" charset="0"/>
                <a:cs typeface="Times New Roman" panose="02020603050405020304" pitchFamily="18" charset="0"/>
              </a:rPr>
              <a:t> dans l’</a:t>
            </a:r>
            <a:r>
              <a:rPr lang="fr-FR" sz="1200" kern="100" dirty="0" err="1">
                <a:effectLst/>
                <a:latin typeface="Calibri" panose="020F0502020204030204" pitchFamily="34" charset="0"/>
                <a:ea typeface="Calibri" panose="020F0502020204030204" pitchFamily="34" charset="0"/>
                <a:cs typeface="Times New Roman" panose="02020603050405020304" pitchFamily="18" charset="0"/>
              </a:rPr>
              <a:t>universite</a:t>
            </a:r>
            <a:r>
              <a:rPr lang="fr-F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fr-FR" sz="1200" kern="100" dirty="0" err="1">
                <a:effectLst/>
                <a:latin typeface="Calibri" panose="020F0502020204030204" pitchFamily="34" charset="0"/>
                <a:ea typeface="Calibri" panose="020F0502020204030204" pitchFamily="34" charset="0"/>
                <a:cs typeface="Times New Roman" panose="02020603050405020304" pitchFamily="18" charset="0"/>
              </a:rPr>
              <a:t>française</a:t>
            </a:r>
            <a:r>
              <a:rPr lang="fr-FR" sz="1200" kern="100" dirty="0">
                <a:effectLst/>
                <a:latin typeface="Calibri" panose="020F0502020204030204" pitchFamily="34" charset="0"/>
                <a:ea typeface="Calibri" panose="020F0502020204030204" pitchFamily="34" charset="0"/>
                <a:cs typeface="Times New Roman" panose="02020603050405020304" pitchFamily="18" charset="0"/>
              </a:rPr>
              <a:t> : « </a:t>
            </a:r>
            <a:r>
              <a:rPr lang="fr-FR" sz="1200" i="1" kern="100" dirty="0">
                <a:effectLst/>
                <a:latin typeface="Calibri" panose="020F0502020204030204" pitchFamily="34" charset="0"/>
                <a:ea typeface="Calibri" panose="020F0502020204030204" pitchFamily="34" charset="0"/>
                <a:cs typeface="Times New Roman" panose="02020603050405020304" pitchFamily="18" charset="0"/>
              </a:rPr>
              <a:t>La professionnalisation s’est peu à peu </a:t>
            </a:r>
            <a:r>
              <a:rPr lang="fr-FR" sz="1200" i="1" kern="100" dirty="0" err="1">
                <a:effectLst/>
                <a:latin typeface="Calibri" panose="020F0502020204030204" pitchFamily="34" charset="0"/>
                <a:ea typeface="Calibri" panose="020F0502020204030204" pitchFamily="34" charset="0"/>
                <a:cs typeface="Times New Roman" panose="02020603050405020304" pitchFamily="18" charset="0"/>
              </a:rPr>
              <a:t>placée</a:t>
            </a:r>
            <a:r>
              <a:rPr lang="fr-FR" sz="1200" i="1" kern="100" dirty="0">
                <a:effectLst/>
                <a:latin typeface="Calibri" panose="020F0502020204030204" pitchFamily="34" charset="0"/>
                <a:ea typeface="Calibri" panose="020F0502020204030204" pitchFamily="34" charset="0"/>
                <a:cs typeface="Times New Roman" panose="02020603050405020304" pitchFamily="18" charset="0"/>
              </a:rPr>
              <a:t> au cœur de la </a:t>
            </a:r>
            <a:r>
              <a:rPr lang="fr-FR" sz="1200" i="1" kern="100" dirty="0" err="1">
                <a:effectLst/>
                <a:latin typeface="Calibri" panose="020F0502020204030204" pitchFamily="34" charset="0"/>
                <a:ea typeface="Calibri" panose="020F0502020204030204" pitchFamily="34" charset="0"/>
                <a:cs typeface="Times New Roman" panose="02020603050405020304" pitchFamily="18" charset="0"/>
              </a:rPr>
              <a:t>réforme</a:t>
            </a:r>
            <a:r>
              <a:rPr lang="fr-FR" sz="1200" i="1" kern="100" dirty="0">
                <a:effectLst/>
                <a:latin typeface="Calibri" panose="020F0502020204030204" pitchFamily="34" charset="0"/>
                <a:ea typeface="Calibri" panose="020F0502020204030204" pitchFamily="34" charset="0"/>
                <a:cs typeface="Times New Roman" panose="02020603050405020304" pitchFamily="18" charset="0"/>
              </a:rPr>
              <a:t> en France, elle n’a pas toujours cette </a:t>
            </a:r>
            <a:r>
              <a:rPr lang="fr-FR" sz="1200" i="1" kern="100" dirty="0" err="1">
                <a:effectLst/>
                <a:latin typeface="Calibri" panose="020F0502020204030204" pitchFamily="34" charset="0"/>
                <a:ea typeface="Calibri" panose="020F0502020204030204" pitchFamily="34" charset="0"/>
                <a:cs typeface="Times New Roman" panose="02020603050405020304" pitchFamily="18" charset="0"/>
              </a:rPr>
              <a:t>centralite</a:t>
            </a:r>
            <a:r>
              <a:rPr lang="fr-FR" sz="1200" i="1" kern="100" dirty="0">
                <a:effectLst/>
                <a:latin typeface="Calibri" panose="020F0502020204030204" pitchFamily="34" charset="0"/>
                <a:ea typeface="Calibri" panose="020F0502020204030204" pitchFamily="34" charset="0"/>
                <a:cs typeface="Times New Roman" panose="02020603050405020304" pitchFamily="18" charset="0"/>
              </a:rPr>
              <a:t>́ dans d’autres pays </a:t>
            </a:r>
            <a:r>
              <a:rPr lang="fr-FR" sz="1200" i="1" kern="100" dirty="0" err="1">
                <a:effectLst/>
                <a:latin typeface="Calibri" panose="020F0502020204030204" pitchFamily="34" charset="0"/>
                <a:ea typeface="Calibri" panose="020F0502020204030204" pitchFamily="34" charset="0"/>
                <a:cs typeface="Times New Roman" panose="02020603050405020304" pitchFamily="18" charset="0"/>
              </a:rPr>
              <a:t>européens</a:t>
            </a:r>
            <a:r>
              <a:rPr lang="fr-FR" sz="1200" kern="100" dirty="0">
                <a:effectLst/>
                <a:latin typeface="Calibri" panose="020F0502020204030204" pitchFamily="34" charset="0"/>
                <a:ea typeface="Calibri" panose="020F0502020204030204" pitchFamily="34" charset="0"/>
                <a:cs typeface="Times New Roman" panose="02020603050405020304" pitchFamily="18" charset="0"/>
              </a:rPr>
              <a:t>. » (Agulhon &amp; </a:t>
            </a:r>
            <a:r>
              <a:rPr lang="fr-FR" sz="1200" kern="100" dirty="0" err="1">
                <a:effectLst/>
                <a:latin typeface="Calibri" panose="020F0502020204030204" pitchFamily="34" charset="0"/>
                <a:ea typeface="Calibri" panose="020F0502020204030204" pitchFamily="34" charset="0"/>
                <a:cs typeface="Times New Roman" panose="02020603050405020304" pitchFamily="18" charset="0"/>
              </a:rPr>
              <a:t>Convert</a:t>
            </a:r>
            <a:r>
              <a:rPr lang="fr-FR" sz="1200" kern="100" dirty="0">
                <a:effectLst/>
                <a:latin typeface="Calibri" panose="020F0502020204030204" pitchFamily="34" charset="0"/>
                <a:ea typeface="Calibri" panose="020F0502020204030204" pitchFamily="34" charset="0"/>
                <a:cs typeface="Times New Roman" panose="02020603050405020304" pitchFamily="18" charset="0"/>
              </a:rPr>
              <a:t>, 2011)</a:t>
            </a:r>
          </a:p>
          <a:p>
            <a:r>
              <a:rPr lang="fr-FR" sz="1200" kern="100" dirty="0">
                <a:effectLst/>
                <a:latin typeface="Calibri" panose="020F0502020204030204" pitchFamily="34" charset="0"/>
                <a:ea typeface="Calibri" panose="020F0502020204030204" pitchFamily="34" charset="0"/>
                <a:cs typeface="Times New Roman" panose="02020603050405020304" pitchFamily="18" charset="0"/>
              </a:rPr>
              <a:t> - des relations université – société (monde économique)</a:t>
            </a:r>
          </a:p>
          <a:p>
            <a:pPr marL="342900" lvl="0" indent="-342900">
              <a:buFont typeface="Times New Roman" panose="02020603050405020304" pitchFamily="18" charset="0"/>
              <a:buChar char="-"/>
              <a:tabLst>
                <a:tab pos="457200" algn="l"/>
              </a:tabLst>
            </a:pPr>
            <a:r>
              <a:rPr lang="fr-FR" sz="1200" kern="100" dirty="0">
                <a:effectLst/>
                <a:latin typeface="Calibri" panose="020F0502020204030204" pitchFamily="34" charset="0"/>
                <a:ea typeface="Calibri" panose="020F0502020204030204" pitchFamily="34" charset="0"/>
                <a:cs typeface="Times New Roman" panose="02020603050405020304" pitchFamily="18" charset="0"/>
              </a:rPr>
              <a:t>les compétences des enseignants-chercheurs </a:t>
            </a:r>
          </a:p>
          <a:p>
            <a:pPr marL="342900" lvl="0" indent="-342900">
              <a:buFont typeface="Times New Roman" panose="02020603050405020304" pitchFamily="18" charset="0"/>
              <a:buChar char="-"/>
              <a:tabLst>
                <a:tab pos="457200" algn="l"/>
              </a:tabLst>
            </a:pPr>
            <a:r>
              <a:rPr lang="fr-FR" sz="1200" kern="100" dirty="0">
                <a:effectLst/>
                <a:latin typeface="Calibri" panose="020F0502020204030204" pitchFamily="34" charset="0"/>
                <a:ea typeface="Calibri" panose="020F0502020204030204" pitchFamily="34" charset="0"/>
                <a:cs typeface="Times New Roman" panose="02020603050405020304" pitchFamily="18" charset="0"/>
              </a:rPr>
              <a:t>la structuration d’un champ de la pédagogie universitaire en France</a:t>
            </a:r>
          </a:p>
          <a:p>
            <a:endParaRPr lang="fr-FR" dirty="0"/>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1200" kern="0" dirty="0">
                <a:solidFill>
                  <a:srgbClr val="141413"/>
                </a:solidFill>
                <a:effectLst/>
                <a:latin typeface="Helvetica" pitchFamily="2" charset="0"/>
                <a:ea typeface="Calibri" panose="020F0502020204030204" pitchFamily="34" charset="0"/>
                <a:cs typeface="Helvetica" pitchFamily="2" charset="0"/>
              </a:rPr>
              <a:t>Sur le plan théorique, la notion de </a:t>
            </a:r>
            <a:r>
              <a:rPr lang="fr-FR" sz="1200" b="1" kern="0" dirty="0">
                <a:solidFill>
                  <a:srgbClr val="141413"/>
                </a:solidFill>
                <a:effectLst/>
                <a:latin typeface="Helvetica" pitchFamily="2" charset="0"/>
                <a:ea typeface="Calibri" panose="020F0502020204030204" pitchFamily="34" charset="0"/>
                <a:cs typeface="Helvetica" pitchFamily="2" charset="0"/>
              </a:rPr>
              <a:t>professionnalisation</a:t>
            </a:r>
            <a:r>
              <a:rPr lang="fr-FR" sz="1200" kern="0" dirty="0">
                <a:solidFill>
                  <a:srgbClr val="141413"/>
                </a:solidFill>
                <a:effectLst/>
                <a:latin typeface="Helvetica" pitchFamily="2" charset="0"/>
                <a:ea typeface="Calibri" panose="020F0502020204030204" pitchFamily="34" charset="0"/>
                <a:cs typeface="Helvetica" pitchFamily="2" charset="0"/>
              </a:rPr>
              <a:t> apparait plurivoque selon qu’elle concerne :</a:t>
            </a:r>
            <a:endParaRPr lang="fr-FR"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Helvetica" pitchFamily="2"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1200" dirty="0">
                <a:solidFill>
                  <a:srgbClr val="141413"/>
                </a:solidFill>
                <a:effectLst/>
                <a:latin typeface="Helvetica" pitchFamily="2" charset="0"/>
                <a:ea typeface="Calibri" panose="020F0502020204030204" pitchFamily="34" charset="0"/>
                <a:cs typeface="Helvetica" pitchFamily="2" charset="0"/>
              </a:rPr>
              <a:t>la reconnaissance sociale d’une profession, </a:t>
            </a:r>
            <a:endParaRPr lang="fr-FR" sz="1200" dirty="0">
              <a:effectLst/>
              <a:latin typeface="Times New Roman" panose="02020603050405020304" pitchFamily="18" charset="0"/>
              <a:ea typeface="Calibri" panose="020F0502020204030204" pitchFamily="34" charset="0"/>
              <a:cs typeface="Helvetica" pitchFamily="2" charset="0"/>
            </a:endParaRPr>
          </a:p>
          <a:p>
            <a:pPr marL="342900" lvl="0" indent="-342900">
              <a:buFont typeface="Helvetica" pitchFamily="2"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1200" dirty="0">
                <a:solidFill>
                  <a:srgbClr val="141413"/>
                </a:solidFill>
                <a:effectLst/>
                <a:latin typeface="Helvetica" pitchFamily="2" charset="0"/>
                <a:ea typeface="Calibri" panose="020F0502020204030204" pitchFamily="34" charset="0"/>
                <a:cs typeface="Helvetica" pitchFamily="2" charset="0"/>
              </a:rPr>
              <a:t>les nouvelles attentes adressées aux individus par les milieux du travail, </a:t>
            </a:r>
            <a:endParaRPr lang="fr-FR" sz="1200" dirty="0">
              <a:effectLst/>
              <a:latin typeface="Times New Roman" panose="02020603050405020304" pitchFamily="18" charset="0"/>
              <a:ea typeface="Calibri" panose="020F0502020204030204" pitchFamily="34" charset="0"/>
              <a:cs typeface="Helvetica" pitchFamily="2" charset="0"/>
            </a:endParaRPr>
          </a:p>
          <a:p>
            <a:pPr marL="342900" lvl="0" indent="-342900">
              <a:buFont typeface="Helvetica" pitchFamily="2"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1200" dirty="0">
                <a:solidFill>
                  <a:srgbClr val="141413"/>
                </a:solidFill>
                <a:effectLst/>
                <a:latin typeface="Helvetica" pitchFamily="2" charset="0"/>
                <a:ea typeface="Calibri" panose="020F0502020204030204" pitchFamily="34" charset="0"/>
                <a:cs typeface="Helvetica" pitchFamily="2" charset="0"/>
              </a:rPr>
              <a:t>le rehaussement de la qualité d’une formation, </a:t>
            </a:r>
            <a:endParaRPr lang="fr-FR" sz="1200" dirty="0">
              <a:effectLst/>
              <a:latin typeface="Times New Roman" panose="02020603050405020304" pitchFamily="18" charset="0"/>
              <a:ea typeface="Calibri" panose="020F0502020204030204" pitchFamily="34" charset="0"/>
              <a:cs typeface="Helvetica" pitchFamily="2" charset="0"/>
            </a:endParaRPr>
          </a:p>
          <a:p>
            <a:pPr marL="342900" lvl="0" indent="-342900">
              <a:buFont typeface="Helvetica" pitchFamily="2"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1200" dirty="0">
                <a:solidFill>
                  <a:srgbClr val="141413"/>
                </a:solidFill>
                <a:effectLst/>
                <a:latin typeface="Helvetica" pitchFamily="2" charset="0"/>
                <a:ea typeface="Calibri" panose="020F0502020204030204" pitchFamily="34" charset="0"/>
                <a:cs typeface="Helvetica" pitchFamily="2" charset="0"/>
              </a:rPr>
              <a:t>le développement professionnel d’un individu. </a:t>
            </a:r>
            <a:endParaRPr lang="fr-FR" sz="1200" dirty="0">
              <a:effectLst/>
              <a:latin typeface="Times New Roman" panose="02020603050405020304" pitchFamily="18" charset="0"/>
              <a:ea typeface="Calibri" panose="020F0502020204030204" pitchFamily="34" charset="0"/>
              <a:cs typeface="Helvetica" pitchFamily="2" charset="0"/>
            </a:endParaRP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1200" kern="100" dirty="0">
                <a:effectLst/>
                <a:latin typeface="Calibri" panose="020F0502020204030204" pitchFamily="34" charset="0"/>
                <a:ea typeface="Calibri" panose="020F0502020204030204" pitchFamily="34" charset="0"/>
                <a:cs typeface="Times New Roman" panose="02020603050405020304" pitchFamily="18" charset="0"/>
              </a:rPr>
              <a:t>Mais </a:t>
            </a:r>
            <a:r>
              <a:rPr lang="fr-FR" sz="1200" kern="0" dirty="0">
                <a:solidFill>
                  <a:srgbClr val="141413"/>
                </a:solidFill>
                <a:effectLst/>
                <a:latin typeface="Calibri" panose="020F0502020204030204" pitchFamily="34" charset="0"/>
                <a:ea typeface="Calibri" panose="020F0502020204030204" pitchFamily="34" charset="0"/>
                <a:cs typeface="Calibri" panose="020F0502020204030204" pitchFamily="34" charset="0"/>
              </a:rPr>
              <a:t>au-delà de cette polyphonie apparente, des idées-forces se dégagent : c’est ce que nous allons mettre en visibilité à partir de nos travaux et notre connaissance des champs de pratique et de recherche relatifs à cette notion</a:t>
            </a:r>
            <a:endParaRPr lang="fr-FR" sz="1200" kern="100" dirty="0">
              <a:effectLst/>
              <a:latin typeface="Calibri" panose="020F0502020204030204" pitchFamily="34" charset="0"/>
              <a:ea typeface="Calibri" panose="020F0502020204030204" pitchFamily="34" charset="0"/>
              <a:cs typeface="Times New Roman" panose="02020603050405020304" pitchFamily="18" charset="0"/>
            </a:endParaRP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1200" kern="0" dirty="0">
                <a:solidFill>
                  <a:srgbClr val="141413"/>
                </a:solidFill>
                <a:effectLst/>
                <a:latin typeface="Calibri" panose="020F0502020204030204" pitchFamily="34" charset="0"/>
                <a:ea typeface="Calibri" panose="020F0502020204030204" pitchFamily="34" charset="0"/>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pPr>
            <a:r>
              <a:rPr lang="fr-FR" dirty="0">
                <a:solidFill>
                  <a:srgbClr val="212427"/>
                </a:solidFill>
                <a:latin typeface="Alegreya"/>
              </a:rPr>
              <a:t>« les dispositifs de formation formellement professionnalisés (stages, référentiels, intervenants professionnels…) ne sont pas nécessairement des dispositifs de formation professionnalisants, c’est-à-dire inducteurs de dynamiques de construction d’apprentissages et d’identité chez les futurs professionnels » (</a:t>
            </a:r>
            <a:r>
              <a:rPr lang="fr-FR" dirty="0" err="1">
                <a:solidFill>
                  <a:srgbClr val="212427"/>
                </a:solidFill>
                <a:latin typeface="Alegreya"/>
              </a:rPr>
              <a:t>Boudjaoui</a:t>
            </a:r>
            <a:r>
              <a:rPr lang="fr-FR" dirty="0">
                <a:solidFill>
                  <a:srgbClr val="212427"/>
                </a:solidFill>
                <a:latin typeface="Alegreya"/>
              </a:rPr>
              <a:t>, 2011)</a:t>
            </a:r>
            <a:endParaRPr lang="fr-FR" dirty="0"/>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fr-FR"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a:p>
            <a:endParaRPr lang="fr-FR" dirty="0"/>
          </a:p>
          <a:p>
            <a:endParaRPr lang="fr-FR" dirty="0"/>
          </a:p>
        </p:txBody>
      </p:sp>
      <p:sp>
        <p:nvSpPr>
          <p:cNvPr id="4" name="Espace réservé du numéro de diapositive 3"/>
          <p:cNvSpPr>
            <a:spLocks noGrp="1"/>
          </p:cNvSpPr>
          <p:nvPr>
            <p:ph type="sldNum" sz="quarter" idx="10"/>
          </p:nvPr>
        </p:nvSpPr>
        <p:spPr/>
        <p:txBody>
          <a:bodyPr/>
          <a:lstStyle/>
          <a:p>
            <a:fld id="{5D3AA099-5899-4EBA-877E-BF611B773310}" type="slidenum">
              <a:rPr lang="fr-FR" smtClean="0"/>
              <a:t>38</a:t>
            </a:fld>
            <a:endParaRPr lang="fr-FR"/>
          </a:p>
        </p:txBody>
      </p:sp>
    </p:spTree>
    <p:extLst>
      <p:ext uri="{BB962C8B-B14F-4D97-AF65-F5344CB8AC3E}">
        <p14:creationId xmlns:p14="http://schemas.microsoft.com/office/powerpoint/2010/main" val="35844984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Compte tenu de ce que nous venons de voir (à la fois consensus sur certains points mais aussi grandes divergences), nous proposons de considérer la professionnalisation comme un espace de dialogue. A partir de nos expériences et de nos travaux, nous porterons la focale sur 4 points : </a:t>
            </a:r>
          </a:p>
          <a:p>
            <a:endParaRPr lang="fr-FR" dirty="0"/>
          </a:p>
        </p:txBody>
      </p:sp>
      <p:sp>
        <p:nvSpPr>
          <p:cNvPr id="4" name="Espace réservé du numéro de diapositive 3"/>
          <p:cNvSpPr>
            <a:spLocks noGrp="1"/>
          </p:cNvSpPr>
          <p:nvPr>
            <p:ph type="sldNum" sz="quarter" idx="10"/>
          </p:nvPr>
        </p:nvSpPr>
        <p:spPr/>
        <p:txBody>
          <a:bodyPr/>
          <a:lstStyle/>
          <a:p>
            <a:fld id="{5D3AA099-5899-4EBA-877E-BF611B773310}" type="slidenum">
              <a:rPr lang="fr-FR" smtClean="0"/>
              <a:t>40</a:t>
            </a:fld>
            <a:endParaRPr lang="fr-FR"/>
          </a:p>
        </p:txBody>
      </p:sp>
    </p:spTree>
    <p:extLst>
      <p:ext uri="{BB962C8B-B14F-4D97-AF65-F5344CB8AC3E}">
        <p14:creationId xmlns:p14="http://schemas.microsoft.com/office/powerpoint/2010/main" val="40911577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Savoir, vouloir pouvoir et non savoir </a:t>
            </a:r>
            <a:r>
              <a:rPr lang="fr-FR" dirty="0" err="1"/>
              <a:t>savoir</a:t>
            </a:r>
            <a:r>
              <a:rPr lang="fr-FR" dirty="0"/>
              <a:t> être et savoir faire…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Approche dispositionnelles, approches ressourcistes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r>
              <a:rPr lang="fr-FR" sz="1200" dirty="0"/>
              <a:t>Approche</a:t>
            </a:r>
            <a:r>
              <a:rPr lang="fr-FR" sz="1200" baseline="0" dirty="0"/>
              <a:t> dispositionnelle</a:t>
            </a:r>
          </a:p>
          <a:p>
            <a:r>
              <a:rPr lang="fr-FR" sz="1200" baseline="0" dirty="0"/>
              <a:t>Repose sur des capacités à être et à faire, à se débrouiller des événements, à trouver des solutions, à rechercher des ressources pertinentes, congruentes, efficaces, utilisables, adoptables</a:t>
            </a:r>
          </a:p>
          <a:p>
            <a:r>
              <a:rPr lang="fr-FR" sz="1200" baseline="0" dirty="0"/>
              <a:t>Ex: insertion dans un nouvel emploi, gestion du quotidien de l’activité, arrivée dans l’entreprise… </a:t>
            </a:r>
          </a:p>
          <a:p>
            <a:endParaRPr lang="fr-FR" sz="1200" baseline="0" dirty="0"/>
          </a:p>
          <a:p>
            <a:r>
              <a:rPr lang="fr-FR" sz="1200" baseline="0" dirty="0"/>
              <a:t>Approche ressourciste</a:t>
            </a:r>
          </a:p>
          <a:p>
            <a:r>
              <a:rPr lang="fr-FR" sz="1200" baseline="0" dirty="0"/>
              <a:t>Formation, outils, équipements, aménagement des espaces, … </a:t>
            </a:r>
          </a:p>
          <a:p>
            <a:r>
              <a:rPr lang="fr-FR" sz="1200" baseline="0" dirty="0"/>
              <a:t>Ressources humaines, matérielles, logistiques, financières… </a:t>
            </a:r>
          </a:p>
          <a:p>
            <a:endParaRPr lang="fr-FR" dirty="0"/>
          </a:p>
          <a:p>
            <a:r>
              <a:rPr lang="fr-FR" dirty="0"/>
              <a:t>La manière de définir les compétences détermine grandement la manière d’en penser le développement… et surtout de le soutenir…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i="1" dirty="0"/>
          </a:p>
          <a:p>
            <a:endParaRPr lang="fr-FR" dirty="0"/>
          </a:p>
        </p:txBody>
      </p:sp>
      <p:sp>
        <p:nvSpPr>
          <p:cNvPr id="4" name="Espace réservé du numéro de diapositive 3"/>
          <p:cNvSpPr>
            <a:spLocks noGrp="1"/>
          </p:cNvSpPr>
          <p:nvPr>
            <p:ph type="sldNum" sz="quarter" idx="10"/>
          </p:nvPr>
        </p:nvSpPr>
        <p:spPr/>
        <p:txBody>
          <a:bodyPr/>
          <a:lstStyle/>
          <a:p>
            <a:fld id="{5D3AA099-5899-4EBA-877E-BF611B773310}" type="slidenum">
              <a:rPr lang="fr-FR" smtClean="0"/>
              <a:t>41</a:t>
            </a:fld>
            <a:endParaRPr lang="fr-FR"/>
          </a:p>
        </p:txBody>
      </p:sp>
    </p:spTree>
    <p:extLst>
      <p:ext uri="{BB962C8B-B14F-4D97-AF65-F5344CB8AC3E}">
        <p14:creationId xmlns:p14="http://schemas.microsoft.com/office/powerpoint/2010/main" val="31591700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10"/>
          </p:nvPr>
        </p:nvSpPr>
        <p:spPr/>
        <p:txBody>
          <a:bodyPr/>
          <a:lstStyle/>
          <a:p>
            <a:fld id="{5D3AA099-5899-4EBA-877E-BF611B773310}" type="slidenum">
              <a:rPr lang="fr-FR" smtClean="0"/>
              <a:t>42</a:t>
            </a:fld>
            <a:endParaRPr lang="fr-FR"/>
          </a:p>
        </p:txBody>
      </p:sp>
    </p:spTree>
    <p:extLst>
      <p:ext uri="{BB962C8B-B14F-4D97-AF65-F5344CB8AC3E}">
        <p14:creationId xmlns:p14="http://schemas.microsoft.com/office/powerpoint/2010/main" val="24301121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342900" indent="-342900">
              <a:buFont typeface="Wingdings" charset="2"/>
              <a:buChar char="§"/>
            </a:pPr>
            <a:r>
              <a:rPr lang="fr-FR" dirty="0"/>
              <a:t>Le recoller ?</a:t>
            </a:r>
          </a:p>
          <a:p>
            <a:pPr marL="342900" indent="-342900">
              <a:buFont typeface="Wingdings" charset="2"/>
              <a:buChar char="§"/>
            </a:pPr>
            <a:r>
              <a:rPr lang="fr-FR" dirty="0"/>
              <a:t>Le laisser tel quel ?</a:t>
            </a:r>
          </a:p>
          <a:p>
            <a:pPr marL="342900" indent="-342900">
              <a:buFont typeface="Wingdings" charset="2"/>
              <a:buChar char="§"/>
            </a:pPr>
            <a:r>
              <a:rPr lang="fr-FR" dirty="0"/>
              <a:t>Le retourner ?</a:t>
            </a:r>
          </a:p>
          <a:p>
            <a:pPr marL="342900" indent="-342900">
              <a:buFont typeface="Wingdings" charset="2"/>
              <a:buChar char="§"/>
            </a:pPr>
            <a:r>
              <a:rPr lang="fr-FR" dirty="0"/>
              <a:t>Le jeter ?</a:t>
            </a:r>
          </a:p>
          <a:p>
            <a:pPr marL="342900" indent="-342900">
              <a:buFont typeface="Wingdings" charset="2"/>
              <a:buChar char="§"/>
            </a:pPr>
            <a:r>
              <a:rPr lang="fr-FR" dirty="0"/>
              <a:t>Retrouver le même sur internet ou dans le magasin d’objets chinois</a:t>
            </a:r>
          </a:p>
          <a:p>
            <a:pPr marL="342900" indent="-342900">
              <a:buFont typeface="Wingdings" charset="2"/>
              <a:buChar char="§"/>
            </a:pPr>
            <a:r>
              <a:rPr lang="fr-FR" dirty="0"/>
              <a:t>Vous êtes ou non bricoleur</a:t>
            </a:r>
          </a:p>
          <a:p>
            <a:pPr marL="342900" indent="-342900">
              <a:buFont typeface="Wingdings" charset="2"/>
              <a:buChar char="§"/>
            </a:pPr>
            <a:r>
              <a:rPr lang="fr-FR" dirty="0"/>
              <a:t>Vous êtes attaché ou non à votre grand mère qui vous l’a offert… </a:t>
            </a:r>
          </a:p>
          <a:p>
            <a:pPr marL="342900" indent="-342900">
              <a:buFont typeface="Wingdings" charset="2"/>
              <a:buChar char="§"/>
            </a:pPr>
            <a:r>
              <a:rPr lang="fr-FR" dirty="0"/>
              <a:t>Vous aimez ou non ce vase … </a:t>
            </a:r>
          </a:p>
          <a:p>
            <a:pPr marL="342900" indent="-342900">
              <a:buFont typeface="Wingdings" charset="2"/>
              <a:buChar char="§"/>
            </a:pPr>
            <a:r>
              <a:rPr lang="fr-FR" dirty="0"/>
              <a:t>Vous êtes content, enfin l’occasion de s’en débarrasser … </a:t>
            </a:r>
          </a:p>
          <a:p>
            <a:pPr marL="342900" indent="-342900">
              <a:buFont typeface="Wingdings" charset="2"/>
              <a:buChar char="§"/>
            </a:pPr>
            <a:r>
              <a:rPr lang="fr-FR" dirty="0"/>
              <a:t>Votre grand mère vous en voudra… </a:t>
            </a:r>
          </a:p>
          <a:p>
            <a:pPr marL="342900" indent="-342900">
              <a:buFont typeface="Wingdings" charset="2"/>
              <a:buChar char="§"/>
            </a:pPr>
            <a:r>
              <a:rPr lang="fr-FR" dirty="0"/>
              <a:t>Vous disposez ou non de la bonne colle, etc.</a:t>
            </a:r>
          </a:p>
          <a:p>
            <a:endParaRPr lang="fr-FR" dirty="0"/>
          </a:p>
        </p:txBody>
      </p:sp>
      <p:sp>
        <p:nvSpPr>
          <p:cNvPr id="4" name="Espace réservé du numéro de diapositive 3"/>
          <p:cNvSpPr>
            <a:spLocks noGrp="1"/>
          </p:cNvSpPr>
          <p:nvPr>
            <p:ph type="sldNum" sz="quarter" idx="10"/>
          </p:nvPr>
        </p:nvSpPr>
        <p:spPr/>
        <p:txBody>
          <a:bodyPr/>
          <a:lstStyle/>
          <a:p>
            <a:fld id="{5D3AA099-5899-4EBA-877E-BF611B773310}" type="slidenum">
              <a:rPr lang="fr-FR" smtClean="0"/>
              <a:t>43</a:t>
            </a:fld>
            <a:endParaRPr lang="fr-FR"/>
          </a:p>
        </p:txBody>
      </p:sp>
    </p:spTree>
    <p:extLst>
      <p:ext uri="{BB962C8B-B14F-4D97-AF65-F5344CB8AC3E}">
        <p14:creationId xmlns:p14="http://schemas.microsoft.com/office/powerpoint/2010/main" val="4503736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285750" indent="-285750">
              <a:buFont typeface="Arial" panose="020B0604020202020204" pitchFamily="34" charset="0"/>
              <a:buChar char="•"/>
            </a:pPr>
            <a:r>
              <a:rPr lang="fr-FR" sz="1200" dirty="0"/>
              <a:t>Elle se mobilise </a:t>
            </a:r>
            <a:r>
              <a:rPr lang="fr-FR" sz="1200" u="heavy" dirty="0">
                <a:uFill>
                  <a:solidFill>
                    <a:schemeClr val="accent1"/>
                  </a:solidFill>
                </a:uFill>
              </a:rPr>
              <a:t>en situation </a:t>
            </a:r>
          </a:p>
          <a:p>
            <a:pPr marL="285750" indent="-285750">
              <a:buFont typeface="Arial" panose="020B0604020202020204" pitchFamily="34" charset="0"/>
              <a:buChar char="•"/>
            </a:pPr>
            <a:r>
              <a:rPr lang="fr-FR" sz="1200" dirty="0"/>
              <a:t>Elle résulte d’une </a:t>
            </a:r>
            <a:r>
              <a:rPr lang="fr-FR" sz="1200" u="heavy" dirty="0">
                <a:uFill>
                  <a:solidFill>
                    <a:schemeClr val="accent1"/>
                  </a:solidFill>
                </a:uFill>
              </a:rPr>
              <a:t>combinatoire</a:t>
            </a:r>
          </a:p>
          <a:p>
            <a:pPr marL="285750" indent="-285750">
              <a:buFont typeface="Arial" panose="020B0604020202020204" pitchFamily="34" charset="0"/>
              <a:buChar char="•"/>
            </a:pPr>
            <a:r>
              <a:rPr lang="fr-FR" sz="1200" dirty="0"/>
              <a:t>Elle n’est pas seulement ce qui se manifeste </a:t>
            </a:r>
          </a:p>
          <a:p>
            <a:pPr marL="285750" indent="-285750">
              <a:buFont typeface="Arial" panose="020B0604020202020204" pitchFamily="34" charset="0"/>
              <a:buChar char="•"/>
            </a:pPr>
            <a:r>
              <a:rPr lang="fr-FR" sz="1200" dirty="0"/>
              <a:t>Elle exprime les éléments latents qu’elle comporte (une personne + un environnement)</a:t>
            </a:r>
          </a:p>
          <a:p>
            <a:pPr marL="285750" indent="-285750">
              <a:buFont typeface="Arial" panose="020B0604020202020204" pitchFamily="34" charset="0"/>
              <a:buChar char="•"/>
            </a:pPr>
            <a:r>
              <a:rPr lang="fr-FR" sz="1200" dirty="0"/>
              <a:t>Elle est un </a:t>
            </a:r>
            <a:r>
              <a:rPr lang="fr-FR" sz="1200" u="heavy" dirty="0">
                <a:uFill>
                  <a:solidFill>
                    <a:schemeClr val="accent1"/>
                  </a:solidFill>
                </a:uFill>
              </a:rPr>
              <a:t>redéploiement vers un nouvel état</a:t>
            </a:r>
            <a:r>
              <a:rPr lang="fr-FR" sz="1200" dirty="0"/>
              <a:t>. </a:t>
            </a:r>
          </a:p>
          <a:p>
            <a:pPr marL="285750" indent="-285750">
              <a:buFont typeface="Arial" panose="020B0604020202020204" pitchFamily="34" charset="0"/>
              <a:buChar char="•"/>
            </a:pPr>
            <a:r>
              <a:rPr lang="fr-FR" sz="1200" dirty="0"/>
              <a:t>Elle est </a:t>
            </a:r>
            <a:r>
              <a:rPr lang="fr-FR" sz="1200" u="heavy" dirty="0">
                <a:uFill>
                  <a:solidFill>
                    <a:schemeClr val="accent1"/>
                  </a:solidFill>
                </a:uFill>
              </a:rPr>
              <a:t>dynamique</a:t>
            </a:r>
          </a:p>
          <a:p>
            <a:pPr marL="285750" indent="-285750">
              <a:buFont typeface="Arial" panose="020B0604020202020204" pitchFamily="34" charset="0"/>
              <a:buChar char="•"/>
            </a:pPr>
            <a:r>
              <a:rPr lang="fr-FR" sz="1200" i="1" dirty="0"/>
              <a:t>Elle est « biodégradable » (Fernagu, 2018)</a:t>
            </a:r>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Ex: enseigner un cours selon les années, la salle, le groupe….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La présence de personnes pas très compétentes autour de nous…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Qu’est-ce qui fabrique la capacité à rebondir, s’adapter, apprendre à articuler des ressources…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Pose très sérieusement la question des pédagogies que nous mobilisons, de nos méthodes et techniques pédagogiques </a:t>
            </a:r>
            <a:r>
              <a:rPr lang="fr-FR" dirty="0">
                <a:sym typeface="Wingdings" panose="05000000000000000000" pitchFamily="2" charset="2"/>
              </a:rPr>
              <a:t> le cas des soft skills impossible de faire ses formations à l’autonomie, à la créativité, qui viserait le développement de l’autonomie…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sym typeface="Wingdings" panose="05000000000000000000" pitchFamily="2" charset="2"/>
              </a:rPr>
              <a:t>Savoir agir : </a:t>
            </a:r>
            <a:r>
              <a:rPr lang="fr-FR" b="1" dirty="0">
                <a:solidFill>
                  <a:schemeClr val="bg1">
                    <a:lumMod val="50000"/>
                  </a:schemeClr>
                </a:solidFill>
              </a:rPr>
              <a:t>= Développer des savoirs théoriques, procéduraux, des connaissances… des compétences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sym typeface="Wingdings" panose="05000000000000000000" pitchFamily="2" charset="2"/>
              </a:rPr>
              <a:t>Pouvoir agir : je peux agir, je sais que…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sym typeface="Wingdings" panose="05000000000000000000" pitchFamily="2" charset="2"/>
              </a:rPr>
              <a:t>Pouvoir d’agir : j’ai le pouvoir d’agir</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endParaRPr lang="fr-FR" dirty="0"/>
          </a:p>
        </p:txBody>
      </p:sp>
      <p:sp>
        <p:nvSpPr>
          <p:cNvPr id="4" name="Espace réservé du numéro de diapositive 3"/>
          <p:cNvSpPr>
            <a:spLocks noGrp="1"/>
          </p:cNvSpPr>
          <p:nvPr>
            <p:ph type="sldNum" sz="quarter" idx="10"/>
          </p:nvPr>
        </p:nvSpPr>
        <p:spPr/>
        <p:txBody>
          <a:bodyPr/>
          <a:lstStyle/>
          <a:p>
            <a:fld id="{5D3AA099-5899-4EBA-877E-BF611B773310}" type="slidenum">
              <a:rPr lang="fr-FR" smtClean="0"/>
              <a:t>44</a:t>
            </a:fld>
            <a:endParaRPr lang="fr-FR"/>
          </a:p>
        </p:txBody>
      </p:sp>
    </p:spTree>
    <p:extLst>
      <p:ext uri="{BB962C8B-B14F-4D97-AF65-F5344CB8AC3E}">
        <p14:creationId xmlns:p14="http://schemas.microsoft.com/office/powerpoint/2010/main" val="32232515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i="1" dirty="0"/>
              <a:t>"La professionnalisation des enseignants implique de renforcer leur capacité de décision et d’adaptation face </a:t>
            </a:r>
            <a:br>
              <a:rPr lang="fr-FR" i="1" dirty="0"/>
            </a:br>
            <a:r>
              <a:rPr lang="fr-FR" i="1" dirty="0"/>
              <a:t>à des situations complexes, tout en garantissant </a:t>
            </a:r>
            <a:br>
              <a:rPr lang="fr-FR" i="1" dirty="0"/>
            </a:br>
            <a:r>
              <a:rPr lang="fr-FR" i="1" dirty="0"/>
              <a:t>une responsabilisation accrue vis-à-vis des élèves </a:t>
            </a:r>
            <a:br>
              <a:rPr lang="fr-FR" i="1" dirty="0"/>
            </a:br>
            <a:r>
              <a:rPr lang="fr-FR" i="1" dirty="0"/>
              <a:t>et des familles.«  (Levine, 2007)</a:t>
            </a:r>
            <a:endParaRPr lang="fr-FR" dirty="0"/>
          </a:p>
        </p:txBody>
      </p:sp>
      <p:sp>
        <p:nvSpPr>
          <p:cNvPr id="4" name="Espace réservé du numéro de diapositive 3"/>
          <p:cNvSpPr>
            <a:spLocks noGrp="1"/>
          </p:cNvSpPr>
          <p:nvPr>
            <p:ph type="sldNum" sz="quarter" idx="5"/>
          </p:nvPr>
        </p:nvSpPr>
        <p:spPr/>
        <p:txBody>
          <a:bodyPr/>
          <a:lstStyle/>
          <a:p>
            <a:fld id="{5D3AA099-5899-4EBA-877E-BF611B773310}" type="slidenum">
              <a:rPr lang="fr-FR" smtClean="0"/>
              <a:t>45</a:t>
            </a:fld>
            <a:endParaRPr lang="fr-FR"/>
          </a:p>
        </p:txBody>
      </p:sp>
    </p:spTree>
    <p:extLst>
      <p:ext uri="{BB962C8B-B14F-4D97-AF65-F5344CB8AC3E}">
        <p14:creationId xmlns:p14="http://schemas.microsoft.com/office/powerpoint/2010/main" val="29315019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A compléter </a:t>
            </a:r>
          </a:p>
        </p:txBody>
      </p:sp>
      <p:sp>
        <p:nvSpPr>
          <p:cNvPr id="4" name="Espace réservé du numéro de diapositive 3"/>
          <p:cNvSpPr>
            <a:spLocks noGrp="1"/>
          </p:cNvSpPr>
          <p:nvPr>
            <p:ph type="sldNum" sz="quarter" idx="5"/>
          </p:nvPr>
        </p:nvSpPr>
        <p:spPr/>
        <p:txBody>
          <a:bodyPr/>
          <a:lstStyle/>
          <a:p>
            <a:fld id="{5458FFEB-4B65-2044-851D-687DBB82606B}" type="slidenum">
              <a:rPr lang="fr-FR" smtClean="0"/>
              <a:t>47</a:t>
            </a:fld>
            <a:endParaRPr lang="fr-FR"/>
          </a:p>
        </p:txBody>
      </p:sp>
    </p:spTree>
    <p:extLst>
      <p:ext uri="{BB962C8B-B14F-4D97-AF65-F5344CB8AC3E}">
        <p14:creationId xmlns:p14="http://schemas.microsoft.com/office/powerpoint/2010/main" val="11206899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2400" dirty="0"/>
              <a:t>Empan : </a:t>
            </a:r>
            <a:r>
              <a:rPr lang="fr-FR" sz="3600" b="0" i="0" dirty="0">
                <a:solidFill>
                  <a:srgbClr val="111111"/>
                </a:solidFill>
                <a:effectLst/>
                <a:latin typeface="Roboto" panose="02000000000000000000" pitchFamily="2" charset="0"/>
              </a:rPr>
              <a:t>Ancienne mesure de longueur qui représentait l'écart entre l'extrémité du pouce et du petit doigt, main ouverte au </a:t>
            </a:r>
            <a:r>
              <a:rPr lang="fr-FR" sz="3600" b="0" i="0" dirty="0" err="1">
                <a:solidFill>
                  <a:srgbClr val="111111"/>
                </a:solidFill>
                <a:effectLst/>
                <a:latin typeface="Roboto" panose="02000000000000000000" pitchFamily="2" charset="0"/>
              </a:rPr>
              <a:t>maximum</a:t>
            </a:r>
            <a:r>
              <a:rPr lang="fr-FR" sz="2400" dirty="0" err="1"/>
              <a:t>Eclairages</a:t>
            </a:r>
            <a:r>
              <a:rPr lang="fr-FR" sz="2400" dirty="0"/>
              <a:t> socio-historiques </a:t>
            </a:r>
          </a:p>
          <a:p>
            <a:r>
              <a:rPr lang="fr-FR" sz="2400" dirty="0">
                <a:ea typeface="Calibri"/>
                <a:cs typeface="Calibri"/>
              </a:rPr>
              <a:t>Empan -</a:t>
            </a:r>
            <a:r>
              <a:rPr lang="fr-FR" sz="2400" dirty="0">
                <a:ea typeface="Calibri"/>
                <a:cs typeface="Calibri"/>
                <a:sym typeface="Wingdings" panose="05000000000000000000" pitchFamily="2" charset="2"/>
              </a:rPr>
              <a:t> polysémie </a:t>
            </a:r>
            <a:endParaRPr lang="fr-FR" sz="2400" dirty="0">
              <a:ea typeface="Calibri"/>
              <a:cs typeface="Calibri"/>
            </a:endParaRPr>
          </a:p>
          <a:p>
            <a:r>
              <a:rPr lang="fr-FR" sz="2400" dirty="0"/>
              <a:t>Proposition de l’aborder en 1 point fondamental, comme un espace de dialogue dépassant une approche centrée compétences et minimaliste :</a:t>
            </a:r>
            <a:endParaRPr lang="fr-FR" sz="2400" dirty="0">
              <a:ea typeface="Calibri"/>
              <a:cs typeface="Calibri"/>
            </a:endParaRPr>
          </a:p>
          <a:p>
            <a:pPr marL="971550" lvl="1" indent="-514350">
              <a:buFont typeface="+mj-lt"/>
              <a:buAutoNum type="arabicPeriod"/>
            </a:pPr>
            <a:r>
              <a:rPr lang="fr-FR" sz="2000" i="1" dirty="0"/>
              <a:t>avec le développement des compétences </a:t>
            </a:r>
            <a:endParaRPr lang="fr-FR" sz="2000" i="1" dirty="0">
              <a:ea typeface="Calibri"/>
              <a:cs typeface="Calibri"/>
            </a:endParaRPr>
          </a:p>
          <a:p>
            <a:pPr marL="971550" lvl="1" indent="-514350">
              <a:buFont typeface="+mj-lt"/>
              <a:buAutoNum type="arabicPeriod"/>
            </a:pPr>
            <a:r>
              <a:rPr lang="fr-FR" sz="2000" i="1" dirty="0"/>
              <a:t>avec l’apprentissage expérientiel</a:t>
            </a:r>
            <a:endParaRPr lang="fr-FR" sz="2000" i="1" dirty="0">
              <a:ea typeface="Calibri"/>
              <a:cs typeface="Calibri"/>
            </a:endParaRPr>
          </a:p>
          <a:p>
            <a:pPr marL="971550" lvl="1" indent="-514350">
              <a:buFont typeface="+mj-lt"/>
              <a:buAutoNum type="arabicPeriod"/>
            </a:pPr>
            <a:r>
              <a:rPr lang="fr-FR" sz="2000" i="1" dirty="0"/>
              <a:t>avec le développement professionnel</a:t>
            </a:r>
            <a:endParaRPr lang="fr-FR" sz="2000" i="1" dirty="0">
              <a:ea typeface="Calibri"/>
              <a:cs typeface="Calibri"/>
            </a:endParaRPr>
          </a:p>
          <a:p>
            <a:pPr marL="971550" lvl="1" indent="-514350">
              <a:buFont typeface="+mj-lt"/>
              <a:buAutoNum type="arabicPeriod"/>
            </a:pPr>
            <a:r>
              <a:rPr lang="fr-FR" sz="2000" i="1" dirty="0"/>
              <a:t>entre les professionnalisations de tous les acteurs </a:t>
            </a:r>
            <a:endParaRPr lang="fr-FR" sz="2000" i="1" dirty="0">
              <a:ea typeface="Calibri"/>
              <a:cs typeface="Calibri"/>
            </a:endParaRPr>
          </a:p>
          <a:p>
            <a:endParaRPr lang="fr-FR" dirty="0"/>
          </a:p>
        </p:txBody>
      </p:sp>
      <p:sp>
        <p:nvSpPr>
          <p:cNvPr id="4" name="Espace réservé du numéro de diapositive 3"/>
          <p:cNvSpPr>
            <a:spLocks noGrp="1"/>
          </p:cNvSpPr>
          <p:nvPr>
            <p:ph type="sldNum" sz="quarter" idx="5"/>
          </p:nvPr>
        </p:nvSpPr>
        <p:spPr/>
        <p:txBody>
          <a:bodyPr/>
          <a:lstStyle/>
          <a:p>
            <a:fld id="{5458FFEB-4B65-2044-851D-687DBB82606B}" type="slidenum">
              <a:rPr lang="fr-FR" smtClean="0"/>
              <a:t>3</a:t>
            </a:fld>
            <a:endParaRPr lang="fr-FR"/>
          </a:p>
        </p:txBody>
      </p:sp>
    </p:spTree>
    <p:extLst>
      <p:ext uri="{BB962C8B-B14F-4D97-AF65-F5344CB8AC3E}">
        <p14:creationId xmlns:p14="http://schemas.microsoft.com/office/powerpoint/2010/main" val="12721849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5D3AA099-5899-4EBA-877E-BF611B773310}" type="slidenum">
              <a:rPr lang="fr-FR" smtClean="0"/>
              <a:t>49</a:t>
            </a:fld>
            <a:endParaRPr lang="fr-FR"/>
          </a:p>
        </p:txBody>
      </p:sp>
    </p:spTree>
    <p:extLst>
      <p:ext uri="{BB962C8B-B14F-4D97-AF65-F5344CB8AC3E}">
        <p14:creationId xmlns:p14="http://schemas.microsoft.com/office/powerpoint/2010/main" val="15464241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1" dirty="0">
                <a:solidFill>
                  <a:schemeClr val="tx2"/>
                </a:solidFill>
              </a:rPr>
              <a:t>Pédagogie de la forme problème: étude de cas, APP, PBL, projet, …  simulation, jeux de rôle, </a:t>
            </a:r>
          </a:p>
          <a:p>
            <a:r>
              <a:rPr lang="fr-FR" sz="1200" b="1" dirty="0">
                <a:solidFill>
                  <a:schemeClr val="tx2"/>
                </a:solidFill>
              </a:rPr>
              <a:t>pédagogie expérientielle :</a:t>
            </a:r>
          </a:p>
          <a:p>
            <a:r>
              <a:rPr lang="fr-FR" sz="1200" b="1" dirty="0">
                <a:solidFill>
                  <a:schemeClr val="tx2"/>
                </a:solidFill>
              </a:rPr>
              <a:t>débriefings, alternance</a:t>
            </a:r>
          </a:p>
          <a:p>
            <a:endParaRPr lang="fr-FR" dirty="0"/>
          </a:p>
          <a:p>
            <a:endParaRPr lang="fr-FR" dirty="0"/>
          </a:p>
          <a:p>
            <a:endParaRPr lang="fr-FR" dirty="0"/>
          </a:p>
          <a:p>
            <a:r>
              <a:rPr lang="fr-FR" dirty="0"/>
              <a:t>Les "pédagogies de la forme problème" ou plus communément les </a:t>
            </a:r>
            <a:r>
              <a:rPr lang="fr-FR" b="1" dirty="0"/>
              <a:t>pédagogies par problèmes</a:t>
            </a:r>
            <a:r>
              <a:rPr lang="fr-FR" dirty="0"/>
              <a:t> ou </a:t>
            </a:r>
            <a:r>
              <a:rPr lang="fr-FR" b="1" dirty="0"/>
              <a:t>pédagogies de la résolution de problèmes</a:t>
            </a:r>
            <a:r>
              <a:rPr lang="fr-FR" dirty="0"/>
              <a:t> sont des approches éducatives centrées sur l'apprentissage actif, où les apprenants sont confrontés à des problèmes complexes et authentiques qu'ils doivent résoudre. L'objectif est de développer non seulement des connaissances, mais aussi des compétences de raisonnement, d'analyse, de collaboration et d'autonomie.</a:t>
            </a:r>
          </a:p>
          <a:p>
            <a:endParaRPr lang="fr-FR" dirty="0"/>
          </a:p>
          <a:p>
            <a:r>
              <a:rPr lang="fr-FR" b="1" dirty="0"/>
              <a:t>Exemple APP (Médecine) :</a:t>
            </a:r>
            <a:r>
              <a:rPr lang="fr-FR" dirty="0"/>
              <a:t> Un cas clinique est présenté aux étudiants (symptômes d'un patient). Ils doivent diagnostiquer, proposer un traitement et justifier leurs choix, en identifiant eux-mêmes les connaissances à acquérir (anatomie, physiologie, pharmacologie) pour comprendre le cas.</a:t>
            </a:r>
          </a:p>
          <a:p>
            <a:endParaRPr lang="fr-FR" dirty="0"/>
          </a:p>
          <a:p>
            <a:r>
              <a:rPr lang="fr-FR" b="1" dirty="0"/>
              <a:t>Exemple / pédagogie par projet (Lycée/Supérieur) :</a:t>
            </a:r>
            <a:r>
              <a:rPr lang="fr-FR" dirty="0"/>
              <a:t> Les élèves sont chargés de créer un potager urbain autonome pour leur établissement. Ils doivent étudier l'ensoleillement, la qualité du sol, la gestion de l'eau, choisir les cultures, calculer les coûts, </a:t>
            </a:r>
            <a:r>
              <a:rPr lang="fr-FR" dirty="0" err="1"/>
              <a:t>etc</a:t>
            </a:r>
            <a:endParaRPr lang="fr-FR" dirty="0"/>
          </a:p>
          <a:p>
            <a:endParaRPr lang="fr-FR" dirty="0"/>
          </a:p>
          <a:p>
            <a:r>
              <a:rPr lang="fr-FR" b="1" dirty="0"/>
              <a:t>Exemple / jeux de rôle (Négociation) :</a:t>
            </a:r>
            <a:r>
              <a:rPr lang="fr-FR" dirty="0"/>
              <a:t> Des étudiants en commerce simulent une négociation complexe entre deux entreprises, où ils doivent appliquer des stratégies et gérer les imprévus.</a:t>
            </a:r>
          </a:p>
          <a:p>
            <a:endParaRPr lang="fr-FR" dirty="0"/>
          </a:p>
          <a:p>
            <a:r>
              <a:rPr lang="fr-FR" dirty="0"/>
              <a:t>Ce que ces méthodes ont en commun : l’expérimentation, la réflexion, l’interdisciplinarité, le réalisme, la </a:t>
            </a:r>
            <a:r>
              <a:rPr lang="fr-FR" dirty="0" err="1"/>
              <a:t>PROBLEMATISation</a:t>
            </a:r>
            <a:r>
              <a:rPr lang="fr-FR" dirty="0"/>
              <a:t> poser instruire résoudre le problème (Fabre) sans dénaturer les savoirs académiques, sans crier au loup</a:t>
            </a:r>
          </a:p>
        </p:txBody>
      </p:sp>
      <p:sp>
        <p:nvSpPr>
          <p:cNvPr id="4" name="Espace réservé du numéro de diapositive 3"/>
          <p:cNvSpPr>
            <a:spLocks noGrp="1"/>
          </p:cNvSpPr>
          <p:nvPr>
            <p:ph type="sldNum" sz="quarter" idx="10"/>
          </p:nvPr>
        </p:nvSpPr>
        <p:spPr/>
        <p:txBody>
          <a:bodyPr/>
          <a:lstStyle/>
          <a:p>
            <a:fld id="{5D3AA099-5899-4EBA-877E-BF611B773310}" type="slidenum">
              <a:rPr lang="fr-FR" smtClean="0"/>
              <a:t>50</a:t>
            </a:fld>
            <a:endParaRPr lang="fr-FR"/>
          </a:p>
        </p:txBody>
      </p:sp>
    </p:spTree>
    <p:extLst>
      <p:ext uri="{BB962C8B-B14F-4D97-AF65-F5344CB8AC3E}">
        <p14:creationId xmlns:p14="http://schemas.microsoft.com/office/powerpoint/2010/main" val="5601403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ea typeface="Cambria" panose="02040503050406030204" pitchFamily="18" charset="0"/>
                <a:cs typeface="Times" panose="02020603050405020304" pitchFamily="18" charset="0"/>
              </a:rPr>
              <a:t>Après la question, est-ce qu’il suffit de développer ses compétences pour se professionnaliser, vient celle du développement.</a:t>
            </a:r>
          </a:p>
          <a:p>
            <a:endParaRPr lang="fr-FR" dirty="0">
              <a:ea typeface="Cambria" panose="02040503050406030204" pitchFamily="18" charset="0"/>
              <a:cs typeface="Times" panose="02020603050405020304" pitchFamily="18" charset="0"/>
            </a:endParaRPr>
          </a:p>
          <a:p>
            <a:r>
              <a:rPr lang="fr-FR" dirty="0">
                <a:ea typeface="Cambria" panose="02040503050406030204" pitchFamily="18" charset="0"/>
                <a:cs typeface="Times" panose="02020603050405020304" pitchFamily="18" charset="0"/>
              </a:rPr>
              <a:t>Per</a:t>
            </a:r>
            <a:r>
              <a:rPr lang="fr-FR" dirty="0">
                <a:ea typeface="Cambria" panose="02040503050406030204" pitchFamily="18" charset="0"/>
              </a:rPr>
              <a:t>mettre aux personnes de s’adapter en permanence aux situations et aux contextes professionnels et de se développer </a:t>
            </a:r>
          </a:p>
          <a:p>
            <a:r>
              <a:rPr lang="fr-FR" dirty="0">
                <a:ea typeface="Cambria" panose="02040503050406030204" pitchFamily="18" charset="0"/>
              </a:rPr>
              <a:t>= expérience et capacité d’expérience, potentiel d’expérience</a:t>
            </a:r>
            <a:br>
              <a:rPr lang="fr-FR" dirty="0">
                <a:ea typeface="Cambria" panose="02040503050406030204" pitchFamily="18" charset="0"/>
              </a:rPr>
            </a:br>
            <a:r>
              <a:rPr lang="fr-FR" dirty="0">
                <a:ea typeface="Cambria" panose="02040503050406030204" pitchFamily="18" charset="0"/>
              </a:rPr>
              <a:t>= </a:t>
            </a:r>
            <a:r>
              <a:rPr lang="fr-FR" dirty="0">
                <a:ea typeface="Cambria" panose="02040503050406030204" pitchFamily="18" charset="0"/>
                <a:cs typeface="Times" panose="02020603050405020304" pitchFamily="18" charset="0"/>
              </a:rPr>
              <a:t>pouvoir d’agir, développement professionnel</a:t>
            </a:r>
            <a:endParaRPr lang="fr-FR" dirty="0">
              <a:ea typeface="Cambria" panose="02040503050406030204" pitchFamily="18" charset="0"/>
            </a:endParaRPr>
          </a:p>
          <a:p>
            <a:endParaRPr lang="fr-FR" dirty="0"/>
          </a:p>
        </p:txBody>
      </p:sp>
      <p:sp>
        <p:nvSpPr>
          <p:cNvPr id="4" name="Espace réservé du numéro de diapositive 3"/>
          <p:cNvSpPr>
            <a:spLocks noGrp="1"/>
          </p:cNvSpPr>
          <p:nvPr>
            <p:ph type="sldNum" sz="quarter" idx="10"/>
          </p:nvPr>
        </p:nvSpPr>
        <p:spPr/>
        <p:txBody>
          <a:bodyPr/>
          <a:lstStyle/>
          <a:p>
            <a:fld id="{5D3AA099-5899-4EBA-877E-BF611B773310}" type="slidenum">
              <a:rPr lang="fr-FR" smtClean="0"/>
              <a:t>51</a:t>
            </a:fld>
            <a:endParaRPr lang="fr-FR"/>
          </a:p>
        </p:txBody>
      </p:sp>
    </p:spTree>
    <p:extLst>
      <p:ext uri="{BB962C8B-B14F-4D97-AF65-F5344CB8AC3E}">
        <p14:creationId xmlns:p14="http://schemas.microsoft.com/office/powerpoint/2010/main" val="28271818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800" kern="100" dirty="0">
                <a:effectLst/>
                <a:latin typeface="Calibri" panose="020F0502020204030204" pitchFamily="34" charset="0"/>
                <a:ea typeface="Calibri" panose="020F0502020204030204" pitchFamily="34" charset="0"/>
                <a:cs typeface="Times New Roman" panose="02020603050405020304" pitchFamily="18" charset="0"/>
              </a:rPr>
              <a:t>professionnaliser/se professionnaliser est en dialogue avec (se) développer professionnellement. </a:t>
            </a:r>
          </a:p>
          <a:p>
            <a:r>
              <a:rPr lang="fr-FR" sz="1800" kern="100" dirty="0">
                <a:effectLst/>
                <a:latin typeface="Calibri" panose="020F0502020204030204" pitchFamily="34" charset="0"/>
                <a:ea typeface="Calibri" panose="020F0502020204030204" pitchFamily="34" charset="0"/>
                <a:cs typeface="Times New Roman" panose="02020603050405020304" pitchFamily="18" charset="0"/>
              </a:rPr>
              <a:t>Je vous propose de prendre appui sur ce schéma car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Wittorski</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nous a mis sur ce chemin dans son ouvrage de 2007. Ses travaux en des secteurs variés (industrie, travail social, enseignement/formation) l’ont conduit à articuler étroitement les 2 thèmes : DP et professionnalisation. </a:t>
            </a:r>
          </a:p>
          <a:p>
            <a:pPr marL="0" indent="0">
              <a:buNone/>
            </a:pPr>
            <a:endParaRPr lang="fr-FR"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professionnalisation relève d’une intention sociale de « mise en mouvement » des sujets passant par la prescription de compétences et la proposition de dispositifs spécifiques pour les développer =&gt; </a:t>
            </a:r>
            <a:r>
              <a:rPr lang="fr-FR" sz="1800" b="1" kern="100" dirty="0">
                <a:effectLst/>
                <a:latin typeface="Calibri" panose="020F0502020204030204" pitchFamily="34" charset="0"/>
                <a:ea typeface="Calibri" panose="020F0502020204030204" pitchFamily="34" charset="0"/>
                <a:cs typeface="Times New Roman" panose="02020603050405020304" pitchFamily="18" charset="0"/>
              </a:rPr>
              <a:t>identité prescrite </a:t>
            </a:r>
          </a:p>
          <a:p>
            <a:endParaRPr lang="fr-FR"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 DP = processus de transfo du sujet au fil de son activité (dans ou hors des dispositifs instit + demande de reco institutionnelle par l’organisation)=&gt; </a:t>
            </a:r>
            <a:r>
              <a:rPr lang="fr-FR" sz="1800" b="1" kern="100" dirty="0">
                <a:effectLst/>
                <a:latin typeface="Calibri" panose="020F0502020204030204" pitchFamily="34" charset="0"/>
                <a:ea typeface="Calibri" panose="020F0502020204030204" pitchFamily="34" charset="0"/>
                <a:cs typeface="Times New Roman" panose="02020603050405020304" pitchFamily="18" charset="0"/>
              </a:rPr>
              <a:t>identité agie et vécue.</a:t>
            </a:r>
            <a:endParaRPr lang="fr-FR"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 DP  se situe du côté de l’individu intégrant ses dimensions psycho, perso, sociale et professionnelle </a:t>
            </a:r>
          </a:p>
          <a:p>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pro se situe du côté des environnements et orga/institutions (en dehors de l’</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ind</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comme éléments prescripteur, attributeur ou certificateur de la compétence.</a:t>
            </a:r>
          </a:p>
          <a:p>
            <a:r>
              <a:rPr lang="fr-FR" sz="1800" b="1" kern="100" dirty="0">
                <a:effectLst/>
                <a:latin typeface="Calibri" panose="020F0502020204030204" pitchFamily="34" charset="0"/>
                <a:ea typeface="Calibri" panose="020F0502020204030204" pitchFamily="34" charset="0"/>
                <a:cs typeface="Times New Roman" panose="02020603050405020304" pitchFamily="18" charset="0"/>
              </a:rPr>
              <a:t>Ce qui est intéressant à étudier c’est l’articulation entre les deux pour comprendre le fonctionnement humain/l’activité</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a:t>
            </a:r>
          </a:p>
          <a:p>
            <a:r>
              <a:rPr lang="fr-FR" sz="1800" kern="100" dirty="0">
                <a:effectLst/>
                <a:latin typeface="Calibri" panose="020F0502020204030204" pitchFamily="34" charset="0"/>
                <a:ea typeface="Calibri" panose="020F0502020204030204" pitchFamily="34" charset="0"/>
                <a:cs typeface="Times New Roman" panose="02020603050405020304" pitchFamily="18" charset="0"/>
              </a:rPr>
              <a:t>Un processus de négociation de nature identitaire (entre sujet et orga) s’opère. L’enjeu est l’attribution de compétences =&gt; </a:t>
            </a:r>
            <a:r>
              <a:rPr lang="fr-FR" sz="1800" b="1" kern="100" dirty="0">
                <a:effectLst/>
                <a:latin typeface="Calibri" panose="020F0502020204030204" pitchFamily="34" charset="0"/>
                <a:ea typeface="Calibri" panose="020F0502020204030204" pitchFamily="34" charset="0"/>
                <a:cs typeface="Times New Roman" panose="02020603050405020304" pitchFamily="18" charset="0"/>
              </a:rPr>
              <a:t>identité attribuée</a:t>
            </a:r>
            <a:endParaRPr lang="fr-FR"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 processus de professionnalisation tel que nous venons de le définir renvoie pour une large part au développement du pouvoir d’agir de la personne. Les conditions de son déploiement peuvent reposer sur des actions sur l’environnement couplées à un accompagnement du développement professionnel de chaque personne. Et c’est sur ce dernier élément que je veux insister. </a:t>
            </a:r>
          </a:p>
          <a:p>
            <a:endParaRPr lang="fr-FR" dirty="0"/>
          </a:p>
        </p:txBody>
      </p:sp>
      <p:sp>
        <p:nvSpPr>
          <p:cNvPr id="4" name="Espace réservé du numéro de diapositive 3"/>
          <p:cNvSpPr>
            <a:spLocks noGrp="1"/>
          </p:cNvSpPr>
          <p:nvPr>
            <p:ph type="sldNum" sz="quarter" idx="5"/>
          </p:nvPr>
        </p:nvSpPr>
        <p:spPr/>
        <p:txBody>
          <a:bodyPr/>
          <a:lstStyle/>
          <a:p>
            <a:fld id="{5458FFEB-4B65-2044-851D-687DBB82606B}" type="slidenum">
              <a:rPr lang="fr-FR" smtClean="0"/>
              <a:t>52</a:t>
            </a:fld>
            <a:endParaRPr lang="fr-FR"/>
          </a:p>
        </p:txBody>
      </p:sp>
    </p:spTree>
    <p:extLst>
      <p:ext uri="{BB962C8B-B14F-4D97-AF65-F5344CB8AC3E}">
        <p14:creationId xmlns:p14="http://schemas.microsoft.com/office/powerpoint/2010/main" val="36776202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C’est la construction progressive par l'individu d'une manière d'être, d'agir et de se positionner dans son environnement de travail</a:t>
            </a:r>
          </a:p>
        </p:txBody>
      </p:sp>
      <p:sp>
        <p:nvSpPr>
          <p:cNvPr id="4" name="Espace réservé du numéro de diapositive 3"/>
          <p:cNvSpPr>
            <a:spLocks noGrp="1"/>
          </p:cNvSpPr>
          <p:nvPr>
            <p:ph type="sldNum" sz="quarter" idx="5"/>
          </p:nvPr>
        </p:nvSpPr>
        <p:spPr/>
        <p:txBody>
          <a:bodyPr/>
          <a:lstStyle/>
          <a:p>
            <a:fld id="{5D3AA099-5899-4EBA-877E-BF611B773310}" type="slidenum">
              <a:rPr lang="fr-FR" smtClean="0"/>
              <a:t>53</a:t>
            </a:fld>
            <a:endParaRPr lang="fr-FR"/>
          </a:p>
        </p:txBody>
      </p:sp>
    </p:spTree>
    <p:extLst>
      <p:ext uri="{BB962C8B-B14F-4D97-AF65-F5344CB8AC3E}">
        <p14:creationId xmlns:p14="http://schemas.microsoft.com/office/powerpoint/2010/main" val="10925464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5D3AA099-5899-4EBA-877E-BF611B773310}" type="slidenum">
              <a:rPr lang="fr-FR" smtClean="0"/>
              <a:t>54</a:t>
            </a:fld>
            <a:endParaRPr lang="fr-FR"/>
          </a:p>
        </p:txBody>
      </p:sp>
    </p:spTree>
    <p:extLst>
      <p:ext uri="{BB962C8B-B14F-4D97-AF65-F5344CB8AC3E}">
        <p14:creationId xmlns:p14="http://schemas.microsoft.com/office/powerpoint/2010/main" val="5437659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La question que nous nous posons pendant cette journée d’étude a tendance à nous centrer sur l’étudiant. L’avancée dans notre réflexion nous conduit vite à comprendre qu’à la visée de professionnalisation de l’étudiant est associée celle de l’enseignant et celle de tous les acteurs institutionnels qui accompagnent cette professionnalisation. </a:t>
            </a:r>
          </a:p>
          <a:p>
            <a:r>
              <a:rPr lang="fr-FR" dirty="0"/>
              <a:t>Indéniablement, toutes les formes pédagogiques qui doivent être développées pour faire vivre la professionnalisation à l’université (alternance, APC, portfolio) font appel à des compétences bien spécifiques complémentaires aux compétences académiques et didactiques mobilisées par les enseignants.</a:t>
            </a:r>
          </a:p>
          <a:p>
            <a:r>
              <a:rPr lang="fr-FR" dirty="0"/>
              <a:t>Une autre forme de dialogue s’impose, c’est celle entre les mondes académiques et sociaux  : comment faire en sorte que les acteurs de terrain entrent en dialogue avec les universitaires pour assurer conjointement les meilleurs conditions de la professionnalisation des jeunes ? C’est le sens que donnent beaucoup d’universités à leur démarche d’ouverture à la société civile. Je prendrai pour exemple le projet </a:t>
            </a:r>
            <a:r>
              <a:rPr lang="fr-FR" i="1" dirty="0" err="1"/>
              <a:t>Univer</a:t>
            </a:r>
            <a:r>
              <a:rPr lang="fr-FR" i="1" dirty="0"/>
              <a:t>-cité</a:t>
            </a:r>
            <a:r>
              <a:rPr lang="fr-FR" dirty="0"/>
              <a:t> qui anime mon université d’appartenance (Rennes2). </a:t>
            </a:r>
            <a:r>
              <a:rPr lang="fr-FR" b="0" i="1" dirty="0">
                <a:solidFill>
                  <a:srgbClr val="434A54"/>
                </a:solidFill>
                <a:effectLst/>
                <a:latin typeface="Roboto" panose="020F0502020204030204" pitchFamily="34" charset="0"/>
              </a:rPr>
              <a:t>Le projet </a:t>
            </a:r>
            <a:r>
              <a:rPr lang="fr-FR" b="0" i="1" dirty="0" err="1">
                <a:solidFill>
                  <a:srgbClr val="434A54"/>
                </a:solidFill>
                <a:effectLst/>
                <a:latin typeface="Roboto" panose="020F0502020204030204" pitchFamily="34" charset="0"/>
              </a:rPr>
              <a:t>Univer.Cité</a:t>
            </a:r>
            <a:r>
              <a:rPr lang="fr-FR" b="0" i="1" dirty="0">
                <a:solidFill>
                  <a:srgbClr val="434A54"/>
                </a:solidFill>
                <a:effectLst/>
                <a:latin typeface="Roboto" panose="020F0502020204030204" pitchFamily="34" charset="0"/>
              </a:rPr>
              <a:t> vise à systématiser un nouveau modèle d’interaction entre la science et la société, alternatif au seul transfert des technologies, pour penser la science pour et avec la société.</a:t>
            </a:r>
          </a:p>
          <a:p>
            <a:r>
              <a:rPr lang="fr-FR" b="0" i="0" dirty="0">
                <a:solidFill>
                  <a:srgbClr val="434A54"/>
                </a:solidFill>
                <a:effectLst/>
                <a:latin typeface="Roboto" panose="020F0502020204030204" pitchFamily="34" charset="0"/>
              </a:rPr>
              <a:t>Cette ouverture de l’université à la société civile vient également questionner les relations entre les chercheurs et les praticiens et plus particulièrement la manière dont ils peuvent participer ensemble à la recherche sur la professionnalisation : il y a encore besoin de beaucoup de travaux sur la question. Ce faisant ce sont de nouvelles compétences qui se </a:t>
            </a:r>
            <a:r>
              <a:rPr lang="fr-FR" b="0" i="0" dirty="0" err="1">
                <a:solidFill>
                  <a:srgbClr val="434A54"/>
                </a:solidFill>
                <a:effectLst/>
                <a:latin typeface="Roboto" panose="020F0502020204030204" pitchFamily="34" charset="0"/>
              </a:rPr>
              <a:t>dévelopent</a:t>
            </a:r>
            <a:r>
              <a:rPr lang="fr-FR" b="0" i="0" dirty="0">
                <a:solidFill>
                  <a:srgbClr val="434A54"/>
                </a:solidFill>
                <a:effectLst/>
                <a:latin typeface="Roboto" panose="020F0502020204030204" pitchFamily="34" charset="0"/>
              </a:rPr>
              <a:t> pour chacun des partenaires </a:t>
            </a:r>
            <a:endParaRPr lang="fr-FR" i="0" dirty="0"/>
          </a:p>
          <a:p>
            <a:r>
              <a:rPr lang="fr-FR" dirty="0"/>
              <a:t>C’est une question qui est au cœur de la pédagogie universitaire.</a:t>
            </a:r>
          </a:p>
        </p:txBody>
      </p:sp>
      <p:sp>
        <p:nvSpPr>
          <p:cNvPr id="4" name="Espace réservé du numéro de diapositive 3"/>
          <p:cNvSpPr>
            <a:spLocks noGrp="1"/>
          </p:cNvSpPr>
          <p:nvPr>
            <p:ph type="sldNum" sz="quarter" idx="5"/>
          </p:nvPr>
        </p:nvSpPr>
        <p:spPr/>
        <p:txBody>
          <a:bodyPr/>
          <a:lstStyle/>
          <a:p>
            <a:fld id="{5458FFEB-4B65-2044-851D-687DBB82606B}" type="slidenum">
              <a:rPr lang="fr-FR" smtClean="0"/>
              <a:t>56</a:t>
            </a:fld>
            <a:endParaRPr lang="fr-FR"/>
          </a:p>
        </p:txBody>
      </p:sp>
    </p:spTree>
    <p:extLst>
      <p:ext uri="{BB962C8B-B14F-4D97-AF65-F5344CB8AC3E}">
        <p14:creationId xmlns:p14="http://schemas.microsoft.com/office/powerpoint/2010/main" val="4753277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342900" lvl="0" indent="-342900">
              <a:buFont typeface="Arial" panose="020B0604020202020204" pitchFamily="34"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400" b="1" dirty="0">
                <a:ea typeface="Calibri" panose="020F0502020204030204" pitchFamily="34" charset="0"/>
                <a:cs typeface="Helvetica" pitchFamily="2" charset="0"/>
              </a:rPr>
              <a:t>une notion polyphonique mais des idées forces</a:t>
            </a:r>
          </a:p>
          <a:p>
            <a:pPr marL="800100" lvl="1" indent="-342900">
              <a:buFont typeface="Wingdings" panose="05000000000000000000" pitchFamily="2" charset="2"/>
              <a:buChar char="à"/>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dirty="0">
                <a:ea typeface="Calibri" panose="020F0502020204030204" pitchFamily="34" charset="0"/>
                <a:cs typeface="Helvetica" pitchFamily="2" charset="0"/>
                <a:sym typeface="Wingdings" panose="05000000000000000000" pitchFamily="2" charset="2"/>
              </a:rPr>
              <a:t>Elle est mouvement, elle est processus</a:t>
            </a:r>
          </a:p>
          <a:p>
            <a:pPr marL="800100" lvl="1" indent="-342900">
              <a:buFont typeface="Wingdings" panose="05000000000000000000" pitchFamily="2" charset="2"/>
              <a:buChar char="à"/>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dirty="0">
                <a:ea typeface="Calibri" panose="020F0502020204030204" pitchFamily="34" charset="0"/>
                <a:cs typeface="Helvetica" pitchFamily="2" charset="0"/>
                <a:sym typeface="Wingdings" panose="05000000000000000000" pitchFamily="2" charset="2"/>
              </a:rPr>
              <a:t>Elle est finalisée, elle porte sur des objets</a:t>
            </a:r>
          </a:p>
          <a:p>
            <a:pPr marL="800100" lvl="1" indent="-342900">
              <a:buFont typeface="Wingdings" panose="05000000000000000000" pitchFamily="2" charset="2"/>
              <a:buChar char="à"/>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dirty="0">
                <a:ea typeface="Calibri" panose="020F0502020204030204" pitchFamily="34" charset="0"/>
                <a:cs typeface="Helvetica"/>
                <a:sym typeface="Wingdings" panose="05000000000000000000" pitchFamily="2" charset="2"/>
              </a:rPr>
              <a:t>Elle est plurielle, elle emprunte différentes voies</a:t>
            </a:r>
          </a:p>
          <a:p>
            <a:endParaRPr lang="fr-FR" dirty="0"/>
          </a:p>
          <a:p>
            <a:r>
              <a:rPr lang="fr-FR" dirty="0"/>
              <a:t>La question que nous nous posons pendant cette journée d’étude a tendance à nous centrer sur l’étudiant. L’avancée dans notre réflexion nous conduit vite à comprendre qu’à la visée de professionnalisation de l’étudiant est associée celle de l’enseignant et celle de tous les acteurs institutionnels qui accompagnent cette professionnalisation. </a:t>
            </a:r>
          </a:p>
          <a:p>
            <a:r>
              <a:rPr lang="fr-FR" dirty="0"/>
              <a:t>Indéniablement, toutes les formes pédagogiques qui doivent être développées pour faire vivre la professionnalisation à l’université (alternance, APC, portfolio) font appel à des compétences bien spécifiques complémentaires aux compétences académiques et didactiques mobilisées par les enseignants.</a:t>
            </a:r>
          </a:p>
          <a:p>
            <a:r>
              <a:rPr lang="fr-FR" dirty="0"/>
              <a:t>Une autre forme de dialogue s’impose, c’est celle entre les mondes académiques et sociaux  : comment faire en sorte que les acteurs de terrain entrent en dialogue avec les universitaires pour assurer conjointement les meilleurs conditions de la professionnalisation des jeunes ? C’est le sens que donnent beaucoup d’universités à leur démarche d’ouverture à la société civile. Je prendrai pour exemple le projet </a:t>
            </a:r>
            <a:r>
              <a:rPr lang="fr-FR" i="1" dirty="0" err="1"/>
              <a:t>Univer</a:t>
            </a:r>
            <a:r>
              <a:rPr lang="fr-FR" i="1" dirty="0"/>
              <a:t>-cité</a:t>
            </a:r>
            <a:r>
              <a:rPr lang="fr-FR" dirty="0"/>
              <a:t> qui anime mon université d’appartenance (Rennes2). </a:t>
            </a:r>
            <a:r>
              <a:rPr lang="fr-FR" b="0" i="1" dirty="0">
                <a:solidFill>
                  <a:srgbClr val="434A54"/>
                </a:solidFill>
                <a:effectLst/>
                <a:latin typeface="Roboto" panose="020F0502020204030204" pitchFamily="34" charset="0"/>
              </a:rPr>
              <a:t>Le projet </a:t>
            </a:r>
            <a:r>
              <a:rPr lang="fr-FR" b="0" i="1" dirty="0" err="1">
                <a:solidFill>
                  <a:srgbClr val="434A54"/>
                </a:solidFill>
                <a:effectLst/>
                <a:latin typeface="Roboto" panose="020F0502020204030204" pitchFamily="34" charset="0"/>
              </a:rPr>
              <a:t>Univer.Cité</a:t>
            </a:r>
            <a:r>
              <a:rPr lang="fr-FR" b="0" i="1" dirty="0">
                <a:solidFill>
                  <a:srgbClr val="434A54"/>
                </a:solidFill>
                <a:effectLst/>
                <a:latin typeface="Roboto" panose="020F0502020204030204" pitchFamily="34" charset="0"/>
              </a:rPr>
              <a:t> vise à systématiser un nouveau modèle d’interaction entre la science et la société, alternatif au seul transfert des technologies, pour penser la science pour et avec la société.</a:t>
            </a:r>
          </a:p>
          <a:p>
            <a:r>
              <a:rPr lang="fr-FR" b="0" i="0" dirty="0">
                <a:solidFill>
                  <a:srgbClr val="434A54"/>
                </a:solidFill>
                <a:effectLst/>
                <a:latin typeface="Roboto" panose="020F0502020204030204" pitchFamily="34" charset="0"/>
              </a:rPr>
              <a:t>Cette ouverture de l’université à la société civile vient également questionner les relations entre les chercheurs et les praticiens et plus particulièrement la manière dont ils peuvent participer ensemble à la recherche sur la professionnalisation : il y a encore besoin de beaucoup de travaux sur la question. Ce faisant ce sont de nouvelles compétences qui se </a:t>
            </a:r>
            <a:r>
              <a:rPr lang="fr-FR" b="0" i="0" dirty="0" err="1">
                <a:solidFill>
                  <a:srgbClr val="434A54"/>
                </a:solidFill>
                <a:effectLst/>
                <a:latin typeface="Roboto" panose="020F0502020204030204" pitchFamily="34" charset="0"/>
              </a:rPr>
              <a:t>dévelopent</a:t>
            </a:r>
            <a:r>
              <a:rPr lang="fr-FR" b="0" i="0" dirty="0">
                <a:solidFill>
                  <a:srgbClr val="434A54"/>
                </a:solidFill>
                <a:effectLst/>
                <a:latin typeface="Roboto" panose="020F0502020204030204" pitchFamily="34" charset="0"/>
              </a:rPr>
              <a:t> pour chacun des partenaires </a:t>
            </a:r>
            <a:endParaRPr lang="fr-FR" i="0" dirty="0"/>
          </a:p>
          <a:p>
            <a:r>
              <a:rPr lang="fr-FR" dirty="0"/>
              <a:t>C’est une question qui est au cœur de la pédagogie universitaire.</a:t>
            </a:r>
          </a:p>
        </p:txBody>
      </p:sp>
      <p:sp>
        <p:nvSpPr>
          <p:cNvPr id="4" name="Espace réservé du numéro de diapositive 3"/>
          <p:cNvSpPr>
            <a:spLocks noGrp="1"/>
          </p:cNvSpPr>
          <p:nvPr>
            <p:ph type="sldNum" sz="quarter" idx="5"/>
          </p:nvPr>
        </p:nvSpPr>
        <p:spPr/>
        <p:txBody>
          <a:bodyPr/>
          <a:lstStyle/>
          <a:p>
            <a:fld id="{5458FFEB-4B65-2044-851D-687DBB82606B}" type="slidenum">
              <a:rPr lang="fr-FR" smtClean="0"/>
              <a:t>57</a:t>
            </a:fld>
            <a:endParaRPr lang="fr-FR"/>
          </a:p>
        </p:txBody>
      </p:sp>
    </p:spTree>
    <p:extLst>
      <p:ext uri="{BB962C8B-B14F-4D97-AF65-F5344CB8AC3E}">
        <p14:creationId xmlns:p14="http://schemas.microsoft.com/office/powerpoint/2010/main" val="41794364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342900" lvl="0" indent="-342900">
              <a:buFont typeface="Arial" panose="020B0604020202020204" pitchFamily="34"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400" b="1" dirty="0">
                <a:ea typeface="Calibri" panose="020F0502020204030204" pitchFamily="34" charset="0"/>
                <a:cs typeface="Helvetica" pitchFamily="2" charset="0"/>
              </a:rPr>
              <a:t>une notion polyphonique mais des idées forces</a:t>
            </a:r>
          </a:p>
          <a:p>
            <a:pPr marL="800100" lvl="1" indent="-342900">
              <a:buFont typeface="Wingdings" panose="05000000000000000000" pitchFamily="2" charset="2"/>
              <a:buChar char="à"/>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dirty="0">
                <a:ea typeface="Calibri" panose="020F0502020204030204" pitchFamily="34" charset="0"/>
                <a:cs typeface="Helvetica" pitchFamily="2" charset="0"/>
                <a:sym typeface="Wingdings" panose="05000000000000000000" pitchFamily="2" charset="2"/>
              </a:rPr>
              <a:t>Elle est mouvement, elle est processus</a:t>
            </a:r>
          </a:p>
          <a:p>
            <a:pPr marL="800100" lvl="1" indent="-342900">
              <a:buFont typeface="Wingdings" panose="05000000000000000000" pitchFamily="2" charset="2"/>
              <a:buChar char="à"/>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dirty="0">
                <a:ea typeface="Calibri" panose="020F0502020204030204" pitchFamily="34" charset="0"/>
                <a:cs typeface="Helvetica" pitchFamily="2" charset="0"/>
                <a:sym typeface="Wingdings" panose="05000000000000000000" pitchFamily="2" charset="2"/>
              </a:rPr>
              <a:t>Elle est finalisée, elle porte sur des objets</a:t>
            </a:r>
          </a:p>
          <a:p>
            <a:pPr marL="800100" lvl="1" indent="-342900">
              <a:buFont typeface="Wingdings" panose="05000000000000000000" pitchFamily="2" charset="2"/>
              <a:buChar char="à"/>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dirty="0">
                <a:ea typeface="Calibri" panose="020F0502020204030204" pitchFamily="34" charset="0"/>
                <a:cs typeface="Helvetica"/>
                <a:sym typeface="Wingdings" panose="05000000000000000000" pitchFamily="2" charset="2"/>
              </a:rPr>
              <a:t>Elle est plurielle, elle emprunte différentes voies</a:t>
            </a:r>
          </a:p>
          <a:p>
            <a:endParaRPr lang="fr-FR" dirty="0"/>
          </a:p>
        </p:txBody>
      </p:sp>
      <p:sp>
        <p:nvSpPr>
          <p:cNvPr id="4" name="Espace réservé du numéro de diapositive 3"/>
          <p:cNvSpPr>
            <a:spLocks noGrp="1"/>
          </p:cNvSpPr>
          <p:nvPr>
            <p:ph type="sldNum" sz="quarter" idx="5"/>
          </p:nvPr>
        </p:nvSpPr>
        <p:spPr/>
        <p:txBody>
          <a:bodyPr/>
          <a:lstStyle/>
          <a:p>
            <a:fld id="{5D3AA099-5899-4EBA-877E-BF611B773310}" type="slidenum">
              <a:rPr lang="fr-FR" smtClean="0"/>
              <a:t>58</a:t>
            </a:fld>
            <a:endParaRPr lang="fr-FR"/>
          </a:p>
        </p:txBody>
      </p:sp>
    </p:spTree>
    <p:extLst>
      <p:ext uri="{BB962C8B-B14F-4D97-AF65-F5344CB8AC3E}">
        <p14:creationId xmlns:p14="http://schemas.microsoft.com/office/powerpoint/2010/main" val="32629442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Chiffres à réactualiser</a:t>
            </a:r>
          </a:p>
        </p:txBody>
      </p:sp>
      <p:sp>
        <p:nvSpPr>
          <p:cNvPr id="4" name="Espace réservé du numéro de diapositive 3"/>
          <p:cNvSpPr>
            <a:spLocks noGrp="1"/>
          </p:cNvSpPr>
          <p:nvPr>
            <p:ph type="sldNum" sz="quarter" idx="5"/>
          </p:nvPr>
        </p:nvSpPr>
        <p:spPr/>
        <p:txBody>
          <a:bodyPr/>
          <a:lstStyle/>
          <a:p>
            <a:fld id="{C14DB8B4-AE9E-4D76-986F-B42BD512146B}" type="slidenum">
              <a:rPr lang="fr-FR" smtClean="0"/>
              <a:t>5</a:t>
            </a:fld>
            <a:endParaRPr lang="fr-FR"/>
          </a:p>
        </p:txBody>
      </p:sp>
    </p:spTree>
    <p:extLst>
      <p:ext uri="{BB962C8B-B14F-4D97-AF65-F5344CB8AC3E}">
        <p14:creationId xmlns:p14="http://schemas.microsoft.com/office/powerpoint/2010/main" val="20626453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C14DB8B4-AE9E-4D76-986F-B42BD512146B}" type="slidenum">
              <a:rPr lang="fr-FR" smtClean="0"/>
              <a:t>6</a:t>
            </a:fld>
            <a:endParaRPr lang="fr-FR"/>
          </a:p>
        </p:txBody>
      </p:sp>
    </p:spTree>
    <p:extLst>
      <p:ext uri="{BB962C8B-B14F-4D97-AF65-F5344CB8AC3E}">
        <p14:creationId xmlns:p14="http://schemas.microsoft.com/office/powerpoint/2010/main" val="40496311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C14DB8B4-AE9E-4D76-986F-B42BD512146B}" type="slidenum">
              <a:rPr lang="fr-FR" smtClean="0"/>
              <a:t>7</a:t>
            </a:fld>
            <a:endParaRPr lang="fr-FR"/>
          </a:p>
        </p:txBody>
      </p:sp>
    </p:spTree>
    <p:extLst>
      <p:ext uri="{BB962C8B-B14F-4D97-AF65-F5344CB8AC3E}">
        <p14:creationId xmlns:p14="http://schemas.microsoft.com/office/powerpoint/2010/main" val="39155510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C14DB8B4-AE9E-4D76-986F-B42BD512146B}" type="slidenum">
              <a:rPr lang="fr-FR" smtClean="0"/>
              <a:t>8</a:t>
            </a:fld>
            <a:endParaRPr lang="fr-FR"/>
          </a:p>
        </p:txBody>
      </p:sp>
    </p:spTree>
    <p:extLst>
      <p:ext uri="{BB962C8B-B14F-4D97-AF65-F5344CB8AC3E}">
        <p14:creationId xmlns:p14="http://schemas.microsoft.com/office/powerpoint/2010/main" val="31872796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C14DB8B4-AE9E-4D76-986F-B42BD512146B}" type="slidenum">
              <a:rPr lang="fr-FR" smtClean="0"/>
              <a:t>13</a:t>
            </a:fld>
            <a:endParaRPr lang="fr-FR"/>
          </a:p>
        </p:txBody>
      </p:sp>
    </p:spTree>
    <p:extLst>
      <p:ext uri="{BB962C8B-B14F-4D97-AF65-F5344CB8AC3E}">
        <p14:creationId xmlns:p14="http://schemas.microsoft.com/office/powerpoint/2010/main" val="23102972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C14DB8B4-AE9E-4D76-986F-B42BD512146B}" type="slidenum">
              <a:rPr lang="fr-FR" smtClean="0"/>
              <a:t>17</a:t>
            </a:fld>
            <a:endParaRPr lang="fr-FR"/>
          </a:p>
        </p:txBody>
      </p:sp>
    </p:spTree>
    <p:extLst>
      <p:ext uri="{BB962C8B-B14F-4D97-AF65-F5344CB8AC3E}">
        <p14:creationId xmlns:p14="http://schemas.microsoft.com/office/powerpoint/2010/main" val="40158006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Modifier le style des sous-titres du masque</a:t>
            </a:r>
            <a:endParaRPr lang="fr-FR"/>
          </a:p>
        </p:txBody>
      </p:sp>
      <p:sp>
        <p:nvSpPr>
          <p:cNvPr id="4" name="Espace réservé de la date 3"/>
          <p:cNvSpPr>
            <a:spLocks noGrp="1"/>
          </p:cNvSpPr>
          <p:nvPr>
            <p:ph type="dt" sz="half" idx="10"/>
          </p:nvPr>
        </p:nvSpPr>
        <p:spPr/>
        <p:txBody>
          <a:bodyPr/>
          <a:lstStyle/>
          <a:p>
            <a:fld id="{440CFBAF-176E-4D89-9A43-9D1ED48F9795}" type="datetimeFigureOut">
              <a:rPr lang="fr-FR" smtClean="0"/>
              <a:t>05/06/2025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33EAFB8-7E84-4733-B8F6-FD142A41BC0C}" type="slidenum">
              <a:rPr lang="fr-FR" smtClean="0"/>
              <a:t>‹N°›</a:t>
            </a:fld>
            <a:endParaRPr lang="fr-FR"/>
          </a:p>
        </p:txBody>
      </p:sp>
    </p:spTree>
    <p:extLst>
      <p:ext uri="{BB962C8B-B14F-4D97-AF65-F5344CB8AC3E}">
        <p14:creationId xmlns:p14="http://schemas.microsoft.com/office/powerpoint/2010/main" val="14962810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440CFBAF-176E-4D89-9A43-9D1ED48F9795}" type="datetimeFigureOut">
              <a:rPr lang="fr-FR" smtClean="0"/>
              <a:t>05/06/2025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33EAFB8-7E84-4733-B8F6-FD142A41BC0C}" type="slidenum">
              <a:rPr lang="fr-FR" smtClean="0"/>
              <a:t>‹N°›</a:t>
            </a:fld>
            <a:endParaRPr lang="fr-FR"/>
          </a:p>
        </p:txBody>
      </p:sp>
    </p:spTree>
    <p:extLst>
      <p:ext uri="{BB962C8B-B14F-4D97-AF65-F5344CB8AC3E}">
        <p14:creationId xmlns:p14="http://schemas.microsoft.com/office/powerpoint/2010/main" val="13265611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440CFBAF-176E-4D89-9A43-9D1ED48F9795}" type="datetimeFigureOut">
              <a:rPr lang="fr-FR" smtClean="0"/>
              <a:t>05/06/2025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33EAFB8-7E84-4733-B8F6-FD142A41BC0C}" type="slidenum">
              <a:rPr lang="fr-FR" smtClean="0"/>
              <a:t>‹N°›</a:t>
            </a:fld>
            <a:endParaRPr lang="fr-FR"/>
          </a:p>
        </p:txBody>
      </p:sp>
    </p:spTree>
    <p:extLst>
      <p:ext uri="{BB962C8B-B14F-4D97-AF65-F5344CB8AC3E}">
        <p14:creationId xmlns:p14="http://schemas.microsoft.com/office/powerpoint/2010/main" val="29944832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Page de contenu texte jaune">
    <p:spTree>
      <p:nvGrpSpPr>
        <p:cNvPr id="1" name=""/>
        <p:cNvGrpSpPr/>
        <p:nvPr/>
      </p:nvGrpSpPr>
      <p:grpSpPr>
        <a:xfrm>
          <a:off x="0" y="0"/>
          <a:ext cx="0" cy="0"/>
          <a:chOff x="0" y="0"/>
          <a:chExt cx="0" cy="0"/>
        </a:xfrm>
      </p:grpSpPr>
      <p:sp>
        <p:nvSpPr>
          <p:cNvPr id="2" name="Titre 1"/>
          <p:cNvSpPr>
            <a:spLocks noGrp="1"/>
          </p:cNvSpPr>
          <p:nvPr>
            <p:ph type="title"/>
          </p:nvPr>
        </p:nvSpPr>
        <p:spPr>
          <a:xfrm>
            <a:off x="1526645" y="645878"/>
            <a:ext cx="9884694" cy="293346"/>
          </a:xfrm>
          <a:prstGeom prst="rect">
            <a:avLst/>
          </a:prstGeom>
        </p:spPr>
        <p:txBody>
          <a:bodyPr/>
          <a:lstStyle>
            <a:lvl1pPr marL="0" marR="0" indent="0" algn="l" defTabSz="914400" rtl="0" eaLnBrk="1" fontAlgn="auto" latinLnBrk="0" hangingPunct="1">
              <a:lnSpc>
                <a:spcPct val="90000"/>
              </a:lnSpc>
              <a:spcBef>
                <a:spcPct val="0"/>
              </a:spcBef>
              <a:spcAft>
                <a:spcPts val="0"/>
              </a:spcAft>
              <a:buClrTx/>
              <a:buSzTx/>
              <a:buFontTx/>
              <a:buNone/>
              <a:tabLst/>
              <a:defRPr lang="fr-FR" sz="2200" b="1" kern="1200" cap="all" baseline="0" dirty="0" smtClean="0">
                <a:solidFill>
                  <a:srgbClr val="2372B9"/>
                </a:solidFill>
                <a:latin typeface="Raleway" panose="020B0503030101060003" pitchFamily="34" charset="0"/>
                <a:ea typeface="+mn-ea"/>
                <a:cs typeface="+mn-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lang="fr-FR" dirty="0"/>
          </a:p>
        </p:txBody>
      </p:sp>
      <p:sp>
        <p:nvSpPr>
          <p:cNvPr id="10" name="Espace réservé du numéro de diapositive 5"/>
          <p:cNvSpPr>
            <a:spLocks noGrp="1"/>
          </p:cNvSpPr>
          <p:nvPr>
            <p:ph type="sldNum" sz="quarter" idx="4"/>
          </p:nvPr>
        </p:nvSpPr>
        <p:spPr>
          <a:xfrm>
            <a:off x="9448800" y="6492875"/>
            <a:ext cx="2743200" cy="365125"/>
          </a:xfrm>
          <a:prstGeom prst="rect">
            <a:avLst/>
          </a:prstGeom>
        </p:spPr>
        <p:txBody>
          <a:bodyPr anchor="b" anchorCtr="0"/>
          <a:lstStyle>
            <a:lvl1pPr algn="r">
              <a:defRPr sz="1000" b="1">
                <a:latin typeface="Raleway" panose="020B0503030101060003" pitchFamily="34" charset="0"/>
              </a:defRPr>
            </a:lvl1pPr>
          </a:lstStyle>
          <a:p>
            <a:fld id="{DB324822-C6A4-46FB-813A-DB567823C0AB}" type="slidenum">
              <a:rPr lang="fr-FR" smtClean="0"/>
              <a:pPr/>
              <a:t>‹N°›</a:t>
            </a:fld>
            <a:endParaRPr lang="fr-FR" dirty="0"/>
          </a:p>
        </p:txBody>
      </p:sp>
      <p:sp>
        <p:nvSpPr>
          <p:cNvPr id="4" name="Espace réservé du texte 3"/>
          <p:cNvSpPr>
            <a:spLocks noGrp="1"/>
          </p:cNvSpPr>
          <p:nvPr>
            <p:ph type="body" sz="quarter" idx="13"/>
          </p:nvPr>
        </p:nvSpPr>
        <p:spPr>
          <a:xfrm>
            <a:off x="1067849" y="1958008"/>
            <a:ext cx="10431626" cy="4071386"/>
          </a:xfrm>
          <a:prstGeom prst="rect">
            <a:avLst/>
          </a:prstGeom>
        </p:spPr>
        <p:txBody>
          <a:bodyPr/>
          <a:lstStyle>
            <a:lvl1pPr marL="457200" indent="-457200" algn="just">
              <a:buFontTx/>
              <a:buBlip>
                <a:blip r:embed="rId2"/>
              </a:buBlip>
              <a:defRPr sz="2000">
                <a:latin typeface="Raleway" panose="020B0503030101060003" pitchFamily="34" charset="0"/>
              </a:defRPr>
            </a:lvl1pPr>
            <a:lvl2pPr marL="800100" indent="-342900" algn="just">
              <a:buFont typeface="Raleway" panose="020B0503030101060003" pitchFamily="34" charset="0"/>
              <a:buChar char="&gt;"/>
              <a:defRPr sz="1800">
                <a:latin typeface="Raleway" panose="020B0503030101060003" pitchFamily="34" charset="0"/>
              </a:defRPr>
            </a:lvl2pPr>
            <a:lvl3pPr marL="1143000" indent="-228600" algn="just">
              <a:buFont typeface="Raleway" panose="020B0503030101060003" pitchFamily="34" charset="0"/>
              <a:buChar char="-"/>
              <a:defRPr sz="1600">
                <a:latin typeface="Raleway" panose="020B0503030101060003" pitchFamily="34" charset="0"/>
              </a:defRPr>
            </a:lvl3pPr>
            <a:lvl4pPr algn="just">
              <a:defRPr sz="1400">
                <a:latin typeface="Raleway" panose="020B0503030101060003" pitchFamily="34" charset="0"/>
              </a:defRPr>
            </a:lvl4pPr>
            <a:lvl5pPr algn="just">
              <a:defRPr>
                <a:latin typeface="Raleway" panose="020B0503030101060003" pitchFamily="34" charset="0"/>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p:txBody>
      </p:sp>
      <p:cxnSp>
        <p:nvCxnSpPr>
          <p:cNvPr id="5" name="Connecteur droit 4"/>
          <p:cNvCxnSpPr/>
          <p:nvPr userDrawn="1"/>
        </p:nvCxnSpPr>
        <p:spPr>
          <a:xfrm>
            <a:off x="1613730" y="478971"/>
            <a:ext cx="0" cy="2778035"/>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7" name="Connecteur droit 6"/>
          <p:cNvCxnSpPr/>
          <p:nvPr userDrawn="1"/>
        </p:nvCxnSpPr>
        <p:spPr>
          <a:xfrm>
            <a:off x="461553" y="715550"/>
            <a:ext cx="2682240" cy="0"/>
          </a:xfrm>
          <a:prstGeom prst="line">
            <a:avLst/>
          </a:prstGeom>
          <a:ln>
            <a:noFill/>
          </a:ln>
        </p:spPr>
        <p:style>
          <a:lnRef idx="1">
            <a:schemeClr val="accent1"/>
          </a:lnRef>
          <a:fillRef idx="0">
            <a:schemeClr val="accent1"/>
          </a:fillRef>
          <a:effectRef idx="0">
            <a:schemeClr val="accent1"/>
          </a:effectRef>
          <a:fontRef idx="minor">
            <a:schemeClr val="tx1"/>
          </a:fontRef>
        </p:style>
      </p:cxnSp>
      <p:sp>
        <p:nvSpPr>
          <p:cNvPr id="14" name="Espace réservé du pied de page 11"/>
          <p:cNvSpPr>
            <a:spLocks noGrp="1"/>
          </p:cNvSpPr>
          <p:nvPr>
            <p:ph type="ftr" sz="quarter" idx="3"/>
          </p:nvPr>
        </p:nvSpPr>
        <p:spPr>
          <a:xfrm>
            <a:off x="1727200" y="6336188"/>
            <a:ext cx="4114800" cy="254585"/>
          </a:xfrm>
          <a:prstGeom prst="rect">
            <a:avLst/>
          </a:prstGeom>
        </p:spPr>
        <p:txBody>
          <a:bodyPr/>
          <a:lstStyle>
            <a:lvl1pPr>
              <a:defRPr sz="1200" b="1">
                <a:latin typeface="Raleway" panose="020B0503030101060003" pitchFamily="34" charset="0"/>
              </a:defRPr>
            </a:lvl1pPr>
          </a:lstStyle>
          <a:p>
            <a:r>
              <a:rPr lang="fr-FR"/>
              <a:t>Accueil des nouveaux personnels</a:t>
            </a:r>
            <a:endParaRPr lang="fr-FR" dirty="0"/>
          </a:p>
        </p:txBody>
      </p:sp>
      <p:cxnSp>
        <p:nvCxnSpPr>
          <p:cNvPr id="13" name="Connecteur droit 12"/>
          <p:cNvCxnSpPr/>
          <p:nvPr userDrawn="1"/>
        </p:nvCxnSpPr>
        <p:spPr>
          <a:xfrm>
            <a:off x="11411339" y="478971"/>
            <a:ext cx="0" cy="3439886"/>
          </a:xfrm>
          <a:prstGeom prst="line">
            <a:avLst/>
          </a:prstGeom>
          <a:ln>
            <a:noFill/>
          </a:ln>
        </p:spPr>
        <p:style>
          <a:lnRef idx="1">
            <a:schemeClr val="accent1"/>
          </a:lnRef>
          <a:fillRef idx="0">
            <a:schemeClr val="accent1"/>
          </a:fillRef>
          <a:effectRef idx="0">
            <a:schemeClr val="accent1"/>
          </a:effectRef>
          <a:fontRef idx="minor">
            <a:schemeClr val="tx1"/>
          </a:fontRef>
        </p:style>
      </p:cxnSp>
      <p:sp>
        <p:nvSpPr>
          <p:cNvPr id="11" name="Espace réservé de la date 10"/>
          <p:cNvSpPr>
            <a:spLocks noGrp="1"/>
          </p:cNvSpPr>
          <p:nvPr>
            <p:ph type="dt" sz="half" idx="2"/>
          </p:nvPr>
        </p:nvSpPr>
        <p:spPr>
          <a:xfrm>
            <a:off x="1727200" y="6529810"/>
            <a:ext cx="1510522" cy="309528"/>
          </a:xfrm>
          <a:prstGeom prst="rect">
            <a:avLst/>
          </a:prstGeom>
        </p:spPr>
        <p:txBody>
          <a:bodyPr/>
          <a:lstStyle>
            <a:lvl1pPr>
              <a:defRPr sz="1100">
                <a:latin typeface="Raleway" panose="020B0503030101060003" pitchFamily="34" charset="0"/>
              </a:defRPr>
            </a:lvl1pPr>
          </a:lstStyle>
          <a:p>
            <a:r>
              <a:rPr lang="fr-FR"/>
              <a:t>10 octobre 2019</a:t>
            </a:r>
            <a:endParaRPr lang="fr-FR" dirty="0"/>
          </a:p>
        </p:txBody>
      </p:sp>
    </p:spTree>
    <p:extLst>
      <p:ext uri="{BB962C8B-B14F-4D97-AF65-F5344CB8AC3E}">
        <p14:creationId xmlns:p14="http://schemas.microsoft.com/office/powerpoint/2010/main" val="8029177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5_Page de contenu texte jaune">
    <p:spTree>
      <p:nvGrpSpPr>
        <p:cNvPr id="1" name=""/>
        <p:cNvGrpSpPr/>
        <p:nvPr/>
      </p:nvGrpSpPr>
      <p:grpSpPr>
        <a:xfrm>
          <a:off x="0" y="0"/>
          <a:ext cx="0" cy="0"/>
          <a:chOff x="0" y="0"/>
          <a:chExt cx="0" cy="0"/>
        </a:xfrm>
      </p:grpSpPr>
      <p:sp>
        <p:nvSpPr>
          <p:cNvPr id="130" name="Texte du titre"/>
          <p:cNvSpPr txBox="1">
            <a:spLocks noGrp="1"/>
          </p:cNvSpPr>
          <p:nvPr>
            <p:ph type="title"/>
          </p:nvPr>
        </p:nvSpPr>
        <p:spPr>
          <a:xfrm>
            <a:off x="1526645" y="1341658"/>
            <a:ext cx="9884695" cy="220010"/>
          </a:xfrm>
          <a:prstGeom prst="rect">
            <a:avLst/>
          </a:prstGeom>
        </p:spPr>
        <p:txBody>
          <a:bodyPr lIns="48767" tIns="48767" rIns="48767" bIns="48767" anchor="t"/>
          <a:lstStyle>
            <a:lvl1pPr algn="l" defTabSz="914367">
              <a:lnSpc>
                <a:spcPct val="90000"/>
              </a:lnSpc>
              <a:defRPr sz="2109" b="1" cap="all">
                <a:solidFill>
                  <a:srgbClr val="2372B9"/>
                </a:solidFill>
                <a:latin typeface="Raleway"/>
                <a:ea typeface="Raleway"/>
                <a:cs typeface="Raleway"/>
                <a:sym typeface="Raleway"/>
              </a:defRPr>
            </a:lvl1pPr>
          </a:lstStyle>
          <a:p>
            <a:r>
              <a:t>Texte du titre</a:t>
            </a:r>
          </a:p>
        </p:txBody>
      </p:sp>
      <p:sp>
        <p:nvSpPr>
          <p:cNvPr id="131" name="Numéro de diapositive"/>
          <p:cNvSpPr txBox="1">
            <a:spLocks noGrp="1"/>
          </p:cNvSpPr>
          <p:nvPr>
            <p:ph type="sldNum" sz="quarter" idx="2"/>
          </p:nvPr>
        </p:nvSpPr>
        <p:spPr>
          <a:xfrm>
            <a:off x="11903246" y="5780365"/>
            <a:ext cx="288754" cy="220385"/>
          </a:xfrm>
          <a:prstGeom prst="rect">
            <a:avLst/>
          </a:prstGeom>
        </p:spPr>
        <p:txBody>
          <a:bodyPr lIns="48767" tIns="48767" rIns="48767" bIns="48767" anchor="b"/>
          <a:lstStyle>
            <a:lvl1pPr algn="r" defTabSz="914367">
              <a:defRPr sz="984" b="1">
                <a:latin typeface="Raleway"/>
                <a:ea typeface="Raleway"/>
                <a:cs typeface="Raleway"/>
                <a:sym typeface="Raleway"/>
              </a:defRPr>
            </a:lvl1pPr>
          </a:lstStyle>
          <a:p>
            <a:fld id="{86CB4B4D-7CA3-9044-876B-883B54F8677D}" type="slidenum">
              <a:t>‹N°›</a:t>
            </a:fld>
            <a:endParaRPr/>
          </a:p>
        </p:txBody>
      </p:sp>
      <p:sp>
        <p:nvSpPr>
          <p:cNvPr id="132" name="Texte niveau 1…"/>
          <p:cNvSpPr txBox="1">
            <a:spLocks noGrp="1"/>
          </p:cNvSpPr>
          <p:nvPr>
            <p:ph type="body" sz="half" idx="1"/>
          </p:nvPr>
        </p:nvSpPr>
        <p:spPr>
          <a:xfrm>
            <a:off x="1067849" y="2325756"/>
            <a:ext cx="10431627" cy="3053540"/>
          </a:xfrm>
          <a:prstGeom prst="rect">
            <a:avLst/>
          </a:prstGeom>
        </p:spPr>
        <p:txBody>
          <a:bodyPr lIns="48767" tIns="48767" rIns="48767" bIns="48767" anchor="t"/>
          <a:lstStyle>
            <a:lvl1pPr marL="450040" indent="-450040" algn="just" defTabSz="914367">
              <a:lnSpc>
                <a:spcPct val="90000"/>
              </a:lnSpc>
              <a:spcBef>
                <a:spcPts val="984"/>
              </a:spcBef>
              <a:buSzPct val="100000"/>
              <a:buBlip>
                <a:blip r:embed="rId2"/>
              </a:buBlip>
              <a:defRPr sz="1969">
                <a:latin typeface="Raleway"/>
                <a:ea typeface="Raleway"/>
                <a:cs typeface="Raleway"/>
                <a:sym typeface="Raleway"/>
              </a:defRPr>
            </a:lvl1pPr>
            <a:lvl2pPr marL="696491" indent="-375034" algn="just" defTabSz="914367">
              <a:lnSpc>
                <a:spcPct val="90000"/>
              </a:lnSpc>
              <a:spcBef>
                <a:spcPts val="984"/>
              </a:spcBef>
              <a:buSzPct val="100000"/>
              <a:buChar char="&gt;"/>
              <a:defRPr sz="1969">
                <a:latin typeface="Raleway"/>
                <a:ea typeface="Raleway"/>
                <a:cs typeface="Raleway"/>
                <a:sym typeface="Raleway"/>
              </a:defRPr>
            </a:lvl2pPr>
            <a:lvl3pPr marL="924190" indent="-281275" algn="just" defTabSz="914367">
              <a:lnSpc>
                <a:spcPct val="90000"/>
              </a:lnSpc>
              <a:spcBef>
                <a:spcPts val="984"/>
              </a:spcBef>
              <a:buSzPct val="100000"/>
              <a:buChar char="-"/>
              <a:defRPr sz="1969">
                <a:latin typeface="Raleway"/>
                <a:ea typeface="Raleway"/>
                <a:cs typeface="Raleway"/>
                <a:sym typeface="Raleway"/>
              </a:defRPr>
            </a:lvl3pPr>
            <a:lvl4pPr marL="1285829" indent="-321457" algn="just" defTabSz="914367">
              <a:lnSpc>
                <a:spcPct val="90000"/>
              </a:lnSpc>
              <a:spcBef>
                <a:spcPts val="984"/>
              </a:spcBef>
              <a:buSzPct val="100000"/>
              <a:defRPr sz="1969">
                <a:latin typeface="Raleway"/>
                <a:ea typeface="Raleway"/>
                <a:cs typeface="Raleway"/>
                <a:sym typeface="Raleway"/>
              </a:defRPr>
            </a:lvl4pPr>
            <a:lvl5pPr marL="1535852" indent="-250022" algn="just" defTabSz="914367">
              <a:lnSpc>
                <a:spcPct val="90000"/>
              </a:lnSpc>
              <a:spcBef>
                <a:spcPts val="984"/>
              </a:spcBef>
              <a:buSzPct val="100000"/>
              <a:defRPr sz="1969">
                <a:latin typeface="Raleway"/>
                <a:ea typeface="Raleway"/>
                <a:cs typeface="Raleway"/>
                <a:sym typeface="Raleway"/>
              </a:defRPr>
            </a:lvl5pPr>
          </a:lstStyle>
          <a:p>
            <a:r>
              <a:t>Texte niveau 1</a:t>
            </a:r>
          </a:p>
          <a:p>
            <a:pPr lvl="1"/>
            <a:r>
              <a:t>Texte niveau 2</a:t>
            </a:r>
          </a:p>
          <a:p>
            <a:pPr lvl="2"/>
            <a:r>
              <a:t>Texte niveau 3</a:t>
            </a:r>
          </a:p>
          <a:p>
            <a:pPr lvl="3"/>
            <a:r>
              <a:t>Texte niveau 4</a:t>
            </a:r>
          </a:p>
          <a:p>
            <a:pPr lvl="4"/>
            <a:r>
              <a:t>Texte niveau 5</a:t>
            </a:r>
          </a:p>
        </p:txBody>
      </p:sp>
    </p:spTree>
    <p:extLst>
      <p:ext uri="{BB962C8B-B14F-4D97-AF65-F5344CB8AC3E}">
        <p14:creationId xmlns:p14="http://schemas.microsoft.com/office/powerpoint/2010/main" val="1214462644"/>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Page de titre bleu">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1727199" y="2400299"/>
            <a:ext cx="9593073" cy="2247901"/>
          </a:xfrm>
          <a:prstGeom prst="rect">
            <a:avLst/>
          </a:prstGeom>
        </p:spPr>
        <p:txBody>
          <a:bodyPr anchor="b"/>
          <a:lstStyle>
            <a:lvl1pPr algn="l">
              <a:defRPr sz="5000" b="1" cap="all" baseline="0">
                <a:solidFill>
                  <a:schemeClr val="bg1"/>
                </a:solidFill>
                <a:latin typeface="Raleway" panose="020B0503030101060003" pitchFamily="34" charset="0"/>
              </a:defRPr>
            </a:lvl1pPr>
          </a:lstStyle>
          <a:p>
            <a:r>
              <a:rPr lang="fr-FR" dirty="0" err="1"/>
              <a:t>CLIQUez</a:t>
            </a:r>
            <a:r>
              <a:rPr lang="fr-FR" dirty="0"/>
              <a:t> POUR</a:t>
            </a:r>
            <a:br>
              <a:rPr lang="fr-FR" dirty="0"/>
            </a:br>
            <a:r>
              <a:rPr lang="fr-FR" dirty="0"/>
              <a:t>AJOUTER UN titre</a:t>
            </a:r>
          </a:p>
        </p:txBody>
      </p:sp>
      <p:sp>
        <p:nvSpPr>
          <p:cNvPr id="9" name="Espace réservé du numéro de diapositive 5"/>
          <p:cNvSpPr>
            <a:spLocks noGrp="1"/>
          </p:cNvSpPr>
          <p:nvPr>
            <p:ph type="sldNum" sz="quarter" idx="12"/>
          </p:nvPr>
        </p:nvSpPr>
        <p:spPr>
          <a:xfrm>
            <a:off x="9448800" y="6492875"/>
            <a:ext cx="2743200" cy="365125"/>
          </a:xfrm>
          <a:prstGeom prst="rect">
            <a:avLst/>
          </a:prstGeom>
        </p:spPr>
        <p:txBody>
          <a:bodyPr anchor="b" anchorCtr="0"/>
          <a:lstStyle>
            <a:lvl1pPr algn="r">
              <a:defRPr sz="1000" b="1">
                <a:latin typeface="Raleway" panose="020B0503030101060003" pitchFamily="34" charset="0"/>
              </a:defRPr>
            </a:lvl1pPr>
          </a:lstStyle>
          <a:p>
            <a:fld id="{DB324822-C6A4-46FB-813A-DB567823C0AB}" type="slidenum">
              <a:rPr lang="fr-FR" smtClean="0"/>
              <a:pPr/>
              <a:t>‹N°›</a:t>
            </a:fld>
            <a:endParaRPr lang="fr-FR" dirty="0"/>
          </a:p>
        </p:txBody>
      </p:sp>
      <p:sp>
        <p:nvSpPr>
          <p:cNvPr id="11" name="Espace réservé du pied de page 11"/>
          <p:cNvSpPr>
            <a:spLocks noGrp="1"/>
          </p:cNvSpPr>
          <p:nvPr>
            <p:ph type="ftr" sz="quarter" idx="3"/>
          </p:nvPr>
        </p:nvSpPr>
        <p:spPr>
          <a:xfrm>
            <a:off x="1727200" y="6336188"/>
            <a:ext cx="4114800" cy="254585"/>
          </a:xfrm>
          <a:prstGeom prst="rect">
            <a:avLst/>
          </a:prstGeom>
        </p:spPr>
        <p:txBody>
          <a:bodyPr/>
          <a:lstStyle>
            <a:lvl1pPr>
              <a:defRPr sz="1200" b="1">
                <a:latin typeface="Raleway" panose="020B0503030101060003" pitchFamily="34" charset="0"/>
              </a:defRPr>
            </a:lvl1pPr>
          </a:lstStyle>
          <a:p>
            <a:r>
              <a:rPr lang="fr-FR"/>
              <a:t>Accueil des nouveaux personnels</a:t>
            </a:r>
            <a:endParaRPr lang="fr-FR" dirty="0"/>
          </a:p>
        </p:txBody>
      </p:sp>
      <p:sp>
        <p:nvSpPr>
          <p:cNvPr id="6" name="Espace réservé de la date 10"/>
          <p:cNvSpPr>
            <a:spLocks noGrp="1"/>
          </p:cNvSpPr>
          <p:nvPr>
            <p:ph type="dt" sz="half" idx="2"/>
          </p:nvPr>
        </p:nvSpPr>
        <p:spPr>
          <a:xfrm>
            <a:off x="1727200" y="6529810"/>
            <a:ext cx="1510522" cy="309528"/>
          </a:xfrm>
          <a:prstGeom prst="rect">
            <a:avLst/>
          </a:prstGeom>
        </p:spPr>
        <p:txBody>
          <a:bodyPr/>
          <a:lstStyle>
            <a:lvl1pPr>
              <a:defRPr sz="1100">
                <a:latin typeface="Raleway" panose="020B0503030101060003" pitchFamily="34" charset="0"/>
              </a:defRPr>
            </a:lvl1pPr>
          </a:lstStyle>
          <a:p>
            <a:r>
              <a:rPr lang="fr-FR"/>
              <a:t>10 octobre 2019</a:t>
            </a:r>
            <a:endParaRPr lang="fr-FR" dirty="0"/>
          </a:p>
        </p:txBody>
      </p:sp>
    </p:spTree>
    <p:extLst>
      <p:ext uri="{BB962C8B-B14F-4D97-AF65-F5344CB8AC3E}">
        <p14:creationId xmlns:p14="http://schemas.microsoft.com/office/powerpoint/2010/main" val="27931816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1_Page de contenu texte jaune">
    <p:spTree>
      <p:nvGrpSpPr>
        <p:cNvPr id="1" name=""/>
        <p:cNvGrpSpPr/>
        <p:nvPr/>
      </p:nvGrpSpPr>
      <p:grpSpPr>
        <a:xfrm>
          <a:off x="0" y="0"/>
          <a:ext cx="0" cy="0"/>
          <a:chOff x="0" y="0"/>
          <a:chExt cx="0" cy="0"/>
        </a:xfrm>
      </p:grpSpPr>
      <p:sp>
        <p:nvSpPr>
          <p:cNvPr id="2" name="Titre 1"/>
          <p:cNvSpPr>
            <a:spLocks noGrp="1"/>
          </p:cNvSpPr>
          <p:nvPr>
            <p:ph type="title"/>
          </p:nvPr>
        </p:nvSpPr>
        <p:spPr>
          <a:xfrm>
            <a:off x="1526645" y="645878"/>
            <a:ext cx="9884694" cy="293346"/>
          </a:xfrm>
          <a:prstGeom prst="rect">
            <a:avLst/>
          </a:prstGeom>
        </p:spPr>
        <p:txBody>
          <a:bodyPr/>
          <a:lstStyle>
            <a:lvl1pPr marL="0" marR="0" indent="0" algn="l" defTabSz="914400" rtl="0" eaLnBrk="1" fontAlgn="auto" latinLnBrk="0" hangingPunct="1">
              <a:lnSpc>
                <a:spcPct val="90000"/>
              </a:lnSpc>
              <a:spcBef>
                <a:spcPct val="0"/>
              </a:spcBef>
              <a:spcAft>
                <a:spcPts val="0"/>
              </a:spcAft>
              <a:buClrTx/>
              <a:buSzTx/>
              <a:buFontTx/>
              <a:buNone/>
              <a:tabLst/>
              <a:defRPr lang="fr-FR" sz="2200" b="1" kern="1200" cap="all" baseline="0" dirty="0" smtClean="0">
                <a:solidFill>
                  <a:srgbClr val="2372B9"/>
                </a:solidFill>
                <a:latin typeface="Raleway" panose="020B0503030101060003" pitchFamily="34" charset="0"/>
                <a:ea typeface="+mn-ea"/>
                <a:cs typeface="+mn-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lang="fr-FR"/>
          </a:p>
        </p:txBody>
      </p:sp>
      <p:sp>
        <p:nvSpPr>
          <p:cNvPr id="10" name="Espace réservé du numéro de diapositive 5"/>
          <p:cNvSpPr>
            <a:spLocks noGrp="1"/>
          </p:cNvSpPr>
          <p:nvPr>
            <p:ph type="sldNum" sz="quarter" idx="4"/>
          </p:nvPr>
        </p:nvSpPr>
        <p:spPr>
          <a:xfrm>
            <a:off x="9448800" y="6492875"/>
            <a:ext cx="2743200" cy="365125"/>
          </a:xfrm>
          <a:prstGeom prst="rect">
            <a:avLst/>
          </a:prstGeom>
        </p:spPr>
        <p:txBody>
          <a:bodyPr anchor="b" anchorCtr="0"/>
          <a:lstStyle>
            <a:lvl1pPr algn="r">
              <a:defRPr sz="1000" b="1">
                <a:latin typeface="Raleway" panose="020B0503030101060003" pitchFamily="34" charset="0"/>
              </a:defRPr>
            </a:lvl1pPr>
          </a:lstStyle>
          <a:p>
            <a:fld id="{DB324822-C6A4-46FB-813A-DB567823C0AB}" type="slidenum">
              <a:rPr lang="fr-FR" smtClean="0"/>
              <a:pPr/>
              <a:t>‹N°›</a:t>
            </a:fld>
            <a:endParaRPr lang="fr-FR"/>
          </a:p>
        </p:txBody>
      </p:sp>
      <p:sp>
        <p:nvSpPr>
          <p:cNvPr id="4" name="Espace réservé du texte 3"/>
          <p:cNvSpPr>
            <a:spLocks noGrp="1"/>
          </p:cNvSpPr>
          <p:nvPr>
            <p:ph type="body" sz="quarter" idx="13"/>
          </p:nvPr>
        </p:nvSpPr>
        <p:spPr>
          <a:xfrm>
            <a:off x="979713" y="1958008"/>
            <a:ext cx="10431626" cy="4071386"/>
          </a:xfrm>
          <a:prstGeom prst="rect">
            <a:avLst/>
          </a:prstGeom>
        </p:spPr>
        <p:txBody>
          <a:bodyPr/>
          <a:lstStyle>
            <a:lvl1pPr marL="457200" indent="-558000" algn="just">
              <a:buFontTx/>
              <a:buBlip>
                <a:blip r:embed="rId2"/>
              </a:buBlip>
              <a:defRPr sz="2000">
                <a:latin typeface="Raleway" panose="020B0503030101060003" pitchFamily="34" charset="0"/>
              </a:defRPr>
            </a:lvl1pPr>
            <a:lvl2pPr marL="900000" indent="-342900" algn="just">
              <a:buFont typeface="Raleway" panose="020B0503030101060003" pitchFamily="34" charset="0"/>
              <a:buChar char="&gt;"/>
              <a:defRPr sz="1800">
                <a:latin typeface="Raleway" panose="020B0503030101060003" pitchFamily="34" charset="0"/>
              </a:defRPr>
            </a:lvl2pPr>
            <a:lvl3pPr marL="1143000" indent="-228600" algn="just">
              <a:buFont typeface="Raleway" panose="020B0503030101060003" pitchFamily="34" charset="0"/>
              <a:buChar char="-"/>
              <a:defRPr sz="1600">
                <a:latin typeface="Raleway" panose="020B0503030101060003" pitchFamily="34" charset="0"/>
              </a:defRPr>
            </a:lvl3pPr>
            <a:lvl4pPr algn="just">
              <a:defRPr sz="1400">
                <a:latin typeface="Raleway" panose="020B0503030101060003" pitchFamily="34" charset="0"/>
              </a:defRPr>
            </a:lvl4pPr>
            <a:lvl5pPr algn="just">
              <a:defRPr>
                <a:latin typeface="Raleway" panose="020B0503030101060003" pitchFamily="34" charset="0"/>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p:txBody>
      </p:sp>
      <p:cxnSp>
        <p:nvCxnSpPr>
          <p:cNvPr id="5" name="Connecteur droit 4"/>
          <p:cNvCxnSpPr/>
          <p:nvPr userDrawn="1"/>
        </p:nvCxnSpPr>
        <p:spPr>
          <a:xfrm>
            <a:off x="1613730" y="478971"/>
            <a:ext cx="0" cy="2778035"/>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7" name="Connecteur droit 6"/>
          <p:cNvCxnSpPr/>
          <p:nvPr userDrawn="1"/>
        </p:nvCxnSpPr>
        <p:spPr>
          <a:xfrm>
            <a:off x="461553" y="715550"/>
            <a:ext cx="2682240" cy="0"/>
          </a:xfrm>
          <a:prstGeom prst="line">
            <a:avLst/>
          </a:prstGeom>
          <a:ln>
            <a:noFill/>
          </a:ln>
        </p:spPr>
        <p:style>
          <a:lnRef idx="1">
            <a:schemeClr val="accent1"/>
          </a:lnRef>
          <a:fillRef idx="0">
            <a:schemeClr val="accent1"/>
          </a:fillRef>
          <a:effectRef idx="0">
            <a:schemeClr val="accent1"/>
          </a:effectRef>
          <a:fontRef idx="minor">
            <a:schemeClr val="tx1"/>
          </a:fontRef>
        </p:style>
      </p:cxnSp>
      <p:sp>
        <p:nvSpPr>
          <p:cNvPr id="14" name="Espace réservé du pied de page 11"/>
          <p:cNvSpPr>
            <a:spLocks noGrp="1"/>
          </p:cNvSpPr>
          <p:nvPr>
            <p:ph type="ftr" sz="quarter" idx="3"/>
          </p:nvPr>
        </p:nvSpPr>
        <p:spPr>
          <a:xfrm>
            <a:off x="1727200" y="6336188"/>
            <a:ext cx="4114800" cy="254585"/>
          </a:xfrm>
          <a:prstGeom prst="rect">
            <a:avLst/>
          </a:prstGeom>
        </p:spPr>
        <p:txBody>
          <a:bodyPr/>
          <a:lstStyle>
            <a:lvl1pPr>
              <a:defRPr sz="1200" b="1">
                <a:latin typeface="Raleway" panose="020B0503030101060003" pitchFamily="34" charset="0"/>
              </a:defRPr>
            </a:lvl1pPr>
          </a:lstStyle>
          <a:p>
            <a:r>
              <a:rPr lang="fr-FR"/>
              <a:t>Titre de la présentation</a:t>
            </a:r>
          </a:p>
        </p:txBody>
      </p:sp>
      <p:cxnSp>
        <p:nvCxnSpPr>
          <p:cNvPr id="13" name="Connecteur droit 12"/>
          <p:cNvCxnSpPr/>
          <p:nvPr userDrawn="1"/>
        </p:nvCxnSpPr>
        <p:spPr>
          <a:xfrm>
            <a:off x="11411339" y="478971"/>
            <a:ext cx="0" cy="3439886"/>
          </a:xfrm>
          <a:prstGeom prst="line">
            <a:avLst/>
          </a:prstGeom>
          <a:ln>
            <a:noFill/>
          </a:ln>
        </p:spPr>
        <p:style>
          <a:lnRef idx="1">
            <a:schemeClr val="accent1"/>
          </a:lnRef>
          <a:fillRef idx="0">
            <a:schemeClr val="accent1"/>
          </a:fillRef>
          <a:effectRef idx="0">
            <a:schemeClr val="accent1"/>
          </a:effectRef>
          <a:fontRef idx="minor">
            <a:schemeClr val="tx1"/>
          </a:fontRef>
        </p:style>
      </p:cxnSp>
      <p:sp>
        <p:nvSpPr>
          <p:cNvPr id="11" name="Espace réservé de la date 10"/>
          <p:cNvSpPr>
            <a:spLocks noGrp="1"/>
          </p:cNvSpPr>
          <p:nvPr>
            <p:ph type="dt" sz="half" idx="2"/>
          </p:nvPr>
        </p:nvSpPr>
        <p:spPr>
          <a:xfrm>
            <a:off x="1727200" y="6529810"/>
            <a:ext cx="1510522" cy="309528"/>
          </a:xfrm>
          <a:prstGeom prst="rect">
            <a:avLst/>
          </a:prstGeom>
        </p:spPr>
        <p:txBody>
          <a:bodyPr/>
          <a:lstStyle>
            <a:lvl1pPr>
              <a:defRPr sz="1100">
                <a:latin typeface="Raleway" panose="020B0503030101060003" pitchFamily="34" charset="0"/>
              </a:defRPr>
            </a:lvl1pPr>
          </a:lstStyle>
          <a:p>
            <a:r>
              <a:rPr lang="fr-FR"/>
              <a:t>4 septembre 2019</a:t>
            </a:r>
          </a:p>
        </p:txBody>
      </p:sp>
    </p:spTree>
    <p:extLst>
      <p:ext uri="{BB962C8B-B14F-4D97-AF65-F5344CB8AC3E}">
        <p14:creationId xmlns:p14="http://schemas.microsoft.com/office/powerpoint/2010/main" val="13093200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7.2_Page de contenu texte et image bleu">
    <p:spTree>
      <p:nvGrpSpPr>
        <p:cNvPr id="1" name=""/>
        <p:cNvGrpSpPr/>
        <p:nvPr/>
      </p:nvGrpSpPr>
      <p:grpSpPr>
        <a:xfrm>
          <a:off x="0" y="0"/>
          <a:ext cx="0" cy="0"/>
          <a:chOff x="0" y="0"/>
          <a:chExt cx="0" cy="0"/>
        </a:xfrm>
      </p:grpSpPr>
      <p:sp>
        <p:nvSpPr>
          <p:cNvPr id="16" name="Espace réservé du numéro de diapositive 5"/>
          <p:cNvSpPr>
            <a:spLocks noGrp="1"/>
          </p:cNvSpPr>
          <p:nvPr>
            <p:ph type="sldNum" sz="quarter" idx="4"/>
          </p:nvPr>
        </p:nvSpPr>
        <p:spPr>
          <a:xfrm>
            <a:off x="9448800" y="6492875"/>
            <a:ext cx="2743200" cy="365125"/>
          </a:xfrm>
          <a:prstGeom prst="rect">
            <a:avLst/>
          </a:prstGeom>
        </p:spPr>
        <p:txBody>
          <a:bodyPr anchor="b" anchorCtr="0"/>
          <a:lstStyle>
            <a:lvl1pPr algn="r">
              <a:defRPr sz="1000" b="1">
                <a:solidFill>
                  <a:schemeClr val="tx1"/>
                </a:solidFill>
                <a:latin typeface="Raleway" panose="020B0503030101060003" pitchFamily="34" charset="0"/>
              </a:defRPr>
            </a:lvl1pPr>
          </a:lstStyle>
          <a:p>
            <a:fld id="{DB324822-C6A4-46FB-813A-DB567823C0AB}" type="slidenum">
              <a:rPr lang="fr-FR" smtClean="0"/>
              <a:pPr/>
              <a:t>‹N°›</a:t>
            </a:fld>
            <a:endParaRPr lang="fr-FR" dirty="0"/>
          </a:p>
        </p:txBody>
      </p:sp>
      <p:sp>
        <p:nvSpPr>
          <p:cNvPr id="10" name="Espace réservé du pied de page 11"/>
          <p:cNvSpPr>
            <a:spLocks noGrp="1"/>
          </p:cNvSpPr>
          <p:nvPr>
            <p:ph type="ftr" sz="quarter" idx="3"/>
          </p:nvPr>
        </p:nvSpPr>
        <p:spPr>
          <a:xfrm>
            <a:off x="1727200" y="6336188"/>
            <a:ext cx="4114800" cy="254585"/>
          </a:xfrm>
          <a:prstGeom prst="rect">
            <a:avLst/>
          </a:prstGeom>
        </p:spPr>
        <p:txBody>
          <a:bodyPr/>
          <a:lstStyle>
            <a:lvl1pPr>
              <a:defRPr sz="1200" b="1">
                <a:latin typeface="Raleway" panose="020B0503030101060003" pitchFamily="34" charset="0"/>
              </a:defRPr>
            </a:lvl1pPr>
          </a:lstStyle>
          <a:p>
            <a:r>
              <a:rPr lang="fr-FR"/>
              <a:t>La Rochelle Université </a:t>
            </a:r>
            <a:endParaRPr lang="fr-FR" dirty="0"/>
          </a:p>
        </p:txBody>
      </p:sp>
      <p:sp>
        <p:nvSpPr>
          <p:cNvPr id="11" name="Espace réservé du texte 3"/>
          <p:cNvSpPr>
            <a:spLocks noGrp="1"/>
          </p:cNvSpPr>
          <p:nvPr>
            <p:ph type="body" sz="quarter" idx="19"/>
          </p:nvPr>
        </p:nvSpPr>
        <p:spPr>
          <a:xfrm>
            <a:off x="989046" y="1948441"/>
            <a:ext cx="6783356" cy="4098831"/>
          </a:xfrm>
          <a:prstGeom prst="rect">
            <a:avLst/>
          </a:prstGeom>
        </p:spPr>
        <p:txBody>
          <a:bodyPr/>
          <a:lstStyle>
            <a:lvl1pPr marL="457200" indent="-468000" algn="just">
              <a:buFontTx/>
              <a:buBlip>
                <a:blip r:embed="rId2"/>
              </a:buBlip>
              <a:defRPr sz="2000">
                <a:latin typeface="Raleway" panose="020B0503030101060003" pitchFamily="34" charset="0"/>
              </a:defRPr>
            </a:lvl1pPr>
            <a:lvl2pPr marL="900000" indent="-342900" algn="just">
              <a:buFont typeface="Raleway" panose="020B0503030101060003" pitchFamily="34" charset="0"/>
              <a:buChar char="&gt;"/>
              <a:defRPr sz="1800">
                <a:latin typeface="Raleway" panose="020B0503030101060003" pitchFamily="34" charset="0"/>
              </a:defRPr>
            </a:lvl2pPr>
            <a:lvl3pPr marL="1143000" indent="-228600" algn="just">
              <a:buFont typeface="Raleway" panose="020B0503030101060003" pitchFamily="34" charset="0"/>
              <a:buChar char="-"/>
              <a:defRPr sz="1600">
                <a:latin typeface="Raleway" panose="020B0503030101060003" pitchFamily="34" charset="0"/>
              </a:defRPr>
            </a:lvl3pPr>
            <a:lvl4pPr algn="just">
              <a:defRPr sz="1400">
                <a:latin typeface="Raleway" panose="020B0503030101060003" pitchFamily="34" charset="0"/>
              </a:defRPr>
            </a:lvl4pPr>
            <a:lvl5pPr algn="just">
              <a:defRPr>
                <a:latin typeface="Raleway" panose="020B0503030101060003" pitchFamily="34" charset="0"/>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p:txBody>
      </p:sp>
      <p:sp>
        <p:nvSpPr>
          <p:cNvPr id="15" name="Espace réservé pour une image  11"/>
          <p:cNvSpPr>
            <a:spLocks noGrp="1"/>
          </p:cNvSpPr>
          <p:nvPr>
            <p:ph type="pic" sz="quarter" idx="13" hasCustomPrompt="1"/>
          </p:nvPr>
        </p:nvSpPr>
        <p:spPr>
          <a:xfrm>
            <a:off x="8051800" y="1948441"/>
            <a:ext cx="3302000" cy="3510970"/>
          </a:xfrm>
          <a:prstGeom prst="rect">
            <a:avLst/>
          </a:prstGeom>
        </p:spPr>
        <p:txBody>
          <a:bodyPr/>
          <a:lstStyle>
            <a:lvl1pPr marL="0" indent="0">
              <a:buFontTx/>
              <a:buNone/>
              <a:defRPr sz="1600">
                <a:latin typeface="Raleway" panose="020B0503030101060003" pitchFamily="34" charset="0"/>
              </a:defRPr>
            </a:lvl1pPr>
          </a:lstStyle>
          <a:p>
            <a:r>
              <a:rPr lang="fr-FR" dirty="0"/>
              <a:t>Cliquez pour ajouter une image</a:t>
            </a:r>
          </a:p>
        </p:txBody>
      </p:sp>
      <p:sp>
        <p:nvSpPr>
          <p:cNvPr id="17" name="Espace réservé du texte 4"/>
          <p:cNvSpPr>
            <a:spLocks noGrp="1"/>
          </p:cNvSpPr>
          <p:nvPr>
            <p:ph type="body" sz="quarter" idx="18" hasCustomPrompt="1"/>
          </p:nvPr>
        </p:nvSpPr>
        <p:spPr>
          <a:xfrm>
            <a:off x="8051801" y="5597754"/>
            <a:ext cx="3302000" cy="449518"/>
          </a:xfrm>
          <a:prstGeom prst="rect">
            <a:avLst/>
          </a:prstGeom>
        </p:spPr>
        <p:txBody>
          <a:bodyPr/>
          <a:lstStyle>
            <a:lvl1pPr marL="0" indent="0" algn="just">
              <a:buFontTx/>
              <a:buNone/>
              <a:defRPr sz="1200" b="1" baseline="0">
                <a:latin typeface="Raleway" panose="020B0503030101060003" pitchFamily="34" charset="0"/>
              </a:defRPr>
            </a:lvl1pPr>
          </a:lstStyle>
          <a:p>
            <a:pPr lvl="0"/>
            <a:r>
              <a:rPr lang="fr-FR" dirty="0"/>
              <a:t>Cliquez pour ajouter du texte</a:t>
            </a:r>
          </a:p>
        </p:txBody>
      </p:sp>
      <p:sp>
        <p:nvSpPr>
          <p:cNvPr id="8" name="Espace réservé de la date 10"/>
          <p:cNvSpPr>
            <a:spLocks noGrp="1"/>
          </p:cNvSpPr>
          <p:nvPr>
            <p:ph type="dt" sz="half" idx="2"/>
          </p:nvPr>
        </p:nvSpPr>
        <p:spPr>
          <a:xfrm>
            <a:off x="1727200" y="6529810"/>
            <a:ext cx="1510522" cy="309528"/>
          </a:xfrm>
          <a:prstGeom prst="rect">
            <a:avLst/>
          </a:prstGeom>
        </p:spPr>
        <p:txBody>
          <a:bodyPr/>
          <a:lstStyle>
            <a:lvl1pPr>
              <a:defRPr sz="1100">
                <a:latin typeface="Raleway" panose="020B0503030101060003" pitchFamily="34" charset="0"/>
              </a:defRPr>
            </a:lvl1pPr>
          </a:lstStyle>
          <a:p>
            <a:r>
              <a:rPr lang="fr-FR"/>
              <a:t>Mai 2023</a:t>
            </a:r>
            <a:endParaRPr lang="fr-FR" dirty="0"/>
          </a:p>
        </p:txBody>
      </p:sp>
      <p:sp>
        <p:nvSpPr>
          <p:cNvPr id="9" name="Titre 1"/>
          <p:cNvSpPr>
            <a:spLocks noGrp="1"/>
          </p:cNvSpPr>
          <p:nvPr>
            <p:ph type="title"/>
          </p:nvPr>
        </p:nvSpPr>
        <p:spPr>
          <a:xfrm>
            <a:off x="1526645" y="645878"/>
            <a:ext cx="9884694" cy="293346"/>
          </a:xfrm>
          <a:prstGeom prst="rect">
            <a:avLst/>
          </a:prstGeom>
        </p:spPr>
        <p:txBody>
          <a:bodyPr/>
          <a:lstStyle>
            <a:lvl1pPr marL="0" marR="0" indent="0" algn="l" defTabSz="914400" rtl="0" eaLnBrk="1" fontAlgn="auto" latinLnBrk="0" hangingPunct="1">
              <a:lnSpc>
                <a:spcPct val="90000"/>
              </a:lnSpc>
              <a:spcBef>
                <a:spcPct val="0"/>
              </a:spcBef>
              <a:spcAft>
                <a:spcPts val="0"/>
              </a:spcAft>
              <a:buClrTx/>
              <a:buSzTx/>
              <a:buFontTx/>
              <a:buNone/>
              <a:tabLst/>
              <a:defRPr lang="fr-FR" sz="2200" b="1" kern="1200" cap="all" baseline="0" dirty="0" smtClean="0">
                <a:solidFill>
                  <a:srgbClr val="2372B9"/>
                </a:solidFill>
                <a:latin typeface="Raleway" panose="020B0503030101060003" pitchFamily="34" charset="0"/>
                <a:ea typeface="+mn-ea"/>
                <a:cs typeface="+mn-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lang="fr-FR" dirty="0"/>
          </a:p>
        </p:txBody>
      </p:sp>
    </p:spTree>
    <p:extLst>
      <p:ext uri="{BB962C8B-B14F-4D97-AF65-F5344CB8AC3E}">
        <p14:creationId xmlns:p14="http://schemas.microsoft.com/office/powerpoint/2010/main" val="28303100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2_Page de contenu texte et image jaune">
    <p:spTree>
      <p:nvGrpSpPr>
        <p:cNvPr id="1" name=""/>
        <p:cNvGrpSpPr/>
        <p:nvPr/>
      </p:nvGrpSpPr>
      <p:grpSpPr>
        <a:xfrm>
          <a:off x="0" y="0"/>
          <a:ext cx="0" cy="0"/>
          <a:chOff x="0" y="0"/>
          <a:chExt cx="0" cy="0"/>
        </a:xfrm>
      </p:grpSpPr>
      <p:sp>
        <p:nvSpPr>
          <p:cNvPr id="4" name="Espace réservé du numéro de diapositive 5"/>
          <p:cNvSpPr>
            <a:spLocks noGrp="1"/>
          </p:cNvSpPr>
          <p:nvPr>
            <p:ph type="sldNum" sz="quarter" idx="4"/>
          </p:nvPr>
        </p:nvSpPr>
        <p:spPr>
          <a:xfrm>
            <a:off x="9448800" y="6492875"/>
            <a:ext cx="2743200" cy="365125"/>
          </a:xfrm>
          <a:prstGeom prst="rect">
            <a:avLst/>
          </a:prstGeom>
        </p:spPr>
        <p:txBody>
          <a:bodyPr anchor="b" anchorCtr="0"/>
          <a:lstStyle>
            <a:lvl1pPr algn="r">
              <a:defRPr sz="1000" b="1">
                <a:latin typeface="Raleway" panose="020B0503030101060003" pitchFamily="34" charset="0"/>
              </a:defRPr>
            </a:lvl1pPr>
          </a:lstStyle>
          <a:p>
            <a:fld id="{DB324822-C6A4-46FB-813A-DB567823C0AB}" type="slidenum">
              <a:rPr lang="fr-FR" smtClean="0"/>
              <a:pPr/>
              <a:t>‹N°›</a:t>
            </a:fld>
            <a:endParaRPr lang="fr-FR"/>
          </a:p>
        </p:txBody>
      </p:sp>
      <p:sp>
        <p:nvSpPr>
          <p:cNvPr id="7" name="Espace réservé pour une image  11"/>
          <p:cNvSpPr>
            <a:spLocks noGrp="1"/>
          </p:cNvSpPr>
          <p:nvPr>
            <p:ph type="pic" sz="quarter" idx="13" hasCustomPrompt="1"/>
          </p:nvPr>
        </p:nvSpPr>
        <p:spPr>
          <a:xfrm>
            <a:off x="8051800" y="1948441"/>
            <a:ext cx="3302000" cy="3510970"/>
          </a:xfrm>
          <a:prstGeom prst="rect">
            <a:avLst/>
          </a:prstGeom>
        </p:spPr>
        <p:txBody>
          <a:bodyPr/>
          <a:lstStyle>
            <a:lvl1pPr marL="0" indent="0">
              <a:buFontTx/>
              <a:buNone/>
              <a:defRPr sz="1600">
                <a:latin typeface="Raleway" panose="020B0503030101060003" pitchFamily="34" charset="0"/>
              </a:defRPr>
            </a:lvl1pPr>
          </a:lstStyle>
          <a:p>
            <a:r>
              <a:rPr lang="fr-FR"/>
              <a:t>Cliquez pour ajouter une image</a:t>
            </a:r>
          </a:p>
        </p:txBody>
      </p:sp>
      <p:sp>
        <p:nvSpPr>
          <p:cNvPr id="8" name="Espace réservé du texte 4"/>
          <p:cNvSpPr>
            <a:spLocks noGrp="1"/>
          </p:cNvSpPr>
          <p:nvPr>
            <p:ph type="body" sz="quarter" idx="18" hasCustomPrompt="1"/>
          </p:nvPr>
        </p:nvSpPr>
        <p:spPr>
          <a:xfrm>
            <a:off x="8051801" y="5597754"/>
            <a:ext cx="3302000" cy="449518"/>
          </a:xfrm>
          <a:prstGeom prst="rect">
            <a:avLst/>
          </a:prstGeom>
        </p:spPr>
        <p:txBody>
          <a:bodyPr/>
          <a:lstStyle>
            <a:lvl1pPr marL="0" indent="0" algn="just">
              <a:buFontTx/>
              <a:buNone/>
              <a:defRPr sz="1200" b="1" baseline="0">
                <a:latin typeface="Raleway" panose="020B0503030101060003" pitchFamily="34" charset="0"/>
              </a:defRPr>
            </a:lvl1pPr>
          </a:lstStyle>
          <a:p>
            <a:pPr lvl="0"/>
            <a:r>
              <a:rPr lang="fr-FR"/>
              <a:t>Cliquez pour ajouter du texte</a:t>
            </a:r>
          </a:p>
        </p:txBody>
      </p:sp>
      <p:sp>
        <p:nvSpPr>
          <p:cNvPr id="9" name="Espace réservé du texte 3"/>
          <p:cNvSpPr>
            <a:spLocks noGrp="1"/>
          </p:cNvSpPr>
          <p:nvPr>
            <p:ph type="body" sz="quarter" idx="19"/>
          </p:nvPr>
        </p:nvSpPr>
        <p:spPr>
          <a:xfrm>
            <a:off x="989046" y="1948441"/>
            <a:ext cx="6783356" cy="4098831"/>
          </a:xfrm>
          <a:prstGeom prst="rect">
            <a:avLst/>
          </a:prstGeom>
        </p:spPr>
        <p:txBody>
          <a:bodyPr/>
          <a:lstStyle>
            <a:lvl1pPr marL="457200" indent="-558000" algn="just">
              <a:buFontTx/>
              <a:buBlip>
                <a:blip r:embed="rId2"/>
              </a:buBlip>
              <a:defRPr sz="2000">
                <a:latin typeface="Raleway" panose="020B0503030101060003" pitchFamily="34" charset="0"/>
              </a:defRPr>
            </a:lvl1pPr>
            <a:lvl2pPr marL="900000" indent="-342900" algn="just">
              <a:buFont typeface="Raleway" panose="020B0503030101060003" pitchFamily="34" charset="0"/>
              <a:buChar char="&gt;"/>
              <a:defRPr sz="1800">
                <a:latin typeface="Raleway" panose="020B0503030101060003" pitchFamily="34" charset="0"/>
              </a:defRPr>
            </a:lvl2pPr>
            <a:lvl3pPr marL="1143000" indent="-228600" algn="just">
              <a:buFont typeface="Raleway" panose="020B0503030101060003" pitchFamily="34" charset="0"/>
              <a:buChar char="-"/>
              <a:defRPr sz="1600">
                <a:latin typeface="Raleway" panose="020B0503030101060003" pitchFamily="34" charset="0"/>
              </a:defRPr>
            </a:lvl3pPr>
            <a:lvl4pPr algn="just">
              <a:defRPr sz="1400">
                <a:latin typeface="Raleway" panose="020B0503030101060003" pitchFamily="34" charset="0"/>
              </a:defRPr>
            </a:lvl4pPr>
            <a:lvl5pPr algn="just">
              <a:defRPr>
                <a:latin typeface="Raleway" panose="020B0503030101060003" pitchFamily="34" charset="0"/>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p:txBody>
      </p:sp>
      <p:sp>
        <p:nvSpPr>
          <p:cNvPr id="10" name="Espace réservé du texte 2"/>
          <p:cNvSpPr>
            <a:spLocks noGrp="1"/>
          </p:cNvSpPr>
          <p:nvPr>
            <p:ph type="body" idx="12" hasCustomPrompt="1"/>
          </p:nvPr>
        </p:nvSpPr>
        <p:spPr>
          <a:xfrm>
            <a:off x="1526645" y="636327"/>
            <a:ext cx="9884694" cy="289464"/>
          </a:xfrm>
          <a:prstGeom prst="rect">
            <a:avLst/>
          </a:prstGeom>
        </p:spPr>
        <p:txBody>
          <a:bodyPr anchor="t" anchorCtr="0"/>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2200" b="1" cap="all" baseline="0">
                <a:solidFill>
                  <a:srgbClr val="2372B9"/>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AJOUTER UN TITRE</a:t>
            </a:r>
          </a:p>
        </p:txBody>
      </p:sp>
      <p:sp>
        <p:nvSpPr>
          <p:cNvPr id="14" name="Espace réservé du pied de page 11"/>
          <p:cNvSpPr>
            <a:spLocks noGrp="1"/>
          </p:cNvSpPr>
          <p:nvPr>
            <p:ph type="ftr" sz="quarter" idx="3"/>
          </p:nvPr>
        </p:nvSpPr>
        <p:spPr>
          <a:xfrm>
            <a:off x="1727200" y="6336188"/>
            <a:ext cx="4114800" cy="254585"/>
          </a:xfrm>
          <a:prstGeom prst="rect">
            <a:avLst/>
          </a:prstGeom>
        </p:spPr>
        <p:txBody>
          <a:bodyPr/>
          <a:lstStyle>
            <a:lvl1pPr>
              <a:defRPr sz="1200" b="1">
                <a:latin typeface="Raleway" panose="020B0503030101060003" pitchFamily="34" charset="0"/>
              </a:defRPr>
            </a:lvl1pPr>
          </a:lstStyle>
          <a:p>
            <a:r>
              <a:rPr lang="fr-FR"/>
              <a:t>Stratégie IDSE</a:t>
            </a:r>
          </a:p>
        </p:txBody>
      </p:sp>
      <p:cxnSp>
        <p:nvCxnSpPr>
          <p:cNvPr id="15" name="Connecteur droit 14"/>
          <p:cNvCxnSpPr/>
          <p:nvPr userDrawn="1"/>
        </p:nvCxnSpPr>
        <p:spPr>
          <a:xfrm>
            <a:off x="1613730" y="478971"/>
            <a:ext cx="0" cy="2778035"/>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16" name="Connecteur droit 15"/>
          <p:cNvCxnSpPr/>
          <p:nvPr userDrawn="1"/>
        </p:nvCxnSpPr>
        <p:spPr>
          <a:xfrm>
            <a:off x="461553" y="715550"/>
            <a:ext cx="2682240" cy="0"/>
          </a:xfrm>
          <a:prstGeom prst="line">
            <a:avLst/>
          </a:prstGeom>
          <a:ln>
            <a:noFill/>
          </a:ln>
        </p:spPr>
        <p:style>
          <a:lnRef idx="1">
            <a:schemeClr val="accent1"/>
          </a:lnRef>
          <a:fillRef idx="0">
            <a:schemeClr val="accent1"/>
          </a:fillRef>
          <a:effectRef idx="0">
            <a:schemeClr val="accent1"/>
          </a:effectRef>
          <a:fontRef idx="minor">
            <a:schemeClr val="tx1"/>
          </a:fontRef>
        </p:style>
      </p:cxnSp>
      <p:sp>
        <p:nvSpPr>
          <p:cNvPr id="11" name="Espace réservé de la date 10"/>
          <p:cNvSpPr>
            <a:spLocks noGrp="1"/>
          </p:cNvSpPr>
          <p:nvPr>
            <p:ph type="dt" sz="half" idx="2"/>
          </p:nvPr>
        </p:nvSpPr>
        <p:spPr>
          <a:xfrm>
            <a:off x="1727200" y="6529810"/>
            <a:ext cx="1510522" cy="309528"/>
          </a:xfrm>
          <a:prstGeom prst="rect">
            <a:avLst/>
          </a:prstGeom>
        </p:spPr>
        <p:txBody>
          <a:bodyPr/>
          <a:lstStyle>
            <a:lvl1pPr>
              <a:defRPr sz="1100">
                <a:latin typeface="Raleway" panose="020B0503030101060003" pitchFamily="34" charset="0"/>
              </a:defRPr>
            </a:lvl1pPr>
          </a:lstStyle>
          <a:p>
            <a:r>
              <a:rPr lang="fr-FR"/>
              <a:t>20 septembre 2021</a:t>
            </a:r>
          </a:p>
        </p:txBody>
      </p:sp>
    </p:spTree>
    <p:extLst>
      <p:ext uri="{BB962C8B-B14F-4D97-AF65-F5344CB8AC3E}">
        <p14:creationId xmlns:p14="http://schemas.microsoft.com/office/powerpoint/2010/main" val="7838695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7.2_Page de contenu texte et image bleu">
    <p:spTree>
      <p:nvGrpSpPr>
        <p:cNvPr id="1" name=""/>
        <p:cNvGrpSpPr/>
        <p:nvPr/>
      </p:nvGrpSpPr>
      <p:grpSpPr>
        <a:xfrm>
          <a:off x="0" y="0"/>
          <a:ext cx="0" cy="0"/>
          <a:chOff x="0" y="0"/>
          <a:chExt cx="0" cy="0"/>
        </a:xfrm>
      </p:grpSpPr>
      <p:sp>
        <p:nvSpPr>
          <p:cNvPr id="11" name="Espace réservé du texte 3"/>
          <p:cNvSpPr>
            <a:spLocks noGrp="1"/>
          </p:cNvSpPr>
          <p:nvPr>
            <p:ph type="body" sz="quarter" idx="19"/>
          </p:nvPr>
        </p:nvSpPr>
        <p:spPr>
          <a:xfrm>
            <a:off x="989046" y="1948441"/>
            <a:ext cx="6783356" cy="4098831"/>
          </a:xfrm>
          <a:prstGeom prst="rect">
            <a:avLst/>
          </a:prstGeom>
        </p:spPr>
        <p:txBody>
          <a:bodyPr/>
          <a:lstStyle>
            <a:lvl1pPr marL="457200" indent="-468000" algn="just">
              <a:buFontTx/>
              <a:buBlip>
                <a:blip r:embed="rId2"/>
              </a:buBlip>
              <a:defRPr sz="2400" b="0" i="0">
                <a:latin typeface="Calibri" panose="020F0502020204030204" pitchFamily="34" charset="0"/>
              </a:defRPr>
            </a:lvl1pPr>
            <a:lvl2pPr marL="900000" indent="-342900" algn="just">
              <a:buFont typeface="Raleway" panose="020B0503030101060003" pitchFamily="34" charset="0"/>
              <a:buChar char="&gt;"/>
              <a:defRPr sz="2000" b="0" i="0">
                <a:latin typeface="Calibri" panose="020F0502020204030204" pitchFamily="34" charset="0"/>
              </a:defRPr>
            </a:lvl2pPr>
            <a:lvl3pPr marL="1143000" indent="-228600" algn="just">
              <a:buFont typeface="Raleway" panose="020B0503030101060003" pitchFamily="34" charset="0"/>
              <a:buChar char="-"/>
              <a:defRPr sz="1800" b="0" i="0">
                <a:latin typeface="Calibri" panose="020F0502020204030204" pitchFamily="34" charset="0"/>
              </a:defRPr>
            </a:lvl3pPr>
            <a:lvl4pPr algn="just">
              <a:defRPr sz="1600" b="0" i="0">
                <a:latin typeface="Calibri" panose="020F0502020204030204" pitchFamily="34" charset="0"/>
              </a:defRPr>
            </a:lvl4pPr>
            <a:lvl5pPr algn="just">
              <a:defRPr>
                <a:latin typeface="Raleway" panose="020B0503030101060003" pitchFamily="34" charset="0"/>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p:txBody>
      </p:sp>
      <p:sp>
        <p:nvSpPr>
          <p:cNvPr id="15" name="Espace réservé pour une image  11"/>
          <p:cNvSpPr>
            <a:spLocks noGrp="1"/>
          </p:cNvSpPr>
          <p:nvPr>
            <p:ph type="pic" sz="quarter" idx="13" hasCustomPrompt="1"/>
          </p:nvPr>
        </p:nvSpPr>
        <p:spPr>
          <a:xfrm>
            <a:off x="8051800" y="1948441"/>
            <a:ext cx="3302000" cy="3510970"/>
          </a:xfrm>
          <a:prstGeom prst="rect">
            <a:avLst/>
          </a:prstGeom>
        </p:spPr>
        <p:txBody>
          <a:bodyPr/>
          <a:lstStyle>
            <a:lvl1pPr marL="0" indent="0">
              <a:buFontTx/>
              <a:buNone/>
              <a:defRPr sz="1800" b="0" i="0">
                <a:latin typeface="Calibri" panose="020F0502020204030204" pitchFamily="34" charset="0"/>
              </a:defRPr>
            </a:lvl1pPr>
          </a:lstStyle>
          <a:p>
            <a:r>
              <a:rPr lang="fr-FR" dirty="0"/>
              <a:t>Cliquez pour ajouter une image</a:t>
            </a:r>
          </a:p>
        </p:txBody>
      </p:sp>
      <p:sp>
        <p:nvSpPr>
          <p:cNvPr id="17" name="Espace réservé du texte 4"/>
          <p:cNvSpPr>
            <a:spLocks noGrp="1"/>
          </p:cNvSpPr>
          <p:nvPr>
            <p:ph type="body" sz="quarter" idx="18" hasCustomPrompt="1"/>
          </p:nvPr>
        </p:nvSpPr>
        <p:spPr>
          <a:xfrm>
            <a:off x="8051801" y="5597754"/>
            <a:ext cx="3302000" cy="449518"/>
          </a:xfrm>
          <a:prstGeom prst="rect">
            <a:avLst/>
          </a:prstGeom>
        </p:spPr>
        <p:txBody>
          <a:bodyPr/>
          <a:lstStyle>
            <a:lvl1pPr marL="0" indent="0" algn="just">
              <a:buFontTx/>
              <a:buNone/>
              <a:defRPr sz="1400" b="0" i="0" baseline="0">
                <a:latin typeface="Calibri" panose="020F0502020204030204" pitchFamily="34" charset="0"/>
              </a:defRPr>
            </a:lvl1pPr>
          </a:lstStyle>
          <a:p>
            <a:pPr lvl="0"/>
            <a:r>
              <a:rPr lang="fr-FR" dirty="0"/>
              <a:t>Cliquez pour ajouter du texte</a:t>
            </a:r>
          </a:p>
        </p:txBody>
      </p:sp>
      <p:sp>
        <p:nvSpPr>
          <p:cNvPr id="12" name="Titre 1"/>
          <p:cNvSpPr>
            <a:spLocks noGrp="1"/>
          </p:cNvSpPr>
          <p:nvPr>
            <p:ph type="title"/>
          </p:nvPr>
        </p:nvSpPr>
        <p:spPr>
          <a:xfrm>
            <a:off x="984049" y="1426924"/>
            <a:ext cx="9884694" cy="293346"/>
          </a:xfrm>
          <a:prstGeom prst="rect">
            <a:avLst/>
          </a:prstGeom>
        </p:spPr>
        <p:txBody>
          <a:bodyPr/>
          <a:lstStyle>
            <a:lvl1pPr marL="0" marR="0" indent="0" algn="l" defTabSz="914400" rtl="0" eaLnBrk="1" fontAlgn="auto" latinLnBrk="0" hangingPunct="1">
              <a:lnSpc>
                <a:spcPct val="90000"/>
              </a:lnSpc>
              <a:spcBef>
                <a:spcPct val="0"/>
              </a:spcBef>
              <a:spcAft>
                <a:spcPts val="0"/>
              </a:spcAft>
              <a:buClrTx/>
              <a:buSzTx/>
              <a:buFontTx/>
              <a:buNone/>
              <a:tabLst/>
              <a:defRPr lang="fr-FR" sz="2200" b="0" i="0" kern="1200" cap="all" baseline="0" dirty="0" smtClean="0">
                <a:solidFill>
                  <a:srgbClr val="2372B9"/>
                </a:solidFill>
                <a:latin typeface="Calibri" panose="020F0502020204030204" pitchFamily="34" charset="0"/>
                <a:ea typeface="+mn-ea"/>
                <a:cs typeface="+mn-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lang="fr-FR" dirty="0"/>
          </a:p>
        </p:txBody>
      </p:sp>
      <p:sp>
        <p:nvSpPr>
          <p:cNvPr id="14" name="Espace réservé du pied de page 11"/>
          <p:cNvSpPr>
            <a:spLocks noGrp="1"/>
          </p:cNvSpPr>
          <p:nvPr>
            <p:ph type="ftr" sz="quarter" idx="3"/>
          </p:nvPr>
        </p:nvSpPr>
        <p:spPr>
          <a:xfrm>
            <a:off x="325992" y="6243439"/>
            <a:ext cx="4114800" cy="254585"/>
          </a:xfrm>
          <a:prstGeom prst="rect">
            <a:avLst/>
          </a:prstGeom>
        </p:spPr>
        <p:txBody>
          <a:bodyPr/>
          <a:lstStyle>
            <a:lvl1pPr>
              <a:defRPr sz="1600" b="0" i="0">
                <a:latin typeface="Calibri" panose="020F0502020204030204" pitchFamily="34" charset="0"/>
              </a:defRPr>
            </a:lvl1pPr>
          </a:lstStyle>
          <a:p>
            <a:endParaRPr lang="fr-FR" dirty="0"/>
          </a:p>
        </p:txBody>
      </p:sp>
      <p:sp>
        <p:nvSpPr>
          <p:cNvPr id="18" name="Espace réservé de la date 10"/>
          <p:cNvSpPr>
            <a:spLocks noGrp="1"/>
          </p:cNvSpPr>
          <p:nvPr>
            <p:ph type="dt" sz="half" idx="2"/>
          </p:nvPr>
        </p:nvSpPr>
        <p:spPr>
          <a:xfrm>
            <a:off x="325992" y="6524145"/>
            <a:ext cx="1510522" cy="309528"/>
          </a:xfrm>
          <a:prstGeom prst="rect">
            <a:avLst/>
          </a:prstGeom>
        </p:spPr>
        <p:txBody>
          <a:bodyPr/>
          <a:lstStyle>
            <a:lvl1pPr>
              <a:defRPr sz="1200" b="0" i="0">
                <a:latin typeface="Calibri" panose="020F0502020204030204" pitchFamily="34" charset="0"/>
              </a:defRPr>
            </a:lvl1pPr>
          </a:lstStyle>
          <a:p>
            <a:r>
              <a:rPr lang="fr-FR" dirty="0"/>
              <a:t>25/06/2021</a:t>
            </a:r>
          </a:p>
        </p:txBody>
      </p:sp>
      <p:sp>
        <p:nvSpPr>
          <p:cNvPr id="9" name="Espace réservé du numéro de diapositive 5"/>
          <p:cNvSpPr>
            <a:spLocks noGrp="1"/>
          </p:cNvSpPr>
          <p:nvPr>
            <p:ph type="sldNum" sz="quarter" idx="4"/>
          </p:nvPr>
        </p:nvSpPr>
        <p:spPr>
          <a:xfrm>
            <a:off x="8435160" y="6355746"/>
            <a:ext cx="2743200" cy="365125"/>
          </a:xfrm>
          <a:prstGeom prst="rect">
            <a:avLst/>
          </a:prstGeom>
        </p:spPr>
        <p:txBody>
          <a:bodyPr anchor="b" anchorCtr="0"/>
          <a:lstStyle>
            <a:lvl1pPr algn="r">
              <a:defRPr sz="1000" b="0" i="0">
                <a:solidFill>
                  <a:schemeClr val="tx1"/>
                </a:solidFill>
                <a:latin typeface="Calibri" panose="020F0502020204030204" pitchFamily="34" charset="0"/>
              </a:defRPr>
            </a:lvl1pPr>
          </a:lstStyle>
          <a:p>
            <a:fld id="{DB324822-C6A4-46FB-813A-DB567823C0AB}" type="slidenum">
              <a:rPr lang="fr-FR" smtClean="0"/>
              <a:pPr/>
              <a:t>‹N°›</a:t>
            </a:fld>
            <a:endParaRPr lang="fr-FR" dirty="0"/>
          </a:p>
        </p:txBody>
      </p:sp>
      <p:sp>
        <p:nvSpPr>
          <p:cNvPr id="10" name="Rectangle 9"/>
          <p:cNvSpPr/>
          <p:nvPr userDrawn="1"/>
        </p:nvSpPr>
        <p:spPr>
          <a:xfrm>
            <a:off x="0" y="0"/>
            <a:ext cx="226578" cy="6858000"/>
          </a:xfrm>
          <a:prstGeom prst="rect">
            <a:avLst/>
          </a:prstGeom>
          <a:solidFill>
            <a:srgbClr val="237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0" i="0" dirty="0">
              <a:latin typeface="Calibri" panose="020F0502020204030204" pitchFamily="34" charset="0"/>
            </a:endParaRPr>
          </a:p>
        </p:txBody>
      </p:sp>
      <p:sp>
        <p:nvSpPr>
          <p:cNvPr id="3" name="Rectangle 2">
            <a:extLst>
              <a:ext uri="{FF2B5EF4-FFF2-40B4-BE49-F238E27FC236}">
                <a16:creationId xmlns:a16="http://schemas.microsoft.com/office/drawing/2014/main" id="{0960528A-7697-D441-B3DB-B0C2B88BDC1D}"/>
              </a:ext>
            </a:extLst>
          </p:cNvPr>
          <p:cNvSpPr/>
          <p:nvPr userDrawn="1"/>
        </p:nvSpPr>
        <p:spPr>
          <a:xfrm>
            <a:off x="10507579" y="0"/>
            <a:ext cx="1684421" cy="15881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0" i="0" dirty="0">
              <a:latin typeface="Calibri" panose="020F0502020204030204" pitchFamily="34" charset="0"/>
            </a:endParaRPr>
          </a:p>
        </p:txBody>
      </p:sp>
      <p:sp>
        <p:nvSpPr>
          <p:cNvPr id="13" name="Rectangle 12">
            <a:extLst>
              <a:ext uri="{FF2B5EF4-FFF2-40B4-BE49-F238E27FC236}">
                <a16:creationId xmlns:a16="http://schemas.microsoft.com/office/drawing/2014/main" id="{673AD556-FE4D-9543-8592-392331D22DDA}"/>
              </a:ext>
            </a:extLst>
          </p:cNvPr>
          <p:cNvSpPr/>
          <p:nvPr userDrawn="1"/>
        </p:nvSpPr>
        <p:spPr>
          <a:xfrm>
            <a:off x="10360743" y="5245505"/>
            <a:ext cx="1684421" cy="15881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0" i="0" dirty="0">
              <a:latin typeface="Calibri" panose="020F0502020204030204" pitchFamily="34" charset="0"/>
            </a:endParaRPr>
          </a:p>
        </p:txBody>
      </p:sp>
    </p:spTree>
    <p:extLst>
      <p:ext uri="{BB962C8B-B14F-4D97-AF65-F5344CB8AC3E}">
        <p14:creationId xmlns:p14="http://schemas.microsoft.com/office/powerpoint/2010/main" val="5921590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7.1_Page de contenu texte bleu">
    <p:spTree>
      <p:nvGrpSpPr>
        <p:cNvPr id="1" name=""/>
        <p:cNvGrpSpPr/>
        <p:nvPr/>
      </p:nvGrpSpPr>
      <p:grpSpPr>
        <a:xfrm>
          <a:off x="0" y="0"/>
          <a:ext cx="0" cy="0"/>
          <a:chOff x="0" y="0"/>
          <a:chExt cx="0" cy="0"/>
        </a:xfrm>
      </p:grpSpPr>
      <p:sp>
        <p:nvSpPr>
          <p:cNvPr id="2" name="Rectangle 1"/>
          <p:cNvSpPr/>
          <p:nvPr userDrawn="1"/>
        </p:nvSpPr>
        <p:spPr>
          <a:xfrm>
            <a:off x="0" y="0"/>
            <a:ext cx="3124396" cy="6858000"/>
          </a:xfrm>
          <a:prstGeom prst="rect">
            <a:avLst/>
          </a:prstGeom>
          <a:solidFill>
            <a:srgbClr val="196C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0" i="0" dirty="0">
              <a:latin typeface="Calibri" panose="020F0502020204030204" pitchFamily="34" charset="0"/>
            </a:endParaRPr>
          </a:p>
        </p:txBody>
      </p:sp>
      <p:sp>
        <p:nvSpPr>
          <p:cNvPr id="9" name="Espace réservé du pied de page 11"/>
          <p:cNvSpPr>
            <a:spLocks noGrp="1"/>
          </p:cNvSpPr>
          <p:nvPr>
            <p:ph type="ftr" sz="quarter" idx="3"/>
          </p:nvPr>
        </p:nvSpPr>
        <p:spPr>
          <a:xfrm>
            <a:off x="325992" y="6211355"/>
            <a:ext cx="4114800" cy="254585"/>
          </a:xfrm>
          <a:prstGeom prst="rect">
            <a:avLst/>
          </a:prstGeom>
        </p:spPr>
        <p:txBody>
          <a:bodyPr/>
          <a:lstStyle>
            <a:lvl1pPr>
              <a:defRPr sz="1600" b="0" i="0">
                <a:solidFill>
                  <a:srgbClr val="FFFFFF"/>
                </a:solidFill>
                <a:latin typeface="Calibri" panose="020F0502020204030204" pitchFamily="34" charset="0"/>
              </a:defRPr>
            </a:lvl1pPr>
          </a:lstStyle>
          <a:p>
            <a:endParaRPr lang="fr-FR" dirty="0"/>
          </a:p>
        </p:txBody>
      </p:sp>
      <p:sp>
        <p:nvSpPr>
          <p:cNvPr id="10" name="Espace réservé du texte 3"/>
          <p:cNvSpPr>
            <a:spLocks noGrp="1"/>
          </p:cNvSpPr>
          <p:nvPr>
            <p:ph type="body" sz="quarter" idx="13"/>
          </p:nvPr>
        </p:nvSpPr>
        <p:spPr>
          <a:xfrm>
            <a:off x="3655065" y="1958008"/>
            <a:ext cx="7125293" cy="3920704"/>
          </a:xfrm>
          <a:prstGeom prst="rect">
            <a:avLst/>
          </a:prstGeom>
        </p:spPr>
        <p:txBody>
          <a:bodyPr/>
          <a:lstStyle>
            <a:lvl1pPr marL="457200" indent="-468000" algn="just">
              <a:buFontTx/>
              <a:buBlip>
                <a:blip r:embed="rId2"/>
              </a:buBlip>
              <a:defRPr sz="2400" b="0" i="0">
                <a:latin typeface="Calibri" panose="020F0502020204030204" pitchFamily="34" charset="0"/>
              </a:defRPr>
            </a:lvl1pPr>
            <a:lvl2pPr marL="900000" indent="-342900" algn="just">
              <a:buFont typeface="Raleway" panose="020B0503030101060003" pitchFamily="34" charset="0"/>
              <a:buChar char="&gt;"/>
              <a:defRPr sz="2000" b="0" i="0">
                <a:latin typeface="Calibri" panose="020F0502020204030204" pitchFamily="34" charset="0"/>
              </a:defRPr>
            </a:lvl2pPr>
            <a:lvl3pPr marL="1143000" indent="-228600" algn="just">
              <a:buFont typeface="Raleway" panose="020B0503030101060003" pitchFamily="34" charset="0"/>
              <a:buChar char="-"/>
              <a:defRPr sz="1800" b="0" i="0">
                <a:latin typeface="Calibri" panose="020F0502020204030204" pitchFamily="34" charset="0"/>
              </a:defRPr>
            </a:lvl3pPr>
            <a:lvl4pPr algn="just">
              <a:defRPr sz="1600" b="0" i="0">
                <a:latin typeface="Calibri" panose="020F0502020204030204" pitchFamily="34" charset="0"/>
              </a:defRPr>
            </a:lvl4pPr>
            <a:lvl5pPr algn="just">
              <a:defRPr>
                <a:latin typeface="Raleway" panose="020B0503030101060003" pitchFamily="34" charset="0"/>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p:txBody>
      </p:sp>
      <p:sp>
        <p:nvSpPr>
          <p:cNvPr id="6" name="Espace réservé de la date 10"/>
          <p:cNvSpPr>
            <a:spLocks noGrp="1"/>
          </p:cNvSpPr>
          <p:nvPr>
            <p:ph type="dt" sz="half" idx="2"/>
          </p:nvPr>
        </p:nvSpPr>
        <p:spPr>
          <a:xfrm>
            <a:off x="325992" y="6492061"/>
            <a:ext cx="1510522" cy="309528"/>
          </a:xfrm>
          <a:prstGeom prst="rect">
            <a:avLst/>
          </a:prstGeom>
        </p:spPr>
        <p:txBody>
          <a:bodyPr/>
          <a:lstStyle>
            <a:lvl1pPr>
              <a:defRPr sz="1200" b="0" i="0">
                <a:solidFill>
                  <a:srgbClr val="FFFFFF"/>
                </a:solidFill>
                <a:latin typeface="Calibri" panose="020F0502020204030204" pitchFamily="34" charset="0"/>
              </a:defRPr>
            </a:lvl1pPr>
          </a:lstStyle>
          <a:p>
            <a:r>
              <a:rPr lang="fr-FR" dirty="0"/>
              <a:t>25/06/2021</a:t>
            </a:r>
          </a:p>
        </p:txBody>
      </p:sp>
      <p:sp>
        <p:nvSpPr>
          <p:cNvPr id="7" name="Titre 1"/>
          <p:cNvSpPr>
            <a:spLocks noGrp="1"/>
          </p:cNvSpPr>
          <p:nvPr>
            <p:ph type="title"/>
          </p:nvPr>
        </p:nvSpPr>
        <p:spPr>
          <a:xfrm>
            <a:off x="3519133" y="1426924"/>
            <a:ext cx="6873656" cy="293346"/>
          </a:xfrm>
          <a:prstGeom prst="rect">
            <a:avLst/>
          </a:prstGeom>
        </p:spPr>
        <p:txBody>
          <a:bodyPr/>
          <a:lstStyle>
            <a:lvl1pPr marL="0" marR="0" indent="0" algn="l" defTabSz="914400" rtl="0" eaLnBrk="1" fontAlgn="auto" latinLnBrk="0" hangingPunct="1">
              <a:lnSpc>
                <a:spcPct val="90000"/>
              </a:lnSpc>
              <a:spcBef>
                <a:spcPct val="0"/>
              </a:spcBef>
              <a:spcAft>
                <a:spcPts val="0"/>
              </a:spcAft>
              <a:buClrTx/>
              <a:buSzTx/>
              <a:buFontTx/>
              <a:buNone/>
              <a:tabLst/>
              <a:defRPr lang="fr-FR" sz="2200" b="0" i="0" kern="1200" cap="all" baseline="0" dirty="0" smtClean="0">
                <a:solidFill>
                  <a:srgbClr val="2372B9"/>
                </a:solidFill>
                <a:latin typeface="Calibri" panose="020F0502020204030204" pitchFamily="34" charset="0"/>
                <a:ea typeface="+mn-ea"/>
                <a:cs typeface="+mn-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lang="fr-FR" dirty="0"/>
          </a:p>
        </p:txBody>
      </p:sp>
      <p:sp>
        <p:nvSpPr>
          <p:cNvPr id="8" name="Espace réservé du numéro de diapositive 5"/>
          <p:cNvSpPr>
            <a:spLocks noGrp="1"/>
          </p:cNvSpPr>
          <p:nvPr>
            <p:ph type="sldNum" sz="quarter" idx="4"/>
          </p:nvPr>
        </p:nvSpPr>
        <p:spPr>
          <a:xfrm>
            <a:off x="8435160" y="6355746"/>
            <a:ext cx="2743200" cy="365125"/>
          </a:xfrm>
          <a:prstGeom prst="rect">
            <a:avLst/>
          </a:prstGeom>
        </p:spPr>
        <p:txBody>
          <a:bodyPr anchor="b" anchorCtr="0"/>
          <a:lstStyle>
            <a:lvl1pPr algn="r">
              <a:defRPr sz="1000" b="0" i="0">
                <a:solidFill>
                  <a:schemeClr val="tx1"/>
                </a:solidFill>
                <a:latin typeface="Calibri" panose="020F0502020204030204" pitchFamily="34" charset="0"/>
              </a:defRPr>
            </a:lvl1pPr>
          </a:lstStyle>
          <a:p>
            <a:fld id="{DB324822-C6A4-46FB-813A-DB567823C0AB}" type="slidenum">
              <a:rPr lang="fr-FR" smtClean="0"/>
              <a:pPr/>
              <a:t>‹N°›</a:t>
            </a:fld>
            <a:endParaRPr lang="fr-FR" dirty="0"/>
          </a:p>
        </p:txBody>
      </p:sp>
      <p:pic>
        <p:nvPicPr>
          <p:cNvPr id="11" name="Image 10"/>
          <p:cNvPicPr>
            <a:picLocks noChangeAspect="1"/>
          </p:cNvPicPr>
          <p:nvPr userDrawn="1"/>
        </p:nvPicPr>
        <p:blipFill>
          <a:blip r:embed="rId3"/>
          <a:stretch>
            <a:fillRect/>
          </a:stretch>
        </p:blipFill>
        <p:spPr>
          <a:xfrm>
            <a:off x="363055" y="1389188"/>
            <a:ext cx="707040" cy="707040"/>
          </a:xfrm>
          <a:prstGeom prst="rect">
            <a:avLst/>
          </a:prstGeom>
        </p:spPr>
      </p:pic>
      <p:sp>
        <p:nvSpPr>
          <p:cNvPr id="12" name="Titre 1">
            <a:extLst>
              <a:ext uri="{FF2B5EF4-FFF2-40B4-BE49-F238E27FC236}">
                <a16:creationId xmlns:a16="http://schemas.microsoft.com/office/drawing/2014/main" id="{EEBFA4A3-2DD6-BF44-9367-54F0D174D388}"/>
              </a:ext>
            </a:extLst>
          </p:cNvPr>
          <p:cNvSpPr txBox="1">
            <a:spLocks/>
          </p:cNvSpPr>
          <p:nvPr userDrawn="1"/>
        </p:nvSpPr>
        <p:spPr>
          <a:xfrm>
            <a:off x="346052" y="2321250"/>
            <a:ext cx="2319224" cy="2066916"/>
          </a:xfrm>
          <a:prstGeom prst="rect">
            <a:avLst/>
          </a:prstGeom>
        </p:spPr>
        <p:txBody>
          <a:bodyPr anchor="t"/>
          <a:lstStyle>
            <a:lvl1pPr marL="0" marR="0" indent="0" algn="l" defTabSz="914400" rtl="0" eaLnBrk="1" fontAlgn="auto" latinLnBrk="0" hangingPunct="1">
              <a:lnSpc>
                <a:spcPct val="90000"/>
              </a:lnSpc>
              <a:spcBef>
                <a:spcPct val="0"/>
              </a:spcBef>
              <a:spcAft>
                <a:spcPts val="0"/>
              </a:spcAft>
              <a:buClrTx/>
              <a:buSzTx/>
              <a:buFontTx/>
              <a:buNone/>
              <a:tabLst/>
              <a:defRPr lang="fr-FR" sz="2200" b="0" i="0" kern="1200" cap="all" baseline="0" dirty="0" smtClean="0">
                <a:solidFill>
                  <a:srgbClr val="2372B9"/>
                </a:solidFill>
                <a:latin typeface="Futura PT Medium" panose="020B0502020204020303" pitchFamily="34" charset="77"/>
                <a:ea typeface="+mn-ea"/>
                <a:cs typeface="+mn-cs"/>
              </a:defRPr>
            </a:lvl1pPr>
          </a:lstStyle>
          <a:p>
            <a:pPr>
              <a:defRPr/>
            </a:pPr>
            <a:endParaRPr lang="fr-FR" sz="1400" b="0" i="0" cap="none" dirty="0">
              <a:solidFill>
                <a:srgbClr val="FFFFFF"/>
              </a:solidFill>
              <a:latin typeface="Calibri" panose="020F0502020204030204" pitchFamily="34" charset="0"/>
            </a:endParaRPr>
          </a:p>
          <a:p>
            <a:pPr>
              <a:defRPr/>
            </a:pPr>
            <a:endParaRPr lang="fr-FR" sz="1400" b="0" i="0" cap="none" dirty="0">
              <a:solidFill>
                <a:srgbClr val="FFFFFF"/>
              </a:solidFill>
              <a:latin typeface="Calibri" panose="020F0502020204030204" pitchFamily="34" charset="0"/>
            </a:endParaRPr>
          </a:p>
        </p:txBody>
      </p:sp>
      <p:sp>
        <p:nvSpPr>
          <p:cNvPr id="17" name="Espace réservé du texte 16">
            <a:extLst>
              <a:ext uri="{FF2B5EF4-FFF2-40B4-BE49-F238E27FC236}">
                <a16:creationId xmlns:a16="http://schemas.microsoft.com/office/drawing/2014/main" id="{B9C5E9B7-8F90-334F-83E6-96A610936402}"/>
              </a:ext>
            </a:extLst>
          </p:cNvPr>
          <p:cNvSpPr>
            <a:spLocks noGrp="1"/>
          </p:cNvSpPr>
          <p:nvPr>
            <p:ph type="body" sz="quarter" idx="14" hasCustomPrompt="1"/>
          </p:nvPr>
        </p:nvSpPr>
        <p:spPr>
          <a:xfrm>
            <a:off x="470306" y="2460955"/>
            <a:ext cx="2347369" cy="2259854"/>
          </a:xfrm>
          <a:prstGeom prst="rect">
            <a:avLst/>
          </a:prstGeom>
        </p:spPr>
        <p:txBody>
          <a:bodyPr/>
          <a:lstStyle>
            <a:lvl1pPr marL="0" indent="0">
              <a:buNone/>
              <a:defRPr sz="2200" b="0" i="0">
                <a:solidFill>
                  <a:schemeClr val="bg1"/>
                </a:solidFill>
                <a:latin typeface="Calibri" panose="020F0502020204030204" pitchFamily="34" charset="0"/>
              </a:defRPr>
            </a:lvl1pPr>
          </a:lstStyle>
          <a:p>
            <a:pPr lvl="0"/>
            <a:r>
              <a:rPr lang="fr-FR" dirty="0"/>
              <a:t>TITRE</a:t>
            </a:r>
          </a:p>
        </p:txBody>
      </p:sp>
    </p:spTree>
    <p:extLst>
      <p:ext uri="{BB962C8B-B14F-4D97-AF65-F5344CB8AC3E}">
        <p14:creationId xmlns:p14="http://schemas.microsoft.com/office/powerpoint/2010/main" val="33620398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440CFBAF-176E-4D89-9A43-9D1ED48F9795}" type="datetimeFigureOut">
              <a:rPr lang="fr-FR" smtClean="0"/>
              <a:t>05/06/2025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33EAFB8-7E84-4733-B8F6-FD142A41BC0C}" type="slidenum">
              <a:rPr lang="fr-FR" smtClean="0"/>
              <a:t>‹N°›</a:t>
            </a:fld>
            <a:endParaRPr lang="fr-FR"/>
          </a:p>
        </p:txBody>
      </p:sp>
    </p:spTree>
    <p:extLst>
      <p:ext uri="{BB962C8B-B14F-4D97-AF65-F5344CB8AC3E}">
        <p14:creationId xmlns:p14="http://schemas.microsoft.com/office/powerpoint/2010/main" val="17350064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6_Page de titre jaune">
    <p:spTree>
      <p:nvGrpSpPr>
        <p:cNvPr id="1" name=""/>
        <p:cNvGrpSpPr/>
        <p:nvPr/>
      </p:nvGrpSpPr>
      <p:grpSpPr>
        <a:xfrm>
          <a:off x="0" y="0"/>
          <a:ext cx="0" cy="0"/>
          <a:chOff x="0" y="0"/>
          <a:chExt cx="0" cy="0"/>
        </a:xfrm>
      </p:grpSpPr>
      <p:sp>
        <p:nvSpPr>
          <p:cNvPr id="9" name="Espace réservé du numéro de diapositive 5"/>
          <p:cNvSpPr>
            <a:spLocks noGrp="1"/>
          </p:cNvSpPr>
          <p:nvPr>
            <p:ph type="sldNum" sz="quarter" idx="12"/>
          </p:nvPr>
        </p:nvSpPr>
        <p:spPr>
          <a:xfrm>
            <a:off x="9448800" y="6492875"/>
            <a:ext cx="2743200" cy="365125"/>
          </a:xfrm>
          <a:prstGeom prst="rect">
            <a:avLst/>
          </a:prstGeom>
        </p:spPr>
        <p:txBody>
          <a:bodyPr anchor="b" anchorCtr="0"/>
          <a:lstStyle>
            <a:lvl1pPr algn="r">
              <a:defRPr sz="1000" b="1">
                <a:solidFill>
                  <a:schemeClr val="tx1"/>
                </a:solidFill>
                <a:latin typeface="Raleway" panose="020B0503030101060003" pitchFamily="34" charset="0"/>
              </a:defRPr>
            </a:lvl1pPr>
          </a:lstStyle>
          <a:p>
            <a:fld id="{DB324822-C6A4-46FB-813A-DB567823C0AB}" type="slidenum">
              <a:rPr lang="fr-FR" smtClean="0"/>
              <a:pPr/>
              <a:t>‹N°›</a:t>
            </a:fld>
            <a:endParaRPr lang="fr-FR" dirty="0"/>
          </a:p>
        </p:txBody>
      </p:sp>
      <p:sp>
        <p:nvSpPr>
          <p:cNvPr id="7" name="Espace réservé du pied de page 11"/>
          <p:cNvSpPr>
            <a:spLocks noGrp="1"/>
          </p:cNvSpPr>
          <p:nvPr>
            <p:ph type="ftr" sz="quarter" idx="3"/>
          </p:nvPr>
        </p:nvSpPr>
        <p:spPr>
          <a:xfrm>
            <a:off x="1727200" y="6336188"/>
            <a:ext cx="4114800" cy="254585"/>
          </a:xfrm>
          <a:prstGeom prst="rect">
            <a:avLst/>
          </a:prstGeom>
        </p:spPr>
        <p:txBody>
          <a:bodyPr/>
          <a:lstStyle>
            <a:lvl1pPr>
              <a:defRPr sz="1200" b="1">
                <a:latin typeface="Raleway" panose="020B0503030101060003" pitchFamily="34" charset="0"/>
              </a:defRPr>
            </a:lvl1pPr>
          </a:lstStyle>
          <a:p>
            <a:r>
              <a:rPr lang="fr-FR"/>
              <a:t>Accueil des nouveaux personnels</a:t>
            </a:r>
            <a:endParaRPr lang="fr-FR" dirty="0"/>
          </a:p>
        </p:txBody>
      </p:sp>
      <p:sp>
        <p:nvSpPr>
          <p:cNvPr id="11" name="Titre 1"/>
          <p:cNvSpPr>
            <a:spLocks noGrp="1"/>
          </p:cNvSpPr>
          <p:nvPr>
            <p:ph type="ctrTitle" hasCustomPrompt="1"/>
          </p:nvPr>
        </p:nvSpPr>
        <p:spPr>
          <a:xfrm>
            <a:off x="1727199" y="2400299"/>
            <a:ext cx="9593073" cy="2247901"/>
          </a:xfrm>
          <a:prstGeom prst="rect">
            <a:avLst/>
          </a:prstGeom>
        </p:spPr>
        <p:txBody>
          <a:bodyPr anchor="b"/>
          <a:lstStyle>
            <a:lvl1pPr algn="l">
              <a:defRPr sz="5000" b="1" cap="all" baseline="0">
                <a:solidFill>
                  <a:srgbClr val="2372B9"/>
                </a:solidFill>
                <a:latin typeface="Raleway" panose="020B0503030101060003" pitchFamily="34" charset="0"/>
              </a:defRPr>
            </a:lvl1pPr>
          </a:lstStyle>
          <a:p>
            <a:r>
              <a:rPr lang="fr-FR" dirty="0" err="1"/>
              <a:t>CLIQUez</a:t>
            </a:r>
            <a:r>
              <a:rPr lang="fr-FR" dirty="0"/>
              <a:t> POUR</a:t>
            </a:r>
            <a:br>
              <a:rPr lang="fr-FR" dirty="0"/>
            </a:br>
            <a:r>
              <a:rPr lang="fr-FR" dirty="0"/>
              <a:t>AJOUTER UN titre</a:t>
            </a:r>
          </a:p>
        </p:txBody>
      </p:sp>
      <p:sp>
        <p:nvSpPr>
          <p:cNvPr id="6" name="Espace réservé de la date 10"/>
          <p:cNvSpPr>
            <a:spLocks noGrp="1"/>
          </p:cNvSpPr>
          <p:nvPr>
            <p:ph type="dt" sz="half" idx="2"/>
          </p:nvPr>
        </p:nvSpPr>
        <p:spPr>
          <a:xfrm>
            <a:off x="1727200" y="6529810"/>
            <a:ext cx="1510522" cy="309528"/>
          </a:xfrm>
          <a:prstGeom prst="rect">
            <a:avLst/>
          </a:prstGeom>
        </p:spPr>
        <p:txBody>
          <a:bodyPr/>
          <a:lstStyle>
            <a:lvl1pPr>
              <a:defRPr sz="1100">
                <a:latin typeface="Raleway" panose="020B0503030101060003" pitchFamily="34" charset="0"/>
              </a:defRPr>
            </a:lvl1pPr>
          </a:lstStyle>
          <a:p>
            <a:r>
              <a:rPr lang="fr-FR"/>
              <a:t>10 octobre 2019</a:t>
            </a:r>
            <a:endParaRPr lang="fr-FR" dirty="0"/>
          </a:p>
        </p:txBody>
      </p:sp>
    </p:spTree>
    <p:extLst>
      <p:ext uri="{BB962C8B-B14F-4D97-AF65-F5344CB8AC3E}">
        <p14:creationId xmlns:p14="http://schemas.microsoft.com/office/powerpoint/2010/main" val="14492660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PhAnim="0" userDrawn="1">
  <p:cSld name="1_Intro+EU_Logotype">
    <p:bg>
      <p:bgPr>
        <a:solidFill>
          <a:srgbClr val="F7F7F7"/>
        </a:solidFill>
        <a:effectLst/>
      </p:bgPr>
    </p:bg>
    <p:spTree>
      <p:nvGrpSpPr>
        <p:cNvPr id="1" name=""/>
        <p:cNvGrpSpPr/>
        <p:nvPr/>
      </p:nvGrpSpPr>
      <p:grpSpPr bwMode="auto">
        <a:xfrm>
          <a:off x="0" y="0"/>
          <a:ext cx="0" cy="0"/>
          <a:chOff x="0" y="0"/>
          <a:chExt cx="0" cy="0"/>
        </a:xfrm>
      </p:grpSpPr>
      <p:sp>
        <p:nvSpPr>
          <p:cNvPr id="4" name="Title 1"/>
          <p:cNvSpPr>
            <a:spLocks noGrp="1"/>
          </p:cNvSpPr>
          <p:nvPr>
            <p:ph type="title" hasCustomPrompt="1"/>
          </p:nvPr>
        </p:nvSpPr>
        <p:spPr bwMode="auto">
          <a:xfrm>
            <a:off x="1268548" y="2369148"/>
            <a:ext cx="8061190" cy="2253790"/>
          </a:xfrm>
        </p:spPr>
        <p:txBody>
          <a:bodyPr lIns="0" tIns="0" rIns="0" bIns="0" anchor="t" anchorCtr="0"/>
          <a:lstStyle>
            <a:lvl1pPr>
              <a:defRPr sz="4600" b="0" i="0">
                <a:solidFill>
                  <a:srgbClr val="000000"/>
                </a:solidFill>
                <a:latin typeface="Campton Medium"/>
                <a:ea typeface="Campton Medium"/>
                <a:cs typeface="Campton Medium"/>
              </a:defRPr>
            </a:lvl1pPr>
          </a:lstStyle>
          <a:p>
            <a:pPr>
              <a:defRPr/>
            </a:pPr>
            <a:r>
              <a:rPr lang="en-GB"/>
              <a:t>Subtitle name sit amet</a:t>
            </a:r>
            <a:br>
              <a:rPr lang="en-GB"/>
            </a:br>
            <a:r>
              <a:rPr lang="en-GB"/>
              <a:t>dolor delenit augue</a:t>
            </a:r>
            <a:endParaRPr lang="en-US"/>
          </a:p>
        </p:txBody>
      </p:sp>
      <p:sp>
        <p:nvSpPr>
          <p:cNvPr id="5" name="Subtitle 2"/>
          <p:cNvSpPr>
            <a:spLocks noGrp="1"/>
          </p:cNvSpPr>
          <p:nvPr>
            <p:ph type="subTitle" idx="1" hasCustomPrompt="1"/>
          </p:nvPr>
        </p:nvSpPr>
        <p:spPr bwMode="auto">
          <a:xfrm>
            <a:off x="711335" y="4855011"/>
            <a:ext cx="2785389" cy="228961"/>
          </a:xfrm>
        </p:spPr>
        <p:txBody>
          <a:bodyPr lIns="0" tIns="0" rIns="0" bIns="0">
            <a:normAutofit/>
          </a:bodyPr>
          <a:lstStyle>
            <a:lvl1pPr marL="0" indent="0" algn="l">
              <a:buNone/>
              <a:defRPr sz="1200" b="0" i="0" cap="all">
                <a:solidFill>
                  <a:schemeClr val="tx1"/>
                </a:solidFill>
                <a:latin typeface="Grantipo"/>
                <a:ea typeface="Grantipo"/>
                <a:cs typeface="Grantipo"/>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fld id="{878A0F15-9C23-6642-B232-3600444686E2}" type="datetime3">
              <a:rPr lang="en-US"/>
              <a:t>​</a:t>
            </a:fld>
            <a:endParaRPr lang="en-US"/>
          </a:p>
        </p:txBody>
      </p:sp>
      <p:pic>
        <p:nvPicPr>
          <p:cNvPr id="6" name="Picture 4"/>
          <p:cNvPicPr>
            <a:picLocks noChangeAspect="1"/>
          </p:cNvPicPr>
          <p:nvPr userDrawn="1"/>
        </p:nvPicPr>
        <p:blipFill>
          <a:blip r:embed="rId2"/>
          <a:stretch/>
        </p:blipFill>
        <p:spPr bwMode="auto">
          <a:xfrm>
            <a:off x="3707837" y="682797"/>
            <a:ext cx="2872490" cy="627017"/>
          </a:xfrm>
          <a:prstGeom prst="rect">
            <a:avLst/>
          </a:prstGeom>
        </p:spPr>
      </p:pic>
      <p:pic>
        <p:nvPicPr>
          <p:cNvPr id="7" name="Graphic 18"/>
          <p:cNvPicPr>
            <a:picLocks noChangeAspect="1"/>
          </p:cNvPicPr>
          <p:nvPr userDrawn="1"/>
        </p:nvPicPr>
        <p:blipFill>
          <a:blip r:embed="rId3"/>
          <a:stretch/>
        </p:blipFill>
        <p:spPr bwMode="auto">
          <a:xfrm>
            <a:off x="711336" y="682797"/>
            <a:ext cx="2382840" cy="630129"/>
          </a:xfrm>
          <a:prstGeom prst="rect">
            <a:avLst/>
          </a:prstGeom>
        </p:spPr>
      </p:pic>
      <p:sp>
        <p:nvSpPr>
          <p:cNvPr id="8" name="Rectangle 14"/>
          <p:cNvSpPr/>
          <p:nvPr userDrawn="1"/>
        </p:nvSpPr>
        <p:spPr bwMode="auto">
          <a:xfrm>
            <a:off x="9580066" y="0"/>
            <a:ext cx="261193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pic>
        <p:nvPicPr>
          <p:cNvPr id="9" name="Picture 12"/>
          <p:cNvPicPr>
            <a:picLocks noChangeAspect="1"/>
          </p:cNvPicPr>
          <p:nvPr userDrawn="1"/>
        </p:nvPicPr>
        <p:blipFill>
          <a:blip r:embed="rId4"/>
          <a:stretch/>
        </p:blipFill>
        <p:spPr bwMode="auto">
          <a:xfrm>
            <a:off x="9580066" y="0"/>
            <a:ext cx="2611934" cy="6858000"/>
          </a:xfrm>
          <a:prstGeom prst="rect">
            <a:avLst/>
          </a:prstGeom>
        </p:spPr>
      </p:pic>
    </p:spTree>
    <p:extLst>
      <p:ext uri="{BB962C8B-B14F-4D97-AF65-F5344CB8AC3E}">
        <p14:creationId xmlns:p14="http://schemas.microsoft.com/office/powerpoint/2010/main" val="35998378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PhAnim="0" userDrawn="1">
  <p:cSld name="2 text">
    <p:bg>
      <p:bgPr>
        <a:solidFill>
          <a:srgbClr val="F7F7F7"/>
        </a:solidFill>
        <a:effectLst/>
      </p:bgPr>
    </p:bg>
    <p:spTree>
      <p:nvGrpSpPr>
        <p:cNvPr id="1" name=""/>
        <p:cNvGrpSpPr/>
        <p:nvPr/>
      </p:nvGrpSpPr>
      <p:grpSpPr bwMode="auto">
        <a:xfrm>
          <a:off x="0" y="0"/>
          <a:ext cx="0" cy="0"/>
          <a:chOff x="0" y="0"/>
          <a:chExt cx="0" cy="0"/>
        </a:xfrm>
      </p:grpSpPr>
      <p:sp>
        <p:nvSpPr>
          <p:cNvPr id="4" name="Text Placeholder 7"/>
          <p:cNvSpPr>
            <a:spLocks noGrp="1"/>
          </p:cNvSpPr>
          <p:nvPr>
            <p:ph type="body" sz="quarter" idx="13" hasCustomPrompt="1"/>
          </p:nvPr>
        </p:nvSpPr>
        <p:spPr bwMode="auto">
          <a:xfrm>
            <a:off x="1075120" y="2789087"/>
            <a:ext cx="4573328" cy="498124"/>
          </a:xfrm>
        </p:spPr>
        <p:txBody>
          <a:bodyPr>
            <a:normAutofit/>
          </a:bodyPr>
          <a:lstStyle>
            <a:lvl1pPr marL="0" indent="0">
              <a:buNone/>
              <a:defRPr sz="1600" b="0" i="0" cap="all">
                <a:solidFill>
                  <a:schemeClr val="accent3"/>
                </a:solidFill>
                <a:latin typeface="Campton Medium"/>
                <a:ea typeface="Campton Medium"/>
                <a:cs typeface="Campton Medium"/>
              </a:defRPr>
            </a:lvl1pPr>
          </a:lstStyle>
          <a:p>
            <a:pPr lvl="0">
              <a:defRPr/>
            </a:pPr>
            <a:r>
              <a:rPr lang="en-US"/>
              <a:t>Short subtitle dolor sit amet</a:t>
            </a:r>
          </a:p>
        </p:txBody>
      </p:sp>
      <p:sp>
        <p:nvSpPr>
          <p:cNvPr id="5" name="Text Placeholder 7"/>
          <p:cNvSpPr>
            <a:spLocks noGrp="1"/>
          </p:cNvSpPr>
          <p:nvPr>
            <p:ph type="body" sz="quarter" idx="14" hasCustomPrompt="1"/>
          </p:nvPr>
        </p:nvSpPr>
        <p:spPr bwMode="auto">
          <a:xfrm>
            <a:off x="1074421" y="3452961"/>
            <a:ext cx="4574026" cy="2404392"/>
          </a:xfrm>
        </p:spPr>
        <p:txBody>
          <a:bodyPr>
            <a:normAutofit/>
          </a:bodyPr>
          <a:lstStyle>
            <a:lvl1pPr marL="0" indent="0">
              <a:buNone/>
              <a:defRPr sz="1400"/>
            </a:lvl1pPr>
          </a:lstStyle>
          <a:p>
            <a:pPr lvl="0">
              <a:defRPr/>
            </a:pPr>
            <a:r>
              <a:rPr lang="en-GB"/>
              <a:t>Lorem ipsum dolor sit amet, consectetuer adipiscing elit, sed diam nonummy nibh Lorem ipsum dolor sit amet, consectetuer adipiscing elit, sed diam nonummy nibh euismod tincidunt ut laoreet dolore magna aliquam erat volutpat.</a:t>
            </a:r>
            <a:endParaRPr lang="en-US"/>
          </a:p>
        </p:txBody>
      </p:sp>
      <p:sp>
        <p:nvSpPr>
          <p:cNvPr id="6" name="Text Placeholder 7"/>
          <p:cNvSpPr>
            <a:spLocks noGrp="1"/>
          </p:cNvSpPr>
          <p:nvPr>
            <p:ph type="body" sz="quarter" idx="15" hasCustomPrompt="1"/>
          </p:nvPr>
        </p:nvSpPr>
        <p:spPr bwMode="auto">
          <a:xfrm>
            <a:off x="6149823" y="2789086"/>
            <a:ext cx="4498888" cy="498125"/>
          </a:xfrm>
        </p:spPr>
        <p:txBody>
          <a:bodyPr>
            <a:normAutofit/>
          </a:bodyPr>
          <a:lstStyle>
            <a:lvl1pPr marL="0" indent="0">
              <a:buNone/>
              <a:defRPr sz="1600" b="0" i="0" cap="all">
                <a:solidFill>
                  <a:schemeClr val="accent3"/>
                </a:solidFill>
                <a:latin typeface="Campton Medium"/>
                <a:ea typeface="Campton Medium"/>
                <a:cs typeface="Campton Medium"/>
              </a:defRPr>
            </a:lvl1pPr>
          </a:lstStyle>
          <a:p>
            <a:pPr lvl="0">
              <a:defRPr/>
            </a:pPr>
            <a:r>
              <a:rPr lang="en-US"/>
              <a:t>Short subtitle dolor sit amet</a:t>
            </a:r>
          </a:p>
        </p:txBody>
      </p:sp>
      <p:sp>
        <p:nvSpPr>
          <p:cNvPr id="7" name="Text Placeholder 7"/>
          <p:cNvSpPr>
            <a:spLocks noGrp="1"/>
          </p:cNvSpPr>
          <p:nvPr>
            <p:ph type="body" sz="quarter" idx="16" hasCustomPrompt="1"/>
          </p:nvPr>
        </p:nvSpPr>
        <p:spPr bwMode="auto">
          <a:xfrm>
            <a:off x="6149124" y="3452961"/>
            <a:ext cx="4499586" cy="2404392"/>
          </a:xfrm>
        </p:spPr>
        <p:txBody>
          <a:bodyPr>
            <a:normAutofit/>
          </a:bodyPr>
          <a:lstStyle>
            <a:lvl1pPr marL="0" indent="0">
              <a:buNone/>
              <a:defRPr sz="1400"/>
            </a:lvl1pPr>
          </a:lstStyle>
          <a:p>
            <a:pPr lvl="0">
              <a:defRPr/>
            </a:pPr>
            <a:r>
              <a:rPr lang="en-GB"/>
              <a:t>Lorem ipsum dolor sit amet, consectetuer adipiscing elit, sed diam nonummy nibh Lorem ipsum dolor sit amet, consectetuer adipiscing elit, sed diam nonummy nibh euismod tincidunt ut laoreet dolore magna aliquam erat volutpat.</a:t>
            </a:r>
            <a:endParaRPr lang="en-US"/>
          </a:p>
        </p:txBody>
      </p:sp>
      <p:sp>
        <p:nvSpPr>
          <p:cNvPr id="8" name="Title 1"/>
          <p:cNvSpPr>
            <a:spLocks noGrp="1"/>
          </p:cNvSpPr>
          <p:nvPr>
            <p:ph type="title" hasCustomPrompt="1"/>
          </p:nvPr>
        </p:nvSpPr>
        <p:spPr bwMode="auto">
          <a:xfrm>
            <a:off x="1074420" y="1319249"/>
            <a:ext cx="9666885" cy="962394"/>
          </a:xfrm>
        </p:spPr>
        <p:txBody>
          <a:bodyPr/>
          <a:lstStyle>
            <a:lvl1pPr>
              <a:defRPr sz="3200">
                <a:solidFill>
                  <a:schemeClr val="tx1"/>
                </a:solidFill>
              </a:defRPr>
            </a:lvl1pPr>
          </a:lstStyle>
          <a:p>
            <a:pPr>
              <a:defRPr/>
            </a:pPr>
            <a:r>
              <a:rPr lang="en-GB"/>
              <a:t>Subtitle name</a:t>
            </a:r>
            <a:br>
              <a:rPr lang="en-GB"/>
            </a:br>
            <a:r>
              <a:rPr lang="en-GB"/>
              <a:t>lorem ipsum long</a:t>
            </a:r>
            <a:endParaRPr lang="en-US"/>
          </a:p>
        </p:txBody>
      </p:sp>
      <p:sp>
        <p:nvSpPr>
          <p:cNvPr id="9" name="Slide Number Placeholder 4"/>
          <p:cNvSpPr>
            <a:spLocks noGrp="1"/>
          </p:cNvSpPr>
          <p:nvPr>
            <p:ph type="sldNum" sz="quarter" idx="12"/>
          </p:nvPr>
        </p:nvSpPr>
        <p:spPr bwMode="auto">
          <a:xfrm>
            <a:off x="11224768" y="404814"/>
            <a:ext cx="554228" cy="250646"/>
          </a:xfrm>
        </p:spPr>
        <p:txBody>
          <a:bodyPr tIns="0" rIns="0" anchor="t" anchorCtr="0"/>
          <a:lstStyle/>
          <a:p>
            <a:pPr>
              <a:defRPr/>
            </a:pPr>
            <a:fld id="{53969381-6070-C14C-AC19-9F0CCB6EE0F1}" type="slidenum">
              <a:rPr lang="en-US"/>
              <a:t>‹N°›</a:t>
            </a:fld>
            <a:r>
              <a:rPr lang="en-US"/>
              <a:t> </a:t>
            </a:r>
            <a:endParaRPr/>
          </a:p>
        </p:txBody>
      </p:sp>
      <p:sp>
        <p:nvSpPr>
          <p:cNvPr id="10" name="Footer Placeholder 3"/>
          <p:cNvSpPr>
            <a:spLocks noGrp="1"/>
          </p:cNvSpPr>
          <p:nvPr>
            <p:ph type="ftr" sz="quarter" idx="11"/>
          </p:nvPr>
        </p:nvSpPr>
        <p:spPr bwMode="auto">
          <a:xfrm>
            <a:off x="414663" y="404813"/>
            <a:ext cx="6050280" cy="250646"/>
          </a:xfrm>
        </p:spPr>
        <p:txBody>
          <a:bodyPr lIns="0" tIns="0" rIns="0" bIns="0" anchor="t"/>
          <a:lstStyle>
            <a:lvl1pPr>
              <a:defRPr sz="1000" b="0" i="0" cap="all" spc="100">
                <a:solidFill>
                  <a:srgbClr val="000000"/>
                </a:solidFill>
                <a:latin typeface="Campton Medium"/>
                <a:ea typeface="Campton Medium"/>
                <a:cs typeface="Campton Medium"/>
              </a:defRPr>
            </a:lvl1pPr>
          </a:lstStyle>
          <a:p>
            <a:pPr>
              <a:defRPr/>
            </a:pPr>
            <a:endParaRPr lang="en-US"/>
          </a:p>
        </p:txBody>
      </p:sp>
      <p:pic>
        <p:nvPicPr>
          <p:cNvPr id="11" name="Picture 16"/>
          <p:cNvPicPr>
            <a:picLocks noChangeAspect="1"/>
          </p:cNvPicPr>
          <p:nvPr userDrawn="1"/>
        </p:nvPicPr>
        <p:blipFill>
          <a:blip r:embed="rId2"/>
          <a:stretch/>
        </p:blipFill>
        <p:spPr bwMode="auto">
          <a:xfrm>
            <a:off x="11224768" y="5949950"/>
            <a:ext cx="558800" cy="495300"/>
          </a:xfrm>
          <a:prstGeom prst="rect">
            <a:avLst/>
          </a:prstGeom>
        </p:spPr>
      </p:pic>
    </p:spTree>
    <p:extLst>
      <p:ext uri="{BB962C8B-B14F-4D97-AF65-F5344CB8AC3E}">
        <p14:creationId xmlns:p14="http://schemas.microsoft.com/office/powerpoint/2010/main" val="27327240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smtClean="0"/>
              <a:t>Modifiez le style du titre</a:t>
            </a:r>
            <a:endParaRPr lang="fr-F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Modifier les styles du texte du masque</a:t>
            </a:r>
          </a:p>
        </p:txBody>
      </p:sp>
      <p:sp>
        <p:nvSpPr>
          <p:cNvPr id="4" name="Espace réservé de la date 3"/>
          <p:cNvSpPr>
            <a:spLocks noGrp="1"/>
          </p:cNvSpPr>
          <p:nvPr>
            <p:ph type="dt" sz="half" idx="10"/>
          </p:nvPr>
        </p:nvSpPr>
        <p:spPr/>
        <p:txBody>
          <a:bodyPr/>
          <a:lstStyle/>
          <a:p>
            <a:fld id="{440CFBAF-176E-4D89-9A43-9D1ED48F9795}" type="datetimeFigureOut">
              <a:rPr lang="fr-FR" smtClean="0"/>
              <a:t>05/06/2025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33EAFB8-7E84-4733-B8F6-FD142A41BC0C}" type="slidenum">
              <a:rPr lang="fr-FR" smtClean="0"/>
              <a:t>‹N°›</a:t>
            </a:fld>
            <a:endParaRPr lang="fr-FR"/>
          </a:p>
        </p:txBody>
      </p:sp>
    </p:spTree>
    <p:extLst>
      <p:ext uri="{BB962C8B-B14F-4D97-AF65-F5344CB8AC3E}">
        <p14:creationId xmlns:p14="http://schemas.microsoft.com/office/powerpoint/2010/main" val="34476246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838200" y="1825625"/>
            <a:ext cx="51816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72200" y="1825625"/>
            <a:ext cx="51816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440CFBAF-176E-4D89-9A43-9D1ED48F9795}" type="datetimeFigureOut">
              <a:rPr lang="fr-FR" smtClean="0"/>
              <a:t>05/06/2025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633EAFB8-7E84-4733-B8F6-FD142A41BC0C}" type="slidenum">
              <a:rPr lang="fr-FR" smtClean="0"/>
              <a:t>‹N°›</a:t>
            </a:fld>
            <a:endParaRPr lang="fr-FR"/>
          </a:p>
        </p:txBody>
      </p:sp>
    </p:spTree>
    <p:extLst>
      <p:ext uri="{BB962C8B-B14F-4D97-AF65-F5344CB8AC3E}">
        <p14:creationId xmlns:p14="http://schemas.microsoft.com/office/powerpoint/2010/main" val="4299231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440CFBAF-176E-4D89-9A43-9D1ED48F9795}" type="datetimeFigureOut">
              <a:rPr lang="fr-FR" smtClean="0"/>
              <a:t>05/06/2025</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633EAFB8-7E84-4733-B8F6-FD142A41BC0C}" type="slidenum">
              <a:rPr lang="fr-FR" smtClean="0"/>
              <a:t>‹N°›</a:t>
            </a:fld>
            <a:endParaRPr lang="fr-FR"/>
          </a:p>
        </p:txBody>
      </p:sp>
    </p:spTree>
    <p:extLst>
      <p:ext uri="{BB962C8B-B14F-4D97-AF65-F5344CB8AC3E}">
        <p14:creationId xmlns:p14="http://schemas.microsoft.com/office/powerpoint/2010/main" val="3647147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440CFBAF-176E-4D89-9A43-9D1ED48F9795}" type="datetimeFigureOut">
              <a:rPr lang="fr-FR" smtClean="0"/>
              <a:t>05/06/2025</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633EAFB8-7E84-4733-B8F6-FD142A41BC0C}" type="slidenum">
              <a:rPr lang="fr-FR" smtClean="0"/>
              <a:t>‹N°›</a:t>
            </a:fld>
            <a:endParaRPr lang="fr-FR"/>
          </a:p>
        </p:txBody>
      </p:sp>
    </p:spTree>
    <p:extLst>
      <p:ext uri="{BB962C8B-B14F-4D97-AF65-F5344CB8AC3E}">
        <p14:creationId xmlns:p14="http://schemas.microsoft.com/office/powerpoint/2010/main" val="5715496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440CFBAF-176E-4D89-9A43-9D1ED48F9795}" type="datetimeFigureOut">
              <a:rPr lang="fr-FR" smtClean="0"/>
              <a:t>05/06/2025</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633EAFB8-7E84-4733-B8F6-FD142A41BC0C}" type="slidenum">
              <a:rPr lang="fr-FR" smtClean="0"/>
              <a:t>‹N°›</a:t>
            </a:fld>
            <a:endParaRPr lang="fr-FR"/>
          </a:p>
        </p:txBody>
      </p:sp>
    </p:spTree>
    <p:extLst>
      <p:ext uri="{BB962C8B-B14F-4D97-AF65-F5344CB8AC3E}">
        <p14:creationId xmlns:p14="http://schemas.microsoft.com/office/powerpoint/2010/main" val="13130572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fld id="{440CFBAF-176E-4D89-9A43-9D1ED48F9795}" type="datetimeFigureOut">
              <a:rPr lang="fr-FR" smtClean="0"/>
              <a:t>05/06/2025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633EAFB8-7E84-4733-B8F6-FD142A41BC0C}" type="slidenum">
              <a:rPr lang="fr-FR" smtClean="0"/>
              <a:t>‹N°›</a:t>
            </a:fld>
            <a:endParaRPr lang="fr-FR"/>
          </a:p>
        </p:txBody>
      </p:sp>
    </p:spTree>
    <p:extLst>
      <p:ext uri="{BB962C8B-B14F-4D97-AF65-F5344CB8AC3E}">
        <p14:creationId xmlns:p14="http://schemas.microsoft.com/office/powerpoint/2010/main" val="19031463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fld id="{440CFBAF-176E-4D89-9A43-9D1ED48F9795}" type="datetimeFigureOut">
              <a:rPr lang="fr-FR" smtClean="0"/>
              <a:t>05/06/2025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633EAFB8-7E84-4733-B8F6-FD142A41BC0C}" type="slidenum">
              <a:rPr lang="fr-FR" smtClean="0"/>
              <a:t>‹N°›</a:t>
            </a:fld>
            <a:endParaRPr lang="fr-FR"/>
          </a:p>
        </p:txBody>
      </p:sp>
    </p:spTree>
    <p:extLst>
      <p:ext uri="{BB962C8B-B14F-4D97-AF65-F5344CB8AC3E}">
        <p14:creationId xmlns:p14="http://schemas.microsoft.com/office/powerpoint/2010/main" val="42229288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0CFBAF-176E-4D89-9A43-9D1ED48F9795}" type="datetimeFigureOut">
              <a:rPr lang="fr-FR" smtClean="0"/>
              <a:t>05/06/2025</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3EAFB8-7E84-4733-B8F6-FD142A41BC0C}" type="slidenum">
              <a:rPr lang="fr-FR" smtClean="0"/>
              <a:t>‹N°›</a:t>
            </a:fld>
            <a:endParaRPr lang="fr-FR"/>
          </a:p>
        </p:txBody>
      </p:sp>
    </p:spTree>
    <p:extLst>
      <p:ext uri="{BB962C8B-B14F-4D97-AF65-F5344CB8AC3E}">
        <p14:creationId xmlns:p14="http://schemas.microsoft.com/office/powerpoint/2010/main" val="8708577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4.jp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4.jpg"/><Relationship Id="rId1" Type="http://schemas.openxmlformats.org/officeDocument/2006/relationships/slideLayout" Target="../slideLayouts/slideLayout12.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18" Type="http://schemas.openxmlformats.org/officeDocument/2006/relationships/image" Target="../media/image58.png"/><Relationship Id="rId26" Type="http://schemas.openxmlformats.org/officeDocument/2006/relationships/image" Target="../media/image66.png"/><Relationship Id="rId3" Type="http://schemas.openxmlformats.org/officeDocument/2006/relationships/image" Target="../media/image43.png"/><Relationship Id="rId21" Type="http://schemas.openxmlformats.org/officeDocument/2006/relationships/image" Target="../media/image61.png"/><Relationship Id="rId7" Type="http://schemas.openxmlformats.org/officeDocument/2006/relationships/image" Target="../media/image47.jpeg"/><Relationship Id="rId12" Type="http://schemas.openxmlformats.org/officeDocument/2006/relationships/image" Target="../media/image52.png"/><Relationship Id="rId17" Type="http://schemas.openxmlformats.org/officeDocument/2006/relationships/image" Target="../media/image57.png"/><Relationship Id="rId25" Type="http://schemas.openxmlformats.org/officeDocument/2006/relationships/image" Target="../media/image65.png"/><Relationship Id="rId2" Type="http://schemas.openxmlformats.org/officeDocument/2006/relationships/image" Target="../media/image42.png"/><Relationship Id="rId16" Type="http://schemas.openxmlformats.org/officeDocument/2006/relationships/image" Target="../media/image56.jpeg"/><Relationship Id="rId20" Type="http://schemas.openxmlformats.org/officeDocument/2006/relationships/image" Target="../media/image60.png"/><Relationship Id="rId29" Type="http://schemas.openxmlformats.org/officeDocument/2006/relationships/image" Target="../media/image69.png"/><Relationship Id="rId1" Type="http://schemas.openxmlformats.org/officeDocument/2006/relationships/slideLayout" Target="../slideLayouts/slideLayout15.xml"/><Relationship Id="rId6" Type="http://schemas.openxmlformats.org/officeDocument/2006/relationships/image" Target="../media/image46.png"/><Relationship Id="rId11" Type="http://schemas.openxmlformats.org/officeDocument/2006/relationships/image" Target="../media/image51.jpeg"/><Relationship Id="rId24" Type="http://schemas.openxmlformats.org/officeDocument/2006/relationships/image" Target="../media/image64.jpeg"/><Relationship Id="rId5" Type="http://schemas.openxmlformats.org/officeDocument/2006/relationships/image" Target="../media/image45.emf"/><Relationship Id="rId15" Type="http://schemas.openxmlformats.org/officeDocument/2006/relationships/image" Target="../media/image55.png"/><Relationship Id="rId23" Type="http://schemas.openxmlformats.org/officeDocument/2006/relationships/image" Target="../media/image63.png"/><Relationship Id="rId28" Type="http://schemas.openxmlformats.org/officeDocument/2006/relationships/image" Target="../media/image68.png"/><Relationship Id="rId10" Type="http://schemas.openxmlformats.org/officeDocument/2006/relationships/image" Target="../media/image50.png"/><Relationship Id="rId19" Type="http://schemas.openxmlformats.org/officeDocument/2006/relationships/image" Target="../media/image59.jpeg"/><Relationship Id="rId31" Type="http://schemas.openxmlformats.org/officeDocument/2006/relationships/image" Target="../media/image14.jpeg"/><Relationship Id="rId4" Type="http://schemas.openxmlformats.org/officeDocument/2006/relationships/image" Target="../media/image44.png"/><Relationship Id="rId9" Type="http://schemas.openxmlformats.org/officeDocument/2006/relationships/image" Target="../media/image49.jpeg"/><Relationship Id="rId14" Type="http://schemas.openxmlformats.org/officeDocument/2006/relationships/image" Target="../media/image54.png"/><Relationship Id="rId22" Type="http://schemas.openxmlformats.org/officeDocument/2006/relationships/image" Target="../media/image62.png"/><Relationship Id="rId27" Type="http://schemas.openxmlformats.org/officeDocument/2006/relationships/image" Target="../media/image67.png"/><Relationship Id="rId30" Type="http://schemas.openxmlformats.org/officeDocument/2006/relationships/image" Target="../media/image70.jpeg"/></Relationships>
</file>

<file path=ppt/slides/_rels/slide15.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image" Target="../media/image71.emf"/><Relationship Id="rId1" Type="http://schemas.openxmlformats.org/officeDocument/2006/relationships/slideLayout" Target="../slideLayouts/slideLayout15.xml"/><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73.emf"/><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image" Target="../media/image14.jpeg"/></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2.xml"/><Relationship Id="rId1" Type="http://schemas.openxmlformats.org/officeDocument/2006/relationships/slideLayout" Target="../slideLayouts/slideLayout19.xml"/><Relationship Id="rId5" Type="http://schemas.openxmlformats.org/officeDocument/2006/relationships/image" Target="../media/image14.jpe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8.png"/><Relationship Id="rId7" Type="http://schemas.openxmlformats.org/officeDocument/2006/relationships/image" Target="../media/image89.svg"/><Relationship Id="rId2" Type="http://schemas.openxmlformats.org/officeDocument/2006/relationships/notesSlide" Target="../notesSlides/notesSlide14.xml"/><Relationship Id="rId1" Type="http://schemas.openxmlformats.org/officeDocument/2006/relationships/slideLayout" Target="../slideLayouts/slideLayout17.xml"/><Relationship Id="rId6" Type="http://schemas.openxmlformats.org/officeDocument/2006/relationships/image" Target="../media/image79.png"/><Relationship Id="rId5" Type="http://schemas.openxmlformats.org/officeDocument/2006/relationships/image" Target="../media/image1.png"/><Relationship Id="rId10" Type="http://schemas.openxmlformats.org/officeDocument/2006/relationships/image" Target="../media/image14.jpeg"/><Relationship Id="rId4" Type="http://schemas.openxmlformats.org/officeDocument/2006/relationships/image" Target="../media/image87.svg"/><Relationship Id="rId9" Type="http://schemas.openxmlformats.org/officeDocument/2006/relationships/image" Target="../media/image91.svg"/></Relationships>
</file>

<file path=ppt/slides/_rels/slide2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81.jpeg"/><Relationship Id="rId4" Type="http://schemas.openxmlformats.org/officeDocument/2006/relationships/image" Target="../media/image10.jpeg"/></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81.jpeg"/><Relationship Id="rId4" Type="http://schemas.openxmlformats.org/officeDocument/2006/relationships/image" Target="../media/image10.jpeg"/></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3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jpg"/><Relationship Id="rId4" Type="http://schemas.openxmlformats.org/officeDocument/2006/relationships/image" Target="../media/image10.jpeg"/></Relationships>
</file>

<file path=ppt/slides/_rels/slide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4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png"/></Relationships>
</file>

<file path=ppt/slides/_rels/slide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5.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4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png"/></Relationships>
</file>

<file path=ppt/slides/_rels/slide5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5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png"/></Relationships>
</file>

<file path=ppt/slides/_rels/slide5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5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png"/></Relationships>
</file>

<file path=ppt/slides/_rels/slide5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5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5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14.jpeg"/><Relationship Id="rId4" Type="http://schemas.openxmlformats.org/officeDocument/2006/relationships/image" Target="../media/image16.tiff"/></Relationships>
</file>

<file path=ppt/slides/_rels/slide7.xml.rels><?xml version="1.0" encoding="UTF-8" standalone="yes"?>
<Relationships xmlns="http://schemas.openxmlformats.org/package/2006/relationships"><Relationship Id="rId8" Type="http://schemas.openxmlformats.org/officeDocument/2006/relationships/image" Target="../media/image22.tif"/><Relationship Id="rId3" Type="http://schemas.openxmlformats.org/officeDocument/2006/relationships/image" Target="../media/image17.tif"/><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20.png"/><Relationship Id="rId11" Type="http://schemas.openxmlformats.org/officeDocument/2006/relationships/image" Target="../media/image14.jpeg"/><Relationship Id="rId5" Type="http://schemas.openxmlformats.org/officeDocument/2006/relationships/image" Target="../media/image19.png"/><Relationship Id="rId10" Type="http://schemas.openxmlformats.org/officeDocument/2006/relationships/image" Target="../media/image24.jpg"/><Relationship Id="rId4" Type="http://schemas.openxmlformats.org/officeDocument/2006/relationships/image" Target="../media/image18.png"/><Relationship Id="rId9" Type="http://schemas.openxmlformats.org/officeDocument/2006/relationships/image" Target="../media/image23.tif"/></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jpeg"/><Relationship Id="rId12"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28.jpeg"/><Relationship Id="rId11" Type="http://schemas.openxmlformats.org/officeDocument/2006/relationships/image" Target="../media/image17.tif"/><Relationship Id="rId5" Type="http://schemas.openxmlformats.org/officeDocument/2006/relationships/image" Target="../media/image27.png"/><Relationship Id="rId10" Type="http://schemas.openxmlformats.org/officeDocument/2006/relationships/image" Target="../media/image32.tif"/><Relationship Id="rId4" Type="http://schemas.openxmlformats.org/officeDocument/2006/relationships/image" Target="../media/image26.png"/><Relationship Id="rId9" Type="http://schemas.openxmlformats.org/officeDocument/2006/relationships/image" Target="../media/image31.png"/></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فرنسا تقدم منحتين لنيل درجة الدكتوراة (في علم الحاسوب وعلم البيانات ...">
            <a:extLst>
              <a:ext uri="{FF2B5EF4-FFF2-40B4-BE49-F238E27FC236}">
                <a16:creationId xmlns:a16="http://schemas.microsoft.com/office/drawing/2014/main" id="{8E6C8957-CD7A-E70F-8435-8D0E127B46EB}"/>
              </a:ext>
            </a:extLst>
          </p:cNvPr>
          <p:cNvPicPr>
            <a:picLocks noChangeAspect="1"/>
          </p:cNvPicPr>
          <p:nvPr/>
        </p:nvPicPr>
        <p:blipFill>
          <a:blip r:embed="rId3"/>
          <a:stretch>
            <a:fillRect/>
          </a:stretch>
        </p:blipFill>
        <p:spPr>
          <a:xfrm>
            <a:off x="10161562" y="5874920"/>
            <a:ext cx="1805354" cy="962314"/>
          </a:xfrm>
          <a:prstGeom prst="rect">
            <a:avLst/>
          </a:prstGeom>
        </p:spPr>
      </p:pic>
      <p:sp>
        <p:nvSpPr>
          <p:cNvPr id="2" name="Titre 1">
            <a:extLst>
              <a:ext uri="{FF2B5EF4-FFF2-40B4-BE49-F238E27FC236}">
                <a16:creationId xmlns:a16="http://schemas.microsoft.com/office/drawing/2014/main" id="{5CCA9557-38BA-F72F-8AB1-FC59F5AC3609}"/>
              </a:ext>
            </a:extLst>
          </p:cNvPr>
          <p:cNvSpPr>
            <a:spLocks noGrp="1"/>
          </p:cNvSpPr>
          <p:nvPr>
            <p:ph type="ctrTitle"/>
          </p:nvPr>
        </p:nvSpPr>
        <p:spPr>
          <a:xfrm>
            <a:off x="414382" y="2824871"/>
            <a:ext cx="9862457" cy="2174539"/>
          </a:xfrm>
        </p:spPr>
        <p:txBody>
          <a:bodyPr>
            <a:normAutofit fontScale="90000"/>
          </a:bodyPr>
          <a:lstStyle/>
          <a:p>
            <a:pPr algn="l"/>
            <a:r>
              <a:rPr lang="fr-FR" sz="1800" b="1" u="sng" kern="100" dirty="0">
                <a:solidFill>
                  <a:srgbClr val="FFFFFF"/>
                </a:solidFill>
                <a:effectLst/>
                <a:latin typeface="Verdana" panose="020B0604030504040204" pitchFamily="34" charset="0"/>
                <a:ea typeface="Calibri" panose="020F0502020204030204" pitchFamily="34" charset="0"/>
                <a:cs typeface="Times New Roman" panose="02020603050405020304" pitchFamily="18" charset="0"/>
              </a:rPr>
              <a:t>Conférence plénière à 2 voix : la professionnalisation comme espace de dialogue</a:t>
            </a:r>
            <a:r>
              <a:rPr lang="fr-FR" sz="1800" b="1" kern="100" dirty="0">
                <a:solidFill>
                  <a:srgbClr val="FFFFFF"/>
                </a:solidFill>
                <a:effectLst/>
                <a:latin typeface="Verdana" panose="020B0604030504040204" pitchFamily="34" charset="0"/>
                <a:ea typeface="Calibri" panose="020F0502020204030204" pitchFamily="34" charset="0"/>
                <a:cs typeface="Times New Roman" panose="02020603050405020304" pitchFamily="18" charset="0"/>
              </a:rPr>
              <a:t/>
            </a:r>
            <a:br>
              <a:rPr lang="fr-FR" sz="1800" b="1" kern="100" dirty="0">
                <a:solidFill>
                  <a:srgbClr val="FFFFFF"/>
                </a:solidFill>
                <a:effectLst/>
                <a:latin typeface="Verdana" panose="020B0604030504040204" pitchFamily="34" charset="0"/>
                <a:ea typeface="Calibri" panose="020F0502020204030204" pitchFamily="34" charset="0"/>
                <a:cs typeface="Times New Roman" panose="02020603050405020304" pitchFamily="18" charset="0"/>
              </a:rPr>
            </a:br>
            <a:r>
              <a:rPr lang="fr-FR" sz="1800" b="1" u="sng" kern="100" dirty="0">
                <a:solidFill>
                  <a:srgbClr val="FFFFFF"/>
                </a:solidFill>
                <a:effectLst/>
                <a:latin typeface="Verdana" panose="020B0604030504040204" pitchFamily="34" charset="0"/>
                <a:ea typeface="Calibri" panose="020F0502020204030204" pitchFamily="34" charset="0"/>
                <a:cs typeface="Times New Roman" panose="02020603050405020304" pitchFamily="18" charset="0"/>
              </a:rPr>
              <a:t>Conférence plénière à 2 voix : la professionnalisation comme espace</a:t>
            </a:r>
            <a:r>
              <a:rPr lang="fr-FR" sz="1800" b="1" kern="100" dirty="0">
                <a:effectLst/>
                <a:latin typeface="Calibri" panose="020F0502020204030204" pitchFamily="34" charset="0"/>
                <a:ea typeface="Calibri" panose="020F0502020204030204" pitchFamily="34" charset="0"/>
                <a:cs typeface="Times New Roman" panose="02020603050405020304" pitchFamily="18" charset="0"/>
              </a:rPr>
              <a:t/>
            </a:r>
            <a:br>
              <a:rPr lang="fr-FR" sz="1800" b="1" kern="100" dirty="0">
                <a:effectLst/>
                <a:latin typeface="Calibri" panose="020F0502020204030204" pitchFamily="34" charset="0"/>
                <a:ea typeface="Calibri" panose="020F0502020204030204" pitchFamily="34" charset="0"/>
                <a:cs typeface="Times New Roman" panose="02020603050405020304" pitchFamily="18" charset="0"/>
              </a:rPr>
            </a:br>
            <a:r>
              <a:rPr lang="fr-FR" sz="1800" b="0" i="0" u="none" strike="noStrike" baseline="0" dirty="0">
                <a:solidFill>
                  <a:srgbClr val="000000"/>
                </a:solidFill>
                <a:latin typeface="Calibri" panose="020F0502020204030204" pitchFamily="34" charset="0"/>
              </a:rPr>
              <a:t/>
            </a:r>
            <a:br>
              <a:rPr lang="fr-FR" sz="1800" b="0" i="0" u="none" strike="noStrike" baseline="0" dirty="0">
                <a:solidFill>
                  <a:srgbClr val="000000"/>
                </a:solidFill>
                <a:latin typeface="Calibri" panose="020F0502020204030204" pitchFamily="34" charset="0"/>
              </a:rPr>
            </a:br>
            <a:r>
              <a:rPr lang="fr-FR" sz="3600" b="0" i="0" u="none" strike="noStrike" baseline="0" dirty="0">
                <a:solidFill>
                  <a:srgbClr val="000000"/>
                </a:solidFill>
                <a:latin typeface="Calibri" panose="020F0502020204030204" pitchFamily="34" charset="0"/>
              </a:rPr>
              <a:t> </a:t>
            </a:r>
            <a:r>
              <a:rPr lang="fr-FR" sz="3600" b="1" u="none" strike="noStrike" baseline="0" dirty="0">
                <a:solidFill>
                  <a:srgbClr val="000000"/>
                </a:solidFill>
                <a:latin typeface="Calibri" panose="020F0502020204030204" pitchFamily="34" charset="0"/>
              </a:rPr>
              <a:t>Le rôle des universités dans la professionnalisation </a:t>
            </a:r>
            <a:r>
              <a:rPr lang="fr-FR" sz="3600" b="0" u="none" strike="noStrike" baseline="0" dirty="0">
                <a:solidFill>
                  <a:srgbClr val="000000"/>
                </a:solidFill>
                <a:latin typeface="Calibri" panose="020F0502020204030204" pitchFamily="34" charset="0"/>
              </a:rPr>
              <a:t>	</a:t>
            </a:r>
            <a:r>
              <a:rPr lang="fr-FR" sz="1800" b="0" i="0" u="none" strike="noStrike" baseline="0" dirty="0">
                <a:solidFill>
                  <a:srgbClr val="000000"/>
                </a:solidFill>
                <a:latin typeface="Calibri" panose="020F0502020204030204" pitchFamily="34" charset="0"/>
              </a:rPr>
              <a:t/>
            </a:r>
            <a:br>
              <a:rPr lang="fr-FR" sz="1800" b="0" i="0" u="none" strike="noStrike" baseline="0" dirty="0">
                <a:solidFill>
                  <a:srgbClr val="000000"/>
                </a:solidFill>
                <a:latin typeface="Calibri" panose="020F0502020204030204" pitchFamily="34" charset="0"/>
              </a:rPr>
            </a:br>
            <a:endParaRPr lang="fr-FR" sz="3200" b="1" dirty="0"/>
          </a:p>
        </p:txBody>
      </p:sp>
      <p:sp>
        <p:nvSpPr>
          <p:cNvPr id="3" name="Sous-titre 2">
            <a:extLst>
              <a:ext uri="{FF2B5EF4-FFF2-40B4-BE49-F238E27FC236}">
                <a16:creationId xmlns:a16="http://schemas.microsoft.com/office/drawing/2014/main" id="{23B68776-F8AF-CBD7-51A4-A196A516326F}"/>
              </a:ext>
            </a:extLst>
          </p:cNvPr>
          <p:cNvSpPr>
            <a:spLocks noGrp="1"/>
          </p:cNvSpPr>
          <p:nvPr>
            <p:ph type="subTitle" idx="1"/>
          </p:nvPr>
        </p:nvSpPr>
        <p:spPr>
          <a:xfrm>
            <a:off x="577667" y="4814353"/>
            <a:ext cx="11199951" cy="544285"/>
          </a:xfrm>
        </p:spPr>
        <p:txBody>
          <a:bodyPr>
            <a:noAutofit/>
          </a:bodyPr>
          <a:lstStyle/>
          <a:p>
            <a:pPr algn="l"/>
            <a:r>
              <a:rPr lang="fr-FR" sz="2000" dirty="0"/>
              <a:t>Solveig Fernagu, Directrice de recherches en sciences de l’éducation et de la formation, </a:t>
            </a:r>
            <a:br>
              <a:rPr lang="fr-FR" sz="2000" dirty="0"/>
            </a:br>
            <a:r>
              <a:rPr lang="fr-FR" sz="2000" dirty="0"/>
              <a:t>CESI LINEACT, ED SMI 432</a:t>
            </a:r>
          </a:p>
          <a:p>
            <a:pPr algn="l"/>
            <a:r>
              <a:rPr lang="fr-FR" sz="2000" dirty="0"/>
              <a:t>Jean Marc </a:t>
            </a:r>
            <a:r>
              <a:rPr lang="fr-FR" sz="2000" dirty="0" err="1"/>
              <a:t>Ogier</a:t>
            </a:r>
            <a:r>
              <a:rPr lang="fr-FR" sz="2000" dirty="0"/>
              <a:t>, ancien Président de l’Université de la Rochelle</a:t>
            </a:r>
            <a:br>
              <a:rPr lang="fr-FR" sz="2000" dirty="0"/>
            </a:br>
            <a:r>
              <a:rPr lang="fr-FR" sz="2000" dirty="0"/>
              <a:t>Directeur Général CESI</a:t>
            </a:r>
          </a:p>
          <a:p>
            <a:pPr algn="l"/>
            <a:r>
              <a:rPr lang="fr-FR" sz="2000" dirty="0"/>
              <a:t> </a:t>
            </a:r>
          </a:p>
        </p:txBody>
      </p:sp>
      <p:pic>
        <p:nvPicPr>
          <p:cNvPr id="11" name="Image 10">
            <a:extLst>
              <a:ext uri="{FF2B5EF4-FFF2-40B4-BE49-F238E27FC236}">
                <a16:creationId xmlns:a16="http://schemas.microsoft.com/office/drawing/2014/main" id="{FAE80215-41C3-0B03-CB4F-0F851D4FCA4C}"/>
              </a:ext>
            </a:extLst>
          </p:cNvPr>
          <p:cNvPicPr>
            <a:picLocks noChangeAspect="1"/>
          </p:cNvPicPr>
          <p:nvPr/>
        </p:nvPicPr>
        <p:blipFill>
          <a:blip r:embed="rId4"/>
          <a:stretch>
            <a:fillRect/>
          </a:stretch>
        </p:blipFill>
        <p:spPr>
          <a:xfrm>
            <a:off x="0" y="-13678"/>
            <a:ext cx="12192000" cy="3569278"/>
          </a:xfrm>
          <a:prstGeom prst="rect">
            <a:avLst/>
          </a:prstGeom>
        </p:spPr>
      </p:pic>
    </p:spTree>
    <p:extLst>
      <p:ext uri="{BB962C8B-B14F-4D97-AF65-F5344CB8AC3E}">
        <p14:creationId xmlns:p14="http://schemas.microsoft.com/office/powerpoint/2010/main" val="12956559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C5ED47A1-0646-0343-9666-40378DCE2036}"/>
              </a:ext>
            </a:extLst>
          </p:cNvPr>
          <p:cNvSpPr>
            <a:spLocks noGrp="1"/>
          </p:cNvSpPr>
          <p:nvPr>
            <p:ph type="title"/>
          </p:nvPr>
        </p:nvSpPr>
        <p:spPr>
          <a:xfrm>
            <a:off x="1570692" y="924934"/>
            <a:ext cx="9884694" cy="293346"/>
          </a:xfrm>
        </p:spPr>
        <p:txBody>
          <a:bodyPr>
            <a:normAutofit fontScale="90000"/>
          </a:bodyPr>
          <a:lstStyle/>
          <a:p>
            <a:r>
              <a:rPr lang="fr-FR" dirty="0"/>
              <a:t>NCU Open curriculum (PIA3)  – Smart Code  (PIA4) </a:t>
            </a:r>
            <a:br>
              <a:rPr lang="fr-FR" dirty="0"/>
            </a:br>
            <a:r>
              <a:rPr lang="fr-FR" dirty="0"/>
              <a:t>Placer la réussite de l’étudiant au cœur du projet</a:t>
            </a:r>
            <a:br>
              <a:rPr lang="fr-FR" dirty="0"/>
            </a:br>
            <a:r>
              <a:rPr lang="fr-FR" dirty="0"/>
              <a:t/>
            </a:r>
            <a:br>
              <a:rPr lang="fr-FR" dirty="0"/>
            </a:br>
            <a:endParaRPr lang="fr-FR" dirty="0"/>
          </a:p>
        </p:txBody>
      </p:sp>
      <p:sp>
        <p:nvSpPr>
          <p:cNvPr id="2" name="Espace réservé du numéro de diapositive 1">
            <a:extLst>
              <a:ext uri="{FF2B5EF4-FFF2-40B4-BE49-F238E27FC236}">
                <a16:creationId xmlns:a16="http://schemas.microsoft.com/office/drawing/2014/main" id="{DD7BC608-97DE-854F-99B0-E91A39CF3365}"/>
              </a:ext>
            </a:extLst>
          </p:cNvPr>
          <p:cNvSpPr>
            <a:spLocks noGrp="1"/>
          </p:cNvSpPr>
          <p:nvPr>
            <p:ph type="sldNum" sz="quarter" idx="4"/>
          </p:nvPr>
        </p:nvSpPr>
        <p:spPr>
          <a:xfrm>
            <a:off x="9448800" y="6492875"/>
            <a:ext cx="2743200" cy="365125"/>
          </a:xfrm>
        </p:spPr>
        <p:txBody>
          <a:bodyPr/>
          <a:lstStyle/>
          <a:p>
            <a:fld id="{DB324822-C6A4-46FB-813A-DB567823C0AB}" type="slidenum">
              <a:rPr lang="fr-FR" smtClean="0"/>
              <a:pPr/>
              <a:t>10</a:t>
            </a:fld>
            <a:endParaRPr lang="fr-FR" dirty="0"/>
          </a:p>
        </p:txBody>
      </p:sp>
      <p:pic>
        <p:nvPicPr>
          <p:cNvPr id="10" name="Image 9">
            <a:extLst>
              <a:ext uri="{FF2B5EF4-FFF2-40B4-BE49-F238E27FC236}">
                <a16:creationId xmlns:a16="http://schemas.microsoft.com/office/drawing/2014/main" id="{81FFAF64-2748-8244-A042-D0423DBDA976}"/>
              </a:ext>
            </a:extLst>
          </p:cNvPr>
          <p:cNvPicPr>
            <a:picLocks noChangeAspect="1"/>
          </p:cNvPicPr>
          <p:nvPr/>
        </p:nvPicPr>
        <p:blipFill rotWithShape="1">
          <a:blip r:embed="rId2">
            <a:lum/>
            <a:alphaModFix/>
          </a:blip>
          <a:srcRect t="14887"/>
          <a:stretch/>
        </p:blipFill>
        <p:spPr>
          <a:xfrm>
            <a:off x="350802" y="2164802"/>
            <a:ext cx="5220597" cy="3474918"/>
          </a:xfrm>
          <a:prstGeom prst="rect">
            <a:avLst/>
          </a:prstGeom>
          <a:noFill/>
          <a:ln>
            <a:noFill/>
          </a:ln>
        </p:spPr>
      </p:pic>
      <p:sp>
        <p:nvSpPr>
          <p:cNvPr id="13" name="Espace réservé du texte 3">
            <a:extLst>
              <a:ext uri="{FF2B5EF4-FFF2-40B4-BE49-F238E27FC236}">
                <a16:creationId xmlns:a16="http://schemas.microsoft.com/office/drawing/2014/main" id="{4407BDE8-7848-AF49-86FF-04B95F12A60B}"/>
              </a:ext>
            </a:extLst>
          </p:cNvPr>
          <p:cNvSpPr>
            <a:spLocks noGrp="1"/>
          </p:cNvSpPr>
          <p:nvPr>
            <p:ph type="body" sz="quarter" idx="13"/>
          </p:nvPr>
        </p:nvSpPr>
        <p:spPr>
          <a:xfrm>
            <a:off x="5758705" y="1680356"/>
            <a:ext cx="6082493" cy="4071386"/>
          </a:xfrm>
          <a:prstGeom prst="rect">
            <a:avLst/>
          </a:prstGeom>
        </p:spPr>
        <p:txBody>
          <a:bodyPr>
            <a:normAutofit lnSpcReduction="10000"/>
          </a:bodyPr>
          <a:lstStyle/>
          <a:p>
            <a:r>
              <a:rPr lang="fr-FR" b="1" dirty="0"/>
              <a:t>Mieux accompagner et orienter les étudiants conciliant humanité et  Intelligence Artificielle</a:t>
            </a:r>
          </a:p>
          <a:p>
            <a:pPr lvl="1"/>
            <a:r>
              <a:rPr lang="fr-FR" dirty="0"/>
              <a:t>Entretiens d’orientation / recommandation</a:t>
            </a:r>
          </a:p>
          <a:p>
            <a:pPr lvl="1"/>
            <a:r>
              <a:rPr lang="fr-FR" dirty="0"/>
              <a:t>Learning </a:t>
            </a:r>
            <a:r>
              <a:rPr lang="fr-FR" dirty="0" err="1"/>
              <a:t>analytics</a:t>
            </a:r>
            <a:endParaRPr lang="fr-FR" dirty="0"/>
          </a:p>
          <a:p>
            <a:pPr lvl="1"/>
            <a:r>
              <a:rPr lang="fr-FR" dirty="0"/>
              <a:t>Certifications</a:t>
            </a:r>
          </a:p>
          <a:p>
            <a:pPr lvl="1"/>
            <a:r>
              <a:rPr lang="fr-FR" dirty="0"/>
              <a:t>Liens Université/lycées</a:t>
            </a:r>
          </a:p>
          <a:p>
            <a:r>
              <a:rPr lang="fr-FR" b="1" dirty="0"/>
              <a:t>Faire évoluer l’offre de formation et la pédagogie</a:t>
            </a:r>
          </a:p>
          <a:p>
            <a:pPr lvl="1"/>
            <a:r>
              <a:rPr lang="fr-FR" dirty="0"/>
              <a:t>Pédagogies innovantes</a:t>
            </a:r>
          </a:p>
          <a:p>
            <a:pPr lvl="1"/>
            <a:r>
              <a:rPr lang="fr-FR" dirty="0"/>
              <a:t>Approche programme </a:t>
            </a:r>
          </a:p>
          <a:p>
            <a:pPr lvl="1"/>
            <a:r>
              <a:rPr lang="fr-FR" dirty="0"/>
              <a:t>Parcours personnalisés  : Majeures/Mineures</a:t>
            </a:r>
          </a:p>
          <a:p>
            <a:pPr lvl="1"/>
            <a:r>
              <a:rPr lang="fr-FR" dirty="0" err="1"/>
              <a:t>Européeanisation</a:t>
            </a:r>
            <a:r>
              <a:rPr lang="fr-FR" dirty="0"/>
              <a:t> de l’offre de formation avec l’alliance EU-CONEXUS</a:t>
            </a:r>
          </a:p>
          <a:p>
            <a:pPr lvl="1"/>
            <a:r>
              <a:rPr lang="fr-FR" dirty="0"/>
              <a:t>E-learning</a:t>
            </a:r>
          </a:p>
          <a:p>
            <a:endParaRPr lang="fr-FR" dirty="0"/>
          </a:p>
        </p:txBody>
      </p:sp>
      <p:pic>
        <p:nvPicPr>
          <p:cNvPr id="3" name="Picture 2" descr="logo vectoriel Université de La Rochelle – Logothèque vectorielle">
            <a:extLst>
              <a:ext uri="{FF2B5EF4-FFF2-40B4-BE49-F238E27FC236}">
                <a16:creationId xmlns:a16="http://schemas.microsoft.com/office/drawing/2014/main" id="{36C2EFF7-2A63-F48C-83EA-1BD997EDDA7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390" r="25068" b="6100"/>
          <a:stretch/>
        </p:blipFill>
        <p:spPr bwMode="auto">
          <a:xfrm>
            <a:off x="410648" y="222646"/>
            <a:ext cx="1160044" cy="11398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95026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C5ED47A1-0646-0343-9666-40378DCE2036}"/>
              </a:ext>
            </a:extLst>
          </p:cNvPr>
          <p:cNvSpPr>
            <a:spLocks noGrp="1"/>
          </p:cNvSpPr>
          <p:nvPr>
            <p:ph type="title"/>
          </p:nvPr>
        </p:nvSpPr>
        <p:spPr>
          <a:xfrm>
            <a:off x="1570692" y="889321"/>
            <a:ext cx="9884694" cy="293346"/>
          </a:xfrm>
        </p:spPr>
        <p:txBody>
          <a:bodyPr>
            <a:normAutofit fontScale="90000"/>
          </a:bodyPr>
          <a:lstStyle/>
          <a:p>
            <a:r>
              <a:rPr lang="fr-FR" dirty="0"/>
              <a:t>NCU Open curriculum </a:t>
            </a:r>
            <a:br>
              <a:rPr lang="fr-FR" dirty="0"/>
            </a:br>
            <a:r>
              <a:rPr lang="fr-FR" dirty="0"/>
              <a:t>Placer la réussite de l’étudiant au cœur du projet</a:t>
            </a:r>
            <a:br>
              <a:rPr lang="fr-FR" dirty="0"/>
            </a:br>
            <a:r>
              <a:rPr lang="fr-FR" dirty="0"/>
              <a:t>diversification des publics =&gt; </a:t>
            </a:r>
            <a:r>
              <a:rPr lang="fr-FR" dirty="0" err="1"/>
              <a:t>personNalisation</a:t>
            </a:r>
            <a:r>
              <a:rPr lang="fr-FR" dirty="0"/>
              <a:t> des parcours</a:t>
            </a:r>
            <a:br>
              <a:rPr lang="fr-FR" dirty="0"/>
            </a:br>
            <a:r>
              <a:rPr lang="fr-FR" dirty="0"/>
              <a:t/>
            </a:r>
            <a:br>
              <a:rPr lang="fr-FR" dirty="0"/>
            </a:br>
            <a:endParaRPr lang="fr-FR" dirty="0"/>
          </a:p>
        </p:txBody>
      </p:sp>
      <p:sp>
        <p:nvSpPr>
          <p:cNvPr id="2" name="Espace réservé du numéro de diapositive 1">
            <a:extLst>
              <a:ext uri="{FF2B5EF4-FFF2-40B4-BE49-F238E27FC236}">
                <a16:creationId xmlns:a16="http://schemas.microsoft.com/office/drawing/2014/main" id="{DD7BC608-97DE-854F-99B0-E91A39CF3365}"/>
              </a:ext>
            </a:extLst>
          </p:cNvPr>
          <p:cNvSpPr>
            <a:spLocks noGrp="1"/>
          </p:cNvSpPr>
          <p:nvPr>
            <p:ph type="sldNum" sz="quarter" idx="4"/>
          </p:nvPr>
        </p:nvSpPr>
        <p:spPr>
          <a:xfrm>
            <a:off x="9448800" y="6492875"/>
            <a:ext cx="2743200" cy="365125"/>
          </a:xfrm>
        </p:spPr>
        <p:txBody>
          <a:bodyPr/>
          <a:lstStyle/>
          <a:p>
            <a:fld id="{DB324822-C6A4-46FB-813A-DB567823C0AB}" type="slidenum">
              <a:rPr lang="fr-FR" smtClean="0"/>
              <a:pPr/>
              <a:t>11</a:t>
            </a:fld>
            <a:endParaRPr lang="fr-FR" dirty="0"/>
          </a:p>
        </p:txBody>
      </p:sp>
      <p:pic>
        <p:nvPicPr>
          <p:cNvPr id="10" name="Image 9">
            <a:extLst>
              <a:ext uri="{FF2B5EF4-FFF2-40B4-BE49-F238E27FC236}">
                <a16:creationId xmlns:a16="http://schemas.microsoft.com/office/drawing/2014/main" id="{81FFAF64-2748-8244-A042-D0423DBDA976}"/>
              </a:ext>
            </a:extLst>
          </p:cNvPr>
          <p:cNvPicPr>
            <a:picLocks noChangeAspect="1"/>
          </p:cNvPicPr>
          <p:nvPr/>
        </p:nvPicPr>
        <p:blipFill rotWithShape="1">
          <a:blip r:embed="rId2">
            <a:lum/>
            <a:alphaModFix/>
          </a:blip>
          <a:srcRect t="14887"/>
          <a:stretch/>
        </p:blipFill>
        <p:spPr>
          <a:xfrm>
            <a:off x="350802" y="2164802"/>
            <a:ext cx="5220597" cy="3474918"/>
          </a:xfrm>
          <a:prstGeom prst="rect">
            <a:avLst/>
          </a:prstGeom>
          <a:noFill/>
          <a:ln>
            <a:noFill/>
          </a:ln>
        </p:spPr>
      </p:pic>
      <p:pic>
        <p:nvPicPr>
          <p:cNvPr id="3" name="Image 2">
            <a:extLst>
              <a:ext uri="{FF2B5EF4-FFF2-40B4-BE49-F238E27FC236}">
                <a16:creationId xmlns:a16="http://schemas.microsoft.com/office/drawing/2014/main" id="{62FC5DE4-F150-D3D9-6FCF-068C5B3D10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368" y="1475818"/>
            <a:ext cx="10826673" cy="4480461"/>
          </a:xfrm>
          <a:prstGeom prst="rect">
            <a:avLst/>
          </a:prstGeom>
        </p:spPr>
      </p:pic>
      <p:sp>
        <p:nvSpPr>
          <p:cNvPr id="4" name="ZoneTexte 3">
            <a:extLst>
              <a:ext uri="{FF2B5EF4-FFF2-40B4-BE49-F238E27FC236}">
                <a16:creationId xmlns:a16="http://schemas.microsoft.com/office/drawing/2014/main" id="{F198FD1D-9B6F-F695-DC55-28160B591920}"/>
              </a:ext>
            </a:extLst>
          </p:cNvPr>
          <p:cNvSpPr txBox="1"/>
          <p:nvPr/>
        </p:nvSpPr>
        <p:spPr>
          <a:xfrm>
            <a:off x="236483" y="4832131"/>
            <a:ext cx="4138449" cy="830997"/>
          </a:xfrm>
          <a:prstGeom prst="rect">
            <a:avLst/>
          </a:prstGeom>
          <a:noFill/>
        </p:spPr>
        <p:txBody>
          <a:bodyPr wrap="square" rtlCol="0">
            <a:spAutoFit/>
          </a:bodyPr>
          <a:lstStyle/>
          <a:p>
            <a:r>
              <a:rPr lang="fr-FR" sz="2400" dirty="0">
                <a:solidFill>
                  <a:srgbClr val="FF0000"/>
                </a:solidFill>
              </a:rPr>
              <a:t>Taux de </a:t>
            </a:r>
            <a:r>
              <a:rPr lang="fr-FR" sz="2400" dirty="0" err="1">
                <a:solidFill>
                  <a:srgbClr val="FF0000"/>
                </a:solidFill>
              </a:rPr>
              <a:t>presence</a:t>
            </a:r>
            <a:r>
              <a:rPr lang="fr-FR" sz="2400" dirty="0">
                <a:solidFill>
                  <a:srgbClr val="FF0000"/>
                </a:solidFill>
              </a:rPr>
              <a:t> aux examens / décrochage en chute !</a:t>
            </a:r>
          </a:p>
        </p:txBody>
      </p:sp>
      <p:pic>
        <p:nvPicPr>
          <p:cNvPr id="5" name="Picture 2" descr="logo vectoriel Université de La Rochelle – Logothèque vectorielle">
            <a:extLst>
              <a:ext uri="{FF2B5EF4-FFF2-40B4-BE49-F238E27FC236}">
                <a16:creationId xmlns:a16="http://schemas.microsoft.com/office/drawing/2014/main" id="{87C177C5-1918-7747-4117-90D70940869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390" r="25068" b="6100"/>
          <a:stretch/>
        </p:blipFill>
        <p:spPr bwMode="auto">
          <a:xfrm>
            <a:off x="410648" y="222646"/>
            <a:ext cx="1160044" cy="11398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26168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 name="Image 189">
            <a:extLst>
              <a:ext uri="{FF2B5EF4-FFF2-40B4-BE49-F238E27FC236}">
                <a16:creationId xmlns:a16="http://schemas.microsoft.com/office/drawing/2014/main" id="{93BA616F-8D83-447A-86E4-B371EA7E2DA1}"/>
              </a:ext>
            </a:extLst>
          </p:cNvPr>
          <p:cNvPicPr>
            <a:picLocks noChangeAspect="1"/>
          </p:cNvPicPr>
          <p:nvPr/>
        </p:nvPicPr>
        <p:blipFill rotWithShape="1">
          <a:blip r:embed="rId2">
            <a:extLst>
              <a:ext uri="{28A0092B-C50C-407E-A947-70E740481C1C}">
                <a14:useLocalDpi xmlns:a14="http://schemas.microsoft.com/office/drawing/2010/main" val="0"/>
              </a:ext>
            </a:extLst>
          </a:blip>
          <a:srcRect l="7436" t="245" r="4427" b="19287"/>
          <a:stretch/>
        </p:blipFill>
        <p:spPr>
          <a:xfrm>
            <a:off x="-510581" y="-308257"/>
            <a:ext cx="12766266" cy="7175385"/>
          </a:xfrm>
          <a:prstGeom prst="rect">
            <a:avLst/>
          </a:prstGeom>
        </p:spPr>
      </p:pic>
      <p:grpSp>
        <p:nvGrpSpPr>
          <p:cNvPr id="214" name="Groupe 213">
            <a:extLst>
              <a:ext uri="{FF2B5EF4-FFF2-40B4-BE49-F238E27FC236}">
                <a16:creationId xmlns:a16="http://schemas.microsoft.com/office/drawing/2014/main" id="{039111DB-0991-471F-A20A-34D70C4366A0}"/>
              </a:ext>
            </a:extLst>
          </p:cNvPr>
          <p:cNvGrpSpPr/>
          <p:nvPr/>
        </p:nvGrpSpPr>
        <p:grpSpPr>
          <a:xfrm>
            <a:off x="5404931" y="-39756"/>
            <a:ext cx="7016216" cy="4911711"/>
            <a:chOff x="5404931" y="-39756"/>
            <a:chExt cx="7016216" cy="4911711"/>
          </a:xfrm>
        </p:grpSpPr>
        <p:pic>
          <p:nvPicPr>
            <p:cNvPr id="202" name="Image 201">
              <a:extLst>
                <a:ext uri="{FF2B5EF4-FFF2-40B4-BE49-F238E27FC236}">
                  <a16:creationId xmlns:a16="http://schemas.microsoft.com/office/drawing/2014/main" id="{1A144D2A-5ECC-4D3D-8025-AFD0F4C04042}"/>
                </a:ext>
              </a:extLst>
            </p:cNvPr>
            <p:cNvPicPr>
              <a:picLocks noChangeAspect="1"/>
            </p:cNvPicPr>
            <p:nvPr/>
          </p:nvPicPr>
          <p:blipFill>
            <a:blip r:embed="rId3">
              <a:alphaModFix amt="60000"/>
              <a:extLst>
                <a:ext uri="{28A0092B-C50C-407E-A947-70E740481C1C}">
                  <a14:useLocalDpi xmlns:a14="http://schemas.microsoft.com/office/drawing/2010/main" val="0"/>
                </a:ext>
              </a:extLst>
            </a:blip>
            <a:stretch>
              <a:fillRect/>
            </a:stretch>
          </p:blipFill>
          <p:spPr>
            <a:xfrm>
              <a:off x="6594777" y="-39756"/>
              <a:ext cx="5436478" cy="4911711"/>
            </a:xfrm>
            <a:prstGeom prst="rect">
              <a:avLst/>
            </a:prstGeom>
          </p:spPr>
        </p:pic>
        <p:grpSp>
          <p:nvGrpSpPr>
            <p:cNvPr id="208" name="Groupe 207">
              <a:extLst>
                <a:ext uri="{FF2B5EF4-FFF2-40B4-BE49-F238E27FC236}">
                  <a16:creationId xmlns:a16="http://schemas.microsoft.com/office/drawing/2014/main" id="{9D6F8DC1-43ED-4E5E-B9AE-74CF1281E0C6}"/>
                </a:ext>
              </a:extLst>
            </p:cNvPr>
            <p:cNvGrpSpPr/>
            <p:nvPr/>
          </p:nvGrpSpPr>
          <p:grpSpPr>
            <a:xfrm>
              <a:off x="5404931" y="897298"/>
              <a:ext cx="7016216" cy="3035725"/>
              <a:chOff x="5404931" y="897298"/>
              <a:chExt cx="7016216" cy="3035725"/>
            </a:xfrm>
          </p:grpSpPr>
          <p:grpSp>
            <p:nvGrpSpPr>
              <p:cNvPr id="155" name="Groupe 154">
                <a:extLst>
                  <a:ext uri="{FF2B5EF4-FFF2-40B4-BE49-F238E27FC236}">
                    <a16:creationId xmlns:a16="http://schemas.microsoft.com/office/drawing/2014/main" id="{8B73B1A7-7E23-4FEC-8C89-50B792E8EDAA}"/>
                  </a:ext>
                </a:extLst>
              </p:cNvPr>
              <p:cNvGrpSpPr/>
              <p:nvPr/>
            </p:nvGrpSpPr>
            <p:grpSpPr>
              <a:xfrm>
                <a:off x="5404931" y="897298"/>
                <a:ext cx="5950849" cy="3035725"/>
                <a:chOff x="5150254" y="1458002"/>
                <a:chExt cx="6344227" cy="3236401"/>
              </a:xfrm>
            </p:grpSpPr>
            <p:cxnSp>
              <p:nvCxnSpPr>
                <p:cNvPr id="26" name="Connecteur droit 25">
                  <a:extLst>
                    <a:ext uri="{FF2B5EF4-FFF2-40B4-BE49-F238E27FC236}">
                      <a16:creationId xmlns:a16="http://schemas.microsoft.com/office/drawing/2014/main" id="{6D61F1D6-7A75-497A-8251-C1BF5C970DF3}"/>
                    </a:ext>
                  </a:extLst>
                </p:cNvPr>
                <p:cNvCxnSpPr>
                  <a:cxnSpLocks/>
                </p:cNvCxnSpPr>
                <p:nvPr/>
              </p:nvCxnSpPr>
              <p:spPr>
                <a:xfrm>
                  <a:off x="7189379" y="1663009"/>
                  <a:ext cx="4254528" cy="0"/>
                </a:xfrm>
                <a:prstGeom prst="line">
                  <a:avLst/>
                </a:prstGeom>
                <a:ln w="44450">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905CB5AD-9379-4C78-ADE3-08EEDBCACC0D}"/>
                    </a:ext>
                  </a:extLst>
                </p:cNvPr>
                <p:cNvSpPr/>
                <p:nvPr/>
              </p:nvSpPr>
              <p:spPr>
                <a:xfrm>
                  <a:off x="7389700" y="1458002"/>
                  <a:ext cx="395702" cy="42965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919AC3D9-886C-4E0F-8DA7-D967F2FB0FF4}"/>
                    </a:ext>
                  </a:extLst>
                </p:cNvPr>
                <p:cNvSpPr/>
                <p:nvPr/>
              </p:nvSpPr>
              <p:spPr>
                <a:xfrm>
                  <a:off x="7826728" y="1458002"/>
                  <a:ext cx="395702" cy="42965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a:extLst>
                    <a:ext uri="{FF2B5EF4-FFF2-40B4-BE49-F238E27FC236}">
                      <a16:creationId xmlns:a16="http://schemas.microsoft.com/office/drawing/2014/main" id="{D6140DE7-B848-4500-B707-C1FD5381095C}"/>
                    </a:ext>
                  </a:extLst>
                </p:cNvPr>
                <p:cNvSpPr/>
                <p:nvPr/>
              </p:nvSpPr>
              <p:spPr>
                <a:xfrm>
                  <a:off x="8263756" y="1458002"/>
                  <a:ext cx="395702" cy="42965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E9E96993-A585-4814-BAEC-A771ECBDEB52}"/>
                    </a:ext>
                  </a:extLst>
                </p:cNvPr>
                <p:cNvSpPr/>
                <p:nvPr/>
              </p:nvSpPr>
              <p:spPr>
                <a:xfrm>
                  <a:off x="8700784" y="1458002"/>
                  <a:ext cx="395702" cy="42965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a:extLst>
                    <a:ext uri="{FF2B5EF4-FFF2-40B4-BE49-F238E27FC236}">
                      <a16:creationId xmlns:a16="http://schemas.microsoft.com/office/drawing/2014/main" id="{D11E7588-1DFF-46C4-BFEB-DD373CB0CD16}"/>
                    </a:ext>
                  </a:extLst>
                </p:cNvPr>
                <p:cNvSpPr/>
                <p:nvPr/>
              </p:nvSpPr>
              <p:spPr>
                <a:xfrm>
                  <a:off x="9137812" y="1458002"/>
                  <a:ext cx="395702" cy="42965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a:extLst>
                    <a:ext uri="{FF2B5EF4-FFF2-40B4-BE49-F238E27FC236}">
                      <a16:creationId xmlns:a16="http://schemas.microsoft.com/office/drawing/2014/main" id="{E5AF8966-E888-4BC9-89B1-4EF5399326E4}"/>
                    </a:ext>
                  </a:extLst>
                </p:cNvPr>
                <p:cNvSpPr/>
                <p:nvPr/>
              </p:nvSpPr>
              <p:spPr>
                <a:xfrm>
                  <a:off x="9574840" y="1458002"/>
                  <a:ext cx="395702" cy="42965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a:extLst>
                    <a:ext uri="{FF2B5EF4-FFF2-40B4-BE49-F238E27FC236}">
                      <a16:creationId xmlns:a16="http://schemas.microsoft.com/office/drawing/2014/main" id="{3472087E-3A8B-41CF-9D1B-20867CD04852}"/>
                    </a:ext>
                  </a:extLst>
                </p:cNvPr>
                <p:cNvSpPr/>
                <p:nvPr/>
              </p:nvSpPr>
              <p:spPr>
                <a:xfrm>
                  <a:off x="10000170" y="1458002"/>
                  <a:ext cx="395702" cy="42965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22">
                  <a:extLst>
                    <a:ext uri="{FF2B5EF4-FFF2-40B4-BE49-F238E27FC236}">
                      <a16:creationId xmlns:a16="http://schemas.microsoft.com/office/drawing/2014/main" id="{AA0D1E00-9A0B-437A-93A1-18DCD00991BA}"/>
                    </a:ext>
                  </a:extLst>
                </p:cNvPr>
                <p:cNvSpPr/>
                <p:nvPr/>
              </p:nvSpPr>
              <p:spPr>
                <a:xfrm>
                  <a:off x="10437198" y="1458002"/>
                  <a:ext cx="395702" cy="42965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23">
                  <a:extLst>
                    <a:ext uri="{FF2B5EF4-FFF2-40B4-BE49-F238E27FC236}">
                      <a16:creationId xmlns:a16="http://schemas.microsoft.com/office/drawing/2014/main" id="{0CD9F6F2-9035-4D33-9416-51A8E16EBF8E}"/>
                    </a:ext>
                  </a:extLst>
                </p:cNvPr>
                <p:cNvSpPr/>
                <p:nvPr/>
              </p:nvSpPr>
              <p:spPr>
                <a:xfrm>
                  <a:off x="10874226" y="1458002"/>
                  <a:ext cx="395702" cy="42965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8" name="Connecteur droit 27">
                  <a:extLst>
                    <a:ext uri="{FF2B5EF4-FFF2-40B4-BE49-F238E27FC236}">
                      <a16:creationId xmlns:a16="http://schemas.microsoft.com/office/drawing/2014/main" id="{D574C215-1499-4F74-8754-54C20C436FBD}"/>
                    </a:ext>
                  </a:extLst>
                </p:cNvPr>
                <p:cNvCxnSpPr>
                  <a:cxnSpLocks/>
                </p:cNvCxnSpPr>
                <p:nvPr/>
              </p:nvCxnSpPr>
              <p:spPr>
                <a:xfrm>
                  <a:off x="7189379" y="2713693"/>
                  <a:ext cx="4254528" cy="0"/>
                </a:xfrm>
                <a:prstGeom prst="line">
                  <a:avLst/>
                </a:prstGeom>
                <a:ln w="44450">
                  <a:solidFill>
                    <a:srgbClr val="C1A6DA"/>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12CA3EED-1E10-4F97-856E-69CE914A8E1B}"/>
                    </a:ext>
                  </a:extLst>
                </p:cNvPr>
                <p:cNvSpPr/>
                <p:nvPr/>
              </p:nvSpPr>
              <p:spPr>
                <a:xfrm>
                  <a:off x="7389700" y="2508686"/>
                  <a:ext cx="395702" cy="429658"/>
                </a:xfrm>
                <a:prstGeom prst="rect">
                  <a:avLst/>
                </a:prstGeom>
                <a:solidFill>
                  <a:srgbClr val="C1A6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Rectangle 29">
                  <a:extLst>
                    <a:ext uri="{FF2B5EF4-FFF2-40B4-BE49-F238E27FC236}">
                      <a16:creationId xmlns:a16="http://schemas.microsoft.com/office/drawing/2014/main" id="{5EE816BE-9F14-43BF-8D00-338A1E0AB1BD}"/>
                    </a:ext>
                  </a:extLst>
                </p:cNvPr>
                <p:cNvSpPr/>
                <p:nvPr/>
              </p:nvSpPr>
              <p:spPr>
                <a:xfrm>
                  <a:off x="7826728" y="2508686"/>
                  <a:ext cx="395702" cy="429658"/>
                </a:xfrm>
                <a:prstGeom prst="rect">
                  <a:avLst/>
                </a:prstGeom>
                <a:solidFill>
                  <a:srgbClr val="C1A6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Rectangle 30">
                  <a:extLst>
                    <a:ext uri="{FF2B5EF4-FFF2-40B4-BE49-F238E27FC236}">
                      <a16:creationId xmlns:a16="http://schemas.microsoft.com/office/drawing/2014/main" id="{705D83DD-FAF8-447E-B34B-E09A6816E1D3}"/>
                    </a:ext>
                  </a:extLst>
                </p:cNvPr>
                <p:cNvSpPr/>
                <p:nvPr/>
              </p:nvSpPr>
              <p:spPr>
                <a:xfrm>
                  <a:off x="8263756" y="2508686"/>
                  <a:ext cx="395702" cy="429658"/>
                </a:xfrm>
                <a:prstGeom prst="rect">
                  <a:avLst/>
                </a:prstGeom>
                <a:solidFill>
                  <a:srgbClr val="C1A6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Rectangle 31">
                  <a:extLst>
                    <a:ext uri="{FF2B5EF4-FFF2-40B4-BE49-F238E27FC236}">
                      <a16:creationId xmlns:a16="http://schemas.microsoft.com/office/drawing/2014/main" id="{BB92F867-6A05-4B08-A864-512A45D00647}"/>
                    </a:ext>
                  </a:extLst>
                </p:cNvPr>
                <p:cNvSpPr/>
                <p:nvPr/>
              </p:nvSpPr>
              <p:spPr>
                <a:xfrm>
                  <a:off x="8700784" y="2508686"/>
                  <a:ext cx="395702" cy="429658"/>
                </a:xfrm>
                <a:prstGeom prst="rect">
                  <a:avLst/>
                </a:prstGeom>
                <a:solidFill>
                  <a:srgbClr val="C1A6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Rectangle 32">
                  <a:extLst>
                    <a:ext uri="{FF2B5EF4-FFF2-40B4-BE49-F238E27FC236}">
                      <a16:creationId xmlns:a16="http://schemas.microsoft.com/office/drawing/2014/main" id="{2BC7528A-FC8E-40AD-BFF6-5BCC1B6499D6}"/>
                    </a:ext>
                  </a:extLst>
                </p:cNvPr>
                <p:cNvSpPr/>
                <p:nvPr/>
              </p:nvSpPr>
              <p:spPr>
                <a:xfrm>
                  <a:off x="9137812" y="2508686"/>
                  <a:ext cx="395702" cy="429658"/>
                </a:xfrm>
                <a:prstGeom prst="rect">
                  <a:avLst/>
                </a:prstGeom>
                <a:solidFill>
                  <a:srgbClr val="C1A6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Rectangle 33">
                  <a:extLst>
                    <a:ext uri="{FF2B5EF4-FFF2-40B4-BE49-F238E27FC236}">
                      <a16:creationId xmlns:a16="http://schemas.microsoft.com/office/drawing/2014/main" id="{D7C3CF8A-B76B-459E-ABFA-126C3167A512}"/>
                    </a:ext>
                  </a:extLst>
                </p:cNvPr>
                <p:cNvSpPr/>
                <p:nvPr/>
              </p:nvSpPr>
              <p:spPr>
                <a:xfrm>
                  <a:off x="9574840" y="2508686"/>
                  <a:ext cx="395702" cy="429658"/>
                </a:xfrm>
                <a:prstGeom prst="rect">
                  <a:avLst/>
                </a:prstGeom>
                <a:solidFill>
                  <a:srgbClr val="C1A6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34">
                  <a:extLst>
                    <a:ext uri="{FF2B5EF4-FFF2-40B4-BE49-F238E27FC236}">
                      <a16:creationId xmlns:a16="http://schemas.microsoft.com/office/drawing/2014/main" id="{95209CB6-1B3B-47C1-935D-1ADBF308D58D}"/>
                    </a:ext>
                  </a:extLst>
                </p:cNvPr>
                <p:cNvSpPr/>
                <p:nvPr/>
              </p:nvSpPr>
              <p:spPr>
                <a:xfrm>
                  <a:off x="10000170" y="2508686"/>
                  <a:ext cx="395702" cy="429658"/>
                </a:xfrm>
                <a:prstGeom prst="rect">
                  <a:avLst/>
                </a:prstGeom>
                <a:solidFill>
                  <a:srgbClr val="C1A6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35">
                  <a:extLst>
                    <a:ext uri="{FF2B5EF4-FFF2-40B4-BE49-F238E27FC236}">
                      <a16:creationId xmlns:a16="http://schemas.microsoft.com/office/drawing/2014/main" id="{2C44E40F-417C-45AD-BE0A-14101C1487DA}"/>
                    </a:ext>
                  </a:extLst>
                </p:cNvPr>
                <p:cNvSpPr/>
                <p:nvPr/>
              </p:nvSpPr>
              <p:spPr>
                <a:xfrm>
                  <a:off x="10437198" y="2508686"/>
                  <a:ext cx="395702" cy="429658"/>
                </a:xfrm>
                <a:prstGeom prst="rect">
                  <a:avLst/>
                </a:prstGeom>
                <a:solidFill>
                  <a:srgbClr val="C1A6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Rectangle 36">
                  <a:extLst>
                    <a:ext uri="{FF2B5EF4-FFF2-40B4-BE49-F238E27FC236}">
                      <a16:creationId xmlns:a16="http://schemas.microsoft.com/office/drawing/2014/main" id="{EFCAB48D-79BF-40AE-9D07-BFC311235948}"/>
                    </a:ext>
                  </a:extLst>
                </p:cNvPr>
                <p:cNvSpPr/>
                <p:nvPr/>
              </p:nvSpPr>
              <p:spPr>
                <a:xfrm>
                  <a:off x="10874226" y="2508686"/>
                  <a:ext cx="395702" cy="429658"/>
                </a:xfrm>
                <a:prstGeom prst="rect">
                  <a:avLst/>
                </a:prstGeom>
                <a:solidFill>
                  <a:srgbClr val="C1A6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8" name="Connecteur droit 37">
                  <a:extLst>
                    <a:ext uri="{FF2B5EF4-FFF2-40B4-BE49-F238E27FC236}">
                      <a16:creationId xmlns:a16="http://schemas.microsoft.com/office/drawing/2014/main" id="{52212E48-19B9-4654-886E-9B2B4047E5F1}"/>
                    </a:ext>
                  </a:extLst>
                </p:cNvPr>
                <p:cNvCxnSpPr>
                  <a:cxnSpLocks/>
                </p:cNvCxnSpPr>
                <p:nvPr/>
              </p:nvCxnSpPr>
              <p:spPr>
                <a:xfrm>
                  <a:off x="7198627" y="3242503"/>
                  <a:ext cx="4254528" cy="0"/>
                </a:xfrm>
                <a:prstGeom prst="line">
                  <a:avLst/>
                </a:prstGeom>
                <a:ln w="44450">
                  <a:solidFill>
                    <a:srgbClr val="F5E5B9"/>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D43B6EAA-596D-42E9-AD31-014CF539181C}"/>
                    </a:ext>
                  </a:extLst>
                </p:cNvPr>
                <p:cNvSpPr/>
                <p:nvPr/>
              </p:nvSpPr>
              <p:spPr>
                <a:xfrm>
                  <a:off x="7398948" y="3037496"/>
                  <a:ext cx="395702" cy="429658"/>
                </a:xfrm>
                <a:prstGeom prst="rect">
                  <a:avLst/>
                </a:prstGeom>
                <a:solidFill>
                  <a:srgbClr val="F5E5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Rectangle 39">
                  <a:extLst>
                    <a:ext uri="{FF2B5EF4-FFF2-40B4-BE49-F238E27FC236}">
                      <a16:creationId xmlns:a16="http://schemas.microsoft.com/office/drawing/2014/main" id="{1DEA2057-2E88-45AF-98B5-5E941985670E}"/>
                    </a:ext>
                  </a:extLst>
                </p:cNvPr>
                <p:cNvSpPr/>
                <p:nvPr/>
              </p:nvSpPr>
              <p:spPr>
                <a:xfrm>
                  <a:off x="7835976" y="3037496"/>
                  <a:ext cx="395702" cy="429658"/>
                </a:xfrm>
                <a:prstGeom prst="rect">
                  <a:avLst/>
                </a:prstGeom>
                <a:solidFill>
                  <a:srgbClr val="F5E5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Rectangle 40">
                  <a:extLst>
                    <a:ext uri="{FF2B5EF4-FFF2-40B4-BE49-F238E27FC236}">
                      <a16:creationId xmlns:a16="http://schemas.microsoft.com/office/drawing/2014/main" id="{F33C5139-7852-4FAE-B185-18509EFBD7CD}"/>
                    </a:ext>
                  </a:extLst>
                </p:cNvPr>
                <p:cNvSpPr/>
                <p:nvPr/>
              </p:nvSpPr>
              <p:spPr>
                <a:xfrm>
                  <a:off x="8273004" y="3037496"/>
                  <a:ext cx="395702" cy="429658"/>
                </a:xfrm>
                <a:prstGeom prst="rect">
                  <a:avLst/>
                </a:prstGeom>
                <a:solidFill>
                  <a:srgbClr val="F5E5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Rectangle 41">
                  <a:extLst>
                    <a:ext uri="{FF2B5EF4-FFF2-40B4-BE49-F238E27FC236}">
                      <a16:creationId xmlns:a16="http://schemas.microsoft.com/office/drawing/2014/main" id="{1A98ED18-3A29-4BFF-93D0-E0B10A2F2000}"/>
                    </a:ext>
                  </a:extLst>
                </p:cNvPr>
                <p:cNvSpPr/>
                <p:nvPr/>
              </p:nvSpPr>
              <p:spPr>
                <a:xfrm>
                  <a:off x="8710032" y="3037496"/>
                  <a:ext cx="395702" cy="429658"/>
                </a:xfrm>
                <a:prstGeom prst="rect">
                  <a:avLst/>
                </a:prstGeom>
                <a:solidFill>
                  <a:srgbClr val="F5E5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Rectangle 42">
                  <a:extLst>
                    <a:ext uri="{FF2B5EF4-FFF2-40B4-BE49-F238E27FC236}">
                      <a16:creationId xmlns:a16="http://schemas.microsoft.com/office/drawing/2014/main" id="{EA0056F7-752E-443F-9096-460D7DA540F8}"/>
                    </a:ext>
                  </a:extLst>
                </p:cNvPr>
                <p:cNvSpPr/>
                <p:nvPr/>
              </p:nvSpPr>
              <p:spPr>
                <a:xfrm>
                  <a:off x="9147060" y="3037496"/>
                  <a:ext cx="395702" cy="429658"/>
                </a:xfrm>
                <a:prstGeom prst="rect">
                  <a:avLst/>
                </a:prstGeom>
                <a:solidFill>
                  <a:srgbClr val="F5E5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Rectangle 43">
                  <a:extLst>
                    <a:ext uri="{FF2B5EF4-FFF2-40B4-BE49-F238E27FC236}">
                      <a16:creationId xmlns:a16="http://schemas.microsoft.com/office/drawing/2014/main" id="{11792E2F-768E-4B3B-B87B-263E359EBCFB}"/>
                    </a:ext>
                  </a:extLst>
                </p:cNvPr>
                <p:cNvSpPr/>
                <p:nvPr/>
              </p:nvSpPr>
              <p:spPr>
                <a:xfrm>
                  <a:off x="9584088" y="3037496"/>
                  <a:ext cx="395702" cy="429658"/>
                </a:xfrm>
                <a:prstGeom prst="rect">
                  <a:avLst/>
                </a:prstGeom>
                <a:solidFill>
                  <a:srgbClr val="F5E5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Rectangle 44">
                  <a:extLst>
                    <a:ext uri="{FF2B5EF4-FFF2-40B4-BE49-F238E27FC236}">
                      <a16:creationId xmlns:a16="http://schemas.microsoft.com/office/drawing/2014/main" id="{28880148-2E08-4692-826E-334547594659}"/>
                    </a:ext>
                  </a:extLst>
                </p:cNvPr>
                <p:cNvSpPr/>
                <p:nvPr/>
              </p:nvSpPr>
              <p:spPr>
                <a:xfrm>
                  <a:off x="10009418" y="3037496"/>
                  <a:ext cx="395702" cy="429658"/>
                </a:xfrm>
                <a:prstGeom prst="rect">
                  <a:avLst/>
                </a:prstGeom>
                <a:solidFill>
                  <a:srgbClr val="F5E5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Rectangle 45">
                  <a:extLst>
                    <a:ext uri="{FF2B5EF4-FFF2-40B4-BE49-F238E27FC236}">
                      <a16:creationId xmlns:a16="http://schemas.microsoft.com/office/drawing/2014/main" id="{263C0651-84C0-4E35-A96A-F96852607EED}"/>
                    </a:ext>
                  </a:extLst>
                </p:cNvPr>
                <p:cNvSpPr/>
                <p:nvPr/>
              </p:nvSpPr>
              <p:spPr>
                <a:xfrm>
                  <a:off x="10446446" y="3037496"/>
                  <a:ext cx="395702" cy="42965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46">
                  <a:extLst>
                    <a:ext uri="{FF2B5EF4-FFF2-40B4-BE49-F238E27FC236}">
                      <a16:creationId xmlns:a16="http://schemas.microsoft.com/office/drawing/2014/main" id="{A1BFEC27-AEC8-42FC-B556-A467E050A32C}"/>
                    </a:ext>
                  </a:extLst>
                </p:cNvPr>
                <p:cNvSpPr/>
                <p:nvPr/>
              </p:nvSpPr>
              <p:spPr>
                <a:xfrm>
                  <a:off x="10883474" y="3037496"/>
                  <a:ext cx="395702" cy="42965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8" name="Connecteur droit 47">
                  <a:extLst>
                    <a:ext uri="{FF2B5EF4-FFF2-40B4-BE49-F238E27FC236}">
                      <a16:creationId xmlns:a16="http://schemas.microsoft.com/office/drawing/2014/main" id="{3FF823A8-AB57-4B31-A620-41B7F79F0CBC}"/>
                    </a:ext>
                  </a:extLst>
                </p:cNvPr>
                <p:cNvCxnSpPr>
                  <a:cxnSpLocks/>
                </p:cNvCxnSpPr>
                <p:nvPr/>
              </p:nvCxnSpPr>
              <p:spPr>
                <a:xfrm>
                  <a:off x="7239953" y="4287300"/>
                  <a:ext cx="4254528" cy="0"/>
                </a:xfrm>
                <a:prstGeom prst="line">
                  <a:avLst/>
                </a:prstGeom>
                <a:ln w="444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6A26F6BE-9974-4BAA-A0D9-970196DD724E}"/>
                    </a:ext>
                  </a:extLst>
                </p:cNvPr>
                <p:cNvSpPr/>
                <p:nvPr/>
              </p:nvSpPr>
              <p:spPr>
                <a:xfrm>
                  <a:off x="7440274" y="4082292"/>
                  <a:ext cx="395702" cy="439479"/>
                </a:xfrm>
                <a:prstGeom prst="rect">
                  <a:avLst/>
                </a:prstGeom>
                <a:solidFill>
                  <a:srgbClr val="C5CD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 name="Rectangle 49">
                  <a:extLst>
                    <a:ext uri="{FF2B5EF4-FFF2-40B4-BE49-F238E27FC236}">
                      <a16:creationId xmlns:a16="http://schemas.microsoft.com/office/drawing/2014/main" id="{4FBA01E8-7107-4D48-BE59-426621853C4A}"/>
                    </a:ext>
                  </a:extLst>
                </p:cNvPr>
                <p:cNvSpPr/>
                <p:nvPr/>
              </p:nvSpPr>
              <p:spPr>
                <a:xfrm>
                  <a:off x="7877302" y="4082292"/>
                  <a:ext cx="395702" cy="439479"/>
                </a:xfrm>
                <a:prstGeom prst="rect">
                  <a:avLst/>
                </a:prstGeom>
                <a:solidFill>
                  <a:srgbClr val="C5CD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Rectangle 50">
                  <a:extLst>
                    <a:ext uri="{FF2B5EF4-FFF2-40B4-BE49-F238E27FC236}">
                      <a16:creationId xmlns:a16="http://schemas.microsoft.com/office/drawing/2014/main" id="{59A765D4-C1BD-41F0-AEC2-3E169BF63B26}"/>
                    </a:ext>
                  </a:extLst>
                </p:cNvPr>
                <p:cNvSpPr/>
                <p:nvPr/>
              </p:nvSpPr>
              <p:spPr>
                <a:xfrm>
                  <a:off x="8314330" y="4082292"/>
                  <a:ext cx="395702" cy="439479"/>
                </a:xfrm>
                <a:prstGeom prst="rect">
                  <a:avLst/>
                </a:prstGeom>
                <a:solidFill>
                  <a:srgbClr val="C5CD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Rectangle 51">
                  <a:extLst>
                    <a:ext uri="{FF2B5EF4-FFF2-40B4-BE49-F238E27FC236}">
                      <a16:creationId xmlns:a16="http://schemas.microsoft.com/office/drawing/2014/main" id="{AD8A9D4D-99A4-4B98-ADBF-9A953AD04B24}"/>
                    </a:ext>
                  </a:extLst>
                </p:cNvPr>
                <p:cNvSpPr/>
                <p:nvPr/>
              </p:nvSpPr>
              <p:spPr>
                <a:xfrm>
                  <a:off x="8751358" y="4082292"/>
                  <a:ext cx="395702" cy="439479"/>
                </a:xfrm>
                <a:prstGeom prst="rect">
                  <a:avLst/>
                </a:prstGeom>
                <a:solidFill>
                  <a:srgbClr val="C5CD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Rectangle 52">
                  <a:extLst>
                    <a:ext uri="{FF2B5EF4-FFF2-40B4-BE49-F238E27FC236}">
                      <a16:creationId xmlns:a16="http://schemas.microsoft.com/office/drawing/2014/main" id="{6FD9E77D-0C5B-4059-BF43-C76355C89BEC}"/>
                    </a:ext>
                  </a:extLst>
                </p:cNvPr>
                <p:cNvSpPr/>
                <p:nvPr/>
              </p:nvSpPr>
              <p:spPr>
                <a:xfrm>
                  <a:off x="9188386" y="4082292"/>
                  <a:ext cx="395702" cy="439479"/>
                </a:xfrm>
                <a:prstGeom prst="rect">
                  <a:avLst/>
                </a:prstGeom>
                <a:solidFill>
                  <a:srgbClr val="C5CD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Rectangle 53">
                  <a:extLst>
                    <a:ext uri="{FF2B5EF4-FFF2-40B4-BE49-F238E27FC236}">
                      <a16:creationId xmlns:a16="http://schemas.microsoft.com/office/drawing/2014/main" id="{D834F613-2C98-4965-AF60-E89A8697D601}"/>
                    </a:ext>
                  </a:extLst>
                </p:cNvPr>
                <p:cNvSpPr/>
                <p:nvPr/>
              </p:nvSpPr>
              <p:spPr>
                <a:xfrm>
                  <a:off x="9625414" y="4082292"/>
                  <a:ext cx="395702" cy="439479"/>
                </a:xfrm>
                <a:prstGeom prst="rect">
                  <a:avLst/>
                </a:prstGeom>
                <a:solidFill>
                  <a:srgbClr val="C5CD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 name="Rectangle 54">
                  <a:extLst>
                    <a:ext uri="{FF2B5EF4-FFF2-40B4-BE49-F238E27FC236}">
                      <a16:creationId xmlns:a16="http://schemas.microsoft.com/office/drawing/2014/main" id="{291020B2-391B-4D8F-A76D-814DF2AB4479}"/>
                    </a:ext>
                  </a:extLst>
                </p:cNvPr>
                <p:cNvSpPr/>
                <p:nvPr/>
              </p:nvSpPr>
              <p:spPr>
                <a:xfrm>
                  <a:off x="10050744" y="4082292"/>
                  <a:ext cx="395702" cy="439479"/>
                </a:xfrm>
                <a:prstGeom prst="rect">
                  <a:avLst/>
                </a:prstGeom>
                <a:solidFill>
                  <a:srgbClr val="C5CD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6" name="Rectangle 55">
                  <a:extLst>
                    <a:ext uri="{FF2B5EF4-FFF2-40B4-BE49-F238E27FC236}">
                      <a16:creationId xmlns:a16="http://schemas.microsoft.com/office/drawing/2014/main" id="{3B0B55AF-B3AE-4915-BCA8-A50EB5F0796C}"/>
                    </a:ext>
                  </a:extLst>
                </p:cNvPr>
                <p:cNvSpPr/>
                <p:nvPr/>
              </p:nvSpPr>
              <p:spPr>
                <a:xfrm>
                  <a:off x="10487772" y="4082292"/>
                  <a:ext cx="395702" cy="439479"/>
                </a:xfrm>
                <a:prstGeom prst="rect">
                  <a:avLst/>
                </a:prstGeom>
                <a:solidFill>
                  <a:srgbClr val="C5CD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7" name="Rectangle 56">
                  <a:extLst>
                    <a:ext uri="{FF2B5EF4-FFF2-40B4-BE49-F238E27FC236}">
                      <a16:creationId xmlns:a16="http://schemas.microsoft.com/office/drawing/2014/main" id="{080CB7AC-474D-4853-9AEB-3589E5DB05CB}"/>
                    </a:ext>
                  </a:extLst>
                </p:cNvPr>
                <p:cNvSpPr/>
                <p:nvPr/>
              </p:nvSpPr>
              <p:spPr>
                <a:xfrm>
                  <a:off x="10924800" y="4082292"/>
                  <a:ext cx="395702" cy="439479"/>
                </a:xfrm>
                <a:prstGeom prst="rect">
                  <a:avLst/>
                </a:prstGeom>
                <a:solidFill>
                  <a:srgbClr val="C5CD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5" name="Forme libre : forme 64">
                  <a:extLst>
                    <a:ext uri="{FF2B5EF4-FFF2-40B4-BE49-F238E27FC236}">
                      <a16:creationId xmlns:a16="http://schemas.microsoft.com/office/drawing/2014/main" id="{EDE2E825-8503-46E0-A430-E9C236C3237B}"/>
                    </a:ext>
                  </a:extLst>
                </p:cNvPr>
                <p:cNvSpPr/>
                <p:nvPr/>
              </p:nvSpPr>
              <p:spPr>
                <a:xfrm>
                  <a:off x="5150254" y="2725134"/>
                  <a:ext cx="2014078" cy="1969269"/>
                </a:xfrm>
                <a:custGeom>
                  <a:avLst/>
                  <a:gdLst>
                    <a:gd name="connsiteX0" fmla="*/ 0 w 956930"/>
                    <a:gd name="connsiteY0" fmla="*/ 1711842 h 1711842"/>
                    <a:gd name="connsiteX1" fmla="*/ 627321 w 956930"/>
                    <a:gd name="connsiteY1" fmla="*/ 1701209 h 1711842"/>
                    <a:gd name="connsiteX2" fmla="*/ 616689 w 956930"/>
                    <a:gd name="connsiteY2" fmla="*/ 0 h 1711842"/>
                    <a:gd name="connsiteX3" fmla="*/ 956930 w 956930"/>
                    <a:gd name="connsiteY3" fmla="*/ 0 h 1711842"/>
                    <a:gd name="connsiteX4" fmla="*/ 956930 w 956930"/>
                    <a:gd name="connsiteY4" fmla="*/ 10633 h 1711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6930" h="1711842">
                      <a:moveTo>
                        <a:pt x="0" y="1711842"/>
                      </a:moveTo>
                      <a:lnTo>
                        <a:pt x="627321" y="1701209"/>
                      </a:lnTo>
                      <a:lnTo>
                        <a:pt x="616689" y="0"/>
                      </a:lnTo>
                      <a:lnTo>
                        <a:pt x="956930" y="0"/>
                      </a:lnTo>
                      <a:lnTo>
                        <a:pt x="956930" y="10633"/>
                      </a:lnTo>
                    </a:path>
                  </a:pathLst>
                </a:custGeom>
                <a:noFill/>
                <a:ln w="698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69" name="Connecteur droit 68">
                  <a:extLst>
                    <a:ext uri="{FF2B5EF4-FFF2-40B4-BE49-F238E27FC236}">
                      <a16:creationId xmlns:a16="http://schemas.microsoft.com/office/drawing/2014/main" id="{D21C8AE4-78CA-4FA7-8A5C-888CA2E3516C}"/>
                    </a:ext>
                  </a:extLst>
                </p:cNvPr>
                <p:cNvCxnSpPr>
                  <a:cxnSpLocks/>
                </p:cNvCxnSpPr>
                <p:nvPr/>
              </p:nvCxnSpPr>
              <p:spPr>
                <a:xfrm>
                  <a:off x="7189379" y="2191246"/>
                  <a:ext cx="4254528" cy="0"/>
                </a:xfrm>
                <a:prstGeom prst="line">
                  <a:avLst/>
                </a:prstGeom>
                <a:ln w="4445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70" name="Rectangle 69">
                  <a:extLst>
                    <a:ext uri="{FF2B5EF4-FFF2-40B4-BE49-F238E27FC236}">
                      <a16:creationId xmlns:a16="http://schemas.microsoft.com/office/drawing/2014/main" id="{05F89D35-153D-4BC7-B193-B42CD3ABA776}"/>
                    </a:ext>
                  </a:extLst>
                </p:cNvPr>
                <p:cNvSpPr/>
                <p:nvPr/>
              </p:nvSpPr>
              <p:spPr>
                <a:xfrm>
                  <a:off x="7389700" y="1986239"/>
                  <a:ext cx="395702" cy="42965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1" name="Rectangle 70">
                  <a:extLst>
                    <a:ext uri="{FF2B5EF4-FFF2-40B4-BE49-F238E27FC236}">
                      <a16:creationId xmlns:a16="http://schemas.microsoft.com/office/drawing/2014/main" id="{4CC84805-8845-44A8-B27E-EDE59FA2CEE4}"/>
                    </a:ext>
                  </a:extLst>
                </p:cNvPr>
                <p:cNvSpPr/>
                <p:nvPr/>
              </p:nvSpPr>
              <p:spPr>
                <a:xfrm>
                  <a:off x="7826728" y="1986239"/>
                  <a:ext cx="395702" cy="42965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2" name="Rectangle 71">
                  <a:extLst>
                    <a:ext uri="{FF2B5EF4-FFF2-40B4-BE49-F238E27FC236}">
                      <a16:creationId xmlns:a16="http://schemas.microsoft.com/office/drawing/2014/main" id="{7D71DB17-FD08-4D6F-86EC-28DEC0E3BF2A}"/>
                    </a:ext>
                  </a:extLst>
                </p:cNvPr>
                <p:cNvSpPr/>
                <p:nvPr/>
              </p:nvSpPr>
              <p:spPr>
                <a:xfrm>
                  <a:off x="8263756" y="1986239"/>
                  <a:ext cx="395702" cy="42965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3" name="Rectangle 72">
                  <a:extLst>
                    <a:ext uri="{FF2B5EF4-FFF2-40B4-BE49-F238E27FC236}">
                      <a16:creationId xmlns:a16="http://schemas.microsoft.com/office/drawing/2014/main" id="{C3CA028F-23FA-49C7-9460-60AB0AEAA012}"/>
                    </a:ext>
                  </a:extLst>
                </p:cNvPr>
                <p:cNvSpPr/>
                <p:nvPr/>
              </p:nvSpPr>
              <p:spPr>
                <a:xfrm>
                  <a:off x="8700784" y="1986239"/>
                  <a:ext cx="395702" cy="42965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4" name="Rectangle 73">
                  <a:extLst>
                    <a:ext uri="{FF2B5EF4-FFF2-40B4-BE49-F238E27FC236}">
                      <a16:creationId xmlns:a16="http://schemas.microsoft.com/office/drawing/2014/main" id="{1EC54D5E-DCF5-4009-9CAA-009B28DA50E5}"/>
                    </a:ext>
                  </a:extLst>
                </p:cNvPr>
                <p:cNvSpPr/>
                <p:nvPr/>
              </p:nvSpPr>
              <p:spPr>
                <a:xfrm>
                  <a:off x="9137812" y="1986239"/>
                  <a:ext cx="395702" cy="42965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5" name="Rectangle 74">
                  <a:extLst>
                    <a:ext uri="{FF2B5EF4-FFF2-40B4-BE49-F238E27FC236}">
                      <a16:creationId xmlns:a16="http://schemas.microsoft.com/office/drawing/2014/main" id="{74248DDE-6320-4847-8DB9-B2CB5DA3C22F}"/>
                    </a:ext>
                  </a:extLst>
                </p:cNvPr>
                <p:cNvSpPr/>
                <p:nvPr/>
              </p:nvSpPr>
              <p:spPr>
                <a:xfrm>
                  <a:off x="9574840" y="1986239"/>
                  <a:ext cx="395702" cy="42965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6" name="Rectangle 75">
                  <a:extLst>
                    <a:ext uri="{FF2B5EF4-FFF2-40B4-BE49-F238E27FC236}">
                      <a16:creationId xmlns:a16="http://schemas.microsoft.com/office/drawing/2014/main" id="{B99B6F47-C502-435D-9F3C-E8178EE3C2F3}"/>
                    </a:ext>
                  </a:extLst>
                </p:cNvPr>
                <p:cNvSpPr/>
                <p:nvPr/>
              </p:nvSpPr>
              <p:spPr>
                <a:xfrm>
                  <a:off x="10000170" y="1986239"/>
                  <a:ext cx="395702" cy="42965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7" name="Rectangle 76">
                  <a:extLst>
                    <a:ext uri="{FF2B5EF4-FFF2-40B4-BE49-F238E27FC236}">
                      <a16:creationId xmlns:a16="http://schemas.microsoft.com/office/drawing/2014/main" id="{2D2D2F1A-E020-4778-8937-52430E79DF26}"/>
                    </a:ext>
                  </a:extLst>
                </p:cNvPr>
                <p:cNvSpPr/>
                <p:nvPr/>
              </p:nvSpPr>
              <p:spPr>
                <a:xfrm>
                  <a:off x="10437198" y="1986239"/>
                  <a:ext cx="395702" cy="42965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8" name="Rectangle 77">
                  <a:extLst>
                    <a:ext uri="{FF2B5EF4-FFF2-40B4-BE49-F238E27FC236}">
                      <a16:creationId xmlns:a16="http://schemas.microsoft.com/office/drawing/2014/main" id="{C9345805-DB86-4A3F-B672-2C8729D43FA4}"/>
                    </a:ext>
                  </a:extLst>
                </p:cNvPr>
                <p:cNvSpPr/>
                <p:nvPr/>
              </p:nvSpPr>
              <p:spPr>
                <a:xfrm>
                  <a:off x="10874226" y="1986239"/>
                  <a:ext cx="395702" cy="42965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9" name="Connecteur droit 78">
                  <a:extLst>
                    <a:ext uri="{FF2B5EF4-FFF2-40B4-BE49-F238E27FC236}">
                      <a16:creationId xmlns:a16="http://schemas.microsoft.com/office/drawing/2014/main" id="{534F4F4F-0EAF-423C-A284-32D7480830AC}"/>
                    </a:ext>
                  </a:extLst>
                </p:cNvPr>
                <p:cNvCxnSpPr>
                  <a:cxnSpLocks/>
                </p:cNvCxnSpPr>
                <p:nvPr/>
              </p:nvCxnSpPr>
              <p:spPr>
                <a:xfrm>
                  <a:off x="7198627" y="3773235"/>
                  <a:ext cx="4254528" cy="0"/>
                </a:xfrm>
                <a:prstGeom prst="line">
                  <a:avLst/>
                </a:prstGeom>
                <a:ln w="44450">
                  <a:solidFill>
                    <a:srgbClr val="FFE5F3"/>
                  </a:solidFill>
                </a:ln>
              </p:spPr>
              <p:style>
                <a:lnRef idx="1">
                  <a:schemeClr val="accent1"/>
                </a:lnRef>
                <a:fillRef idx="0">
                  <a:schemeClr val="accent1"/>
                </a:fillRef>
                <a:effectRef idx="0">
                  <a:schemeClr val="accent1"/>
                </a:effectRef>
                <a:fontRef idx="minor">
                  <a:schemeClr val="tx1"/>
                </a:fontRef>
              </p:style>
            </p:cxnSp>
            <p:sp>
              <p:nvSpPr>
                <p:cNvPr id="80" name="Rectangle 79">
                  <a:extLst>
                    <a:ext uri="{FF2B5EF4-FFF2-40B4-BE49-F238E27FC236}">
                      <a16:creationId xmlns:a16="http://schemas.microsoft.com/office/drawing/2014/main" id="{A9B25F4C-B4E7-46DE-B722-7083DC1DA5FD}"/>
                    </a:ext>
                  </a:extLst>
                </p:cNvPr>
                <p:cNvSpPr/>
                <p:nvPr/>
              </p:nvSpPr>
              <p:spPr>
                <a:xfrm>
                  <a:off x="7398948" y="3568228"/>
                  <a:ext cx="395702" cy="429658"/>
                </a:xfrm>
                <a:prstGeom prst="rect">
                  <a:avLst/>
                </a:prstGeom>
                <a:solidFill>
                  <a:srgbClr val="FFE5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1" name="Rectangle 80">
                  <a:extLst>
                    <a:ext uri="{FF2B5EF4-FFF2-40B4-BE49-F238E27FC236}">
                      <a16:creationId xmlns:a16="http://schemas.microsoft.com/office/drawing/2014/main" id="{913BFCB2-466A-4ECD-B2A3-BF39443AB2E7}"/>
                    </a:ext>
                  </a:extLst>
                </p:cNvPr>
                <p:cNvSpPr/>
                <p:nvPr/>
              </p:nvSpPr>
              <p:spPr>
                <a:xfrm>
                  <a:off x="7835976" y="3568228"/>
                  <a:ext cx="395702" cy="429658"/>
                </a:xfrm>
                <a:prstGeom prst="rect">
                  <a:avLst/>
                </a:prstGeom>
                <a:solidFill>
                  <a:srgbClr val="FFE5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2" name="Rectangle 81">
                  <a:extLst>
                    <a:ext uri="{FF2B5EF4-FFF2-40B4-BE49-F238E27FC236}">
                      <a16:creationId xmlns:a16="http://schemas.microsoft.com/office/drawing/2014/main" id="{A5449C0E-026D-4473-BA28-8DFEA8A3E63E}"/>
                    </a:ext>
                  </a:extLst>
                </p:cNvPr>
                <p:cNvSpPr/>
                <p:nvPr/>
              </p:nvSpPr>
              <p:spPr>
                <a:xfrm>
                  <a:off x="8273004" y="3568228"/>
                  <a:ext cx="395702" cy="429658"/>
                </a:xfrm>
                <a:prstGeom prst="rect">
                  <a:avLst/>
                </a:prstGeom>
                <a:solidFill>
                  <a:srgbClr val="FFE5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3" name="Rectangle 82">
                  <a:extLst>
                    <a:ext uri="{FF2B5EF4-FFF2-40B4-BE49-F238E27FC236}">
                      <a16:creationId xmlns:a16="http://schemas.microsoft.com/office/drawing/2014/main" id="{38D91C6A-0CFA-4981-97AC-EE47BED7F80D}"/>
                    </a:ext>
                  </a:extLst>
                </p:cNvPr>
                <p:cNvSpPr/>
                <p:nvPr/>
              </p:nvSpPr>
              <p:spPr>
                <a:xfrm>
                  <a:off x="8710032" y="3568228"/>
                  <a:ext cx="395702" cy="429658"/>
                </a:xfrm>
                <a:prstGeom prst="rect">
                  <a:avLst/>
                </a:prstGeom>
                <a:solidFill>
                  <a:srgbClr val="FFE5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4" name="Rectangle 83">
                  <a:extLst>
                    <a:ext uri="{FF2B5EF4-FFF2-40B4-BE49-F238E27FC236}">
                      <a16:creationId xmlns:a16="http://schemas.microsoft.com/office/drawing/2014/main" id="{88FCABE2-0F03-4997-9846-5FBFA73630D2}"/>
                    </a:ext>
                  </a:extLst>
                </p:cNvPr>
                <p:cNvSpPr/>
                <p:nvPr/>
              </p:nvSpPr>
              <p:spPr>
                <a:xfrm>
                  <a:off x="9147060" y="3568228"/>
                  <a:ext cx="395702" cy="429658"/>
                </a:xfrm>
                <a:prstGeom prst="rect">
                  <a:avLst/>
                </a:prstGeom>
                <a:solidFill>
                  <a:srgbClr val="FFE5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5" name="Rectangle 84">
                  <a:extLst>
                    <a:ext uri="{FF2B5EF4-FFF2-40B4-BE49-F238E27FC236}">
                      <a16:creationId xmlns:a16="http://schemas.microsoft.com/office/drawing/2014/main" id="{186FDE08-C5BF-41A3-9685-9A9C5051AA68}"/>
                    </a:ext>
                  </a:extLst>
                </p:cNvPr>
                <p:cNvSpPr/>
                <p:nvPr/>
              </p:nvSpPr>
              <p:spPr>
                <a:xfrm>
                  <a:off x="9584088" y="3568228"/>
                  <a:ext cx="395702" cy="429658"/>
                </a:xfrm>
                <a:prstGeom prst="rect">
                  <a:avLst/>
                </a:prstGeom>
                <a:solidFill>
                  <a:srgbClr val="FFE5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6" name="Rectangle 85">
                  <a:extLst>
                    <a:ext uri="{FF2B5EF4-FFF2-40B4-BE49-F238E27FC236}">
                      <a16:creationId xmlns:a16="http://schemas.microsoft.com/office/drawing/2014/main" id="{CE50EB67-8E98-4BD5-8FB3-02BE3432B2A7}"/>
                    </a:ext>
                  </a:extLst>
                </p:cNvPr>
                <p:cNvSpPr/>
                <p:nvPr/>
              </p:nvSpPr>
              <p:spPr>
                <a:xfrm>
                  <a:off x="10009418" y="3568228"/>
                  <a:ext cx="395702" cy="429658"/>
                </a:xfrm>
                <a:prstGeom prst="rect">
                  <a:avLst/>
                </a:prstGeom>
                <a:solidFill>
                  <a:srgbClr val="FFE5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7" name="Rectangle 86">
                  <a:extLst>
                    <a:ext uri="{FF2B5EF4-FFF2-40B4-BE49-F238E27FC236}">
                      <a16:creationId xmlns:a16="http://schemas.microsoft.com/office/drawing/2014/main" id="{07F5D68C-F15A-4B62-BF4C-3E44806B596E}"/>
                    </a:ext>
                  </a:extLst>
                </p:cNvPr>
                <p:cNvSpPr/>
                <p:nvPr/>
              </p:nvSpPr>
              <p:spPr>
                <a:xfrm>
                  <a:off x="10446446" y="3568228"/>
                  <a:ext cx="395702" cy="429658"/>
                </a:xfrm>
                <a:prstGeom prst="rect">
                  <a:avLst/>
                </a:prstGeom>
                <a:solidFill>
                  <a:srgbClr val="FFE5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8" name="Rectangle 87">
                  <a:extLst>
                    <a:ext uri="{FF2B5EF4-FFF2-40B4-BE49-F238E27FC236}">
                      <a16:creationId xmlns:a16="http://schemas.microsoft.com/office/drawing/2014/main" id="{E708EE3D-E89D-4BD4-A5D4-FAF43F4F9442}"/>
                    </a:ext>
                  </a:extLst>
                </p:cNvPr>
                <p:cNvSpPr/>
                <p:nvPr/>
              </p:nvSpPr>
              <p:spPr>
                <a:xfrm>
                  <a:off x="10883474" y="3568228"/>
                  <a:ext cx="395702" cy="429658"/>
                </a:xfrm>
                <a:prstGeom prst="rect">
                  <a:avLst/>
                </a:prstGeom>
                <a:solidFill>
                  <a:srgbClr val="FFE5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00" name="ZoneTexte 199">
                <a:extLst>
                  <a:ext uri="{FF2B5EF4-FFF2-40B4-BE49-F238E27FC236}">
                    <a16:creationId xmlns:a16="http://schemas.microsoft.com/office/drawing/2014/main" id="{D3340D41-F0D6-4222-A6E7-8F3C81860F33}"/>
                  </a:ext>
                </a:extLst>
              </p:cNvPr>
              <p:cNvSpPr txBox="1"/>
              <p:nvPr/>
            </p:nvSpPr>
            <p:spPr>
              <a:xfrm>
                <a:off x="11301350" y="942786"/>
                <a:ext cx="957490" cy="276999"/>
              </a:xfrm>
              <a:prstGeom prst="rect">
                <a:avLst/>
              </a:prstGeom>
              <a:noFill/>
            </p:spPr>
            <p:txBody>
              <a:bodyPr wrap="square" rtlCol="0">
                <a:spAutoFit/>
              </a:bodyPr>
              <a:lstStyle/>
              <a:p>
                <a:r>
                  <a:rPr lang="fr-FR" sz="1200" b="1" dirty="0">
                    <a:solidFill>
                      <a:schemeClr val="accent6">
                        <a:lumMod val="75000"/>
                      </a:schemeClr>
                    </a:solidFill>
                    <a:latin typeface="Aharoni" panose="02010803020104030203" pitchFamily="2" charset="-79"/>
                    <a:cs typeface="Aharoni" panose="02010803020104030203" pitchFamily="2" charset="-79"/>
                  </a:rPr>
                  <a:t>L1 SV</a:t>
                </a:r>
              </a:p>
            </p:txBody>
          </p:sp>
          <p:sp>
            <p:nvSpPr>
              <p:cNvPr id="203" name="ZoneTexte 202">
                <a:extLst>
                  <a:ext uri="{FF2B5EF4-FFF2-40B4-BE49-F238E27FC236}">
                    <a16:creationId xmlns:a16="http://schemas.microsoft.com/office/drawing/2014/main" id="{AC1F0AC6-D57A-479F-B0D5-4007D48E7BF0}"/>
                  </a:ext>
                </a:extLst>
              </p:cNvPr>
              <p:cNvSpPr txBox="1"/>
              <p:nvPr/>
            </p:nvSpPr>
            <p:spPr>
              <a:xfrm>
                <a:off x="11335734" y="2441862"/>
                <a:ext cx="957490" cy="276999"/>
              </a:xfrm>
              <a:prstGeom prst="rect">
                <a:avLst/>
              </a:prstGeom>
              <a:noFill/>
            </p:spPr>
            <p:txBody>
              <a:bodyPr wrap="square" rtlCol="0">
                <a:spAutoFit/>
              </a:bodyPr>
              <a:lstStyle/>
              <a:p>
                <a:r>
                  <a:rPr lang="fr-FR" sz="1200" b="1" dirty="0">
                    <a:solidFill>
                      <a:schemeClr val="accent4">
                        <a:lumMod val="75000"/>
                      </a:schemeClr>
                    </a:solidFill>
                    <a:latin typeface="Aharoni" panose="02010803020104030203" pitchFamily="2" charset="-79"/>
                    <a:cs typeface="Aharoni" panose="02010803020104030203" pitchFamily="2" charset="-79"/>
                  </a:rPr>
                  <a:t>L1 Droit</a:t>
                </a:r>
              </a:p>
            </p:txBody>
          </p:sp>
          <p:sp>
            <p:nvSpPr>
              <p:cNvPr id="204" name="ZoneTexte 203">
                <a:extLst>
                  <a:ext uri="{FF2B5EF4-FFF2-40B4-BE49-F238E27FC236}">
                    <a16:creationId xmlns:a16="http://schemas.microsoft.com/office/drawing/2014/main" id="{C41C8A01-84FB-47F1-9245-4EE203CFCC82}"/>
                  </a:ext>
                </a:extLst>
              </p:cNvPr>
              <p:cNvSpPr txBox="1"/>
              <p:nvPr/>
            </p:nvSpPr>
            <p:spPr>
              <a:xfrm>
                <a:off x="11298195" y="1444323"/>
                <a:ext cx="957490" cy="276999"/>
              </a:xfrm>
              <a:prstGeom prst="rect">
                <a:avLst/>
              </a:prstGeom>
              <a:noFill/>
            </p:spPr>
            <p:txBody>
              <a:bodyPr wrap="square" rtlCol="0">
                <a:spAutoFit/>
              </a:bodyPr>
              <a:lstStyle/>
              <a:p>
                <a:r>
                  <a:rPr lang="fr-FR" sz="1200" b="1" dirty="0">
                    <a:solidFill>
                      <a:schemeClr val="bg2">
                        <a:lumMod val="75000"/>
                      </a:schemeClr>
                    </a:solidFill>
                    <a:latin typeface="Aharoni" panose="02010803020104030203" pitchFamily="2" charset="-79"/>
                    <a:cs typeface="Aharoni" panose="02010803020104030203" pitchFamily="2" charset="-79"/>
                  </a:rPr>
                  <a:t>L1 Math</a:t>
                </a:r>
              </a:p>
            </p:txBody>
          </p:sp>
          <p:sp>
            <p:nvSpPr>
              <p:cNvPr id="205" name="ZoneTexte 204">
                <a:extLst>
                  <a:ext uri="{FF2B5EF4-FFF2-40B4-BE49-F238E27FC236}">
                    <a16:creationId xmlns:a16="http://schemas.microsoft.com/office/drawing/2014/main" id="{566A0F1E-3E92-4D13-A1B0-6A8D5912DE0C}"/>
                  </a:ext>
                </a:extLst>
              </p:cNvPr>
              <p:cNvSpPr txBox="1"/>
              <p:nvPr/>
            </p:nvSpPr>
            <p:spPr>
              <a:xfrm>
                <a:off x="11290784" y="1947667"/>
                <a:ext cx="1075386" cy="261610"/>
              </a:xfrm>
              <a:prstGeom prst="rect">
                <a:avLst/>
              </a:prstGeom>
              <a:noFill/>
            </p:spPr>
            <p:txBody>
              <a:bodyPr wrap="square" rtlCol="0">
                <a:spAutoFit/>
              </a:bodyPr>
              <a:lstStyle/>
              <a:p>
                <a:r>
                  <a:rPr lang="fr-FR" sz="1100" b="1" dirty="0">
                    <a:solidFill>
                      <a:schemeClr val="accent1">
                        <a:lumMod val="60000"/>
                        <a:lumOff val="40000"/>
                      </a:schemeClr>
                    </a:solidFill>
                    <a:latin typeface="Aharoni" panose="02010803020104030203" pitchFamily="2" charset="-79"/>
                    <a:cs typeface="Aharoni" panose="02010803020104030203" pitchFamily="2" charset="-79"/>
                  </a:rPr>
                  <a:t>L1 </a:t>
                </a:r>
                <a:r>
                  <a:rPr lang="fr-FR" sz="1000" b="1" dirty="0">
                    <a:solidFill>
                      <a:schemeClr val="accent1">
                        <a:lumMod val="60000"/>
                        <a:lumOff val="40000"/>
                      </a:schemeClr>
                    </a:solidFill>
                    <a:latin typeface="Aharoni" panose="02010803020104030203" pitchFamily="2" charset="-79"/>
                    <a:cs typeface="Aharoni" panose="02010803020104030203" pitchFamily="2" charset="-79"/>
                  </a:rPr>
                  <a:t>Langue</a:t>
                </a:r>
                <a:endParaRPr lang="fr-FR" sz="1100" b="1" dirty="0">
                  <a:solidFill>
                    <a:schemeClr val="accent1">
                      <a:lumMod val="60000"/>
                      <a:lumOff val="40000"/>
                    </a:schemeClr>
                  </a:solidFill>
                  <a:latin typeface="Aharoni" panose="02010803020104030203" pitchFamily="2" charset="-79"/>
                  <a:cs typeface="Aharoni" panose="02010803020104030203" pitchFamily="2" charset="-79"/>
                </a:endParaRPr>
              </a:p>
            </p:txBody>
          </p:sp>
          <p:sp>
            <p:nvSpPr>
              <p:cNvPr id="206" name="ZoneTexte 205">
                <a:extLst>
                  <a:ext uri="{FF2B5EF4-FFF2-40B4-BE49-F238E27FC236}">
                    <a16:creationId xmlns:a16="http://schemas.microsoft.com/office/drawing/2014/main" id="{9ADB8FD3-0120-474F-8127-C23AEAD52236}"/>
                  </a:ext>
                </a:extLst>
              </p:cNvPr>
              <p:cNvSpPr txBox="1"/>
              <p:nvPr/>
            </p:nvSpPr>
            <p:spPr>
              <a:xfrm>
                <a:off x="11301599" y="2936364"/>
                <a:ext cx="1075386" cy="261610"/>
              </a:xfrm>
              <a:prstGeom prst="rect">
                <a:avLst/>
              </a:prstGeom>
              <a:noFill/>
            </p:spPr>
            <p:txBody>
              <a:bodyPr wrap="square" rtlCol="0">
                <a:spAutoFit/>
              </a:bodyPr>
              <a:lstStyle/>
              <a:p>
                <a:r>
                  <a:rPr lang="fr-FR" sz="1100" b="1" dirty="0">
                    <a:solidFill>
                      <a:srgbClr val="FDE1FF"/>
                    </a:solidFill>
                    <a:latin typeface="Aharoni" panose="02010803020104030203" pitchFamily="2" charset="-79"/>
                    <a:cs typeface="Aharoni" panose="02010803020104030203" pitchFamily="2" charset="-79"/>
                  </a:rPr>
                  <a:t>L1 </a:t>
                </a:r>
                <a:r>
                  <a:rPr lang="fr-FR" sz="1000" b="1" dirty="0">
                    <a:solidFill>
                      <a:srgbClr val="FDE1FF"/>
                    </a:solidFill>
                    <a:latin typeface="Aharoni" panose="02010803020104030203" pitchFamily="2" charset="-79"/>
                    <a:cs typeface="Aharoni" panose="02010803020104030203" pitchFamily="2" charset="-79"/>
                  </a:rPr>
                  <a:t>Physique</a:t>
                </a:r>
                <a:endParaRPr lang="fr-FR" sz="1100" b="1" dirty="0">
                  <a:solidFill>
                    <a:srgbClr val="FDE1FF"/>
                  </a:solidFill>
                  <a:latin typeface="Aharoni" panose="02010803020104030203" pitchFamily="2" charset="-79"/>
                  <a:cs typeface="Aharoni" panose="02010803020104030203" pitchFamily="2" charset="-79"/>
                </a:endParaRPr>
              </a:p>
            </p:txBody>
          </p:sp>
          <p:sp>
            <p:nvSpPr>
              <p:cNvPr id="207" name="ZoneTexte 206">
                <a:extLst>
                  <a:ext uri="{FF2B5EF4-FFF2-40B4-BE49-F238E27FC236}">
                    <a16:creationId xmlns:a16="http://schemas.microsoft.com/office/drawing/2014/main" id="{F315A5C4-129B-4BB9-A416-0B94119396C7}"/>
                  </a:ext>
                </a:extLst>
              </p:cNvPr>
              <p:cNvSpPr txBox="1"/>
              <p:nvPr/>
            </p:nvSpPr>
            <p:spPr>
              <a:xfrm>
                <a:off x="11345761" y="3420357"/>
                <a:ext cx="1075386" cy="261610"/>
              </a:xfrm>
              <a:prstGeom prst="rect">
                <a:avLst/>
              </a:prstGeom>
              <a:noFill/>
            </p:spPr>
            <p:txBody>
              <a:bodyPr wrap="square" rtlCol="0">
                <a:spAutoFit/>
              </a:bodyPr>
              <a:lstStyle/>
              <a:p>
                <a:r>
                  <a:rPr lang="fr-FR" sz="1100" b="1" dirty="0">
                    <a:solidFill>
                      <a:schemeClr val="accent1">
                        <a:lumMod val="60000"/>
                        <a:lumOff val="40000"/>
                      </a:schemeClr>
                    </a:solidFill>
                    <a:latin typeface="Aharoni" panose="02010803020104030203" pitchFamily="2" charset="-79"/>
                    <a:cs typeface="Aharoni" panose="02010803020104030203" pitchFamily="2" charset="-79"/>
                  </a:rPr>
                  <a:t>L1 </a:t>
                </a:r>
                <a:r>
                  <a:rPr lang="fr-FR" sz="1000" b="1" dirty="0">
                    <a:solidFill>
                      <a:schemeClr val="accent1">
                        <a:lumMod val="60000"/>
                        <a:lumOff val="40000"/>
                      </a:schemeClr>
                    </a:solidFill>
                    <a:latin typeface="Aharoni" panose="02010803020104030203" pitchFamily="2" charset="-79"/>
                    <a:cs typeface="Aharoni" panose="02010803020104030203" pitchFamily="2" charset="-79"/>
                  </a:rPr>
                  <a:t>Marketing</a:t>
                </a:r>
                <a:endParaRPr lang="fr-FR" sz="1100" b="1" dirty="0">
                  <a:solidFill>
                    <a:schemeClr val="accent1">
                      <a:lumMod val="60000"/>
                      <a:lumOff val="40000"/>
                    </a:schemeClr>
                  </a:solidFill>
                  <a:latin typeface="Aharoni" panose="02010803020104030203" pitchFamily="2" charset="-79"/>
                  <a:cs typeface="Aharoni" panose="02010803020104030203" pitchFamily="2" charset="-79"/>
                </a:endParaRPr>
              </a:p>
            </p:txBody>
          </p:sp>
        </p:grpSp>
        <p:sp>
          <p:nvSpPr>
            <p:cNvPr id="213" name="ZoneTexte 212">
              <a:extLst>
                <a:ext uri="{FF2B5EF4-FFF2-40B4-BE49-F238E27FC236}">
                  <a16:creationId xmlns:a16="http://schemas.microsoft.com/office/drawing/2014/main" id="{0C61E833-1630-4D34-9D69-ADA70A0FD861}"/>
                </a:ext>
              </a:extLst>
            </p:cNvPr>
            <p:cNvSpPr txBox="1"/>
            <p:nvPr/>
          </p:nvSpPr>
          <p:spPr>
            <a:xfrm>
              <a:off x="7571279" y="4427449"/>
              <a:ext cx="3470822" cy="369332"/>
            </a:xfrm>
            <a:prstGeom prst="rect">
              <a:avLst/>
            </a:prstGeom>
            <a:noFill/>
          </p:spPr>
          <p:txBody>
            <a:bodyPr wrap="square" rtlCol="0">
              <a:spAutoFit/>
            </a:bodyPr>
            <a:lstStyle/>
            <a:p>
              <a:r>
                <a:rPr lang="fr-FR" b="1" dirty="0">
                  <a:solidFill>
                    <a:srgbClr val="44B9D0"/>
                  </a:solidFill>
                  <a:latin typeface="Aharoni" panose="02010803020104030203" pitchFamily="2" charset="-79"/>
                  <a:cs typeface="Aharoni" panose="02010803020104030203" pitchFamily="2" charset="-79"/>
                </a:rPr>
                <a:t>Catalogue des formations LRU</a:t>
              </a:r>
            </a:p>
          </p:txBody>
        </p:sp>
      </p:grpSp>
      <p:pic>
        <p:nvPicPr>
          <p:cNvPr id="7" name="Image 6" descr="Une image contenant texte&#10;&#10;Description générée automatiquement">
            <a:extLst>
              <a:ext uri="{FF2B5EF4-FFF2-40B4-BE49-F238E27FC236}">
                <a16:creationId xmlns:a16="http://schemas.microsoft.com/office/drawing/2014/main" id="{F6B36207-15DF-4960-A74A-FA993A7986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614" y="2606704"/>
            <a:ext cx="1458712" cy="1512738"/>
          </a:xfrm>
          <a:prstGeom prst="rect">
            <a:avLst/>
          </a:prstGeom>
        </p:spPr>
      </p:pic>
      <p:pic>
        <p:nvPicPr>
          <p:cNvPr id="13" name="Image 12" descr="Une image contenant texte&#10;&#10;Description générée automatiquement">
            <a:extLst>
              <a:ext uri="{FF2B5EF4-FFF2-40B4-BE49-F238E27FC236}">
                <a16:creationId xmlns:a16="http://schemas.microsoft.com/office/drawing/2014/main" id="{6BA80520-2A51-43EE-ADD3-FD36639AEE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886594">
            <a:off x="3772753" y="415252"/>
            <a:ext cx="943199" cy="938852"/>
          </a:xfrm>
          <a:prstGeom prst="rect">
            <a:avLst/>
          </a:prstGeom>
        </p:spPr>
      </p:pic>
      <p:grpSp>
        <p:nvGrpSpPr>
          <p:cNvPr id="165" name="Groupe 164">
            <a:extLst>
              <a:ext uri="{FF2B5EF4-FFF2-40B4-BE49-F238E27FC236}">
                <a16:creationId xmlns:a16="http://schemas.microsoft.com/office/drawing/2014/main" id="{83F1CE8F-C923-4E63-A89C-ABE743D8DBC4}"/>
              </a:ext>
            </a:extLst>
          </p:cNvPr>
          <p:cNvGrpSpPr/>
          <p:nvPr/>
        </p:nvGrpSpPr>
        <p:grpSpPr>
          <a:xfrm>
            <a:off x="7514520" y="901309"/>
            <a:ext cx="3648306" cy="2873798"/>
            <a:chOff x="7389700" y="1457495"/>
            <a:chExt cx="3889476" cy="3063769"/>
          </a:xfrm>
        </p:grpSpPr>
        <p:sp>
          <p:nvSpPr>
            <p:cNvPr id="156" name="Rectangle 155">
              <a:extLst>
                <a:ext uri="{FF2B5EF4-FFF2-40B4-BE49-F238E27FC236}">
                  <a16:creationId xmlns:a16="http://schemas.microsoft.com/office/drawing/2014/main" id="{EE39A413-9D58-4557-86C8-55F865247B1F}"/>
                </a:ext>
              </a:extLst>
            </p:cNvPr>
            <p:cNvSpPr/>
            <p:nvPr/>
          </p:nvSpPr>
          <p:spPr>
            <a:xfrm>
              <a:off x="7826728" y="1457495"/>
              <a:ext cx="395702" cy="42965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7" name="Rectangle 156">
              <a:extLst>
                <a:ext uri="{FF2B5EF4-FFF2-40B4-BE49-F238E27FC236}">
                  <a16:creationId xmlns:a16="http://schemas.microsoft.com/office/drawing/2014/main" id="{7E887FF0-2457-4076-A230-C98FE71F5ED7}"/>
                </a:ext>
              </a:extLst>
            </p:cNvPr>
            <p:cNvSpPr/>
            <p:nvPr/>
          </p:nvSpPr>
          <p:spPr>
            <a:xfrm>
              <a:off x="9574840" y="1457495"/>
              <a:ext cx="395702" cy="42965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8" name="Rectangle 157">
              <a:extLst>
                <a:ext uri="{FF2B5EF4-FFF2-40B4-BE49-F238E27FC236}">
                  <a16:creationId xmlns:a16="http://schemas.microsoft.com/office/drawing/2014/main" id="{6557A17E-C89E-4A37-9D26-6D4571655EB4}"/>
                </a:ext>
              </a:extLst>
            </p:cNvPr>
            <p:cNvSpPr/>
            <p:nvPr/>
          </p:nvSpPr>
          <p:spPr>
            <a:xfrm>
              <a:off x="10000170" y="1457495"/>
              <a:ext cx="395702" cy="42965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9" name="Rectangle 158">
              <a:extLst>
                <a:ext uri="{FF2B5EF4-FFF2-40B4-BE49-F238E27FC236}">
                  <a16:creationId xmlns:a16="http://schemas.microsoft.com/office/drawing/2014/main" id="{8A2A59C8-B1ED-47FA-AD5B-A645FBFFC953}"/>
                </a:ext>
              </a:extLst>
            </p:cNvPr>
            <p:cNvSpPr/>
            <p:nvPr/>
          </p:nvSpPr>
          <p:spPr>
            <a:xfrm>
              <a:off x="7389700" y="2508179"/>
              <a:ext cx="395702" cy="429658"/>
            </a:xfrm>
            <a:prstGeom prst="rect">
              <a:avLst/>
            </a:prstGeom>
            <a:solidFill>
              <a:srgbClr val="7D2F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0" name="Rectangle 159">
              <a:extLst>
                <a:ext uri="{FF2B5EF4-FFF2-40B4-BE49-F238E27FC236}">
                  <a16:creationId xmlns:a16="http://schemas.microsoft.com/office/drawing/2014/main" id="{E37734DA-B5E9-4FF4-97EF-72FE8B649268}"/>
                </a:ext>
              </a:extLst>
            </p:cNvPr>
            <p:cNvSpPr/>
            <p:nvPr/>
          </p:nvSpPr>
          <p:spPr>
            <a:xfrm>
              <a:off x="10446446" y="3036989"/>
              <a:ext cx="395702" cy="429658"/>
            </a:xfrm>
            <a:prstGeom prst="rect">
              <a:avLst/>
            </a:prstGeom>
            <a:solidFill>
              <a:srgbClr val="DFAD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1" name="Rectangle 160">
              <a:extLst>
                <a:ext uri="{FF2B5EF4-FFF2-40B4-BE49-F238E27FC236}">
                  <a16:creationId xmlns:a16="http://schemas.microsoft.com/office/drawing/2014/main" id="{A0FCA10E-31E9-4AF0-BF0A-B6F0876DBE14}"/>
                </a:ext>
              </a:extLst>
            </p:cNvPr>
            <p:cNvSpPr/>
            <p:nvPr/>
          </p:nvSpPr>
          <p:spPr>
            <a:xfrm>
              <a:off x="10883474" y="3036989"/>
              <a:ext cx="395702" cy="429658"/>
            </a:xfrm>
            <a:prstGeom prst="rect">
              <a:avLst/>
            </a:prstGeom>
            <a:solidFill>
              <a:srgbClr val="DFAD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2" name="Rectangle 161">
              <a:extLst>
                <a:ext uri="{FF2B5EF4-FFF2-40B4-BE49-F238E27FC236}">
                  <a16:creationId xmlns:a16="http://schemas.microsoft.com/office/drawing/2014/main" id="{6A2E174F-766F-47A7-940F-76FAE22748AA}"/>
                </a:ext>
              </a:extLst>
            </p:cNvPr>
            <p:cNvSpPr/>
            <p:nvPr/>
          </p:nvSpPr>
          <p:spPr>
            <a:xfrm>
              <a:off x="8314330" y="4081785"/>
              <a:ext cx="395702" cy="439479"/>
            </a:xfrm>
            <a:prstGeom prst="rect">
              <a:avLst/>
            </a:prstGeom>
            <a:solidFill>
              <a:srgbClr val="5982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3" name="Rectangle 162">
              <a:extLst>
                <a:ext uri="{FF2B5EF4-FFF2-40B4-BE49-F238E27FC236}">
                  <a16:creationId xmlns:a16="http://schemas.microsoft.com/office/drawing/2014/main" id="{21CBADA3-4E2C-4EB9-899D-666796C6F6B0}"/>
                </a:ext>
              </a:extLst>
            </p:cNvPr>
            <p:cNvSpPr/>
            <p:nvPr/>
          </p:nvSpPr>
          <p:spPr>
            <a:xfrm>
              <a:off x="8751358" y="4081785"/>
              <a:ext cx="395702" cy="439479"/>
            </a:xfrm>
            <a:prstGeom prst="rect">
              <a:avLst/>
            </a:prstGeom>
            <a:solidFill>
              <a:srgbClr val="5982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4" name="Rectangle 163">
              <a:extLst>
                <a:ext uri="{FF2B5EF4-FFF2-40B4-BE49-F238E27FC236}">
                  <a16:creationId xmlns:a16="http://schemas.microsoft.com/office/drawing/2014/main" id="{899B3C04-F349-490D-A013-7F5F7C3AC99D}"/>
                </a:ext>
              </a:extLst>
            </p:cNvPr>
            <p:cNvSpPr/>
            <p:nvPr/>
          </p:nvSpPr>
          <p:spPr>
            <a:xfrm>
              <a:off x="9188386" y="4081785"/>
              <a:ext cx="395702" cy="439479"/>
            </a:xfrm>
            <a:prstGeom prst="rect">
              <a:avLst/>
            </a:prstGeom>
            <a:solidFill>
              <a:srgbClr val="5982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83" name="Rectangle 182">
            <a:extLst>
              <a:ext uri="{FF2B5EF4-FFF2-40B4-BE49-F238E27FC236}">
                <a16:creationId xmlns:a16="http://schemas.microsoft.com/office/drawing/2014/main" id="{E55ADADE-80C9-4361-A0A6-6A347E2F3246}"/>
              </a:ext>
            </a:extLst>
          </p:cNvPr>
          <p:cNvSpPr/>
          <p:nvPr/>
        </p:nvSpPr>
        <p:spPr>
          <a:xfrm>
            <a:off x="8824961" y="5223465"/>
            <a:ext cx="371166" cy="412229"/>
          </a:xfrm>
          <a:prstGeom prst="rect">
            <a:avLst/>
          </a:prstGeom>
          <a:solidFill>
            <a:srgbClr val="5982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84" name="Rectangle 183">
            <a:extLst>
              <a:ext uri="{FF2B5EF4-FFF2-40B4-BE49-F238E27FC236}">
                <a16:creationId xmlns:a16="http://schemas.microsoft.com/office/drawing/2014/main" id="{79207C74-CA0A-4098-957D-E8CCE7C6AE9A}"/>
              </a:ext>
            </a:extLst>
          </p:cNvPr>
          <p:cNvSpPr/>
          <p:nvPr/>
        </p:nvSpPr>
        <p:spPr>
          <a:xfrm>
            <a:off x="10436385" y="5228072"/>
            <a:ext cx="371166" cy="403017"/>
          </a:xfrm>
          <a:prstGeom prst="rect">
            <a:avLst/>
          </a:prstGeom>
          <a:solidFill>
            <a:srgbClr val="DFAD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91" name="Groupe 190">
            <a:extLst>
              <a:ext uri="{FF2B5EF4-FFF2-40B4-BE49-F238E27FC236}">
                <a16:creationId xmlns:a16="http://schemas.microsoft.com/office/drawing/2014/main" id="{048D5272-EE11-4899-A5B7-CF805BA10F46}"/>
              </a:ext>
            </a:extLst>
          </p:cNvPr>
          <p:cNvGrpSpPr/>
          <p:nvPr/>
        </p:nvGrpSpPr>
        <p:grpSpPr>
          <a:xfrm>
            <a:off x="7294912" y="1083253"/>
            <a:ext cx="4724565" cy="4889250"/>
            <a:chOff x="7245618" y="1069688"/>
            <a:chExt cx="4724565" cy="4889250"/>
          </a:xfrm>
        </p:grpSpPr>
        <p:sp>
          <p:nvSpPr>
            <p:cNvPr id="166" name="Forme libre : forme 165">
              <a:extLst>
                <a:ext uri="{FF2B5EF4-FFF2-40B4-BE49-F238E27FC236}">
                  <a16:creationId xmlns:a16="http://schemas.microsoft.com/office/drawing/2014/main" id="{5FD81C07-DCC0-41E9-BF4B-72A1BDCED8D4}"/>
                </a:ext>
              </a:extLst>
            </p:cNvPr>
            <p:cNvSpPr/>
            <p:nvPr/>
          </p:nvSpPr>
          <p:spPr>
            <a:xfrm>
              <a:off x="7245618" y="1069688"/>
              <a:ext cx="3870019" cy="2477806"/>
            </a:xfrm>
            <a:custGeom>
              <a:avLst/>
              <a:gdLst>
                <a:gd name="connsiteX0" fmla="*/ 0 w 4125844"/>
                <a:gd name="connsiteY0" fmla="*/ 1069009 h 2641600"/>
                <a:gd name="connsiteX1" fmla="*/ 229705 w 4125844"/>
                <a:gd name="connsiteY1" fmla="*/ 1064591 h 2641600"/>
                <a:gd name="connsiteX2" fmla="*/ 671444 w 4125844"/>
                <a:gd name="connsiteY2" fmla="*/ 17670 h 2641600"/>
                <a:gd name="connsiteX3" fmla="*/ 1055757 w 4125844"/>
                <a:gd name="connsiteY3" fmla="*/ 17670 h 2641600"/>
                <a:gd name="connsiteX4" fmla="*/ 1161774 w 4125844"/>
                <a:gd name="connsiteY4" fmla="*/ 2641600 h 2641600"/>
                <a:gd name="connsiteX5" fmla="*/ 2411896 w 4125844"/>
                <a:gd name="connsiteY5" fmla="*/ 2628348 h 2641600"/>
                <a:gd name="connsiteX6" fmla="*/ 2420731 w 4125844"/>
                <a:gd name="connsiteY6" fmla="*/ 0 h 2641600"/>
                <a:gd name="connsiteX7" fmla="*/ 3224696 w 4125844"/>
                <a:gd name="connsiteY7" fmla="*/ 0 h 2641600"/>
                <a:gd name="connsiteX8" fmla="*/ 3282122 w 4125844"/>
                <a:gd name="connsiteY8" fmla="*/ 1590261 h 2641600"/>
                <a:gd name="connsiteX9" fmla="*/ 4125844 w 4125844"/>
                <a:gd name="connsiteY9" fmla="*/ 1590261 h 2641600"/>
                <a:gd name="connsiteX10" fmla="*/ 4125844 w 4125844"/>
                <a:gd name="connsiteY10" fmla="*/ 159026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25844" h="2641600">
                  <a:moveTo>
                    <a:pt x="0" y="1069009"/>
                  </a:moveTo>
                  <a:lnTo>
                    <a:pt x="229705" y="1064591"/>
                  </a:lnTo>
                  <a:lnTo>
                    <a:pt x="671444" y="17670"/>
                  </a:lnTo>
                  <a:lnTo>
                    <a:pt x="1055757" y="17670"/>
                  </a:lnTo>
                  <a:lnTo>
                    <a:pt x="1161774" y="2641600"/>
                  </a:lnTo>
                  <a:lnTo>
                    <a:pt x="2411896" y="2628348"/>
                  </a:lnTo>
                  <a:lnTo>
                    <a:pt x="2420731" y="0"/>
                  </a:lnTo>
                  <a:lnTo>
                    <a:pt x="3224696" y="0"/>
                  </a:lnTo>
                  <a:lnTo>
                    <a:pt x="3282122" y="1590261"/>
                  </a:lnTo>
                  <a:lnTo>
                    <a:pt x="4125844" y="1590261"/>
                  </a:lnTo>
                  <a:lnTo>
                    <a:pt x="4125844" y="1590261"/>
                  </a:lnTo>
                </a:path>
              </a:pathLst>
            </a:custGeom>
            <a:noFill/>
            <a:ln w="698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8" name="Forme libre : forme 177">
              <a:extLst>
                <a:ext uri="{FF2B5EF4-FFF2-40B4-BE49-F238E27FC236}">
                  <a16:creationId xmlns:a16="http://schemas.microsoft.com/office/drawing/2014/main" id="{DD6D76B1-A091-44E2-8983-34A920A7C450}"/>
                </a:ext>
              </a:extLst>
            </p:cNvPr>
            <p:cNvSpPr/>
            <p:nvPr/>
          </p:nvSpPr>
          <p:spPr>
            <a:xfrm>
              <a:off x="10961647" y="2561780"/>
              <a:ext cx="1008536" cy="3397158"/>
            </a:xfrm>
            <a:custGeom>
              <a:avLst/>
              <a:gdLst>
                <a:gd name="connsiteX0" fmla="*/ 0 w 569844"/>
                <a:gd name="connsiteY0" fmla="*/ 0 h 2292626"/>
                <a:gd name="connsiteX1" fmla="*/ 543339 w 569844"/>
                <a:gd name="connsiteY1" fmla="*/ 0 h 2292626"/>
                <a:gd name="connsiteX2" fmla="*/ 569844 w 569844"/>
                <a:gd name="connsiteY2" fmla="*/ 2292626 h 2292626"/>
                <a:gd name="connsiteX3" fmla="*/ 167861 w 569844"/>
                <a:gd name="connsiteY3" fmla="*/ 2292626 h 2292626"/>
                <a:gd name="connsiteX4" fmla="*/ 167861 w 569844"/>
                <a:gd name="connsiteY4" fmla="*/ 2288209 h 2292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9844" h="2292626">
                  <a:moveTo>
                    <a:pt x="0" y="0"/>
                  </a:moveTo>
                  <a:lnTo>
                    <a:pt x="543339" y="0"/>
                  </a:lnTo>
                  <a:lnTo>
                    <a:pt x="569844" y="2292626"/>
                  </a:lnTo>
                  <a:lnTo>
                    <a:pt x="167861" y="2292626"/>
                  </a:lnTo>
                  <a:lnTo>
                    <a:pt x="167861" y="2288209"/>
                  </a:lnTo>
                </a:path>
              </a:pathLst>
            </a:custGeom>
            <a:noFill/>
            <a:ln w="730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nvGrpSpPr>
          <p:cNvPr id="211" name="Groupe 210">
            <a:extLst>
              <a:ext uri="{FF2B5EF4-FFF2-40B4-BE49-F238E27FC236}">
                <a16:creationId xmlns:a16="http://schemas.microsoft.com/office/drawing/2014/main" id="{010C9F43-CC6F-48B6-8204-EFAA96FB64DE}"/>
              </a:ext>
            </a:extLst>
          </p:cNvPr>
          <p:cNvGrpSpPr/>
          <p:nvPr/>
        </p:nvGrpSpPr>
        <p:grpSpPr>
          <a:xfrm>
            <a:off x="1871017" y="2107582"/>
            <a:ext cx="4324477" cy="4521964"/>
            <a:chOff x="1871017" y="2107582"/>
            <a:chExt cx="4324477" cy="4521964"/>
          </a:xfrm>
        </p:grpSpPr>
        <p:grpSp>
          <p:nvGrpSpPr>
            <p:cNvPr id="209" name="Groupe 208">
              <a:extLst>
                <a:ext uri="{FF2B5EF4-FFF2-40B4-BE49-F238E27FC236}">
                  <a16:creationId xmlns:a16="http://schemas.microsoft.com/office/drawing/2014/main" id="{7DF91238-472F-4FF5-B186-3219253FABF9}"/>
                </a:ext>
              </a:extLst>
            </p:cNvPr>
            <p:cNvGrpSpPr/>
            <p:nvPr/>
          </p:nvGrpSpPr>
          <p:grpSpPr>
            <a:xfrm>
              <a:off x="1871017" y="2107582"/>
              <a:ext cx="4324477" cy="4521964"/>
              <a:chOff x="1871017" y="2107582"/>
              <a:chExt cx="4324477" cy="4521964"/>
            </a:xfrm>
          </p:grpSpPr>
          <p:sp>
            <p:nvSpPr>
              <p:cNvPr id="199" name="Rectangle : coins arrondis 198">
                <a:extLst>
                  <a:ext uri="{FF2B5EF4-FFF2-40B4-BE49-F238E27FC236}">
                    <a16:creationId xmlns:a16="http://schemas.microsoft.com/office/drawing/2014/main" id="{FE22D1D3-517E-4803-AA36-B99926952C59}"/>
                  </a:ext>
                </a:extLst>
              </p:cNvPr>
              <p:cNvSpPr/>
              <p:nvPr/>
            </p:nvSpPr>
            <p:spPr>
              <a:xfrm>
                <a:off x="3727259" y="2107582"/>
                <a:ext cx="2468235" cy="4521964"/>
              </a:xfrm>
              <a:prstGeom prst="roundRect">
                <a:avLst/>
              </a:prstGeom>
              <a:noFill/>
              <a:ln w="76200">
                <a:solidFill>
                  <a:schemeClr val="accent6">
                    <a:lumMod val="40000"/>
                    <a:lumOff val="6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66" name="Groupe 65">
                <a:extLst>
                  <a:ext uri="{FF2B5EF4-FFF2-40B4-BE49-F238E27FC236}">
                    <a16:creationId xmlns:a16="http://schemas.microsoft.com/office/drawing/2014/main" id="{B2AEE817-82BA-4644-830C-A9720A196B02}"/>
                  </a:ext>
                </a:extLst>
              </p:cNvPr>
              <p:cNvGrpSpPr/>
              <p:nvPr/>
            </p:nvGrpSpPr>
            <p:grpSpPr>
              <a:xfrm>
                <a:off x="1871017" y="2232093"/>
                <a:ext cx="3959672" cy="1740860"/>
                <a:chOff x="2424224" y="2827514"/>
                <a:chExt cx="4104221" cy="1855939"/>
              </a:xfrm>
            </p:grpSpPr>
            <p:pic>
              <p:nvPicPr>
                <p:cNvPr id="15" name="Image 14">
                  <a:extLst>
                    <a:ext uri="{FF2B5EF4-FFF2-40B4-BE49-F238E27FC236}">
                      <a16:creationId xmlns:a16="http://schemas.microsoft.com/office/drawing/2014/main" id="{D18267B1-6E33-46F5-977B-C6C64FE3BF9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72506" y="2827514"/>
                  <a:ext cx="1855939" cy="1855939"/>
                </a:xfrm>
                <a:prstGeom prst="rect">
                  <a:avLst/>
                </a:prstGeom>
              </p:spPr>
            </p:pic>
            <p:sp>
              <p:nvSpPr>
                <p:cNvPr id="64" name="Forme libre : forme 63">
                  <a:extLst>
                    <a:ext uri="{FF2B5EF4-FFF2-40B4-BE49-F238E27FC236}">
                      <a16:creationId xmlns:a16="http://schemas.microsoft.com/office/drawing/2014/main" id="{B7981C4E-8D3B-4CCC-84A4-2387A90A1922}"/>
                    </a:ext>
                  </a:extLst>
                </p:cNvPr>
                <p:cNvSpPr/>
                <p:nvPr/>
              </p:nvSpPr>
              <p:spPr>
                <a:xfrm>
                  <a:off x="2424224" y="3827721"/>
                  <a:ext cx="2296634" cy="31898"/>
                </a:xfrm>
                <a:custGeom>
                  <a:avLst/>
                  <a:gdLst>
                    <a:gd name="connsiteX0" fmla="*/ 0 w 2296633"/>
                    <a:gd name="connsiteY0" fmla="*/ 31898 h 31898"/>
                    <a:gd name="connsiteX1" fmla="*/ 2296633 w 2296633"/>
                    <a:gd name="connsiteY1" fmla="*/ 0 h 31898"/>
                  </a:gdLst>
                  <a:ahLst/>
                  <a:cxnLst>
                    <a:cxn ang="0">
                      <a:pos x="connsiteX0" y="connsiteY0"/>
                    </a:cxn>
                    <a:cxn ang="0">
                      <a:pos x="connsiteX1" y="connsiteY1"/>
                    </a:cxn>
                  </a:cxnLst>
                  <a:rect l="l" t="t" r="r" b="b"/>
                  <a:pathLst>
                    <a:path w="2296633" h="31898">
                      <a:moveTo>
                        <a:pt x="0" y="31898"/>
                      </a:moveTo>
                      <a:lnTo>
                        <a:pt x="2296633" y="0"/>
                      </a:lnTo>
                    </a:path>
                  </a:pathLst>
                </a:custGeom>
                <a:noFill/>
                <a:ln w="666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sp>
          <p:nvSpPr>
            <p:cNvPr id="210" name="ZoneTexte 209">
              <a:extLst>
                <a:ext uri="{FF2B5EF4-FFF2-40B4-BE49-F238E27FC236}">
                  <a16:creationId xmlns:a16="http://schemas.microsoft.com/office/drawing/2014/main" id="{0AB5594F-B97A-437A-A988-14C5A4F73CC2}"/>
                </a:ext>
              </a:extLst>
            </p:cNvPr>
            <p:cNvSpPr txBox="1"/>
            <p:nvPr/>
          </p:nvSpPr>
          <p:spPr>
            <a:xfrm rot="16200000">
              <a:off x="1821699" y="3951271"/>
              <a:ext cx="3397145" cy="400110"/>
            </a:xfrm>
            <a:prstGeom prst="rect">
              <a:avLst/>
            </a:prstGeom>
            <a:noFill/>
          </p:spPr>
          <p:txBody>
            <a:bodyPr wrap="square" rtlCol="0">
              <a:spAutoFit/>
            </a:bodyPr>
            <a:lstStyle/>
            <a:p>
              <a:r>
                <a:rPr lang="fr-FR" sz="2000" dirty="0">
                  <a:solidFill>
                    <a:schemeClr val="accent6">
                      <a:lumMod val="60000"/>
                      <a:lumOff val="40000"/>
                    </a:schemeClr>
                  </a:solidFill>
                  <a:latin typeface="Aharoni" panose="02010803020104030203" pitchFamily="2" charset="-79"/>
                  <a:cs typeface="Aharoni" panose="02010803020104030203" pitchFamily="2" charset="-79"/>
                </a:rPr>
                <a:t>Plateforme Numérique</a:t>
              </a:r>
            </a:p>
          </p:txBody>
        </p:sp>
      </p:grpSp>
      <p:grpSp>
        <p:nvGrpSpPr>
          <p:cNvPr id="216" name="Groupe 215">
            <a:extLst>
              <a:ext uri="{FF2B5EF4-FFF2-40B4-BE49-F238E27FC236}">
                <a16:creationId xmlns:a16="http://schemas.microsoft.com/office/drawing/2014/main" id="{9EA680BE-DD7C-4C31-8CEA-E9B6E0CB31F4}"/>
              </a:ext>
            </a:extLst>
          </p:cNvPr>
          <p:cNvGrpSpPr/>
          <p:nvPr/>
        </p:nvGrpSpPr>
        <p:grpSpPr>
          <a:xfrm>
            <a:off x="3653752" y="4538100"/>
            <a:ext cx="3850386" cy="2314514"/>
            <a:chOff x="3738276" y="4538100"/>
            <a:chExt cx="3850386" cy="2314514"/>
          </a:xfrm>
        </p:grpSpPr>
        <p:cxnSp>
          <p:nvCxnSpPr>
            <p:cNvPr id="193" name="Connecteur droit 192">
              <a:extLst>
                <a:ext uri="{FF2B5EF4-FFF2-40B4-BE49-F238E27FC236}">
                  <a16:creationId xmlns:a16="http://schemas.microsoft.com/office/drawing/2014/main" id="{5CBB0AC8-FB6B-4BC6-B7B1-879E9C619909}"/>
                </a:ext>
              </a:extLst>
            </p:cNvPr>
            <p:cNvCxnSpPr>
              <a:cxnSpLocks/>
            </p:cNvCxnSpPr>
            <p:nvPr/>
          </p:nvCxnSpPr>
          <p:spPr>
            <a:xfrm flipH="1">
              <a:off x="5616029" y="5968126"/>
              <a:ext cx="1972633" cy="0"/>
            </a:xfrm>
            <a:prstGeom prst="line">
              <a:avLst/>
            </a:prstGeom>
            <a:ln w="730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12" name="Groupe 211">
              <a:extLst>
                <a:ext uri="{FF2B5EF4-FFF2-40B4-BE49-F238E27FC236}">
                  <a16:creationId xmlns:a16="http://schemas.microsoft.com/office/drawing/2014/main" id="{7D3B25F6-5444-4E87-AF77-6A4B3DE74C0E}"/>
                </a:ext>
              </a:extLst>
            </p:cNvPr>
            <p:cNvGrpSpPr/>
            <p:nvPr/>
          </p:nvGrpSpPr>
          <p:grpSpPr>
            <a:xfrm>
              <a:off x="3738276" y="4538100"/>
              <a:ext cx="2745175" cy="2314514"/>
              <a:chOff x="3738276" y="4538100"/>
              <a:chExt cx="2745175" cy="2314514"/>
            </a:xfrm>
          </p:grpSpPr>
          <p:pic>
            <p:nvPicPr>
              <p:cNvPr id="186" name="Image 185" descr="Une image contenant texte&#10;&#10;Description générée automatiquement">
                <a:extLst>
                  <a:ext uri="{FF2B5EF4-FFF2-40B4-BE49-F238E27FC236}">
                    <a16:creationId xmlns:a16="http://schemas.microsoft.com/office/drawing/2014/main" id="{8721A758-17ED-4320-A894-A9583CAC86B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62523" y="4538100"/>
                <a:ext cx="2296682" cy="2091446"/>
              </a:xfrm>
              <a:prstGeom prst="rect">
                <a:avLst/>
              </a:prstGeom>
            </p:spPr>
          </p:pic>
          <p:sp>
            <p:nvSpPr>
              <p:cNvPr id="197" name="ZoneTexte 196">
                <a:extLst>
                  <a:ext uri="{FF2B5EF4-FFF2-40B4-BE49-F238E27FC236}">
                    <a16:creationId xmlns:a16="http://schemas.microsoft.com/office/drawing/2014/main" id="{65BEA4D0-FEAD-41F8-A644-2A6F3ED054E7}"/>
                  </a:ext>
                </a:extLst>
              </p:cNvPr>
              <p:cNvSpPr txBox="1"/>
              <p:nvPr/>
            </p:nvSpPr>
            <p:spPr>
              <a:xfrm>
                <a:off x="3738276" y="6483282"/>
                <a:ext cx="2745175" cy="369332"/>
              </a:xfrm>
              <a:prstGeom prst="rect">
                <a:avLst/>
              </a:prstGeom>
              <a:noFill/>
            </p:spPr>
            <p:txBody>
              <a:bodyPr wrap="none" rtlCol="0">
                <a:spAutoFit/>
              </a:bodyPr>
              <a:lstStyle/>
              <a:p>
                <a:pPr algn="ctr"/>
                <a:r>
                  <a:rPr lang="fr-FR" b="1" dirty="0">
                    <a:latin typeface="Aharoni" panose="020B0604020202020204" pitchFamily="2" charset="-79"/>
                    <a:cs typeface="Aharoni" panose="020B0604020202020204" pitchFamily="2" charset="-79"/>
                  </a:rPr>
                  <a:t>Tout au long de l’année</a:t>
                </a:r>
              </a:p>
            </p:txBody>
          </p:sp>
        </p:grpSp>
      </p:grpSp>
      <p:sp>
        <p:nvSpPr>
          <p:cNvPr id="67" name="Flèche : bas 66">
            <a:extLst>
              <a:ext uri="{FF2B5EF4-FFF2-40B4-BE49-F238E27FC236}">
                <a16:creationId xmlns:a16="http://schemas.microsoft.com/office/drawing/2014/main" id="{0A992A07-754A-4B44-BB19-CF274B831F09}"/>
              </a:ext>
            </a:extLst>
          </p:cNvPr>
          <p:cNvSpPr/>
          <p:nvPr/>
        </p:nvSpPr>
        <p:spPr>
          <a:xfrm rot="20871184">
            <a:off x="4399978" y="1453904"/>
            <a:ext cx="140252" cy="824258"/>
          </a:xfrm>
          <a:prstGeom prst="downArrow">
            <a:avLst>
              <a:gd name="adj1" fmla="val 56852"/>
              <a:gd name="adj2" fmla="val 95811"/>
            </a:avLst>
          </a:prstGeom>
          <a:solidFill>
            <a:srgbClr val="057A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54" name="Groupe 153">
            <a:extLst>
              <a:ext uri="{FF2B5EF4-FFF2-40B4-BE49-F238E27FC236}">
                <a16:creationId xmlns:a16="http://schemas.microsoft.com/office/drawing/2014/main" id="{0082E619-2BF1-4594-B61E-8C993D76331F}"/>
              </a:ext>
            </a:extLst>
          </p:cNvPr>
          <p:cNvGrpSpPr/>
          <p:nvPr/>
        </p:nvGrpSpPr>
        <p:grpSpPr>
          <a:xfrm rot="21063269">
            <a:off x="5272257" y="625693"/>
            <a:ext cx="993733" cy="1857241"/>
            <a:chOff x="5890700" y="998968"/>
            <a:chExt cx="1059423" cy="1980013"/>
          </a:xfrm>
        </p:grpSpPr>
        <p:pic>
          <p:nvPicPr>
            <p:cNvPr id="11" name="Image 10">
              <a:extLst>
                <a:ext uri="{FF2B5EF4-FFF2-40B4-BE49-F238E27FC236}">
                  <a16:creationId xmlns:a16="http://schemas.microsoft.com/office/drawing/2014/main" id="{C16B1558-0A91-4F39-9B45-BBB5D7ED72C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246291">
              <a:off x="5890700" y="998968"/>
              <a:ext cx="1059423" cy="806734"/>
            </a:xfrm>
            <a:prstGeom prst="rect">
              <a:avLst/>
            </a:prstGeom>
          </p:spPr>
        </p:pic>
        <p:sp>
          <p:nvSpPr>
            <p:cNvPr id="68" name="Flèche : bas 67">
              <a:extLst>
                <a:ext uri="{FF2B5EF4-FFF2-40B4-BE49-F238E27FC236}">
                  <a16:creationId xmlns:a16="http://schemas.microsoft.com/office/drawing/2014/main" id="{9051A8EB-F56F-4898-8F34-06E3C98B1BA5}"/>
                </a:ext>
              </a:extLst>
            </p:cNvPr>
            <p:cNvSpPr/>
            <p:nvPr/>
          </p:nvSpPr>
          <p:spPr>
            <a:xfrm rot="1049842">
              <a:off x="5962020" y="1855841"/>
              <a:ext cx="162853" cy="1123140"/>
            </a:xfrm>
            <a:prstGeom prst="downArrow">
              <a:avLst>
                <a:gd name="adj1" fmla="val 56852"/>
                <a:gd name="adj2" fmla="val 95811"/>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18" name="Groupe 217">
            <a:extLst>
              <a:ext uri="{FF2B5EF4-FFF2-40B4-BE49-F238E27FC236}">
                <a16:creationId xmlns:a16="http://schemas.microsoft.com/office/drawing/2014/main" id="{6E8CC0A8-7A1B-469F-8C63-0DADC6D43381}"/>
              </a:ext>
            </a:extLst>
          </p:cNvPr>
          <p:cNvGrpSpPr/>
          <p:nvPr/>
        </p:nvGrpSpPr>
        <p:grpSpPr>
          <a:xfrm>
            <a:off x="7457878" y="5769951"/>
            <a:ext cx="3868780" cy="767818"/>
            <a:chOff x="7457878" y="5769951"/>
            <a:chExt cx="3868780" cy="767818"/>
          </a:xfrm>
        </p:grpSpPr>
        <p:grpSp>
          <p:nvGrpSpPr>
            <p:cNvPr id="182" name="Groupe 181">
              <a:extLst>
                <a:ext uri="{FF2B5EF4-FFF2-40B4-BE49-F238E27FC236}">
                  <a16:creationId xmlns:a16="http://schemas.microsoft.com/office/drawing/2014/main" id="{65315E88-3ECB-434D-B5F4-401382F8D461}"/>
                </a:ext>
              </a:extLst>
            </p:cNvPr>
            <p:cNvGrpSpPr/>
            <p:nvPr/>
          </p:nvGrpSpPr>
          <p:grpSpPr>
            <a:xfrm>
              <a:off x="7457878" y="5769951"/>
              <a:ext cx="3868780" cy="426084"/>
              <a:chOff x="7334424" y="5329492"/>
              <a:chExt cx="4124528" cy="444227"/>
            </a:xfrm>
          </p:grpSpPr>
          <p:cxnSp>
            <p:nvCxnSpPr>
              <p:cNvPr id="167" name="Connecteur droit 166">
                <a:extLst>
                  <a:ext uri="{FF2B5EF4-FFF2-40B4-BE49-F238E27FC236}">
                    <a16:creationId xmlns:a16="http://schemas.microsoft.com/office/drawing/2014/main" id="{5ED42713-B6C7-4C8D-8DC1-C9ED110FBE9E}"/>
                  </a:ext>
                </a:extLst>
              </p:cNvPr>
              <p:cNvCxnSpPr>
                <a:cxnSpLocks/>
              </p:cNvCxnSpPr>
              <p:nvPr/>
            </p:nvCxnSpPr>
            <p:spPr>
              <a:xfrm>
                <a:off x="7334424" y="5540258"/>
                <a:ext cx="4124528" cy="0"/>
              </a:xfrm>
              <a:prstGeom prst="line">
                <a:avLst/>
              </a:prstGeom>
              <a:ln w="73025">
                <a:solidFill>
                  <a:schemeClr val="tx1"/>
                </a:solidFill>
              </a:ln>
            </p:spPr>
            <p:style>
              <a:lnRef idx="1">
                <a:schemeClr val="accent1"/>
              </a:lnRef>
              <a:fillRef idx="0">
                <a:schemeClr val="accent1"/>
              </a:fillRef>
              <a:effectRef idx="0">
                <a:schemeClr val="accent1"/>
              </a:effectRef>
              <a:fontRef idx="minor">
                <a:schemeClr val="tx1"/>
              </a:fontRef>
            </p:style>
          </p:cxnSp>
          <p:sp>
            <p:nvSpPr>
              <p:cNvPr id="168" name="Rectangle 167">
                <a:extLst>
                  <a:ext uri="{FF2B5EF4-FFF2-40B4-BE49-F238E27FC236}">
                    <a16:creationId xmlns:a16="http://schemas.microsoft.com/office/drawing/2014/main" id="{89320706-1903-4971-9CD2-6A1325FCB801}"/>
                  </a:ext>
                </a:extLst>
              </p:cNvPr>
              <p:cNvSpPr/>
              <p:nvPr/>
            </p:nvSpPr>
            <p:spPr>
              <a:xfrm>
                <a:off x="7910882" y="5332908"/>
                <a:ext cx="395702" cy="42965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9" name="Rectangle 168">
                <a:extLst>
                  <a:ext uri="{FF2B5EF4-FFF2-40B4-BE49-F238E27FC236}">
                    <a16:creationId xmlns:a16="http://schemas.microsoft.com/office/drawing/2014/main" id="{C7EB938D-F659-435B-9104-5E3C26BF6432}"/>
                  </a:ext>
                </a:extLst>
              </p:cNvPr>
              <p:cNvSpPr/>
              <p:nvPr/>
            </p:nvSpPr>
            <p:spPr>
              <a:xfrm>
                <a:off x="9658994" y="5329665"/>
                <a:ext cx="395702" cy="42965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0" name="Rectangle 169">
                <a:extLst>
                  <a:ext uri="{FF2B5EF4-FFF2-40B4-BE49-F238E27FC236}">
                    <a16:creationId xmlns:a16="http://schemas.microsoft.com/office/drawing/2014/main" id="{0DA03EB4-61F8-488B-86AB-736585A0C550}"/>
                  </a:ext>
                </a:extLst>
              </p:cNvPr>
              <p:cNvSpPr/>
              <p:nvPr/>
            </p:nvSpPr>
            <p:spPr>
              <a:xfrm>
                <a:off x="10091758" y="5329665"/>
                <a:ext cx="395702" cy="42965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1" name="Rectangle 170">
                <a:extLst>
                  <a:ext uri="{FF2B5EF4-FFF2-40B4-BE49-F238E27FC236}">
                    <a16:creationId xmlns:a16="http://schemas.microsoft.com/office/drawing/2014/main" id="{9E4BD841-29FC-4B21-BEE7-D0625B1EB85C}"/>
                  </a:ext>
                </a:extLst>
              </p:cNvPr>
              <p:cNvSpPr/>
              <p:nvPr/>
            </p:nvSpPr>
            <p:spPr>
              <a:xfrm>
                <a:off x="7473854" y="5329492"/>
                <a:ext cx="395702" cy="429658"/>
              </a:xfrm>
              <a:prstGeom prst="rect">
                <a:avLst/>
              </a:prstGeom>
              <a:solidFill>
                <a:srgbClr val="7D2F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2" name="Rectangle 171">
                <a:extLst>
                  <a:ext uri="{FF2B5EF4-FFF2-40B4-BE49-F238E27FC236}">
                    <a16:creationId xmlns:a16="http://schemas.microsoft.com/office/drawing/2014/main" id="{DF8E1DE6-5ACB-4204-9831-C05D4EE20D82}"/>
                  </a:ext>
                </a:extLst>
              </p:cNvPr>
              <p:cNvSpPr/>
              <p:nvPr/>
            </p:nvSpPr>
            <p:spPr>
              <a:xfrm>
                <a:off x="10524522" y="5332735"/>
                <a:ext cx="395702" cy="429658"/>
              </a:xfrm>
              <a:prstGeom prst="rect">
                <a:avLst/>
              </a:prstGeom>
              <a:solidFill>
                <a:srgbClr val="DFAD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3" name="Rectangle 172">
                <a:extLst>
                  <a:ext uri="{FF2B5EF4-FFF2-40B4-BE49-F238E27FC236}">
                    <a16:creationId xmlns:a16="http://schemas.microsoft.com/office/drawing/2014/main" id="{FD9BB04F-1219-4232-9628-03756B8A02C6}"/>
                  </a:ext>
                </a:extLst>
              </p:cNvPr>
              <p:cNvSpPr/>
              <p:nvPr/>
            </p:nvSpPr>
            <p:spPr>
              <a:xfrm>
                <a:off x="10964720" y="5332735"/>
                <a:ext cx="395702" cy="429658"/>
              </a:xfrm>
              <a:prstGeom prst="rect">
                <a:avLst/>
              </a:prstGeom>
              <a:solidFill>
                <a:srgbClr val="DFAD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4" name="Rectangle 173">
                <a:extLst>
                  <a:ext uri="{FF2B5EF4-FFF2-40B4-BE49-F238E27FC236}">
                    <a16:creationId xmlns:a16="http://schemas.microsoft.com/office/drawing/2014/main" id="{E6418274-A088-4DA1-B83E-DA9C23A496BB}"/>
                  </a:ext>
                </a:extLst>
              </p:cNvPr>
              <p:cNvSpPr/>
              <p:nvPr/>
            </p:nvSpPr>
            <p:spPr>
              <a:xfrm>
                <a:off x="8341334" y="5334240"/>
                <a:ext cx="395702" cy="439479"/>
              </a:xfrm>
              <a:prstGeom prst="rect">
                <a:avLst/>
              </a:prstGeom>
              <a:solidFill>
                <a:srgbClr val="5982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5" name="Rectangle 174">
                <a:extLst>
                  <a:ext uri="{FF2B5EF4-FFF2-40B4-BE49-F238E27FC236}">
                    <a16:creationId xmlns:a16="http://schemas.microsoft.com/office/drawing/2014/main" id="{2BC92D2F-D772-41FA-9D77-98BA45A18FE4}"/>
                  </a:ext>
                </a:extLst>
              </p:cNvPr>
              <p:cNvSpPr/>
              <p:nvPr/>
            </p:nvSpPr>
            <p:spPr>
              <a:xfrm>
                <a:off x="8778362" y="5334240"/>
                <a:ext cx="395702" cy="439479"/>
              </a:xfrm>
              <a:prstGeom prst="rect">
                <a:avLst/>
              </a:prstGeom>
              <a:solidFill>
                <a:srgbClr val="5982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6" name="Rectangle 175">
                <a:extLst>
                  <a:ext uri="{FF2B5EF4-FFF2-40B4-BE49-F238E27FC236}">
                    <a16:creationId xmlns:a16="http://schemas.microsoft.com/office/drawing/2014/main" id="{1A9338C4-0990-43C2-947F-1A2E4FE98ABE}"/>
                  </a:ext>
                </a:extLst>
              </p:cNvPr>
              <p:cNvSpPr/>
              <p:nvPr/>
            </p:nvSpPr>
            <p:spPr>
              <a:xfrm>
                <a:off x="9215390" y="5334240"/>
                <a:ext cx="395702" cy="439479"/>
              </a:xfrm>
              <a:prstGeom prst="rect">
                <a:avLst/>
              </a:prstGeom>
              <a:solidFill>
                <a:srgbClr val="5982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17" name="ZoneTexte 216">
              <a:extLst>
                <a:ext uri="{FF2B5EF4-FFF2-40B4-BE49-F238E27FC236}">
                  <a16:creationId xmlns:a16="http://schemas.microsoft.com/office/drawing/2014/main" id="{0F3C8932-B7B3-46F7-A36C-EA122533EDDA}"/>
                </a:ext>
              </a:extLst>
            </p:cNvPr>
            <p:cNvSpPr txBox="1"/>
            <p:nvPr/>
          </p:nvSpPr>
          <p:spPr>
            <a:xfrm>
              <a:off x="8236053" y="6137659"/>
              <a:ext cx="2516843" cy="400110"/>
            </a:xfrm>
            <a:prstGeom prst="rect">
              <a:avLst/>
            </a:prstGeom>
            <a:noFill/>
          </p:spPr>
          <p:txBody>
            <a:bodyPr wrap="square" rtlCol="0">
              <a:spAutoFit/>
            </a:bodyPr>
            <a:lstStyle/>
            <a:p>
              <a:r>
                <a:rPr lang="fr-FR" sz="2000" b="1" dirty="0"/>
                <a:t>Parcours personnalisé</a:t>
              </a:r>
            </a:p>
          </p:txBody>
        </p:sp>
      </p:grpSp>
      <p:grpSp>
        <p:nvGrpSpPr>
          <p:cNvPr id="3" name="Groupe 2">
            <a:extLst>
              <a:ext uri="{FF2B5EF4-FFF2-40B4-BE49-F238E27FC236}">
                <a16:creationId xmlns:a16="http://schemas.microsoft.com/office/drawing/2014/main" id="{8A869B60-DE6C-478B-9F05-5C44FFD8A7F6}"/>
              </a:ext>
            </a:extLst>
          </p:cNvPr>
          <p:cNvGrpSpPr/>
          <p:nvPr/>
        </p:nvGrpSpPr>
        <p:grpSpPr>
          <a:xfrm>
            <a:off x="1088591" y="1409187"/>
            <a:ext cx="2448608" cy="1582950"/>
            <a:chOff x="1085259" y="1040907"/>
            <a:chExt cx="2448608" cy="1582950"/>
          </a:xfrm>
        </p:grpSpPr>
        <p:pic>
          <p:nvPicPr>
            <p:cNvPr id="9" name="Image 8">
              <a:extLst>
                <a:ext uri="{FF2B5EF4-FFF2-40B4-BE49-F238E27FC236}">
                  <a16:creationId xmlns:a16="http://schemas.microsoft.com/office/drawing/2014/main" id="{91479287-B47A-4124-81D2-99705D8E6B7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85259" y="1040907"/>
              <a:ext cx="2448608" cy="1582950"/>
            </a:xfrm>
            <a:prstGeom prst="rect">
              <a:avLst/>
            </a:prstGeom>
          </p:spPr>
        </p:pic>
        <p:sp>
          <p:nvSpPr>
            <p:cNvPr id="2" name="ZoneTexte 1">
              <a:extLst>
                <a:ext uri="{FF2B5EF4-FFF2-40B4-BE49-F238E27FC236}">
                  <a16:creationId xmlns:a16="http://schemas.microsoft.com/office/drawing/2014/main" id="{0EF0F5D2-7F4E-478A-8AD7-E3462AC90C48}"/>
                </a:ext>
              </a:extLst>
            </p:cNvPr>
            <p:cNvSpPr txBox="1"/>
            <p:nvPr/>
          </p:nvSpPr>
          <p:spPr>
            <a:xfrm>
              <a:off x="1532258" y="1521267"/>
              <a:ext cx="1905458" cy="400110"/>
            </a:xfrm>
            <a:prstGeom prst="rect">
              <a:avLst/>
            </a:prstGeom>
            <a:noFill/>
          </p:spPr>
          <p:txBody>
            <a:bodyPr wrap="none" rtlCol="0">
              <a:spAutoFit/>
            </a:bodyPr>
            <a:lstStyle/>
            <a:p>
              <a:r>
                <a:rPr lang="fr-FR" sz="2000" dirty="0"/>
                <a:t>Je veux être…..…</a:t>
              </a:r>
            </a:p>
          </p:txBody>
        </p:sp>
      </p:grpSp>
      <p:sp>
        <p:nvSpPr>
          <p:cNvPr id="4" name="ZoneTexte 3">
            <a:extLst>
              <a:ext uri="{FF2B5EF4-FFF2-40B4-BE49-F238E27FC236}">
                <a16:creationId xmlns:a16="http://schemas.microsoft.com/office/drawing/2014/main" id="{12108A5F-27EA-4AFF-B1C6-612D74D83EFD}"/>
              </a:ext>
            </a:extLst>
          </p:cNvPr>
          <p:cNvSpPr txBox="1"/>
          <p:nvPr/>
        </p:nvSpPr>
        <p:spPr>
          <a:xfrm>
            <a:off x="8504" y="4096961"/>
            <a:ext cx="2131714" cy="1015663"/>
          </a:xfrm>
          <a:prstGeom prst="rect">
            <a:avLst/>
          </a:prstGeom>
          <a:noFill/>
        </p:spPr>
        <p:txBody>
          <a:bodyPr wrap="square" rtlCol="0">
            <a:spAutoFit/>
          </a:bodyPr>
          <a:lstStyle/>
          <a:p>
            <a:pPr algn="ctr"/>
            <a:r>
              <a:rPr lang="fr-FR" b="1" dirty="0"/>
              <a:t>Apprenant </a:t>
            </a:r>
          </a:p>
          <a:p>
            <a:pPr algn="ctr"/>
            <a:r>
              <a:rPr lang="fr-FR" sz="1400" dirty="0"/>
              <a:t>(Lycéen, étudiant formation initiale ou continue, auditeur libre…)</a:t>
            </a:r>
          </a:p>
        </p:txBody>
      </p:sp>
      <p:sp>
        <p:nvSpPr>
          <p:cNvPr id="5" name="ZoneTexte 4">
            <a:extLst>
              <a:ext uri="{FF2B5EF4-FFF2-40B4-BE49-F238E27FC236}">
                <a16:creationId xmlns:a16="http://schemas.microsoft.com/office/drawing/2014/main" id="{8FDC0C64-5C5F-4B49-B6A0-D5CE9F38251B}"/>
              </a:ext>
            </a:extLst>
          </p:cNvPr>
          <p:cNvSpPr txBox="1"/>
          <p:nvPr/>
        </p:nvSpPr>
        <p:spPr>
          <a:xfrm>
            <a:off x="168451" y="97901"/>
            <a:ext cx="9585849" cy="1384995"/>
          </a:xfrm>
          <a:prstGeom prst="rect">
            <a:avLst/>
          </a:prstGeom>
          <a:noFill/>
        </p:spPr>
        <p:txBody>
          <a:bodyPr wrap="square" rtlCol="0">
            <a:spAutoFit/>
          </a:bodyPr>
          <a:lstStyle/>
          <a:p>
            <a:r>
              <a:rPr lang="fr-FR" sz="2800" b="1" u="sng" dirty="0">
                <a:solidFill>
                  <a:schemeClr val="accent1">
                    <a:lumMod val="50000"/>
                  </a:schemeClr>
                </a:solidFill>
              </a:rPr>
              <a:t>Approche Utilisateur</a:t>
            </a:r>
            <a:r>
              <a:rPr lang="fr-FR" sz="2800" b="1" dirty="0">
                <a:solidFill>
                  <a:schemeClr val="accent1">
                    <a:lumMod val="50000"/>
                  </a:schemeClr>
                </a:solidFill>
              </a:rPr>
              <a:t> : </a:t>
            </a:r>
            <a:br>
              <a:rPr lang="fr-FR" sz="2800" b="1" dirty="0">
                <a:solidFill>
                  <a:schemeClr val="accent1">
                    <a:lumMod val="50000"/>
                  </a:schemeClr>
                </a:solidFill>
              </a:rPr>
            </a:br>
            <a:r>
              <a:rPr lang="fr-FR" sz="2800" b="1" dirty="0">
                <a:solidFill>
                  <a:schemeClr val="accent1">
                    <a:lumMod val="50000"/>
                  </a:schemeClr>
                </a:solidFill>
              </a:rPr>
              <a:t>Personnalisation </a:t>
            </a:r>
            <a:br>
              <a:rPr lang="fr-FR" sz="2800" b="1" dirty="0">
                <a:solidFill>
                  <a:schemeClr val="accent1">
                    <a:lumMod val="50000"/>
                  </a:schemeClr>
                </a:solidFill>
              </a:rPr>
            </a:br>
            <a:r>
              <a:rPr lang="fr-FR" sz="2800" b="1" dirty="0">
                <a:solidFill>
                  <a:schemeClr val="accent1">
                    <a:lumMod val="50000"/>
                  </a:schemeClr>
                </a:solidFill>
              </a:rPr>
              <a:t>des Parcours</a:t>
            </a:r>
          </a:p>
        </p:txBody>
      </p:sp>
    </p:spTree>
    <p:extLst>
      <p:ext uri="{BB962C8B-B14F-4D97-AF65-F5344CB8AC3E}">
        <p14:creationId xmlns:p14="http://schemas.microsoft.com/office/powerpoint/2010/main" val="2714732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11"/>
                                        </p:tgtEl>
                                        <p:attrNameLst>
                                          <p:attrName>style.visibility</p:attrName>
                                        </p:attrNameLst>
                                      </p:cBhvr>
                                      <p:to>
                                        <p:strVal val="visible"/>
                                      </p:to>
                                    </p:set>
                                    <p:animEffect transition="in" filter="wipe(left)">
                                      <p:cBhvr>
                                        <p:cTn id="12" dur="1750"/>
                                        <p:tgtEl>
                                          <p:spTgt spid="21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0"/>
                                  </p:stCondLst>
                                  <p:childTnLst>
                                    <p:set>
                                      <p:cBhvr>
                                        <p:cTn id="20" dur="1" fill="hold">
                                          <p:stCondLst>
                                            <p:cond delay="0"/>
                                          </p:stCondLst>
                                        </p:cTn>
                                        <p:tgtEl>
                                          <p:spTgt spid="67"/>
                                        </p:tgtEl>
                                        <p:attrNameLst>
                                          <p:attrName>style.visibility</p:attrName>
                                        </p:attrNameLst>
                                      </p:cBhvr>
                                      <p:to>
                                        <p:strVal val="visible"/>
                                      </p:to>
                                    </p:set>
                                    <p:anim calcmode="lin" valueType="num">
                                      <p:cBhvr additive="base">
                                        <p:cTn id="21" dur="500" fill="hold"/>
                                        <p:tgtEl>
                                          <p:spTgt spid="67"/>
                                        </p:tgtEl>
                                        <p:attrNameLst>
                                          <p:attrName>ppt_x</p:attrName>
                                        </p:attrNameLst>
                                      </p:cBhvr>
                                      <p:tavLst>
                                        <p:tav tm="0">
                                          <p:val>
                                            <p:strVal val="#ppt_x"/>
                                          </p:val>
                                        </p:tav>
                                        <p:tav tm="100000">
                                          <p:val>
                                            <p:strVal val="#ppt_x"/>
                                          </p:val>
                                        </p:tav>
                                      </p:tavLst>
                                    </p:anim>
                                    <p:anim calcmode="lin" valueType="num">
                                      <p:cBhvr additive="base">
                                        <p:cTn id="22" dur="500" fill="hold"/>
                                        <p:tgtEl>
                                          <p:spTgt spid="67"/>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1" fill="hold" nodeType="clickEffect">
                                  <p:stCondLst>
                                    <p:cond delay="0"/>
                                  </p:stCondLst>
                                  <p:childTnLst>
                                    <p:set>
                                      <p:cBhvr>
                                        <p:cTn id="26" dur="1" fill="hold">
                                          <p:stCondLst>
                                            <p:cond delay="0"/>
                                          </p:stCondLst>
                                        </p:cTn>
                                        <p:tgtEl>
                                          <p:spTgt spid="154"/>
                                        </p:tgtEl>
                                        <p:attrNameLst>
                                          <p:attrName>style.visibility</p:attrName>
                                        </p:attrNameLst>
                                      </p:cBhvr>
                                      <p:to>
                                        <p:strVal val="visible"/>
                                      </p:to>
                                    </p:set>
                                    <p:anim calcmode="lin" valueType="num">
                                      <p:cBhvr additive="base">
                                        <p:cTn id="27" dur="500" fill="hold"/>
                                        <p:tgtEl>
                                          <p:spTgt spid="154"/>
                                        </p:tgtEl>
                                        <p:attrNameLst>
                                          <p:attrName>ppt_x</p:attrName>
                                        </p:attrNameLst>
                                      </p:cBhvr>
                                      <p:tavLst>
                                        <p:tav tm="0">
                                          <p:val>
                                            <p:strVal val="#ppt_x"/>
                                          </p:val>
                                        </p:tav>
                                        <p:tav tm="100000">
                                          <p:val>
                                            <p:strVal val="#ppt_x"/>
                                          </p:val>
                                        </p:tav>
                                      </p:tavLst>
                                    </p:anim>
                                    <p:anim calcmode="lin" valueType="num">
                                      <p:cBhvr additive="base">
                                        <p:cTn id="28" dur="500" fill="hold"/>
                                        <p:tgtEl>
                                          <p:spTgt spid="154"/>
                                        </p:tgtEl>
                                        <p:attrNameLst>
                                          <p:attrName>ppt_y</p:attrName>
                                        </p:attrNameLst>
                                      </p:cBhvr>
                                      <p:tavLst>
                                        <p:tav tm="0">
                                          <p:val>
                                            <p:strVal val="0-#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14"/>
                                        </p:tgtEl>
                                        <p:attrNameLst>
                                          <p:attrName>style.visibility</p:attrName>
                                        </p:attrNameLst>
                                      </p:cBhvr>
                                      <p:to>
                                        <p:strVal val="visible"/>
                                      </p:to>
                                    </p:set>
                                    <p:animEffect transition="in" filter="wipe(left)">
                                      <p:cBhvr>
                                        <p:cTn id="33" dur="1750"/>
                                        <p:tgtEl>
                                          <p:spTgt spid="214"/>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nodeType="clickEffect">
                                  <p:stCondLst>
                                    <p:cond delay="0"/>
                                  </p:stCondLst>
                                  <p:childTnLst>
                                    <p:set>
                                      <p:cBhvr>
                                        <p:cTn id="37" dur="1" fill="hold">
                                          <p:stCondLst>
                                            <p:cond delay="0"/>
                                          </p:stCondLst>
                                        </p:cTn>
                                        <p:tgtEl>
                                          <p:spTgt spid="165"/>
                                        </p:tgtEl>
                                        <p:attrNameLst>
                                          <p:attrName>style.visibility</p:attrName>
                                        </p:attrNameLst>
                                      </p:cBhvr>
                                      <p:to>
                                        <p:strVal val="visible"/>
                                      </p:to>
                                    </p:set>
                                    <p:animEffect transition="in" filter="wheel(1)">
                                      <p:cBhvr>
                                        <p:cTn id="38" dur="2000"/>
                                        <p:tgtEl>
                                          <p:spTgt spid="16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191"/>
                                        </p:tgtEl>
                                        <p:attrNameLst>
                                          <p:attrName>style.visibility</p:attrName>
                                        </p:attrNameLst>
                                      </p:cBhvr>
                                      <p:to>
                                        <p:strVal val="visible"/>
                                      </p:to>
                                    </p:set>
                                    <p:animEffect transition="in" filter="wipe(left)">
                                      <p:cBhvr>
                                        <p:cTn id="43" dur="1750"/>
                                        <p:tgtEl>
                                          <p:spTgt spid="191"/>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2" fill="hold" nodeType="clickEffect">
                                  <p:stCondLst>
                                    <p:cond delay="0"/>
                                  </p:stCondLst>
                                  <p:childTnLst>
                                    <p:set>
                                      <p:cBhvr>
                                        <p:cTn id="47" dur="1" fill="hold">
                                          <p:stCondLst>
                                            <p:cond delay="0"/>
                                          </p:stCondLst>
                                        </p:cTn>
                                        <p:tgtEl>
                                          <p:spTgt spid="218"/>
                                        </p:tgtEl>
                                        <p:attrNameLst>
                                          <p:attrName>style.visibility</p:attrName>
                                        </p:attrNameLst>
                                      </p:cBhvr>
                                      <p:to>
                                        <p:strVal val="visible"/>
                                      </p:to>
                                    </p:set>
                                    <p:animEffect transition="in" filter="wipe(right)">
                                      <p:cBhvr>
                                        <p:cTn id="48" dur="1750"/>
                                        <p:tgtEl>
                                          <p:spTgt spid="218"/>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183"/>
                                        </p:tgtEl>
                                        <p:attrNameLst>
                                          <p:attrName>style.visibility</p:attrName>
                                        </p:attrNameLst>
                                      </p:cBhvr>
                                      <p:to>
                                        <p:strVal val="visible"/>
                                      </p:to>
                                    </p:set>
                                    <p:animEffect transition="in" filter="wipe(down)">
                                      <p:cBhvr>
                                        <p:cTn id="53" dur="500"/>
                                        <p:tgtEl>
                                          <p:spTgt spid="183"/>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184"/>
                                        </p:tgtEl>
                                        <p:attrNameLst>
                                          <p:attrName>style.visibility</p:attrName>
                                        </p:attrNameLst>
                                      </p:cBhvr>
                                      <p:to>
                                        <p:strVal val="visible"/>
                                      </p:to>
                                    </p:set>
                                    <p:animEffect transition="in" filter="wipe(down)">
                                      <p:cBhvr>
                                        <p:cTn id="56" dur="500"/>
                                        <p:tgtEl>
                                          <p:spTgt spid="184"/>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2" fill="hold" nodeType="clickEffect">
                                  <p:stCondLst>
                                    <p:cond delay="0"/>
                                  </p:stCondLst>
                                  <p:childTnLst>
                                    <p:set>
                                      <p:cBhvr>
                                        <p:cTn id="60" dur="1" fill="hold">
                                          <p:stCondLst>
                                            <p:cond delay="0"/>
                                          </p:stCondLst>
                                        </p:cTn>
                                        <p:tgtEl>
                                          <p:spTgt spid="216"/>
                                        </p:tgtEl>
                                        <p:attrNameLst>
                                          <p:attrName>style.visibility</p:attrName>
                                        </p:attrNameLst>
                                      </p:cBhvr>
                                      <p:to>
                                        <p:strVal val="visible"/>
                                      </p:to>
                                    </p:set>
                                    <p:animEffect transition="in" filter="wipe(right)">
                                      <p:cBhvr>
                                        <p:cTn id="61" dur="750"/>
                                        <p:tgtEl>
                                          <p:spTgt spid="2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 grpId="0" animBg="1"/>
      <p:bldP spid="184" grpId="0" animBg="1"/>
      <p:bldP spid="6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BA025D02-20FD-46DF-A10F-1706CA99568D}"/>
              </a:ext>
            </a:extLst>
          </p:cNvPr>
          <p:cNvSpPr>
            <a:spLocks noGrp="1"/>
          </p:cNvSpPr>
          <p:nvPr>
            <p:ph type="sldNum" sz="quarter" idx="12"/>
          </p:nvPr>
        </p:nvSpPr>
        <p:spPr/>
        <p:txBody>
          <a:bodyPr/>
          <a:lstStyle/>
          <a:p>
            <a:fld id="{DB324822-C6A4-46FB-813A-DB567823C0AB}" type="slidenum">
              <a:rPr lang="fr-FR" smtClean="0"/>
              <a:pPr/>
              <a:t>13</a:t>
            </a:fld>
            <a:endParaRPr lang="fr-FR" dirty="0"/>
          </a:p>
        </p:txBody>
      </p:sp>
      <p:sp>
        <p:nvSpPr>
          <p:cNvPr id="4" name="Titre 1">
            <a:extLst>
              <a:ext uri="{FF2B5EF4-FFF2-40B4-BE49-F238E27FC236}">
                <a16:creationId xmlns:a16="http://schemas.microsoft.com/office/drawing/2014/main" id="{0A7E7F15-0A99-5180-D9E0-B974BBE08A17}"/>
              </a:ext>
            </a:extLst>
          </p:cNvPr>
          <p:cNvSpPr txBox="1">
            <a:spLocks/>
          </p:cNvSpPr>
          <p:nvPr/>
        </p:nvSpPr>
        <p:spPr>
          <a:xfrm>
            <a:off x="1570692" y="-1265116"/>
            <a:ext cx="9593073" cy="224790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5000" b="1" kern="1200" cap="all" baseline="0">
                <a:solidFill>
                  <a:schemeClr val="bg1"/>
                </a:solidFill>
                <a:latin typeface="Raleway" panose="020B0503030101060003" pitchFamily="34" charset="0"/>
                <a:ea typeface="+mj-ea"/>
                <a:cs typeface="+mj-cs"/>
              </a:defRPr>
            </a:lvl1pPr>
          </a:lstStyle>
          <a:p>
            <a:r>
              <a:rPr lang="fr-FR" sz="2000" dirty="0">
                <a:solidFill>
                  <a:schemeClr val="accent1"/>
                </a:solidFill>
              </a:rPr>
              <a:t>Recherche et innovation à LA ROCHELLE UNIVERSITÉ</a:t>
            </a:r>
          </a:p>
        </p:txBody>
      </p:sp>
      <p:pic>
        <p:nvPicPr>
          <p:cNvPr id="5" name="Picture 2" descr="logo vectoriel Université de La Rochelle – Logothèque vectorielle">
            <a:extLst>
              <a:ext uri="{FF2B5EF4-FFF2-40B4-BE49-F238E27FC236}">
                <a16:creationId xmlns:a16="http://schemas.microsoft.com/office/drawing/2014/main" id="{C2992B5A-6E9B-ED4D-5CCE-3BA2159E228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390" r="25068" b="6100"/>
          <a:stretch/>
        </p:blipFill>
        <p:spPr bwMode="auto">
          <a:xfrm>
            <a:off x="410648" y="222646"/>
            <a:ext cx="1160044" cy="1139809"/>
          </a:xfrm>
          <a:prstGeom prst="rect">
            <a:avLst/>
          </a:prstGeom>
          <a:noFill/>
          <a:extLst>
            <a:ext uri="{909E8E84-426E-40DD-AFC4-6F175D3DCCD1}">
              <a14:hiddenFill xmlns:a14="http://schemas.microsoft.com/office/drawing/2010/main">
                <a:solidFill>
                  <a:srgbClr val="FFFFFF"/>
                </a:solidFill>
              </a14:hiddenFill>
            </a:ext>
          </a:extLst>
        </p:spPr>
      </p:pic>
      <p:sp>
        <p:nvSpPr>
          <p:cNvPr id="9" name="ZoneTexte 8">
            <a:extLst>
              <a:ext uri="{FF2B5EF4-FFF2-40B4-BE49-F238E27FC236}">
                <a16:creationId xmlns:a16="http://schemas.microsoft.com/office/drawing/2014/main" id="{7BDC8606-C972-382E-AC4C-EEF7A21643C6}"/>
              </a:ext>
            </a:extLst>
          </p:cNvPr>
          <p:cNvSpPr txBox="1"/>
          <p:nvPr/>
        </p:nvSpPr>
        <p:spPr>
          <a:xfrm>
            <a:off x="1570692" y="982785"/>
            <a:ext cx="4245521" cy="646331"/>
          </a:xfrm>
          <a:prstGeom prst="rect">
            <a:avLst/>
          </a:prstGeom>
          <a:noFill/>
        </p:spPr>
        <p:txBody>
          <a:bodyPr wrap="square" rtlCol="0">
            <a:spAutoFit/>
          </a:bodyPr>
          <a:lstStyle/>
          <a:p>
            <a:r>
              <a:rPr lang="fr-FR" i="1" dirty="0">
                <a:solidFill>
                  <a:schemeClr val="accent1">
                    <a:lumMod val="50000"/>
                  </a:schemeClr>
                </a:solidFill>
              </a:rPr>
              <a:t>Christian </a:t>
            </a:r>
            <a:r>
              <a:rPr lang="fr-FR" i="1" dirty="0" err="1">
                <a:solidFill>
                  <a:schemeClr val="accent1">
                    <a:lumMod val="50000"/>
                  </a:schemeClr>
                </a:solidFill>
              </a:rPr>
              <a:t>Inard</a:t>
            </a:r>
            <a:r>
              <a:rPr lang="fr-FR" i="1" dirty="0">
                <a:solidFill>
                  <a:schemeClr val="accent1">
                    <a:lumMod val="50000"/>
                  </a:schemeClr>
                </a:solidFill>
              </a:rPr>
              <a:t>, VP Recherche</a:t>
            </a:r>
          </a:p>
          <a:p>
            <a:r>
              <a:rPr lang="fr-FR" i="1" dirty="0">
                <a:solidFill>
                  <a:schemeClr val="accent1">
                    <a:lumMod val="50000"/>
                  </a:schemeClr>
                </a:solidFill>
              </a:rPr>
              <a:t>JM </a:t>
            </a:r>
            <a:r>
              <a:rPr lang="fr-FR" i="1" dirty="0" err="1">
                <a:solidFill>
                  <a:schemeClr val="accent1">
                    <a:lumMod val="50000"/>
                  </a:schemeClr>
                </a:solidFill>
              </a:rPr>
              <a:t>Wallet</a:t>
            </a:r>
            <a:r>
              <a:rPr lang="fr-FR" i="1" dirty="0">
                <a:solidFill>
                  <a:schemeClr val="accent1">
                    <a:lumMod val="50000"/>
                  </a:schemeClr>
                </a:solidFill>
              </a:rPr>
              <a:t>, Directeur LUDI</a:t>
            </a:r>
          </a:p>
        </p:txBody>
      </p:sp>
    </p:spTree>
    <p:extLst>
      <p:ext uri="{BB962C8B-B14F-4D97-AF65-F5344CB8AC3E}">
        <p14:creationId xmlns:p14="http://schemas.microsoft.com/office/powerpoint/2010/main" val="23011146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1526645" y="645878"/>
            <a:ext cx="9884694" cy="293346"/>
          </a:xfrm>
        </p:spPr>
        <p:txBody>
          <a:bodyPr>
            <a:normAutofit fontScale="90000"/>
          </a:bodyPr>
          <a:lstStyle/>
          <a:p>
            <a:r>
              <a:rPr lang="fr-FR"/>
              <a:t>La recherche a La rochelle </a:t>
            </a:r>
            <a:r>
              <a:rPr lang="fr-FR" err="1"/>
              <a:t>universite</a:t>
            </a:r>
            <a:endParaRPr lang="fr-FR"/>
          </a:p>
        </p:txBody>
      </p:sp>
      <p:sp>
        <p:nvSpPr>
          <p:cNvPr id="7" name="Espace réservé du numéro de diapositive 6"/>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324822-C6A4-46FB-813A-DB567823C0AB}" type="slidenum">
              <a:rPr kumimoji="0" lang="fr-FR" sz="1000" b="1" i="0" u="none" strike="noStrike" kern="1200" cap="none" spc="0" normalizeH="0" baseline="0" noProof="0" smtClean="0">
                <a:ln>
                  <a:noFill/>
                </a:ln>
                <a:solidFill>
                  <a:prstClr val="black"/>
                </a:solidFill>
                <a:effectLst/>
                <a:uLnTx/>
                <a:uFillTx/>
                <a:latin typeface="Raleway" panose="020B05030301010600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fr-FR" sz="1000" b="1" i="0" u="none" strike="noStrike" kern="1200" cap="none" spc="0" normalizeH="0" baseline="0" noProof="0">
              <a:ln>
                <a:noFill/>
              </a:ln>
              <a:solidFill>
                <a:prstClr val="black"/>
              </a:solidFill>
              <a:effectLst/>
              <a:uLnTx/>
              <a:uFillTx/>
              <a:latin typeface="Raleway" panose="020B0503030101060003" pitchFamily="34" charset="0"/>
              <a:ea typeface="+mn-ea"/>
              <a:cs typeface="+mn-cs"/>
            </a:endParaRPr>
          </a:p>
        </p:txBody>
      </p:sp>
      <p:sp>
        <p:nvSpPr>
          <p:cNvPr id="6" name="Espace réservé du graphique 4">
            <a:extLst>
              <a:ext uri="{FF2B5EF4-FFF2-40B4-BE49-F238E27FC236}">
                <a16:creationId xmlns:a16="http://schemas.microsoft.com/office/drawing/2014/main" id="{DEBEA43C-3271-4C40-BFD8-37671570D695}"/>
              </a:ext>
            </a:extLst>
          </p:cNvPr>
          <p:cNvSpPr>
            <a:spLocks noGrp="1"/>
          </p:cNvSpPr>
          <p:nvPr/>
        </p:nvSpPr>
        <p:spPr>
          <a:xfrm>
            <a:off x="2058358" y="5060062"/>
            <a:ext cx="2887105" cy="943196"/>
          </a:xfrm>
          <a:prstGeom prst="round2DiagRect">
            <a:avLst/>
          </a:prstGeom>
          <a:solidFill>
            <a:srgbClr val="A71D6E">
              <a:alpha val="10000"/>
            </a:srgbClr>
          </a:solidFill>
          <a:ln w="9525">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8" name="Espace réservé du graphique 4">
            <a:extLst>
              <a:ext uri="{FF2B5EF4-FFF2-40B4-BE49-F238E27FC236}">
                <a16:creationId xmlns:a16="http://schemas.microsoft.com/office/drawing/2014/main" id="{D466D131-F508-48C7-B980-3C3050701031}"/>
              </a:ext>
            </a:extLst>
          </p:cNvPr>
          <p:cNvSpPr>
            <a:spLocks noGrp="1"/>
          </p:cNvSpPr>
          <p:nvPr/>
        </p:nvSpPr>
        <p:spPr>
          <a:xfrm>
            <a:off x="5418728" y="4127496"/>
            <a:ext cx="2427745" cy="649189"/>
          </a:xfrm>
          <a:prstGeom prst="round2DiagRect">
            <a:avLst/>
          </a:prstGeom>
          <a:solidFill>
            <a:srgbClr val="00B0EB">
              <a:alpha val="10000"/>
            </a:srgbClr>
          </a:solidFill>
          <a:ln w="9525">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9" name="Espace réservé du graphique 4">
            <a:extLst>
              <a:ext uri="{FF2B5EF4-FFF2-40B4-BE49-F238E27FC236}">
                <a16:creationId xmlns:a16="http://schemas.microsoft.com/office/drawing/2014/main" id="{2AEF0FED-D674-4519-8F87-7D49D219BEBB}"/>
              </a:ext>
            </a:extLst>
          </p:cNvPr>
          <p:cNvSpPr>
            <a:spLocks noGrp="1"/>
          </p:cNvSpPr>
          <p:nvPr/>
        </p:nvSpPr>
        <p:spPr>
          <a:xfrm>
            <a:off x="5088896" y="1848985"/>
            <a:ext cx="2885765" cy="1030148"/>
          </a:xfrm>
          <a:prstGeom prst="round2DiagRect">
            <a:avLst/>
          </a:prstGeom>
          <a:solidFill>
            <a:srgbClr val="2D6FAE">
              <a:alpha val="10000"/>
            </a:srgbClr>
          </a:solidFill>
          <a:ln w="9525">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0" name="ZoneTexte 9">
            <a:extLst>
              <a:ext uri="{FF2B5EF4-FFF2-40B4-BE49-F238E27FC236}">
                <a16:creationId xmlns:a16="http://schemas.microsoft.com/office/drawing/2014/main" id="{85520ADD-C743-4A50-86D1-78E9DFC358AE}"/>
              </a:ext>
            </a:extLst>
          </p:cNvPr>
          <p:cNvSpPr txBox="1"/>
          <p:nvPr/>
        </p:nvSpPr>
        <p:spPr>
          <a:xfrm>
            <a:off x="2169438" y="6513336"/>
            <a:ext cx="177805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a:ln>
                  <a:noFill/>
                </a:ln>
                <a:solidFill>
                  <a:prstClr val="black"/>
                </a:solidFill>
                <a:effectLst/>
                <a:uLnTx/>
                <a:uFillTx/>
                <a:latin typeface="Calibri" panose="020F0502020204030204"/>
                <a:ea typeface="+mn-ea"/>
                <a:cs typeface="+mn-cs"/>
              </a:rPr>
              <a:t>* (ETPR, Pub. Rang A)</a:t>
            </a:r>
          </a:p>
        </p:txBody>
      </p:sp>
      <p:sp>
        <p:nvSpPr>
          <p:cNvPr id="11" name="ZoneTexte 10">
            <a:extLst>
              <a:ext uri="{FF2B5EF4-FFF2-40B4-BE49-F238E27FC236}">
                <a16:creationId xmlns:a16="http://schemas.microsoft.com/office/drawing/2014/main" id="{1852CA4C-EDCC-4A75-8350-EF90BEA13404}"/>
              </a:ext>
            </a:extLst>
          </p:cNvPr>
          <p:cNvSpPr txBox="1"/>
          <p:nvPr/>
        </p:nvSpPr>
        <p:spPr>
          <a:xfrm>
            <a:off x="6989239" y="1628976"/>
            <a:ext cx="105990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1"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(50%, 54%)*</a:t>
            </a:r>
          </a:p>
        </p:txBody>
      </p:sp>
      <p:sp>
        <p:nvSpPr>
          <p:cNvPr id="12" name="ZoneTexte 11">
            <a:extLst>
              <a:ext uri="{FF2B5EF4-FFF2-40B4-BE49-F238E27FC236}">
                <a16:creationId xmlns:a16="http://schemas.microsoft.com/office/drawing/2014/main" id="{F83A6476-F289-4171-A8C5-396510DE1C4E}"/>
              </a:ext>
            </a:extLst>
          </p:cNvPr>
          <p:cNvSpPr txBox="1"/>
          <p:nvPr/>
        </p:nvSpPr>
        <p:spPr>
          <a:xfrm>
            <a:off x="4067095" y="4796911"/>
            <a:ext cx="981359"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1" i="1"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(19%, 21%)*</a:t>
            </a:r>
          </a:p>
        </p:txBody>
      </p:sp>
      <p:sp>
        <p:nvSpPr>
          <p:cNvPr id="13" name="ZoneTexte 12">
            <a:extLst>
              <a:ext uri="{FF2B5EF4-FFF2-40B4-BE49-F238E27FC236}">
                <a16:creationId xmlns:a16="http://schemas.microsoft.com/office/drawing/2014/main" id="{FE1ED1B5-41F1-4F28-851B-9CACE1C7ECD3}"/>
              </a:ext>
            </a:extLst>
          </p:cNvPr>
          <p:cNvSpPr txBox="1"/>
          <p:nvPr/>
        </p:nvSpPr>
        <p:spPr>
          <a:xfrm>
            <a:off x="10014984" y="4221183"/>
            <a:ext cx="981359"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1" i="1"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(15%, 15%)*</a:t>
            </a:r>
          </a:p>
        </p:txBody>
      </p:sp>
      <p:sp>
        <p:nvSpPr>
          <p:cNvPr id="14" name="ZoneTexte 13">
            <a:extLst>
              <a:ext uri="{FF2B5EF4-FFF2-40B4-BE49-F238E27FC236}">
                <a16:creationId xmlns:a16="http://schemas.microsoft.com/office/drawing/2014/main" id="{259C768A-A10D-41B2-BA30-F14CDA23B1DD}"/>
              </a:ext>
            </a:extLst>
          </p:cNvPr>
          <p:cNvSpPr txBox="1"/>
          <p:nvPr/>
        </p:nvSpPr>
        <p:spPr>
          <a:xfrm>
            <a:off x="7056369" y="3894870"/>
            <a:ext cx="105990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1"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(16%, 10%)*</a:t>
            </a:r>
          </a:p>
        </p:txBody>
      </p:sp>
      <p:sp>
        <p:nvSpPr>
          <p:cNvPr id="17" name="ZoneTexte 16">
            <a:extLst>
              <a:ext uri="{FF2B5EF4-FFF2-40B4-BE49-F238E27FC236}">
                <a16:creationId xmlns:a16="http://schemas.microsoft.com/office/drawing/2014/main" id="{28956112-3B00-49DE-A3FC-84A5131A7D49}"/>
              </a:ext>
            </a:extLst>
          </p:cNvPr>
          <p:cNvSpPr txBox="1"/>
          <p:nvPr/>
        </p:nvSpPr>
        <p:spPr>
          <a:xfrm>
            <a:off x="5102102" y="4127496"/>
            <a:ext cx="3124938" cy="6309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200"/>
              </a:spcBef>
              <a:spcAft>
                <a:spcPts val="600"/>
              </a:spcAft>
              <a:buClrTx/>
              <a:buSzTx/>
              <a:buFontTx/>
              <a:buNone/>
              <a:tabLst/>
              <a:defRPr/>
            </a:pPr>
            <a:r>
              <a:rPr kumimoji="0" lang="fr-FR" sz="1100" b="1" i="0" u="none" strike="noStrike" kern="1200" cap="none" spc="0" normalizeH="0" baseline="0" noProof="0">
                <a:ln>
                  <a:noFill/>
                </a:ln>
                <a:solidFill>
                  <a:srgbClr val="00B0EB"/>
                </a:solidFill>
                <a:effectLst/>
                <a:uLnTx/>
                <a:uFillTx/>
                <a:latin typeface="Open Sans" panose="020B0606030504020204" pitchFamily="34" charset="0"/>
                <a:ea typeface="Open Sans" panose="020B0606030504020204" pitchFamily="34" charset="0"/>
                <a:cs typeface="Open Sans" panose="020B0606030504020204" pitchFamily="34" charset="0"/>
              </a:rPr>
              <a:t>         Problématiques sociétales</a:t>
            </a:r>
          </a:p>
          <a:p>
            <a:pPr marL="360362" marR="0" lvl="1" indent="0" algn="l" defTabSz="9144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fr-FR" sz="9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Flux migratoires, identités et altérités</a:t>
            </a:r>
          </a:p>
          <a:p>
            <a:pPr marL="360362" marR="0" lvl="1" indent="0" algn="l" defTabSz="914400" rtl="0" eaLnBrk="1" fontAlgn="auto" latinLnBrk="0" hangingPunct="1">
              <a:lnSpc>
                <a:spcPct val="100000"/>
              </a:lnSpc>
              <a:spcBef>
                <a:spcPts val="0"/>
              </a:spcBef>
              <a:spcAft>
                <a:spcPts val="0"/>
              </a:spcAft>
              <a:buClrTx/>
              <a:buSzTx/>
              <a:buFontTx/>
              <a:buNone/>
              <a:tabLst/>
              <a:defRPr/>
            </a:pPr>
            <a:r>
              <a:rPr kumimoji="0" lang="fr-FR" sz="9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Droit, justice, droit des assurances</a:t>
            </a:r>
          </a:p>
        </p:txBody>
      </p:sp>
      <p:pic>
        <p:nvPicPr>
          <p:cNvPr id="18" name="Image 17">
            <a:extLst>
              <a:ext uri="{FF2B5EF4-FFF2-40B4-BE49-F238E27FC236}">
                <a16:creationId xmlns:a16="http://schemas.microsoft.com/office/drawing/2014/main" id="{7593FE80-6394-4726-B9BD-A8C253F7E5DE}"/>
              </a:ext>
            </a:extLst>
          </p:cNvPr>
          <p:cNvPicPr>
            <a:picLocks noChangeAspect="1"/>
          </p:cNvPicPr>
          <p:nvPr/>
        </p:nvPicPr>
        <p:blipFill>
          <a:blip r:embed="rId2"/>
          <a:stretch>
            <a:fillRect/>
          </a:stretch>
        </p:blipFill>
        <p:spPr>
          <a:xfrm>
            <a:off x="5683779" y="4843928"/>
            <a:ext cx="404234" cy="3598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Image 18">
            <a:extLst>
              <a:ext uri="{FF2B5EF4-FFF2-40B4-BE49-F238E27FC236}">
                <a16:creationId xmlns:a16="http://schemas.microsoft.com/office/drawing/2014/main" id="{390711F8-4A39-4319-8839-5B13DA1C4A43}"/>
              </a:ext>
            </a:extLst>
          </p:cNvPr>
          <p:cNvPicPr>
            <a:picLocks noChangeAspect="1"/>
          </p:cNvPicPr>
          <p:nvPr/>
        </p:nvPicPr>
        <p:blipFill>
          <a:blip r:embed="rId3"/>
          <a:stretch>
            <a:fillRect/>
          </a:stretch>
        </p:blipFill>
        <p:spPr>
          <a:xfrm>
            <a:off x="4428586" y="2680740"/>
            <a:ext cx="684242" cy="374808"/>
          </a:xfrm>
          <a:prstGeom prst="rect">
            <a:avLst/>
          </a:prstGeom>
          <a:effectLst/>
        </p:spPr>
      </p:pic>
      <p:pic>
        <p:nvPicPr>
          <p:cNvPr id="21" name="Image 20">
            <a:extLst>
              <a:ext uri="{FF2B5EF4-FFF2-40B4-BE49-F238E27FC236}">
                <a16:creationId xmlns:a16="http://schemas.microsoft.com/office/drawing/2014/main" id="{80540FFD-3D29-446F-A3DD-A2629D22D277}"/>
              </a:ext>
            </a:extLst>
          </p:cNvPr>
          <p:cNvPicPr>
            <a:picLocks noChangeAspect="1"/>
          </p:cNvPicPr>
          <p:nvPr/>
        </p:nvPicPr>
        <p:blipFill>
          <a:blip r:embed="rId4"/>
          <a:stretch>
            <a:fillRect/>
          </a:stretch>
        </p:blipFill>
        <p:spPr>
          <a:xfrm>
            <a:off x="5141544" y="4789863"/>
            <a:ext cx="433330" cy="433330"/>
          </a:xfrm>
          <a:prstGeom prst="roundRect">
            <a:avLst>
              <a:gd name="adj" fmla="val 8594"/>
            </a:avLst>
          </a:prstGeom>
          <a:solidFill>
            <a:srgbClr val="FFFFFF">
              <a:shade val="85000"/>
            </a:srgbClr>
          </a:solidFill>
          <a:ln>
            <a:noFill/>
          </a:ln>
          <a:effectLst/>
        </p:spPr>
      </p:pic>
      <p:pic>
        <p:nvPicPr>
          <p:cNvPr id="23" name="Picture 3">
            <a:extLst>
              <a:ext uri="{FF2B5EF4-FFF2-40B4-BE49-F238E27FC236}">
                <a16:creationId xmlns:a16="http://schemas.microsoft.com/office/drawing/2014/main" id="{8CF4A586-EC3C-4342-B45D-4863C5CDE0B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90466" y="2219734"/>
            <a:ext cx="391225" cy="3630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 name="Picture 3">
            <a:extLst>
              <a:ext uri="{FF2B5EF4-FFF2-40B4-BE49-F238E27FC236}">
                <a16:creationId xmlns:a16="http://schemas.microsoft.com/office/drawing/2014/main" id="{AF7E9B63-6992-4702-BAD6-0C20A37AEE7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05481" y="6027205"/>
            <a:ext cx="374086" cy="3740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 name="Image 24">
            <a:extLst>
              <a:ext uri="{FF2B5EF4-FFF2-40B4-BE49-F238E27FC236}">
                <a16:creationId xmlns:a16="http://schemas.microsoft.com/office/drawing/2014/main" id="{1B9C32B0-B016-4AB8-A548-1D7D3E823B2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65558" y="4890828"/>
            <a:ext cx="711108" cy="305112"/>
          </a:xfrm>
          <a:prstGeom prst="rect">
            <a:avLst/>
          </a:prstGeom>
        </p:spPr>
      </p:pic>
      <p:sp>
        <p:nvSpPr>
          <p:cNvPr id="26" name="ZoneTexte 25">
            <a:extLst>
              <a:ext uri="{FF2B5EF4-FFF2-40B4-BE49-F238E27FC236}">
                <a16:creationId xmlns:a16="http://schemas.microsoft.com/office/drawing/2014/main" id="{4CB6E876-4A2F-4F51-9137-A5224CF09BBA}"/>
              </a:ext>
            </a:extLst>
          </p:cNvPr>
          <p:cNvSpPr txBox="1"/>
          <p:nvPr/>
        </p:nvSpPr>
        <p:spPr>
          <a:xfrm>
            <a:off x="2121410" y="5126849"/>
            <a:ext cx="2809987" cy="7540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100" b="1" i="0" u="none" strike="noStrike" kern="1200" cap="none" spc="0" normalizeH="0" baseline="0" noProof="0">
                <a:ln>
                  <a:noFill/>
                </a:ln>
                <a:solidFill>
                  <a:srgbClr val="A42272"/>
                </a:solidFill>
                <a:effectLst/>
                <a:uLnTx/>
                <a:uFillTx/>
                <a:latin typeface="Open Sans" panose="020B0606030504020204" pitchFamily="34" charset="0"/>
                <a:ea typeface="Open Sans" panose="020B0606030504020204" pitchFamily="34" charset="0"/>
                <a:cs typeface="Open Sans" panose="020B0606030504020204" pitchFamily="34" charset="0"/>
              </a:rPr>
              <a:t>Transition </a:t>
            </a:r>
            <a:r>
              <a:rPr kumimoji="0" lang="en-AU" sz="1100" b="1" i="0" u="none" strike="noStrike" kern="1200" cap="none" spc="0" normalizeH="0" baseline="0" noProof="0" err="1">
                <a:ln>
                  <a:noFill/>
                </a:ln>
                <a:solidFill>
                  <a:srgbClr val="A42272"/>
                </a:solidFill>
                <a:effectLst/>
                <a:uLnTx/>
                <a:uFillTx/>
                <a:latin typeface="Open Sans" panose="020B0606030504020204" pitchFamily="34" charset="0"/>
                <a:ea typeface="Open Sans" panose="020B0606030504020204" pitchFamily="34" charset="0"/>
                <a:cs typeface="Open Sans" panose="020B0606030504020204" pitchFamily="34" charset="0"/>
              </a:rPr>
              <a:t>énergétique</a:t>
            </a:r>
            <a:endParaRPr kumimoji="0" lang="en-AU" sz="1100" b="1" i="0" u="none" strike="noStrike" kern="1200" cap="none" spc="0" normalizeH="0" baseline="0" noProof="0">
              <a:ln>
                <a:noFill/>
              </a:ln>
              <a:solidFill>
                <a:srgbClr val="A42272"/>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AU" sz="9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AU" sz="9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Eco-</a:t>
            </a:r>
            <a:r>
              <a:rPr kumimoji="0" lang="en-AU" sz="900" b="1" i="0" u="none" strike="noStrike" kern="1200" cap="none" spc="0" normalizeH="0" baseline="0" noProof="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efficacité</a:t>
            </a:r>
            <a:r>
              <a:rPr kumimoji="0" lang="en-AU" sz="9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AU" sz="900" b="1" i="0" u="none" strike="noStrike" kern="1200" cap="none" spc="0" normalizeH="0" baseline="0" noProof="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énergétique</a:t>
            </a:r>
            <a:r>
              <a:rPr kumimoji="0" lang="en-AU" sz="9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AU" sz="900" b="1" i="0" u="none" strike="noStrike" kern="1200" cap="none" spc="0" normalizeH="0" baseline="0" noProof="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en</a:t>
            </a:r>
            <a:r>
              <a:rPr kumimoji="0" lang="en-AU" sz="9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milieu </a:t>
            </a:r>
            <a:r>
              <a:rPr kumimoji="0" lang="en-AU" sz="900" b="1" i="0" u="none" strike="noStrike" kern="1200" cap="none" spc="0" normalizeH="0" baseline="0" noProof="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urbain</a:t>
            </a:r>
            <a:endParaRPr kumimoji="0" lang="en-AU" sz="9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9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AU" sz="900" b="1" i="0" u="none" strike="noStrike" kern="1200" cap="none" spc="0" normalizeH="0" baseline="0" noProof="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Durabilité</a:t>
            </a:r>
            <a:r>
              <a:rPr kumimoji="0" lang="en-AU" sz="9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des </a:t>
            </a:r>
            <a:r>
              <a:rPr kumimoji="0" lang="en-AU" sz="900" b="1" i="0" u="none" strike="noStrike" kern="1200" cap="none" spc="0" normalizeH="0" baseline="0" noProof="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matériaux</a:t>
            </a:r>
            <a:r>
              <a:rPr kumimoji="0" lang="en-AU" sz="9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et des structures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9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Impacts </a:t>
            </a:r>
            <a:r>
              <a:rPr kumimoji="0" lang="en-AU" sz="900" b="1" i="0" u="none" strike="noStrike" kern="1200" cap="none" spc="0" normalizeH="0" baseline="0" noProof="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environnementaux</a:t>
            </a:r>
            <a:r>
              <a:rPr kumimoji="0" lang="en-AU" sz="9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et </a:t>
            </a:r>
            <a:r>
              <a:rPr kumimoji="0" lang="en-AU" sz="900" b="1" i="0" u="none" strike="noStrike" kern="1200" cap="none" spc="0" normalizeH="0" baseline="0" noProof="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sociaux</a:t>
            </a:r>
            <a:endParaRPr kumimoji="0" lang="en-AU" sz="9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27" name="Image 26">
            <a:extLst>
              <a:ext uri="{FF2B5EF4-FFF2-40B4-BE49-F238E27FC236}">
                <a16:creationId xmlns:a16="http://schemas.microsoft.com/office/drawing/2014/main" id="{D4273304-753A-411B-A59B-CDE84F76115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17604" y="2213730"/>
            <a:ext cx="391319" cy="391319"/>
          </a:xfrm>
          <a:prstGeom prst="rect">
            <a:avLst/>
          </a:prstGeom>
        </p:spPr>
      </p:pic>
      <p:pic>
        <p:nvPicPr>
          <p:cNvPr id="29" name="Image 28">
            <a:extLst>
              <a:ext uri="{FF2B5EF4-FFF2-40B4-BE49-F238E27FC236}">
                <a16:creationId xmlns:a16="http://schemas.microsoft.com/office/drawing/2014/main" id="{07797F13-1CB3-43E1-831C-DF65D639436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90750" y="6027678"/>
            <a:ext cx="498692" cy="373613"/>
          </a:xfrm>
          <a:prstGeom prst="rect">
            <a:avLst/>
          </a:prstGeom>
        </p:spPr>
      </p:pic>
      <p:pic>
        <p:nvPicPr>
          <p:cNvPr id="30" name="Image 29">
            <a:extLst>
              <a:ext uri="{FF2B5EF4-FFF2-40B4-BE49-F238E27FC236}">
                <a16:creationId xmlns:a16="http://schemas.microsoft.com/office/drawing/2014/main" id="{1B335262-E415-410C-8B1A-6EC8A7CB2FF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20396" b="23429"/>
          <a:stretch/>
        </p:blipFill>
        <p:spPr>
          <a:xfrm>
            <a:off x="9688792" y="5725038"/>
            <a:ext cx="652384" cy="366482"/>
          </a:xfrm>
          <a:prstGeom prst="rect">
            <a:avLst/>
          </a:prstGeom>
        </p:spPr>
      </p:pic>
      <p:pic>
        <p:nvPicPr>
          <p:cNvPr id="31" name="Image 30">
            <a:extLst>
              <a:ext uri="{FF2B5EF4-FFF2-40B4-BE49-F238E27FC236}">
                <a16:creationId xmlns:a16="http://schemas.microsoft.com/office/drawing/2014/main" id="{962E8195-3F5A-4306-9A63-0139F396499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433072" y="5765839"/>
            <a:ext cx="631360" cy="325681"/>
          </a:xfrm>
          <a:prstGeom prst="rect">
            <a:avLst/>
          </a:prstGeom>
        </p:spPr>
      </p:pic>
      <p:sp>
        <p:nvSpPr>
          <p:cNvPr id="33" name="Espace réservé du graphique 4">
            <a:extLst>
              <a:ext uri="{FF2B5EF4-FFF2-40B4-BE49-F238E27FC236}">
                <a16:creationId xmlns:a16="http://schemas.microsoft.com/office/drawing/2014/main" id="{AAD79B8B-C61A-40A5-9ADB-8429686B5EDA}"/>
              </a:ext>
            </a:extLst>
          </p:cNvPr>
          <p:cNvSpPr>
            <a:spLocks noGrp="1"/>
          </p:cNvSpPr>
          <p:nvPr/>
        </p:nvSpPr>
        <p:spPr>
          <a:xfrm>
            <a:off x="8292605" y="4469269"/>
            <a:ext cx="2699819" cy="1021207"/>
          </a:xfrm>
          <a:prstGeom prst="round2DiagRect">
            <a:avLst/>
          </a:prstGeom>
          <a:solidFill>
            <a:srgbClr val="40B0C6">
              <a:alpha val="10000"/>
            </a:srgbClr>
          </a:solidFill>
          <a:ln w="9525">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4" name="ZoneTexte 33">
            <a:extLst>
              <a:ext uri="{FF2B5EF4-FFF2-40B4-BE49-F238E27FC236}">
                <a16:creationId xmlns:a16="http://schemas.microsoft.com/office/drawing/2014/main" id="{7654CD38-9700-4262-80F4-709438A4A133}"/>
              </a:ext>
            </a:extLst>
          </p:cNvPr>
          <p:cNvSpPr txBox="1"/>
          <p:nvPr/>
        </p:nvSpPr>
        <p:spPr>
          <a:xfrm>
            <a:off x="8364565" y="4545379"/>
            <a:ext cx="2627859"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200"/>
              </a:spcBef>
              <a:spcAft>
                <a:spcPts val="600"/>
              </a:spcAft>
              <a:buClrTx/>
              <a:buSzTx/>
              <a:buFontTx/>
              <a:buNone/>
              <a:tabLst/>
              <a:defRPr/>
            </a:pPr>
            <a:r>
              <a:rPr kumimoji="0" lang="en-CA" sz="1100" b="1" i="0" u="none" strike="noStrike" kern="1200" cap="none" spc="0" normalizeH="0" baseline="0" noProof="0">
                <a:ln>
                  <a:noFill/>
                </a:ln>
                <a:solidFill>
                  <a:srgbClr val="346E6A"/>
                </a:solidFill>
                <a:effectLst/>
                <a:uLnTx/>
                <a:uFillTx/>
                <a:latin typeface="Open Sans" panose="020B0606030504020204" pitchFamily="34" charset="0"/>
                <a:ea typeface="Open Sans" panose="020B0606030504020204" pitchFamily="34" charset="0"/>
                <a:cs typeface="Open Sans" panose="020B0606030504020204" pitchFamily="34" charset="0"/>
              </a:rPr>
              <a:t>Transition </a:t>
            </a:r>
            <a:r>
              <a:rPr kumimoji="0" lang="en-CA" sz="1100" b="1" i="0" u="none" strike="noStrike" kern="1200" cap="none" spc="0" normalizeH="0" baseline="0" noProof="0" err="1">
                <a:ln>
                  <a:noFill/>
                </a:ln>
                <a:solidFill>
                  <a:srgbClr val="346E6A"/>
                </a:solidFill>
                <a:effectLst/>
                <a:uLnTx/>
                <a:uFillTx/>
                <a:latin typeface="Open Sans" panose="020B0606030504020204" pitchFamily="34" charset="0"/>
                <a:ea typeface="Open Sans" panose="020B0606030504020204" pitchFamily="34" charset="0"/>
                <a:cs typeface="Open Sans" panose="020B0606030504020204" pitchFamily="34" charset="0"/>
              </a:rPr>
              <a:t>numérique</a:t>
            </a:r>
            <a:endParaRPr kumimoji="0" lang="en-CA" sz="1100" b="1" i="0" u="none" strike="noStrike" kern="1200" cap="none" spc="0" normalizeH="0" baseline="0" noProof="0">
              <a:ln>
                <a:noFill/>
              </a:ln>
              <a:solidFill>
                <a:srgbClr val="346E6A"/>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9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AU" sz="900" b="1" i="0" u="none" strike="noStrike" kern="1200" cap="none" spc="0" normalizeH="0" baseline="0" noProof="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Dématérialisation</a:t>
            </a:r>
            <a:r>
              <a:rPr kumimoji="0" lang="en-AU" sz="9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et valorisation des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9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AU" sz="900" b="1" i="0" u="none" strike="noStrike" kern="1200" cap="none" spc="0" normalizeH="0" baseline="0" noProof="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ressources</a:t>
            </a:r>
            <a:r>
              <a:rPr kumimoji="0" lang="en-AU" sz="9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AU" sz="900" b="1" i="0" u="none" strike="noStrike" kern="1200" cap="none" spc="0" normalizeH="0" baseline="0" noProof="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numériques</a:t>
            </a:r>
            <a:r>
              <a:rPr kumimoji="0" lang="en-AU" sz="9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9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AU" sz="900" b="1" i="0" u="none" strike="noStrike" kern="1200" cap="none" spc="0" normalizeH="0" baseline="0" noProof="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Sécurité</a:t>
            </a:r>
            <a:r>
              <a:rPr kumimoji="0" lang="en-AU" sz="9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images, </a:t>
            </a:r>
            <a:r>
              <a:rPr kumimoji="0" lang="en-AU" sz="900" b="1" i="0" u="none" strike="noStrike" kern="1200" cap="none" spc="0" normalizeH="0" baseline="0" noProof="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humanités</a:t>
            </a:r>
            <a:r>
              <a:rPr kumimoji="0" lang="en-AU" sz="9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AU" sz="900" b="1" i="0" u="none" strike="noStrike" kern="1200" cap="none" spc="0" normalizeH="0" baseline="0" noProof="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numériques</a:t>
            </a:r>
            <a:endParaRPr kumimoji="0" lang="en-AU" sz="9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9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Gestion et </a:t>
            </a:r>
            <a:r>
              <a:rPr kumimoji="0" lang="en-AU" sz="900" b="1" i="0" u="none" strike="noStrike" kern="1200" cap="none" spc="0" normalizeH="0" baseline="0" noProof="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gouvernance</a:t>
            </a:r>
            <a:r>
              <a:rPr kumimoji="0" lang="en-AU" sz="9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de la </a:t>
            </a:r>
            <a:r>
              <a:rPr kumimoji="0" lang="en-AU" sz="900" b="1" i="0" u="none" strike="noStrike" kern="1200" cap="none" spc="0" normalizeH="0" baseline="0" noProof="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donnée</a:t>
            </a:r>
            <a:endParaRPr kumimoji="0" lang="en-AU" sz="1100" b="1" i="1"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35" name="Image 34" descr="Systeme:Users:acombaud:Desktop:4evLab:pageweb4evLab:4EV-LAB_VALISE 3:DIGITAL:4EV-LAB_RVB.jpg">
            <a:extLst>
              <a:ext uri="{FF2B5EF4-FFF2-40B4-BE49-F238E27FC236}">
                <a16:creationId xmlns:a16="http://schemas.microsoft.com/office/drawing/2014/main" id="{572A2E7D-C0E2-45C5-BEDD-FD66272DCE77}"/>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294158" y="6052248"/>
            <a:ext cx="572002" cy="324000"/>
          </a:xfrm>
          <a:prstGeom prst="rect">
            <a:avLst/>
          </a:prstGeom>
          <a:noFill/>
          <a:ln>
            <a:noFill/>
          </a:ln>
        </p:spPr>
      </p:pic>
      <p:pic>
        <p:nvPicPr>
          <p:cNvPr id="36" name="Image 35">
            <a:extLst>
              <a:ext uri="{FF2B5EF4-FFF2-40B4-BE49-F238E27FC236}">
                <a16:creationId xmlns:a16="http://schemas.microsoft.com/office/drawing/2014/main" id="{EA7FAEFA-9C8A-4B96-9E70-2E82F44CE65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467698" y="6173414"/>
            <a:ext cx="360000" cy="360000"/>
          </a:xfrm>
          <a:prstGeom prst="rect">
            <a:avLst/>
          </a:prstGeom>
        </p:spPr>
      </p:pic>
      <p:sp>
        <p:nvSpPr>
          <p:cNvPr id="37" name="ZoneTexte 36">
            <a:extLst>
              <a:ext uri="{FF2B5EF4-FFF2-40B4-BE49-F238E27FC236}">
                <a16:creationId xmlns:a16="http://schemas.microsoft.com/office/drawing/2014/main" id="{1125DCFE-6088-4131-9FA7-8E3A71BBABA4}"/>
              </a:ext>
            </a:extLst>
          </p:cNvPr>
          <p:cNvSpPr txBox="1"/>
          <p:nvPr/>
        </p:nvSpPr>
        <p:spPr>
          <a:xfrm>
            <a:off x="5148177" y="1892455"/>
            <a:ext cx="2809987"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100" b="1" i="0" u="none" strike="noStrike" kern="1200" cap="none" spc="0" normalizeH="0" baseline="0" noProof="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Transition </a:t>
            </a:r>
            <a:r>
              <a:rPr kumimoji="0" lang="en-AU" sz="1100" b="1" i="0" u="none" strike="noStrike" kern="1200" cap="none" spc="0" normalizeH="0" baseline="0" noProof="0" err="1">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environnementale</a:t>
            </a:r>
            <a:endParaRPr kumimoji="0" lang="en-AU" sz="1100" b="1" i="0" u="none" strike="noStrike" kern="1200" cap="none" spc="0" normalizeH="0" baseline="0" noProof="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AU" sz="900" b="0" i="0" u="none" strike="noStrike" kern="1200" cap="none" spc="0" normalizeH="0" baseline="0" noProof="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AU" sz="9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Le </a:t>
            </a:r>
            <a:r>
              <a:rPr kumimoji="0" lang="en-AU" sz="900" b="1" i="0" u="none" strike="noStrike" kern="1200" cap="none" spc="0" normalizeH="0" baseline="0" noProof="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risque</a:t>
            </a:r>
            <a:r>
              <a:rPr kumimoji="0" lang="en-AU" sz="9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AU" sz="900" b="1" i="0" u="none" strike="noStrike" kern="1200" cap="none" spc="0" normalizeH="0" baseline="0" noProof="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environnemental</a:t>
            </a:r>
            <a:r>
              <a:rPr kumimoji="0" lang="en-AU" sz="9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 submersion et </a:t>
            </a:r>
            <a:r>
              <a:rPr kumimoji="0" lang="en-AU" sz="900" b="1" i="0" u="none" strike="noStrike" kern="1200" cap="none" spc="0" normalizeH="0" baseline="0" noProof="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érosion</a:t>
            </a:r>
            <a:r>
              <a:rPr kumimoji="0" lang="en-AU" sz="9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du trait de </a:t>
            </a:r>
            <a:r>
              <a:rPr kumimoji="0" lang="en-AU" sz="900" b="1" i="0" u="none" strike="noStrike" kern="1200" cap="none" spc="0" normalizeH="0" baseline="0" noProof="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côte</a:t>
            </a:r>
            <a:endParaRPr kumimoji="0" lang="en-AU" sz="9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9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AU" sz="900" b="1" i="0" u="none" strike="noStrike" kern="1200" cap="none" spc="0" normalizeH="0" baseline="0" noProof="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Biodiversité</a:t>
            </a:r>
            <a:r>
              <a:rPr kumimoji="0" lang="en-AU" sz="9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et services </a:t>
            </a:r>
            <a:r>
              <a:rPr kumimoji="0" lang="en-AU" sz="900" b="1" i="0" u="none" strike="noStrike" kern="1200" cap="none" spc="0" normalizeH="0" baseline="0" noProof="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écosystémiques</a:t>
            </a:r>
            <a:endParaRPr kumimoji="0" lang="en-AU" sz="9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9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Impacts </a:t>
            </a:r>
            <a:r>
              <a:rPr kumimoji="0" lang="en-AU" sz="900" b="1" i="0" u="none" strike="noStrike" kern="1200" cap="none" spc="0" normalizeH="0" baseline="0" noProof="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sociaux</a:t>
            </a:r>
            <a:r>
              <a:rPr kumimoji="0" lang="en-AU" sz="9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migration des populations</a:t>
            </a:r>
          </a:p>
        </p:txBody>
      </p:sp>
      <p:pic>
        <p:nvPicPr>
          <p:cNvPr id="38" name="Picture 3">
            <a:extLst>
              <a:ext uri="{FF2B5EF4-FFF2-40B4-BE49-F238E27FC236}">
                <a16:creationId xmlns:a16="http://schemas.microsoft.com/office/drawing/2014/main" id="{A2A0B4E7-B0C6-46B5-8FBB-E01B48BCFCF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82172" y="6198359"/>
            <a:ext cx="389797" cy="389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 name="Image 39" descr="Fichier:EDF.svg">
            <a:extLst>
              <a:ext uri="{FF2B5EF4-FFF2-40B4-BE49-F238E27FC236}">
                <a16:creationId xmlns:a16="http://schemas.microsoft.com/office/drawing/2014/main" id="{E2FD4F80-0F39-4532-8C4D-ECB181290110}"/>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031296" y="6019512"/>
            <a:ext cx="292933" cy="396000"/>
          </a:xfrm>
          <a:prstGeom prst="rect">
            <a:avLst/>
          </a:prstGeom>
          <a:noFill/>
          <a:extLst>
            <a:ext uri="{909E8E84-426E-40DD-AFC4-6F175D3DCCD1}">
              <a14:hiddenFill xmlns:a14="http://schemas.microsoft.com/office/drawing/2010/main">
                <a:solidFill>
                  <a:srgbClr val="FFFFFF"/>
                </a:solidFill>
              </a14:hiddenFill>
            </a:ext>
          </a:extLst>
        </p:spPr>
      </p:pic>
      <p:pic>
        <p:nvPicPr>
          <p:cNvPr id="41" name="Image 40">
            <a:extLst>
              <a:ext uri="{FF2B5EF4-FFF2-40B4-BE49-F238E27FC236}">
                <a16:creationId xmlns:a16="http://schemas.microsoft.com/office/drawing/2014/main" id="{138FC080-8366-409B-9B92-A2D62CAF38D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400136" y="5710009"/>
            <a:ext cx="1288802" cy="324000"/>
          </a:xfrm>
          <a:prstGeom prst="rect">
            <a:avLst/>
          </a:prstGeom>
        </p:spPr>
      </p:pic>
      <p:pic>
        <p:nvPicPr>
          <p:cNvPr id="42" name="Image 41">
            <a:extLst>
              <a:ext uri="{FF2B5EF4-FFF2-40B4-BE49-F238E27FC236}">
                <a16:creationId xmlns:a16="http://schemas.microsoft.com/office/drawing/2014/main" id="{DA10A0B8-5CF1-48D3-B57C-017C7ADAEA1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696280" y="6145136"/>
            <a:ext cx="432000" cy="432000"/>
          </a:xfrm>
          <a:prstGeom prst="rect">
            <a:avLst/>
          </a:prstGeom>
        </p:spPr>
      </p:pic>
      <p:cxnSp>
        <p:nvCxnSpPr>
          <p:cNvPr id="43" name="Connecteur droit avec flèche 42">
            <a:extLst>
              <a:ext uri="{FF2B5EF4-FFF2-40B4-BE49-F238E27FC236}">
                <a16:creationId xmlns:a16="http://schemas.microsoft.com/office/drawing/2014/main" id="{5F953D38-94FD-4DA7-91C2-093F58CF5402}"/>
              </a:ext>
            </a:extLst>
          </p:cNvPr>
          <p:cNvCxnSpPr>
            <a:cxnSpLocks/>
          </p:cNvCxnSpPr>
          <p:nvPr/>
        </p:nvCxnSpPr>
        <p:spPr>
          <a:xfrm flipH="1">
            <a:off x="5004250" y="5710487"/>
            <a:ext cx="3222790" cy="0"/>
          </a:xfrm>
          <a:prstGeom prst="straightConnector1">
            <a:avLst/>
          </a:prstGeom>
          <a:ln w="19050">
            <a:solidFill>
              <a:srgbClr val="00B0F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5" name="ZoneTexte 44">
            <a:extLst>
              <a:ext uri="{FF2B5EF4-FFF2-40B4-BE49-F238E27FC236}">
                <a16:creationId xmlns:a16="http://schemas.microsoft.com/office/drawing/2014/main" id="{2B490C4E-F300-4E1D-8EC6-65C5AA03030B}"/>
              </a:ext>
            </a:extLst>
          </p:cNvPr>
          <p:cNvSpPr txBox="1"/>
          <p:nvPr/>
        </p:nvSpPr>
        <p:spPr>
          <a:xfrm>
            <a:off x="1575096" y="1029237"/>
            <a:ext cx="924992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black"/>
                </a:solidFill>
                <a:effectLst/>
                <a:uLnTx/>
                <a:uFillTx/>
                <a:latin typeface="Calibri" panose="020F0502020204030204"/>
                <a:ea typeface="+mn-ea"/>
                <a:cs typeface="+mn-cs"/>
              </a:rPr>
              <a:t>370</a:t>
            </a: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 enseignants-chercheurs, chercheurs, ingénieurs, techniciens, </a:t>
            </a:r>
            <a:r>
              <a:rPr kumimoji="0" lang="fr-FR" sz="1600" b="1" i="0" u="none" strike="noStrike" kern="1200" cap="none" spc="0" normalizeH="0" baseline="0" noProof="0" dirty="0">
                <a:ln>
                  <a:noFill/>
                </a:ln>
                <a:solidFill>
                  <a:prstClr val="black"/>
                </a:solidFill>
                <a:effectLst/>
                <a:uLnTx/>
                <a:uFillTx/>
                <a:latin typeface="Calibri" panose="020F0502020204030204"/>
                <a:ea typeface="+mn-ea"/>
                <a:cs typeface="+mn-cs"/>
              </a:rPr>
              <a:t>230</a:t>
            </a: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 doctorants, </a:t>
            </a:r>
            <a:r>
              <a:rPr kumimoji="0" lang="fr-FR" sz="1600" b="1" i="0" u="none" strike="noStrike" kern="1200" cap="none" spc="0" normalizeH="0" baseline="0" noProof="0" dirty="0">
                <a:ln>
                  <a:noFill/>
                </a:ln>
                <a:solidFill>
                  <a:prstClr val="black"/>
                </a:solidFill>
                <a:effectLst/>
                <a:uLnTx/>
                <a:uFillTx/>
                <a:latin typeface="Calibri" panose="020F0502020204030204"/>
                <a:ea typeface="+mn-ea"/>
                <a:cs typeface="+mn-cs"/>
              </a:rPr>
              <a:t>10 </a:t>
            </a: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laboratoires, </a:t>
            </a:r>
            <a:r>
              <a:rPr kumimoji="0" lang="fr-FR" sz="1600" b="1" i="0" u="none" strike="noStrike" kern="1200" cap="none" spc="0" normalizeH="0" baseline="0" noProof="0" dirty="0">
                <a:ln>
                  <a:noFill/>
                </a:ln>
                <a:solidFill>
                  <a:prstClr val="black"/>
                </a:solidFill>
                <a:effectLst/>
                <a:uLnTx/>
                <a:uFillTx/>
                <a:latin typeface="Calibri" panose="020F0502020204030204"/>
                <a:ea typeface="+mn-ea"/>
                <a:cs typeface="+mn-cs"/>
              </a:rPr>
              <a:t>3</a:t>
            </a: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 UMR CNRS, </a:t>
            </a:r>
            <a:r>
              <a:rPr kumimoji="0" lang="fr-FR" sz="1600" b="1" i="0" u="none" strike="noStrike" kern="1200" cap="none" spc="0" normalizeH="0" baseline="0" noProof="0" dirty="0">
                <a:ln>
                  <a:noFill/>
                </a:ln>
                <a:solidFill>
                  <a:prstClr val="black"/>
                </a:solidFill>
                <a:effectLst/>
                <a:uLnTx/>
                <a:uFillTx/>
                <a:latin typeface="Calibri" panose="020F0502020204030204"/>
                <a:ea typeface="+mn-ea"/>
                <a:cs typeface="+mn-cs"/>
              </a:rPr>
              <a:t>1</a:t>
            </a: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 UAR CNRS, </a:t>
            </a:r>
            <a:r>
              <a:rPr kumimoji="0" lang="fr-FR" sz="1600" b="1" i="0" u="none" strike="noStrike" kern="1200" cap="none" spc="0" normalizeH="0" baseline="0" noProof="0" dirty="0">
                <a:ln>
                  <a:noFill/>
                </a:ln>
                <a:solidFill>
                  <a:prstClr val="black"/>
                </a:solidFill>
                <a:effectLst/>
                <a:uLnTx/>
                <a:uFillTx/>
                <a:latin typeface="Calibri" panose="020F0502020204030204"/>
                <a:ea typeface="+mn-ea"/>
                <a:cs typeface="+mn-cs"/>
              </a:rPr>
              <a:t>2</a:t>
            </a: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 laboratoires communs, </a:t>
            </a:r>
            <a:r>
              <a:rPr kumimoji="0" lang="fr-FR" sz="1600" b="1" i="0" u="none" strike="noStrike" kern="1200" cap="none" spc="0" normalizeH="0" baseline="0" noProof="0" dirty="0">
                <a:ln>
                  <a:noFill/>
                </a:ln>
                <a:solidFill>
                  <a:prstClr val="black"/>
                </a:solidFill>
                <a:effectLst/>
                <a:uLnTx/>
                <a:uFillTx/>
                <a:latin typeface="Calibri" panose="020F0502020204030204"/>
                <a:ea typeface="+mn-ea"/>
                <a:cs typeface="+mn-cs"/>
              </a:rPr>
              <a:t>5</a:t>
            </a: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 fédérations de recherche, </a:t>
            </a:r>
            <a:r>
              <a:rPr kumimoji="0" lang="fr-FR" sz="1600" b="1" i="0" u="none" strike="noStrike" kern="1200" cap="none" spc="0" normalizeH="0" baseline="0" noProof="0" dirty="0">
                <a:ln>
                  <a:noFill/>
                </a:ln>
                <a:solidFill>
                  <a:prstClr val="black"/>
                </a:solidFill>
                <a:effectLst/>
                <a:uLnTx/>
                <a:uFillTx/>
                <a:latin typeface="Calibri" panose="020F0502020204030204"/>
                <a:ea typeface="+mn-ea"/>
                <a:cs typeface="+mn-cs"/>
              </a:rPr>
              <a:t>6</a:t>
            </a: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 observatoires, </a:t>
            </a:r>
            <a:r>
              <a:rPr kumimoji="0" lang="fr-FR" sz="1600" b="1" i="0" u="none" strike="noStrike" kern="1200" cap="none" spc="0" normalizeH="0" baseline="0" noProof="0" dirty="0">
                <a:ln>
                  <a:noFill/>
                </a:ln>
                <a:solidFill>
                  <a:prstClr val="black"/>
                </a:solidFill>
                <a:effectLst/>
                <a:uLnTx/>
                <a:uFillTx/>
                <a:latin typeface="Calibri" panose="020F0502020204030204"/>
                <a:ea typeface="+mn-ea"/>
                <a:cs typeface="+mn-cs"/>
              </a:rPr>
              <a:t>3</a:t>
            </a: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 plateformes, </a:t>
            </a:r>
            <a:r>
              <a:rPr kumimoji="0" lang="fr-FR" sz="1600" b="1" i="0" u="none" strike="noStrike" kern="1200" cap="none" spc="0" normalizeH="0" baseline="0" noProof="0" dirty="0">
                <a:ln>
                  <a:noFill/>
                </a:ln>
                <a:solidFill>
                  <a:prstClr val="black"/>
                </a:solidFill>
                <a:effectLst/>
                <a:uLnTx/>
                <a:uFillTx/>
                <a:latin typeface="Calibri" panose="020F0502020204030204"/>
                <a:ea typeface="+mn-ea"/>
                <a:cs typeface="+mn-cs"/>
              </a:rPr>
              <a:t>1</a:t>
            </a: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 ED pluridisciplinaire</a:t>
            </a:r>
          </a:p>
        </p:txBody>
      </p:sp>
      <p:grpSp>
        <p:nvGrpSpPr>
          <p:cNvPr id="92" name="Groupe 91">
            <a:extLst>
              <a:ext uri="{FF2B5EF4-FFF2-40B4-BE49-F238E27FC236}">
                <a16:creationId xmlns:a16="http://schemas.microsoft.com/office/drawing/2014/main" id="{3C0C3883-3870-483B-ACC9-E246BE44DECB}"/>
              </a:ext>
            </a:extLst>
          </p:cNvPr>
          <p:cNvGrpSpPr>
            <a:grpSpLocks noChangeAspect="1"/>
          </p:cNvGrpSpPr>
          <p:nvPr/>
        </p:nvGrpSpPr>
        <p:grpSpPr>
          <a:xfrm>
            <a:off x="8642098" y="1578025"/>
            <a:ext cx="2638334" cy="1404000"/>
            <a:chOff x="8672301" y="1397547"/>
            <a:chExt cx="2272417" cy="1209277"/>
          </a:xfrm>
        </p:grpSpPr>
        <p:pic>
          <p:nvPicPr>
            <p:cNvPr id="15" name="Image 14">
              <a:extLst>
                <a:ext uri="{FF2B5EF4-FFF2-40B4-BE49-F238E27FC236}">
                  <a16:creationId xmlns:a16="http://schemas.microsoft.com/office/drawing/2014/main" id="{F150CC98-4118-4EF5-A1A0-88BA5E4988EC}"/>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041417" y="1668503"/>
              <a:ext cx="675395" cy="364578"/>
            </a:xfrm>
            <a:prstGeom prst="rect">
              <a:avLst/>
            </a:prstGeom>
          </p:spPr>
        </p:pic>
        <p:pic>
          <p:nvPicPr>
            <p:cNvPr id="20" name="Image 19">
              <a:extLst>
                <a:ext uri="{FF2B5EF4-FFF2-40B4-BE49-F238E27FC236}">
                  <a16:creationId xmlns:a16="http://schemas.microsoft.com/office/drawing/2014/main" id="{A593FE0F-F8F7-4FFB-AB0E-E4089E9390D7}"/>
                </a:ext>
              </a:extLst>
            </p:cNvPr>
            <p:cNvPicPr>
              <a:picLocks noChangeAspect="1"/>
            </p:cNvPicPr>
            <p:nvPr/>
          </p:nvPicPr>
          <p:blipFill>
            <a:blip r:embed="rId17"/>
            <a:stretch>
              <a:fillRect/>
            </a:stretch>
          </p:blipFill>
          <p:spPr>
            <a:xfrm>
              <a:off x="9616768" y="2183134"/>
              <a:ext cx="1131984" cy="336577"/>
            </a:xfrm>
            <a:prstGeom prst="rect">
              <a:avLst/>
            </a:prstGeom>
            <a:ln>
              <a:noFill/>
            </a:ln>
          </p:spPr>
        </p:pic>
        <p:pic>
          <p:nvPicPr>
            <p:cNvPr id="22" name="Image 21">
              <a:extLst>
                <a:ext uri="{FF2B5EF4-FFF2-40B4-BE49-F238E27FC236}">
                  <a16:creationId xmlns:a16="http://schemas.microsoft.com/office/drawing/2014/main" id="{68053EC6-32F1-45E2-B767-FC279C70655D}"/>
                </a:ext>
              </a:extLst>
            </p:cNvPr>
            <p:cNvPicPr>
              <a:picLocks noChangeAspect="1"/>
            </p:cNvPicPr>
            <p:nvPr/>
          </p:nvPicPr>
          <p:blipFill>
            <a:blip r:embed="rId18"/>
            <a:stretch>
              <a:fillRect/>
            </a:stretch>
          </p:blipFill>
          <p:spPr>
            <a:xfrm>
              <a:off x="8878181" y="2131135"/>
              <a:ext cx="540228" cy="388576"/>
            </a:xfrm>
            <a:prstGeom prst="rect">
              <a:avLst/>
            </a:prstGeom>
            <a:ln>
              <a:noFill/>
            </a:ln>
          </p:spPr>
        </p:pic>
        <p:pic>
          <p:nvPicPr>
            <p:cNvPr id="32" name="Image 31">
              <a:extLst>
                <a:ext uri="{FF2B5EF4-FFF2-40B4-BE49-F238E27FC236}">
                  <a16:creationId xmlns:a16="http://schemas.microsoft.com/office/drawing/2014/main" id="{36E6F3E6-24D1-44DE-B296-E4A7E975761A}"/>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850218" y="1676764"/>
              <a:ext cx="524648" cy="312133"/>
            </a:xfrm>
            <a:prstGeom prst="rect">
              <a:avLst/>
            </a:prstGeom>
          </p:spPr>
        </p:pic>
        <p:pic>
          <p:nvPicPr>
            <p:cNvPr id="39" name="Image 38">
              <a:extLst>
                <a:ext uri="{FF2B5EF4-FFF2-40B4-BE49-F238E27FC236}">
                  <a16:creationId xmlns:a16="http://schemas.microsoft.com/office/drawing/2014/main" id="{3CB0EC15-A551-491D-836C-044ED8FFFF30}"/>
                </a:ext>
              </a:extLst>
            </p:cNvPr>
            <p:cNvPicPr>
              <a:picLocks noChangeAspect="1"/>
            </p:cNvPicPr>
            <p:nvPr/>
          </p:nvPicPr>
          <p:blipFill>
            <a:blip r:embed="rId20"/>
            <a:stretch>
              <a:fillRect/>
            </a:stretch>
          </p:blipFill>
          <p:spPr>
            <a:xfrm>
              <a:off x="9553208" y="1680121"/>
              <a:ext cx="299385" cy="360000"/>
            </a:xfrm>
            <a:prstGeom prst="rect">
              <a:avLst/>
            </a:prstGeom>
          </p:spPr>
        </p:pic>
        <p:sp>
          <p:nvSpPr>
            <p:cNvPr id="46" name="Parenthèse ouvrante 45">
              <a:extLst>
                <a:ext uri="{FF2B5EF4-FFF2-40B4-BE49-F238E27FC236}">
                  <a16:creationId xmlns:a16="http://schemas.microsoft.com/office/drawing/2014/main" id="{87AEDB4F-735E-4434-A0D4-9275F1601F9E}"/>
                </a:ext>
              </a:extLst>
            </p:cNvPr>
            <p:cNvSpPr/>
            <p:nvPr/>
          </p:nvSpPr>
          <p:spPr>
            <a:xfrm flipH="1">
              <a:off x="10856842" y="1642671"/>
              <a:ext cx="87876" cy="964153"/>
            </a:xfrm>
            <a:prstGeom prst="leftBracket">
              <a:avLst/>
            </a:prstGeom>
            <a:noFill/>
            <a:ln>
              <a:solidFill>
                <a:srgbClr val="40B0C6"/>
              </a:solidFill>
            </a:ln>
            <a:effectLst/>
          </p:spPr>
          <p:style>
            <a:lnRef idx="2">
              <a:schemeClr val="accent1"/>
            </a:lnRef>
            <a:fillRef idx="0">
              <a:schemeClr val="accent1"/>
            </a:fillRef>
            <a:effectRef idx="1">
              <a:schemeClr val="accent1"/>
            </a:effectRef>
            <a:fontRef idx="minor">
              <a:schemeClr val="tx1"/>
            </a:fontRef>
          </p:style>
          <p:txBody>
            <a:bodyPr rtlCol="0"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Parenthèse ouvrante 46">
              <a:extLst>
                <a:ext uri="{FF2B5EF4-FFF2-40B4-BE49-F238E27FC236}">
                  <a16:creationId xmlns:a16="http://schemas.microsoft.com/office/drawing/2014/main" id="{73C20729-5178-4096-98E7-2296807EF32D}"/>
                </a:ext>
              </a:extLst>
            </p:cNvPr>
            <p:cNvSpPr/>
            <p:nvPr/>
          </p:nvSpPr>
          <p:spPr>
            <a:xfrm>
              <a:off x="8672301" y="1627024"/>
              <a:ext cx="87875" cy="966884"/>
            </a:xfrm>
            <a:prstGeom prst="leftBracket">
              <a:avLst/>
            </a:prstGeom>
            <a:noFill/>
            <a:ln>
              <a:solidFill>
                <a:srgbClr val="40B0C6"/>
              </a:solidFill>
            </a:ln>
            <a:effectLst/>
          </p:spPr>
          <p:style>
            <a:lnRef idx="2">
              <a:schemeClr val="accent1"/>
            </a:lnRef>
            <a:fillRef idx="0">
              <a:schemeClr val="accent1"/>
            </a:fillRef>
            <a:effectRef idx="1">
              <a:schemeClr val="accent1"/>
            </a:effectRef>
            <a:fontRef idx="minor">
              <a:schemeClr val="tx1"/>
            </a:fontRef>
          </p:style>
          <p:txBody>
            <a:bodyPr rtlCol="0"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ADCAC27D-3027-4F22-81DE-5B2E377C02AD}"/>
                </a:ext>
              </a:extLst>
            </p:cNvPr>
            <p:cNvSpPr/>
            <p:nvPr/>
          </p:nvSpPr>
          <p:spPr>
            <a:xfrm>
              <a:off x="8736797" y="1397547"/>
              <a:ext cx="2172971" cy="261610"/>
            </a:xfrm>
            <a:prstGeom prst="rect">
              <a:avLst/>
            </a:prstGeom>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100" b="1" i="0" u="none" strike="noStrike" kern="1200" cap="none" spc="0" normalizeH="0" baseline="0" noProof="0" err="1">
                  <a:ln>
                    <a:noFill/>
                  </a:ln>
                  <a:solidFill>
                    <a:srgbClr val="40B0C6"/>
                  </a:solidFill>
                  <a:effectLst/>
                  <a:uLnTx/>
                  <a:uFillTx/>
                  <a:latin typeface="Open Sans"/>
                  <a:ea typeface="+mn-ea"/>
                  <a:cs typeface="Open Sans"/>
                </a:rPr>
                <a:t>Fédérations</a:t>
              </a:r>
              <a:r>
                <a:rPr kumimoji="0" lang="en-AU" sz="1100" b="1" i="0" u="none" strike="noStrike" kern="1200" cap="none" spc="0" normalizeH="0" baseline="0" noProof="0">
                  <a:ln>
                    <a:noFill/>
                  </a:ln>
                  <a:solidFill>
                    <a:srgbClr val="40B0C6"/>
                  </a:solidFill>
                  <a:effectLst/>
                  <a:uLnTx/>
                  <a:uFillTx/>
                  <a:latin typeface="Open Sans"/>
                  <a:ea typeface="+mn-ea"/>
                  <a:cs typeface="Open Sans"/>
                </a:rPr>
                <a:t> de recherche</a:t>
              </a:r>
            </a:p>
          </p:txBody>
        </p:sp>
      </p:grpSp>
      <p:sp>
        <p:nvSpPr>
          <p:cNvPr id="57" name="Rectangle 56">
            <a:extLst>
              <a:ext uri="{FF2B5EF4-FFF2-40B4-BE49-F238E27FC236}">
                <a16:creationId xmlns:a16="http://schemas.microsoft.com/office/drawing/2014/main" id="{4FF8E7E6-421B-465F-B49F-DA8C550C636D}"/>
              </a:ext>
            </a:extLst>
          </p:cNvPr>
          <p:cNvSpPr/>
          <p:nvPr/>
        </p:nvSpPr>
        <p:spPr>
          <a:xfrm>
            <a:off x="4704346" y="1739708"/>
            <a:ext cx="3791180" cy="3663065"/>
          </a:xfrm>
          <a:prstGeom prst="rect">
            <a:avLst/>
          </a:prstGeom>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orme libre : forme 58">
            <a:extLst>
              <a:ext uri="{FF2B5EF4-FFF2-40B4-BE49-F238E27FC236}">
                <a16:creationId xmlns:a16="http://schemas.microsoft.com/office/drawing/2014/main" id="{F16A2934-16B0-442E-B961-014EFF3FA317}"/>
              </a:ext>
            </a:extLst>
          </p:cNvPr>
          <p:cNvSpPr/>
          <p:nvPr/>
        </p:nvSpPr>
        <p:spPr>
          <a:xfrm>
            <a:off x="3297302" y="3602458"/>
            <a:ext cx="1132332" cy="1080000"/>
          </a:xfrm>
          <a:custGeom>
            <a:avLst/>
            <a:gdLst>
              <a:gd name="connsiteX0" fmla="*/ 0 w 1831532"/>
              <a:gd name="connsiteY0" fmla="*/ 1831532 h 1831532"/>
              <a:gd name="connsiteX1" fmla="*/ 915766 w 1831532"/>
              <a:gd name="connsiteY1" fmla="*/ 0 h 1831532"/>
              <a:gd name="connsiteX2" fmla="*/ 1831532 w 1831532"/>
              <a:gd name="connsiteY2" fmla="*/ 1831532 h 1831532"/>
              <a:gd name="connsiteX3" fmla="*/ 0 w 1831532"/>
              <a:gd name="connsiteY3" fmla="*/ 1831532 h 1831532"/>
            </a:gdLst>
            <a:ahLst/>
            <a:cxnLst>
              <a:cxn ang="0">
                <a:pos x="connsiteX0" y="connsiteY0"/>
              </a:cxn>
              <a:cxn ang="0">
                <a:pos x="connsiteX1" y="connsiteY1"/>
              </a:cxn>
              <a:cxn ang="0">
                <a:pos x="connsiteX2" y="connsiteY2"/>
              </a:cxn>
              <a:cxn ang="0">
                <a:pos x="connsiteX3" y="connsiteY3"/>
              </a:cxn>
            </a:cxnLst>
            <a:rect l="l" t="t" r="r" b="b"/>
            <a:pathLst>
              <a:path w="1831532" h="1831532">
                <a:moveTo>
                  <a:pt x="0" y="1831532"/>
                </a:moveTo>
                <a:lnTo>
                  <a:pt x="915766" y="0"/>
                </a:lnTo>
                <a:lnTo>
                  <a:pt x="1831532" y="1831532"/>
                </a:lnTo>
                <a:lnTo>
                  <a:pt x="0" y="1831532"/>
                </a:lnTo>
                <a:close/>
              </a:path>
            </a:pathLst>
          </a:custGeom>
          <a:solidFill>
            <a:srgbClr val="2372B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95983" tIns="953866" rIns="495983" bIns="38100" numCol="1" spcCol="1270" anchor="ctr" anchorCtr="0">
            <a:noAutofit/>
          </a:bodyPr>
          <a:lstStyle/>
          <a:p>
            <a:pPr marL="0" marR="0" lvl="0" indent="0" algn="ctr" defTabSz="444500" rtl="0" eaLnBrk="1" fontAlgn="auto" latinLnBrk="0" hangingPunct="1">
              <a:lnSpc>
                <a:spcPct val="100000"/>
              </a:lnSpc>
              <a:spcBef>
                <a:spcPct val="0"/>
              </a:spcBef>
              <a:spcAft>
                <a:spcPct val="35000"/>
              </a:spcAft>
              <a:buClrTx/>
              <a:buSzTx/>
              <a:buFontTx/>
              <a:buNone/>
              <a:tabLst/>
              <a:defRPr/>
            </a:pPr>
            <a:endParaRPr kumimoji="0" lang="fr-FR" sz="9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ZoneTexte 59">
            <a:extLst>
              <a:ext uri="{FF2B5EF4-FFF2-40B4-BE49-F238E27FC236}">
                <a16:creationId xmlns:a16="http://schemas.microsoft.com/office/drawing/2014/main" id="{6A7E90F5-8185-4A63-80D3-BA8B10DC8989}"/>
              </a:ext>
            </a:extLst>
          </p:cNvPr>
          <p:cNvSpPr txBox="1"/>
          <p:nvPr/>
        </p:nvSpPr>
        <p:spPr>
          <a:xfrm>
            <a:off x="3395611" y="4342259"/>
            <a:ext cx="934145"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900" b="1" i="0" u="none" strike="noStrike" kern="1200" cap="none" spc="0" normalizeH="0" baseline="0" noProof="0">
                <a:ln>
                  <a:noFill/>
                </a:ln>
                <a:solidFill>
                  <a:prstClr val="white"/>
                </a:solidFill>
                <a:effectLst/>
                <a:uLnTx/>
                <a:uFillTx/>
                <a:latin typeface="Calibri" panose="020F0502020204030204"/>
                <a:ea typeface="+mn-ea"/>
                <a:cs typeface="+mn-cs"/>
              </a:rPr>
              <a:t>Numérique</a:t>
            </a:r>
          </a:p>
        </p:txBody>
      </p:sp>
      <p:grpSp>
        <p:nvGrpSpPr>
          <p:cNvPr id="61" name="Groupe 60">
            <a:extLst>
              <a:ext uri="{FF2B5EF4-FFF2-40B4-BE49-F238E27FC236}">
                <a16:creationId xmlns:a16="http://schemas.microsoft.com/office/drawing/2014/main" id="{CFE0CFDA-F033-4C93-9FD5-13B1DB27738C}"/>
              </a:ext>
            </a:extLst>
          </p:cNvPr>
          <p:cNvGrpSpPr/>
          <p:nvPr/>
        </p:nvGrpSpPr>
        <p:grpSpPr>
          <a:xfrm>
            <a:off x="2116098" y="3602458"/>
            <a:ext cx="1132332" cy="1080000"/>
            <a:chOff x="2987824" y="4207120"/>
            <a:chExt cx="1132332" cy="1080000"/>
          </a:xfrm>
          <a:scene3d>
            <a:camera prst="orthographicFront">
              <a:rot lat="0" lon="0" rev="0"/>
            </a:camera>
            <a:lightRig rig="soft" dir="t">
              <a:rot lat="0" lon="0" rev="0"/>
            </a:lightRig>
          </a:scene3d>
        </p:grpSpPr>
        <p:sp>
          <p:nvSpPr>
            <p:cNvPr id="68" name="Forme libre : forme 67">
              <a:extLst>
                <a:ext uri="{FF2B5EF4-FFF2-40B4-BE49-F238E27FC236}">
                  <a16:creationId xmlns:a16="http://schemas.microsoft.com/office/drawing/2014/main" id="{526B7C9B-6F69-4EE8-9248-B25B6E74FF6B}"/>
                </a:ext>
              </a:extLst>
            </p:cNvPr>
            <p:cNvSpPr/>
            <p:nvPr/>
          </p:nvSpPr>
          <p:spPr>
            <a:xfrm>
              <a:off x="2987824" y="4207120"/>
              <a:ext cx="1132332" cy="1080000"/>
            </a:xfrm>
            <a:custGeom>
              <a:avLst/>
              <a:gdLst>
                <a:gd name="connsiteX0" fmla="*/ 0 w 1831532"/>
                <a:gd name="connsiteY0" fmla="*/ 1831532 h 1831532"/>
                <a:gd name="connsiteX1" fmla="*/ 915766 w 1831532"/>
                <a:gd name="connsiteY1" fmla="*/ 0 h 1831532"/>
                <a:gd name="connsiteX2" fmla="*/ 1831532 w 1831532"/>
                <a:gd name="connsiteY2" fmla="*/ 1831532 h 1831532"/>
                <a:gd name="connsiteX3" fmla="*/ 0 w 1831532"/>
                <a:gd name="connsiteY3" fmla="*/ 1831532 h 1831532"/>
              </a:gdLst>
              <a:ahLst/>
              <a:cxnLst>
                <a:cxn ang="0">
                  <a:pos x="connsiteX0" y="connsiteY0"/>
                </a:cxn>
                <a:cxn ang="0">
                  <a:pos x="connsiteX1" y="connsiteY1"/>
                </a:cxn>
                <a:cxn ang="0">
                  <a:pos x="connsiteX2" y="connsiteY2"/>
                </a:cxn>
                <a:cxn ang="0">
                  <a:pos x="connsiteX3" y="connsiteY3"/>
                </a:cxn>
              </a:cxnLst>
              <a:rect l="l" t="t" r="r" b="b"/>
              <a:pathLst>
                <a:path w="1831532" h="1831532">
                  <a:moveTo>
                    <a:pt x="0" y="1831532"/>
                  </a:moveTo>
                  <a:lnTo>
                    <a:pt x="915766" y="0"/>
                  </a:lnTo>
                  <a:lnTo>
                    <a:pt x="1831532" y="1831532"/>
                  </a:lnTo>
                  <a:lnTo>
                    <a:pt x="0" y="1831532"/>
                  </a:lnTo>
                  <a:close/>
                </a:path>
              </a:pathLst>
            </a:custGeom>
            <a:solidFill>
              <a:srgbClr val="00B0F0"/>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95983" tIns="953866" rIns="495983" bIns="38100" numCol="1" spcCol="1270" anchor="ctr" anchorCtr="0">
              <a:noAutofit/>
            </a:bodyPr>
            <a:lstStyle/>
            <a:p>
              <a:pPr marL="0" marR="0" lvl="0" indent="0" algn="ctr" defTabSz="444500" rtl="0" eaLnBrk="1" fontAlgn="auto" latinLnBrk="0" hangingPunct="1">
                <a:lnSpc>
                  <a:spcPct val="100000"/>
                </a:lnSpc>
                <a:spcBef>
                  <a:spcPct val="0"/>
                </a:spcBef>
                <a:spcAft>
                  <a:spcPct val="35000"/>
                </a:spcAft>
                <a:buClrTx/>
                <a:buSzTx/>
                <a:buFontTx/>
                <a:buNone/>
                <a:tabLst/>
                <a:defRPr/>
              </a:pPr>
              <a:endParaRPr kumimoji="0" lang="fr-FR" sz="9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ZoneTexte 68">
              <a:extLst>
                <a:ext uri="{FF2B5EF4-FFF2-40B4-BE49-F238E27FC236}">
                  <a16:creationId xmlns:a16="http://schemas.microsoft.com/office/drawing/2014/main" id="{439F3195-970E-47C5-BC84-947C0D4411A0}"/>
                </a:ext>
              </a:extLst>
            </p:cNvPr>
            <p:cNvSpPr txBox="1"/>
            <p:nvPr/>
          </p:nvSpPr>
          <p:spPr>
            <a:xfrm>
              <a:off x="3085786" y="4876426"/>
              <a:ext cx="934145" cy="369332"/>
            </a:xfrm>
            <a:prstGeom prst="rect">
              <a:avLst/>
            </a:prstGeom>
            <a:noFill/>
            <a:ln>
              <a:noFill/>
            </a:ln>
            <a:effectLst>
              <a:outerShdw blurRad="107950" dist="12700" dir="5400000" algn="ctr">
                <a:srgbClr val="000000"/>
              </a:outerShdw>
            </a:effectLst>
            <a:sp3d contourW="44450" prstMaterial="matte">
              <a:bevelT w="63500" h="63500" prst="artDeco"/>
              <a:contourClr>
                <a:srgbClr val="FFFFFF"/>
              </a:contourClr>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900" b="1" i="0" u="none" strike="noStrike" kern="1200" cap="none" spc="0" normalizeH="0" baseline="0" noProof="0">
                  <a:ln>
                    <a:noFill/>
                  </a:ln>
                  <a:solidFill>
                    <a:prstClr val="white"/>
                  </a:solidFill>
                  <a:effectLst/>
                  <a:uLnTx/>
                  <a:uFillTx/>
                  <a:latin typeface="Calibri" panose="020F0502020204030204"/>
                  <a:ea typeface="+mn-ea"/>
                  <a:cs typeface="+mn-cs"/>
                </a:rPr>
                <a:t>Energie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9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62" name="Groupe 61">
            <a:extLst>
              <a:ext uri="{FF2B5EF4-FFF2-40B4-BE49-F238E27FC236}">
                <a16:creationId xmlns:a16="http://schemas.microsoft.com/office/drawing/2014/main" id="{266DDC93-ABB5-40D5-B3EC-8ED4F9D552B1}"/>
              </a:ext>
            </a:extLst>
          </p:cNvPr>
          <p:cNvGrpSpPr/>
          <p:nvPr/>
        </p:nvGrpSpPr>
        <p:grpSpPr>
          <a:xfrm>
            <a:off x="2721772" y="3611682"/>
            <a:ext cx="1132332" cy="1080000"/>
            <a:chOff x="1907704" y="3645024"/>
            <a:chExt cx="1132332" cy="1080000"/>
          </a:xfrm>
          <a:scene3d>
            <a:camera prst="orthographicFront">
              <a:rot lat="0" lon="0" rev="0"/>
            </a:camera>
            <a:lightRig rig="soft" dir="t">
              <a:rot lat="0" lon="0" rev="0"/>
            </a:lightRig>
          </a:scene3d>
        </p:grpSpPr>
        <p:sp>
          <p:nvSpPr>
            <p:cNvPr id="66" name="Forme libre : forme 65">
              <a:extLst>
                <a:ext uri="{FF2B5EF4-FFF2-40B4-BE49-F238E27FC236}">
                  <a16:creationId xmlns:a16="http://schemas.microsoft.com/office/drawing/2014/main" id="{B4E5E278-7412-4444-B302-DFF190CB1504}"/>
                </a:ext>
              </a:extLst>
            </p:cNvPr>
            <p:cNvSpPr>
              <a:spLocks noChangeAspect="1"/>
            </p:cNvSpPr>
            <p:nvPr/>
          </p:nvSpPr>
          <p:spPr>
            <a:xfrm rot="10800000">
              <a:off x="1907704" y="3645024"/>
              <a:ext cx="1132332" cy="1080000"/>
            </a:xfrm>
            <a:custGeom>
              <a:avLst/>
              <a:gdLst>
                <a:gd name="connsiteX0" fmla="*/ 0 w 1831532"/>
                <a:gd name="connsiteY0" fmla="*/ 1831532 h 1831532"/>
                <a:gd name="connsiteX1" fmla="*/ 915766 w 1831532"/>
                <a:gd name="connsiteY1" fmla="*/ 0 h 1831532"/>
                <a:gd name="connsiteX2" fmla="*/ 1831532 w 1831532"/>
                <a:gd name="connsiteY2" fmla="*/ 1831532 h 1831532"/>
                <a:gd name="connsiteX3" fmla="*/ 0 w 1831532"/>
                <a:gd name="connsiteY3" fmla="*/ 1831532 h 1831532"/>
              </a:gdLst>
              <a:ahLst/>
              <a:cxnLst>
                <a:cxn ang="0">
                  <a:pos x="connsiteX0" y="connsiteY0"/>
                </a:cxn>
                <a:cxn ang="0">
                  <a:pos x="connsiteX1" y="connsiteY1"/>
                </a:cxn>
                <a:cxn ang="0">
                  <a:pos x="connsiteX2" y="connsiteY2"/>
                </a:cxn>
                <a:cxn ang="0">
                  <a:pos x="connsiteX3" y="connsiteY3"/>
                </a:cxn>
              </a:cxnLst>
              <a:rect l="l" t="t" r="r" b="b"/>
              <a:pathLst>
                <a:path w="1831532" h="1831532">
                  <a:moveTo>
                    <a:pt x="0" y="1831532"/>
                  </a:moveTo>
                  <a:lnTo>
                    <a:pt x="915766" y="0"/>
                  </a:lnTo>
                  <a:lnTo>
                    <a:pt x="1831532" y="1831532"/>
                  </a:lnTo>
                  <a:lnTo>
                    <a:pt x="0" y="1831532"/>
                  </a:lnTo>
                  <a:close/>
                </a:path>
              </a:pathLst>
            </a:custGeom>
            <a:solidFill>
              <a:srgbClr val="FF9900"/>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95983" tIns="953866" rIns="495983" bIns="38100" numCol="1" spcCol="1270" anchor="ctr" anchorCtr="0">
              <a:noAutofit/>
            </a:bodyPr>
            <a:lstStyle/>
            <a:p>
              <a:pPr marL="0" marR="0" lvl="0" indent="0" algn="ctr" defTabSz="444500" rtl="0" eaLnBrk="1" fontAlgn="auto" latinLnBrk="0" hangingPunct="1">
                <a:lnSpc>
                  <a:spcPct val="100000"/>
                </a:lnSpc>
                <a:spcBef>
                  <a:spcPct val="0"/>
                </a:spcBef>
                <a:spcAft>
                  <a:spcPct val="35000"/>
                </a:spcAft>
                <a:buClrTx/>
                <a:buSzTx/>
                <a:buFontTx/>
                <a:buNone/>
                <a:tabLst/>
                <a:defRPr/>
              </a:pPr>
              <a:endParaRPr kumimoji="0" lang="fr-FR" sz="9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ZoneTexte 66">
              <a:extLst>
                <a:ext uri="{FF2B5EF4-FFF2-40B4-BE49-F238E27FC236}">
                  <a16:creationId xmlns:a16="http://schemas.microsoft.com/office/drawing/2014/main" id="{BF12D0BC-2C18-4DEB-B8B2-CC8AA5C6E1BA}"/>
                </a:ext>
              </a:extLst>
            </p:cNvPr>
            <p:cNvSpPr txBox="1"/>
            <p:nvPr/>
          </p:nvSpPr>
          <p:spPr>
            <a:xfrm>
              <a:off x="2195736" y="3821071"/>
              <a:ext cx="622118" cy="230832"/>
            </a:xfrm>
            <a:prstGeom prst="rect">
              <a:avLst/>
            </a:prstGeom>
            <a:solidFill>
              <a:srgbClr val="FF9900"/>
            </a:solidFill>
            <a:ln>
              <a:noFill/>
            </a:ln>
            <a:effectLst>
              <a:outerShdw blurRad="107950" dist="12700" dir="5400000" algn="ctr">
                <a:srgbClr val="000000"/>
              </a:outerShdw>
            </a:effectLst>
            <a:sp3d contourW="44450" prstMaterial="matte">
              <a:bevelT w="63500" h="63500" prst="artDeco"/>
              <a:contourClr>
                <a:srgbClr val="FFFFFF"/>
              </a:contourClr>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900" b="1" i="0" u="none" strike="noStrike" kern="1200" cap="none" spc="0" normalizeH="0" baseline="0" noProof="0">
                  <a:ln>
                    <a:noFill/>
                  </a:ln>
                  <a:solidFill>
                    <a:prstClr val="white"/>
                  </a:solidFill>
                  <a:effectLst/>
                  <a:uLnTx/>
                  <a:uFillTx/>
                  <a:latin typeface="Calibri" panose="020F0502020204030204"/>
                  <a:ea typeface="+mn-ea"/>
                  <a:cs typeface="+mn-cs"/>
                </a:rPr>
                <a:t>Social</a:t>
              </a:r>
            </a:p>
          </p:txBody>
        </p:sp>
      </p:grpSp>
      <p:grpSp>
        <p:nvGrpSpPr>
          <p:cNvPr id="63" name="Groupe 62">
            <a:extLst>
              <a:ext uri="{FF2B5EF4-FFF2-40B4-BE49-F238E27FC236}">
                <a16:creationId xmlns:a16="http://schemas.microsoft.com/office/drawing/2014/main" id="{7AAAF1F0-793A-4DEF-A18E-E1E1C9B57E28}"/>
              </a:ext>
            </a:extLst>
          </p:cNvPr>
          <p:cNvGrpSpPr/>
          <p:nvPr/>
        </p:nvGrpSpPr>
        <p:grpSpPr>
          <a:xfrm>
            <a:off x="2714880" y="2484920"/>
            <a:ext cx="1132332" cy="1080000"/>
            <a:chOff x="7452320" y="3584184"/>
            <a:chExt cx="1132332" cy="1080000"/>
          </a:xfrm>
          <a:solidFill>
            <a:srgbClr val="00B050"/>
          </a:solidFill>
          <a:scene3d>
            <a:camera prst="orthographicFront">
              <a:rot lat="0" lon="0" rev="0"/>
            </a:camera>
            <a:lightRig rig="soft" dir="t">
              <a:rot lat="0" lon="0" rev="0"/>
            </a:lightRig>
          </a:scene3d>
        </p:grpSpPr>
        <p:sp>
          <p:nvSpPr>
            <p:cNvPr id="64" name="Forme libre : forme 63">
              <a:extLst>
                <a:ext uri="{FF2B5EF4-FFF2-40B4-BE49-F238E27FC236}">
                  <a16:creationId xmlns:a16="http://schemas.microsoft.com/office/drawing/2014/main" id="{17303A08-C514-49A5-A7B1-5856696FB64F}"/>
                </a:ext>
              </a:extLst>
            </p:cNvPr>
            <p:cNvSpPr>
              <a:spLocks noChangeAspect="1"/>
            </p:cNvSpPr>
            <p:nvPr/>
          </p:nvSpPr>
          <p:spPr>
            <a:xfrm>
              <a:off x="7452320" y="3584184"/>
              <a:ext cx="1132332" cy="1080000"/>
            </a:xfrm>
            <a:custGeom>
              <a:avLst/>
              <a:gdLst>
                <a:gd name="connsiteX0" fmla="*/ 0 w 1831532"/>
                <a:gd name="connsiteY0" fmla="*/ 1831532 h 1831532"/>
                <a:gd name="connsiteX1" fmla="*/ 915766 w 1831532"/>
                <a:gd name="connsiteY1" fmla="*/ 0 h 1831532"/>
                <a:gd name="connsiteX2" fmla="*/ 1831532 w 1831532"/>
                <a:gd name="connsiteY2" fmla="*/ 1831532 h 1831532"/>
                <a:gd name="connsiteX3" fmla="*/ 0 w 1831532"/>
                <a:gd name="connsiteY3" fmla="*/ 1831532 h 1831532"/>
              </a:gdLst>
              <a:ahLst/>
              <a:cxnLst>
                <a:cxn ang="0">
                  <a:pos x="connsiteX0" y="connsiteY0"/>
                </a:cxn>
                <a:cxn ang="0">
                  <a:pos x="connsiteX1" y="connsiteY1"/>
                </a:cxn>
                <a:cxn ang="0">
                  <a:pos x="connsiteX2" y="connsiteY2"/>
                </a:cxn>
                <a:cxn ang="0">
                  <a:pos x="connsiteX3" y="connsiteY3"/>
                </a:cxn>
              </a:cxnLst>
              <a:rect l="l" t="t" r="r" b="b"/>
              <a:pathLst>
                <a:path w="1831532" h="1831532">
                  <a:moveTo>
                    <a:pt x="0" y="1831532"/>
                  </a:moveTo>
                  <a:lnTo>
                    <a:pt x="915766" y="0"/>
                  </a:lnTo>
                  <a:lnTo>
                    <a:pt x="1831532" y="1831532"/>
                  </a:lnTo>
                  <a:lnTo>
                    <a:pt x="0" y="1831532"/>
                  </a:lnTo>
                  <a:close/>
                </a:path>
              </a:pathLst>
            </a:custGeom>
            <a:grp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95983" tIns="953866" rIns="495983" bIns="38100" numCol="1" spcCol="1270" anchor="ctr" anchorCtr="0">
              <a:noAutofit/>
            </a:bodyPr>
            <a:lstStyle/>
            <a:p>
              <a:pPr marL="0" marR="0" lvl="0" indent="0" algn="ctr" defTabSz="444500" rtl="0" eaLnBrk="1" fontAlgn="auto" latinLnBrk="0" hangingPunct="1">
                <a:lnSpc>
                  <a:spcPct val="100000"/>
                </a:lnSpc>
                <a:spcBef>
                  <a:spcPct val="0"/>
                </a:spcBef>
                <a:spcAft>
                  <a:spcPct val="35000"/>
                </a:spcAft>
                <a:buClrTx/>
                <a:buSzTx/>
                <a:buFontTx/>
                <a:buNone/>
                <a:tabLst/>
                <a:defRPr/>
              </a:pPr>
              <a:endParaRPr kumimoji="0" lang="fr-FR" sz="9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ZoneTexte 64">
              <a:extLst>
                <a:ext uri="{FF2B5EF4-FFF2-40B4-BE49-F238E27FC236}">
                  <a16:creationId xmlns:a16="http://schemas.microsoft.com/office/drawing/2014/main" id="{CBA5679A-BDD7-4146-A391-35A3F29EEC42}"/>
                </a:ext>
              </a:extLst>
            </p:cNvPr>
            <p:cNvSpPr txBox="1"/>
            <p:nvPr/>
          </p:nvSpPr>
          <p:spPr>
            <a:xfrm>
              <a:off x="7503075" y="4351768"/>
              <a:ext cx="1065325" cy="230832"/>
            </a:xfrm>
            <a:prstGeom prst="rect">
              <a:avLst/>
            </a:prstGeom>
            <a:noFill/>
            <a:ln>
              <a:noFill/>
            </a:ln>
            <a:effectLst>
              <a:outerShdw blurRad="107950" dist="12700" dir="5400000" algn="ctr">
                <a:srgbClr val="000000"/>
              </a:outerShdw>
            </a:effectLst>
            <a:sp3d contourW="44450" prstMaterial="matte">
              <a:bevelT w="63500" h="63500" prst="artDeco"/>
              <a:contourClr>
                <a:srgbClr val="FFFFFF"/>
              </a:contourClr>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900" b="1" i="0" u="none" strike="noStrike" kern="1200" cap="none" spc="0" normalizeH="0" baseline="0" noProof="0">
                  <a:ln>
                    <a:noFill/>
                  </a:ln>
                  <a:solidFill>
                    <a:prstClr val="white"/>
                  </a:solidFill>
                  <a:effectLst/>
                  <a:uLnTx/>
                  <a:uFillTx/>
                  <a:latin typeface="Calibri" panose="020F0502020204030204"/>
                  <a:ea typeface="+mn-ea"/>
                  <a:cs typeface="+mn-cs"/>
                </a:rPr>
                <a:t>Environnement</a:t>
              </a:r>
            </a:p>
          </p:txBody>
        </p:sp>
      </p:grpSp>
      <p:sp>
        <p:nvSpPr>
          <p:cNvPr id="70" name="Rectangle 69">
            <a:extLst>
              <a:ext uri="{FF2B5EF4-FFF2-40B4-BE49-F238E27FC236}">
                <a16:creationId xmlns:a16="http://schemas.microsoft.com/office/drawing/2014/main" id="{29A690BE-45ED-4F66-BEF9-CFA9B7921D78}"/>
              </a:ext>
            </a:extLst>
          </p:cNvPr>
          <p:cNvSpPr/>
          <p:nvPr/>
        </p:nvSpPr>
        <p:spPr>
          <a:xfrm>
            <a:off x="9836631" y="3049630"/>
            <a:ext cx="1192881" cy="276999"/>
          </a:xfrm>
          <a:prstGeom prst="rect">
            <a:avLst/>
          </a:prstGeom>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err="1">
                <a:ln>
                  <a:noFill/>
                </a:ln>
                <a:solidFill>
                  <a:srgbClr val="F7B347"/>
                </a:solidFill>
                <a:effectLst/>
                <a:uLnTx/>
                <a:uFillTx/>
                <a:latin typeface="Open Sans"/>
                <a:ea typeface="+mn-ea"/>
                <a:cs typeface="Open Sans"/>
              </a:rPr>
              <a:t>Plateformes</a:t>
            </a:r>
            <a:endParaRPr kumimoji="0" lang="en-AU" sz="1200" b="1" i="0" u="none" strike="noStrike" kern="1200" cap="none" spc="0" normalizeH="0" baseline="0" noProof="0">
              <a:ln>
                <a:noFill/>
              </a:ln>
              <a:solidFill>
                <a:srgbClr val="F7B347"/>
              </a:solidFill>
              <a:effectLst/>
              <a:uLnTx/>
              <a:uFillTx/>
              <a:latin typeface="Open Sans"/>
              <a:ea typeface="+mn-ea"/>
              <a:cs typeface="Open Sans"/>
            </a:endParaRPr>
          </a:p>
        </p:txBody>
      </p:sp>
      <p:pic>
        <p:nvPicPr>
          <p:cNvPr id="71" name="Image 70" descr="Capture d’écran 2016-09-15 à 11.49.55.png">
            <a:extLst>
              <a:ext uri="{FF2B5EF4-FFF2-40B4-BE49-F238E27FC236}">
                <a16:creationId xmlns:a16="http://schemas.microsoft.com/office/drawing/2014/main" id="{C06DA1D7-C330-4C83-9AF1-401A6C589A82}"/>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8631330" y="3369064"/>
            <a:ext cx="1641014" cy="333331"/>
          </a:xfrm>
          <a:prstGeom prst="rect">
            <a:avLst/>
          </a:prstGeom>
          <a:ln>
            <a:solidFill>
              <a:srgbClr val="F7B347"/>
            </a:solidFill>
          </a:ln>
        </p:spPr>
      </p:pic>
      <p:pic>
        <p:nvPicPr>
          <p:cNvPr id="72" name="Image 71">
            <a:extLst>
              <a:ext uri="{FF2B5EF4-FFF2-40B4-BE49-F238E27FC236}">
                <a16:creationId xmlns:a16="http://schemas.microsoft.com/office/drawing/2014/main" id="{D8E94DF2-58F3-4711-8CFC-1C85B679340F}"/>
              </a:ext>
            </a:extLst>
          </p:cNvPr>
          <p:cNvPicPr>
            <a:picLocks noChangeAspect="1"/>
          </p:cNvPicPr>
          <p:nvPr/>
        </p:nvPicPr>
        <p:blipFill>
          <a:blip r:embed="rId22"/>
          <a:stretch>
            <a:fillRect/>
          </a:stretch>
        </p:blipFill>
        <p:spPr>
          <a:xfrm>
            <a:off x="10655343" y="3445702"/>
            <a:ext cx="1246877" cy="272697"/>
          </a:xfrm>
          <a:prstGeom prst="rect">
            <a:avLst/>
          </a:prstGeom>
          <a:ln>
            <a:solidFill>
              <a:srgbClr val="F7B347"/>
            </a:solidFill>
          </a:ln>
        </p:spPr>
      </p:pic>
      <p:grpSp>
        <p:nvGrpSpPr>
          <p:cNvPr id="3" name="Groupe 2">
            <a:extLst>
              <a:ext uri="{FF2B5EF4-FFF2-40B4-BE49-F238E27FC236}">
                <a16:creationId xmlns:a16="http://schemas.microsoft.com/office/drawing/2014/main" id="{49279522-E57F-4FC9-8ADD-DF4F89116523}"/>
              </a:ext>
            </a:extLst>
          </p:cNvPr>
          <p:cNvGrpSpPr/>
          <p:nvPr/>
        </p:nvGrpSpPr>
        <p:grpSpPr>
          <a:xfrm>
            <a:off x="5895817" y="2931220"/>
            <a:ext cx="1135785" cy="1080000"/>
            <a:chOff x="5895817" y="2593908"/>
            <a:chExt cx="1135785" cy="1080000"/>
          </a:xfrm>
        </p:grpSpPr>
        <p:sp>
          <p:nvSpPr>
            <p:cNvPr id="75" name="Forme libre : forme 74">
              <a:extLst>
                <a:ext uri="{FF2B5EF4-FFF2-40B4-BE49-F238E27FC236}">
                  <a16:creationId xmlns:a16="http://schemas.microsoft.com/office/drawing/2014/main" id="{544D038D-9266-4BDA-85EA-6395A3225A64}"/>
                </a:ext>
              </a:extLst>
            </p:cNvPr>
            <p:cNvSpPr/>
            <p:nvPr/>
          </p:nvSpPr>
          <p:spPr>
            <a:xfrm>
              <a:off x="5895817" y="3113420"/>
              <a:ext cx="569912" cy="543573"/>
            </a:xfrm>
            <a:custGeom>
              <a:avLst/>
              <a:gdLst>
                <a:gd name="connsiteX0" fmla="*/ 0 w 1831532"/>
                <a:gd name="connsiteY0" fmla="*/ 1831532 h 1831532"/>
                <a:gd name="connsiteX1" fmla="*/ 915766 w 1831532"/>
                <a:gd name="connsiteY1" fmla="*/ 0 h 1831532"/>
                <a:gd name="connsiteX2" fmla="*/ 1831532 w 1831532"/>
                <a:gd name="connsiteY2" fmla="*/ 1831532 h 1831532"/>
                <a:gd name="connsiteX3" fmla="*/ 0 w 1831532"/>
                <a:gd name="connsiteY3" fmla="*/ 1831532 h 1831532"/>
              </a:gdLst>
              <a:ahLst/>
              <a:cxnLst>
                <a:cxn ang="0">
                  <a:pos x="connsiteX0" y="connsiteY0"/>
                </a:cxn>
                <a:cxn ang="0">
                  <a:pos x="connsiteX1" y="connsiteY1"/>
                </a:cxn>
                <a:cxn ang="0">
                  <a:pos x="connsiteX2" y="connsiteY2"/>
                </a:cxn>
                <a:cxn ang="0">
                  <a:pos x="connsiteX3" y="connsiteY3"/>
                </a:cxn>
              </a:cxnLst>
              <a:rect l="l" t="t" r="r" b="b"/>
              <a:pathLst>
                <a:path w="1831532" h="1831532">
                  <a:moveTo>
                    <a:pt x="0" y="1831532"/>
                  </a:moveTo>
                  <a:lnTo>
                    <a:pt x="915766" y="0"/>
                  </a:lnTo>
                  <a:lnTo>
                    <a:pt x="1831532" y="1831532"/>
                  </a:lnTo>
                  <a:lnTo>
                    <a:pt x="0" y="1831532"/>
                  </a:lnTo>
                  <a:close/>
                </a:path>
              </a:pathLst>
            </a:custGeom>
            <a:solidFill>
              <a:srgbClr val="00B0F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95983" tIns="953866" rIns="495983" bIns="38100" numCol="1" spcCol="1270" anchor="ctr" anchorCtr="0">
              <a:noAutofit/>
            </a:bodyPr>
            <a:lstStyle/>
            <a:p>
              <a:pPr marL="0" marR="0" lvl="0" indent="0" algn="ctr" defTabSz="444500" rtl="0" eaLnBrk="1" fontAlgn="auto" latinLnBrk="0" hangingPunct="1">
                <a:lnSpc>
                  <a:spcPct val="100000"/>
                </a:lnSpc>
                <a:spcBef>
                  <a:spcPct val="0"/>
                </a:spcBef>
                <a:spcAft>
                  <a:spcPct val="35000"/>
                </a:spcAft>
                <a:buClrTx/>
                <a:buSzTx/>
                <a:buFontTx/>
                <a:buNone/>
                <a:tabLst/>
                <a:defRPr/>
              </a:pPr>
              <a:endParaRPr kumimoji="0" lang="fr-FR" sz="9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 name="Forme libre : forme 75">
              <a:extLst>
                <a:ext uri="{FF2B5EF4-FFF2-40B4-BE49-F238E27FC236}">
                  <a16:creationId xmlns:a16="http://schemas.microsoft.com/office/drawing/2014/main" id="{0DF335EB-8AFD-45BA-88F8-7703F495C6E8}"/>
                </a:ext>
              </a:extLst>
            </p:cNvPr>
            <p:cNvSpPr>
              <a:spLocks noChangeAspect="1"/>
            </p:cNvSpPr>
            <p:nvPr/>
          </p:nvSpPr>
          <p:spPr>
            <a:xfrm rot="10800000">
              <a:off x="6180203" y="3130335"/>
              <a:ext cx="569912" cy="543573"/>
            </a:xfrm>
            <a:custGeom>
              <a:avLst/>
              <a:gdLst>
                <a:gd name="connsiteX0" fmla="*/ 0 w 1831532"/>
                <a:gd name="connsiteY0" fmla="*/ 1831532 h 1831532"/>
                <a:gd name="connsiteX1" fmla="*/ 915766 w 1831532"/>
                <a:gd name="connsiteY1" fmla="*/ 0 h 1831532"/>
                <a:gd name="connsiteX2" fmla="*/ 1831532 w 1831532"/>
                <a:gd name="connsiteY2" fmla="*/ 1831532 h 1831532"/>
                <a:gd name="connsiteX3" fmla="*/ 0 w 1831532"/>
                <a:gd name="connsiteY3" fmla="*/ 1831532 h 1831532"/>
              </a:gdLst>
              <a:ahLst/>
              <a:cxnLst>
                <a:cxn ang="0">
                  <a:pos x="connsiteX0" y="connsiteY0"/>
                </a:cxn>
                <a:cxn ang="0">
                  <a:pos x="connsiteX1" y="connsiteY1"/>
                </a:cxn>
                <a:cxn ang="0">
                  <a:pos x="connsiteX2" y="connsiteY2"/>
                </a:cxn>
                <a:cxn ang="0">
                  <a:pos x="connsiteX3" y="connsiteY3"/>
                </a:cxn>
              </a:cxnLst>
              <a:rect l="l" t="t" r="r" b="b"/>
              <a:pathLst>
                <a:path w="1831532" h="1831532">
                  <a:moveTo>
                    <a:pt x="0" y="1831532"/>
                  </a:moveTo>
                  <a:lnTo>
                    <a:pt x="915766" y="0"/>
                  </a:lnTo>
                  <a:lnTo>
                    <a:pt x="1831532" y="1831532"/>
                  </a:lnTo>
                  <a:lnTo>
                    <a:pt x="0" y="1831532"/>
                  </a:lnTo>
                  <a:close/>
                </a:path>
              </a:pathLst>
            </a:custGeom>
            <a:solidFill>
              <a:srgbClr val="FF99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95983" tIns="953866" rIns="495983" bIns="38100" numCol="1" spcCol="1270" anchor="ctr" anchorCtr="0">
              <a:noAutofit/>
            </a:bodyPr>
            <a:lstStyle/>
            <a:p>
              <a:pPr marL="0" marR="0" lvl="0" indent="0" algn="ctr" defTabSz="444500" rtl="0" eaLnBrk="1" fontAlgn="auto" latinLnBrk="0" hangingPunct="1">
                <a:lnSpc>
                  <a:spcPct val="100000"/>
                </a:lnSpc>
                <a:spcBef>
                  <a:spcPct val="0"/>
                </a:spcBef>
                <a:spcAft>
                  <a:spcPct val="35000"/>
                </a:spcAft>
                <a:buClrTx/>
                <a:buSzTx/>
                <a:buFontTx/>
                <a:buNone/>
                <a:tabLst/>
                <a:defRPr/>
              </a:pPr>
              <a:endParaRPr kumimoji="0" lang="fr-FR" sz="9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7" name="Groupe 76">
              <a:extLst>
                <a:ext uri="{FF2B5EF4-FFF2-40B4-BE49-F238E27FC236}">
                  <a16:creationId xmlns:a16="http://schemas.microsoft.com/office/drawing/2014/main" id="{6B055599-6760-42CD-903A-1FEB43B7BE17}"/>
                </a:ext>
              </a:extLst>
            </p:cNvPr>
            <p:cNvGrpSpPr/>
            <p:nvPr/>
          </p:nvGrpSpPr>
          <p:grpSpPr>
            <a:xfrm>
              <a:off x="6176734" y="2593908"/>
              <a:ext cx="854868" cy="1063085"/>
              <a:chOff x="3257934" y="4074224"/>
              <a:chExt cx="1698498" cy="2112194"/>
            </a:xfrm>
          </p:grpSpPr>
          <p:sp>
            <p:nvSpPr>
              <p:cNvPr id="78" name="Forme libre : forme 77">
                <a:extLst>
                  <a:ext uri="{FF2B5EF4-FFF2-40B4-BE49-F238E27FC236}">
                    <a16:creationId xmlns:a16="http://schemas.microsoft.com/office/drawing/2014/main" id="{DA24F5F9-28CC-4B29-8EA7-BD8FC2E69DF2}"/>
                  </a:ext>
                </a:extLst>
              </p:cNvPr>
              <p:cNvSpPr/>
              <p:nvPr/>
            </p:nvSpPr>
            <p:spPr>
              <a:xfrm>
                <a:off x="3824100" y="5106418"/>
                <a:ext cx="1132332" cy="1080000"/>
              </a:xfrm>
              <a:custGeom>
                <a:avLst/>
                <a:gdLst>
                  <a:gd name="connsiteX0" fmla="*/ 0 w 1831532"/>
                  <a:gd name="connsiteY0" fmla="*/ 1831532 h 1831532"/>
                  <a:gd name="connsiteX1" fmla="*/ 915766 w 1831532"/>
                  <a:gd name="connsiteY1" fmla="*/ 0 h 1831532"/>
                  <a:gd name="connsiteX2" fmla="*/ 1831532 w 1831532"/>
                  <a:gd name="connsiteY2" fmla="*/ 1831532 h 1831532"/>
                  <a:gd name="connsiteX3" fmla="*/ 0 w 1831532"/>
                  <a:gd name="connsiteY3" fmla="*/ 1831532 h 1831532"/>
                </a:gdLst>
                <a:ahLst/>
                <a:cxnLst>
                  <a:cxn ang="0">
                    <a:pos x="connsiteX0" y="connsiteY0"/>
                  </a:cxn>
                  <a:cxn ang="0">
                    <a:pos x="connsiteX1" y="connsiteY1"/>
                  </a:cxn>
                  <a:cxn ang="0">
                    <a:pos x="connsiteX2" y="connsiteY2"/>
                  </a:cxn>
                  <a:cxn ang="0">
                    <a:pos x="connsiteX3" y="connsiteY3"/>
                  </a:cxn>
                </a:cxnLst>
                <a:rect l="l" t="t" r="r" b="b"/>
                <a:pathLst>
                  <a:path w="1831532" h="1831532">
                    <a:moveTo>
                      <a:pt x="0" y="1831532"/>
                    </a:moveTo>
                    <a:lnTo>
                      <a:pt x="915766" y="0"/>
                    </a:lnTo>
                    <a:lnTo>
                      <a:pt x="1831532" y="1831532"/>
                    </a:lnTo>
                    <a:lnTo>
                      <a:pt x="0" y="1831532"/>
                    </a:lnTo>
                    <a:close/>
                  </a:path>
                </a:pathLst>
              </a:custGeom>
              <a:solidFill>
                <a:srgbClr val="2372B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95983" tIns="953866" rIns="495983" bIns="38100" numCol="1" spcCol="1270" anchor="ctr" anchorCtr="0">
                <a:noAutofit/>
              </a:bodyPr>
              <a:lstStyle/>
              <a:p>
                <a:pPr marL="0" marR="0" lvl="0" indent="0" algn="ctr" defTabSz="444500" rtl="0" eaLnBrk="1" fontAlgn="auto" latinLnBrk="0" hangingPunct="1">
                  <a:lnSpc>
                    <a:spcPct val="100000"/>
                  </a:lnSpc>
                  <a:spcBef>
                    <a:spcPct val="0"/>
                  </a:spcBef>
                  <a:spcAft>
                    <a:spcPct val="35000"/>
                  </a:spcAft>
                  <a:buClrTx/>
                  <a:buSzTx/>
                  <a:buFontTx/>
                  <a:buNone/>
                  <a:tabLst/>
                  <a:defRPr/>
                </a:pPr>
                <a:endParaRPr kumimoji="0" lang="fr-FR" sz="9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Forme libre : forme 78">
                <a:extLst>
                  <a:ext uri="{FF2B5EF4-FFF2-40B4-BE49-F238E27FC236}">
                    <a16:creationId xmlns:a16="http://schemas.microsoft.com/office/drawing/2014/main" id="{3DA55F22-873D-4A7D-87D9-3433CD2F2B2D}"/>
                  </a:ext>
                </a:extLst>
              </p:cNvPr>
              <p:cNvSpPr>
                <a:spLocks noChangeAspect="1"/>
              </p:cNvSpPr>
              <p:nvPr/>
            </p:nvSpPr>
            <p:spPr>
              <a:xfrm>
                <a:off x="3257934" y="4074224"/>
                <a:ext cx="1132332" cy="1080000"/>
              </a:xfrm>
              <a:custGeom>
                <a:avLst/>
                <a:gdLst>
                  <a:gd name="connsiteX0" fmla="*/ 0 w 1831532"/>
                  <a:gd name="connsiteY0" fmla="*/ 1831532 h 1831532"/>
                  <a:gd name="connsiteX1" fmla="*/ 915766 w 1831532"/>
                  <a:gd name="connsiteY1" fmla="*/ 0 h 1831532"/>
                  <a:gd name="connsiteX2" fmla="*/ 1831532 w 1831532"/>
                  <a:gd name="connsiteY2" fmla="*/ 1831532 h 1831532"/>
                  <a:gd name="connsiteX3" fmla="*/ 0 w 1831532"/>
                  <a:gd name="connsiteY3" fmla="*/ 1831532 h 1831532"/>
                </a:gdLst>
                <a:ahLst/>
                <a:cxnLst>
                  <a:cxn ang="0">
                    <a:pos x="connsiteX0" y="connsiteY0"/>
                  </a:cxn>
                  <a:cxn ang="0">
                    <a:pos x="connsiteX1" y="connsiteY1"/>
                  </a:cxn>
                  <a:cxn ang="0">
                    <a:pos x="connsiteX2" y="connsiteY2"/>
                  </a:cxn>
                  <a:cxn ang="0">
                    <a:pos x="connsiteX3" y="connsiteY3"/>
                  </a:cxn>
                </a:cxnLst>
                <a:rect l="l" t="t" r="r" b="b"/>
                <a:pathLst>
                  <a:path w="1831532" h="1831532">
                    <a:moveTo>
                      <a:pt x="0" y="1831532"/>
                    </a:moveTo>
                    <a:lnTo>
                      <a:pt x="915766" y="0"/>
                    </a:lnTo>
                    <a:lnTo>
                      <a:pt x="1831532" y="1831532"/>
                    </a:lnTo>
                    <a:lnTo>
                      <a:pt x="0" y="1831532"/>
                    </a:lnTo>
                    <a:close/>
                  </a:path>
                </a:pathLst>
              </a:custGeom>
              <a:solidFill>
                <a:srgbClr val="00B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95983" tIns="953866" rIns="495983" bIns="38100" numCol="1" spcCol="1270" anchor="ctr" anchorCtr="0">
                <a:noAutofit/>
              </a:bodyPr>
              <a:lstStyle/>
              <a:p>
                <a:pPr marL="0" marR="0" lvl="0" indent="0" algn="ctr" defTabSz="444500" rtl="0" eaLnBrk="1" fontAlgn="auto" latinLnBrk="0" hangingPunct="1">
                  <a:lnSpc>
                    <a:spcPct val="100000"/>
                  </a:lnSpc>
                  <a:spcBef>
                    <a:spcPct val="0"/>
                  </a:spcBef>
                  <a:spcAft>
                    <a:spcPct val="35000"/>
                  </a:spcAft>
                  <a:buClrTx/>
                  <a:buSzTx/>
                  <a:buFontTx/>
                  <a:buNone/>
                  <a:tabLst/>
                  <a:defRPr/>
                </a:pPr>
                <a:endParaRPr kumimoji="0" lang="fr-FR" sz="9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80" name="Rectangle à coins arrondis 21">
            <a:extLst>
              <a:ext uri="{FF2B5EF4-FFF2-40B4-BE49-F238E27FC236}">
                <a16:creationId xmlns:a16="http://schemas.microsoft.com/office/drawing/2014/main" id="{14786140-E6F5-46A9-A8A3-866CEF9B7E2E}"/>
              </a:ext>
            </a:extLst>
          </p:cNvPr>
          <p:cNvSpPr/>
          <p:nvPr/>
        </p:nvSpPr>
        <p:spPr>
          <a:xfrm>
            <a:off x="4816071" y="6034009"/>
            <a:ext cx="3559731" cy="584941"/>
          </a:xfrm>
          <a:prstGeom prst="roundRect">
            <a:avLst/>
          </a:prstGeom>
          <a:noFill/>
          <a:ln w="19050">
            <a:solidFill>
              <a:srgbClr val="00B0E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Shape 679">
            <a:extLst>
              <a:ext uri="{FF2B5EF4-FFF2-40B4-BE49-F238E27FC236}">
                <a16:creationId xmlns:a16="http://schemas.microsoft.com/office/drawing/2014/main" id="{A60F69C2-F0FA-4C20-8F40-01148A93CC05}"/>
              </a:ext>
            </a:extLst>
          </p:cNvPr>
          <p:cNvSpPr/>
          <p:nvPr/>
        </p:nvSpPr>
        <p:spPr>
          <a:xfrm>
            <a:off x="4807752" y="6019512"/>
            <a:ext cx="3572769" cy="584771"/>
          </a:xfrm>
          <a:prstGeom prst="rect">
            <a:avLst/>
          </a:prstGeom>
          <a:ln w="12700">
            <a:miter lim="400000"/>
          </a:ln>
          <a:extLst>
            <a:ext uri="{C572A759-6A51-4108-AA02-DFA0A04FC94B}">
              <ma14:wrappingTextBoxFlag xmlns="" xmlns:ma14="http://schemas.microsoft.com/office/mac/drawingml/2011/main" xmlns:lc="http://schemas.openxmlformats.org/drawingml/2006/lockedCanvas" val="1"/>
            </a:ext>
          </a:extLst>
        </p:spPr>
        <p:txBody>
          <a:bodyPr wrap="none" lIns="45718" tIns="45718" rIns="45718" bIns="45718">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a:ln>
                  <a:noFill/>
                </a:ln>
                <a:solidFill>
                  <a:srgbClr val="00B050"/>
                </a:solidFill>
                <a:effectLst/>
                <a:uLnTx/>
                <a:uFillTx/>
                <a:latin typeface="Calibri" panose="020F0502020204030204"/>
                <a:ea typeface="+mn-ea"/>
                <a:cs typeface="+mn-cs"/>
              </a:rPr>
              <a:t>Une stratégie interdisciplinaire</a:t>
            </a:r>
            <a:br>
              <a:rPr kumimoji="0" lang="fr-FR" sz="1600" b="1" i="0" u="none" strike="noStrike" kern="1200" cap="none" spc="0" normalizeH="0" baseline="0" noProof="0">
                <a:ln>
                  <a:noFill/>
                </a:ln>
                <a:solidFill>
                  <a:srgbClr val="00B050"/>
                </a:solidFill>
                <a:effectLst/>
                <a:uLnTx/>
                <a:uFillTx/>
                <a:latin typeface="Calibri" panose="020F0502020204030204"/>
                <a:ea typeface="+mn-ea"/>
                <a:cs typeface="+mn-cs"/>
              </a:rPr>
            </a:br>
            <a:r>
              <a:rPr kumimoji="0" lang="fr-FR" sz="1600" b="1" i="0" u="none" strike="noStrike" kern="1200" cap="none" spc="0" normalizeH="0" baseline="0" noProof="0">
                <a:ln>
                  <a:noFill/>
                </a:ln>
                <a:solidFill>
                  <a:srgbClr val="00B050"/>
                </a:solidFill>
                <a:effectLst/>
                <a:uLnTx/>
                <a:uFillTx/>
                <a:latin typeface="Calibri" panose="020F0502020204030204"/>
                <a:ea typeface="+mn-ea"/>
                <a:cs typeface="+mn-cs"/>
              </a:rPr>
              <a:t>dans une dynamique d’excellence </a:t>
            </a:r>
            <a:endParaRPr kumimoji="0" sz="1600" b="1" i="0" u="none" strike="noStrike" kern="1200" cap="none" spc="0" normalizeH="0" baseline="0" noProof="0">
              <a:ln>
                <a:noFill/>
              </a:ln>
              <a:solidFill>
                <a:srgbClr val="00B050"/>
              </a:solidFill>
              <a:effectLst/>
              <a:uLnTx/>
              <a:uFillTx/>
              <a:latin typeface="Calibri" panose="020F0502020204030204"/>
              <a:ea typeface="+mn-ea"/>
              <a:cs typeface="+mn-cs"/>
            </a:endParaRPr>
          </a:p>
        </p:txBody>
      </p:sp>
      <p:grpSp>
        <p:nvGrpSpPr>
          <p:cNvPr id="83" name="Groupe 82">
            <a:extLst>
              <a:ext uri="{FF2B5EF4-FFF2-40B4-BE49-F238E27FC236}">
                <a16:creationId xmlns:a16="http://schemas.microsoft.com/office/drawing/2014/main" id="{BAA88F53-A15F-40A6-B656-5B437D364A81}"/>
              </a:ext>
            </a:extLst>
          </p:cNvPr>
          <p:cNvGrpSpPr/>
          <p:nvPr/>
        </p:nvGrpSpPr>
        <p:grpSpPr>
          <a:xfrm>
            <a:off x="8878181" y="3787264"/>
            <a:ext cx="1599919" cy="379838"/>
            <a:chOff x="6850245" y="3645489"/>
            <a:chExt cx="1599919" cy="379838"/>
          </a:xfrm>
        </p:grpSpPr>
        <p:sp>
          <p:nvSpPr>
            <p:cNvPr id="85" name="Rectangle 84">
              <a:extLst>
                <a:ext uri="{FF2B5EF4-FFF2-40B4-BE49-F238E27FC236}">
                  <a16:creationId xmlns:a16="http://schemas.microsoft.com/office/drawing/2014/main" id="{DCF342FE-A4D2-4427-8405-5BC494180A81}"/>
                </a:ext>
              </a:extLst>
            </p:cNvPr>
            <p:cNvSpPr/>
            <p:nvPr/>
          </p:nvSpPr>
          <p:spPr>
            <a:xfrm>
              <a:off x="6850245" y="3645489"/>
              <a:ext cx="1599919" cy="379838"/>
            </a:xfrm>
            <a:prstGeom prst="rect">
              <a:avLst/>
            </a:prstGeom>
            <a:noFill/>
            <a:ln w="95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6" name="Groupe 85">
              <a:extLst>
                <a:ext uri="{FF2B5EF4-FFF2-40B4-BE49-F238E27FC236}">
                  <a16:creationId xmlns:a16="http://schemas.microsoft.com/office/drawing/2014/main" id="{4099C659-B895-401F-AEF1-8A733867AA93}"/>
                </a:ext>
              </a:extLst>
            </p:cNvPr>
            <p:cNvGrpSpPr>
              <a:grpSpLocks noChangeAspect="1"/>
            </p:cNvGrpSpPr>
            <p:nvPr/>
          </p:nvGrpSpPr>
          <p:grpSpPr>
            <a:xfrm>
              <a:off x="6934472" y="3649094"/>
              <a:ext cx="340737" cy="324000"/>
              <a:chOff x="2699792" y="4074224"/>
              <a:chExt cx="2256640" cy="2145802"/>
            </a:xfrm>
          </p:grpSpPr>
          <p:sp>
            <p:nvSpPr>
              <p:cNvPr id="87" name="Forme libre : forme 86">
                <a:extLst>
                  <a:ext uri="{FF2B5EF4-FFF2-40B4-BE49-F238E27FC236}">
                    <a16:creationId xmlns:a16="http://schemas.microsoft.com/office/drawing/2014/main" id="{2A638547-2C7E-464B-94C8-B41BEE102B6F}"/>
                  </a:ext>
                </a:extLst>
              </p:cNvPr>
              <p:cNvSpPr/>
              <p:nvPr/>
            </p:nvSpPr>
            <p:spPr>
              <a:xfrm>
                <a:off x="2699792" y="5106418"/>
                <a:ext cx="1132332" cy="1080000"/>
              </a:xfrm>
              <a:custGeom>
                <a:avLst/>
                <a:gdLst>
                  <a:gd name="connsiteX0" fmla="*/ 0 w 1831532"/>
                  <a:gd name="connsiteY0" fmla="*/ 1831532 h 1831532"/>
                  <a:gd name="connsiteX1" fmla="*/ 915766 w 1831532"/>
                  <a:gd name="connsiteY1" fmla="*/ 0 h 1831532"/>
                  <a:gd name="connsiteX2" fmla="*/ 1831532 w 1831532"/>
                  <a:gd name="connsiteY2" fmla="*/ 1831532 h 1831532"/>
                  <a:gd name="connsiteX3" fmla="*/ 0 w 1831532"/>
                  <a:gd name="connsiteY3" fmla="*/ 1831532 h 1831532"/>
                </a:gdLst>
                <a:ahLst/>
                <a:cxnLst>
                  <a:cxn ang="0">
                    <a:pos x="connsiteX0" y="connsiteY0"/>
                  </a:cxn>
                  <a:cxn ang="0">
                    <a:pos x="connsiteX1" y="connsiteY1"/>
                  </a:cxn>
                  <a:cxn ang="0">
                    <a:pos x="connsiteX2" y="connsiteY2"/>
                  </a:cxn>
                  <a:cxn ang="0">
                    <a:pos x="connsiteX3" y="connsiteY3"/>
                  </a:cxn>
                </a:cxnLst>
                <a:rect l="l" t="t" r="r" b="b"/>
                <a:pathLst>
                  <a:path w="1831532" h="1831532">
                    <a:moveTo>
                      <a:pt x="0" y="1831532"/>
                    </a:moveTo>
                    <a:lnTo>
                      <a:pt x="915766" y="0"/>
                    </a:lnTo>
                    <a:lnTo>
                      <a:pt x="1831532" y="1831532"/>
                    </a:lnTo>
                    <a:lnTo>
                      <a:pt x="0" y="1831532"/>
                    </a:lnTo>
                    <a:close/>
                  </a:path>
                </a:pathLst>
              </a:custGeom>
              <a:solidFill>
                <a:srgbClr val="00B0F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95983" tIns="953866" rIns="495983" bIns="38100" numCol="1" spcCol="1270" anchor="ctr" anchorCtr="0">
                <a:noAutofit/>
              </a:bodyPr>
              <a:lstStyle/>
              <a:p>
                <a:pPr marL="0" marR="0" lvl="0" indent="0" algn="ctr" defTabSz="444500" rtl="0" eaLnBrk="1" fontAlgn="auto" latinLnBrk="0" hangingPunct="1">
                  <a:lnSpc>
                    <a:spcPct val="100000"/>
                  </a:lnSpc>
                  <a:spcBef>
                    <a:spcPct val="0"/>
                  </a:spcBef>
                  <a:spcAft>
                    <a:spcPct val="35000"/>
                  </a:spcAft>
                  <a:buClrTx/>
                  <a:buSzTx/>
                  <a:buFontTx/>
                  <a:buNone/>
                  <a:tabLst/>
                  <a:defRPr/>
                </a:pPr>
                <a:endParaRPr kumimoji="0" lang="fr-FR" sz="9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8" name="Forme libre : forme 87">
                <a:extLst>
                  <a:ext uri="{FF2B5EF4-FFF2-40B4-BE49-F238E27FC236}">
                    <a16:creationId xmlns:a16="http://schemas.microsoft.com/office/drawing/2014/main" id="{8431ED5C-EBE1-43F0-BDD7-D277940C147D}"/>
                  </a:ext>
                </a:extLst>
              </p:cNvPr>
              <p:cNvSpPr>
                <a:spLocks noChangeAspect="1"/>
              </p:cNvSpPr>
              <p:nvPr/>
            </p:nvSpPr>
            <p:spPr>
              <a:xfrm rot="10800000">
                <a:off x="3264826" y="5140026"/>
                <a:ext cx="1132332" cy="1080000"/>
              </a:xfrm>
              <a:custGeom>
                <a:avLst/>
                <a:gdLst>
                  <a:gd name="connsiteX0" fmla="*/ 0 w 1831532"/>
                  <a:gd name="connsiteY0" fmla="*/ 1831532 h 1831532"/>
                  <a:gd name="connsiteX1" fmla="*/ 915766 w 1831532"/>
                  <a:gd name="connsiteY1" fmla="*/ 0 h 1831532"/>
                  <a:gd name="connsiteX2" fmla="*/ 1831532 w 1831532"/>
                  <a:gd name="connsiteY2" fmla="*/ 1831532 h 1831532"/>
                  <a:gd name="connsiteX3" fmla="*/ 0 w 1831532"/>
                  <a:gd name="connsiteY3" fmla="*/ 1831532 h 1831532"/>
                </a:gdLst>
                <a:ahLst/>
                <a:cxnLst>
                  <a:cxn ang="0">
                    <a:pos x="connsiteX0" y="connsiteY0"/>
                  </a:cxn>
                  <a:cxn ang="0">
                    <a:pos x="connsiteX1" y="connsiteY1"/>
                  </a:cxn>
                  <a:cxn ang="0">
                    <a:pos x="connsiteX2" y="connsiteY2"/>
                  </a:cxn>
                  <a:cxn ang="0">
                    <a:pos x="connsiteX3" y="connsiteY3"/>
                  </a:cxn>
                </a:cxnLst>
                <a:rect l="l" t="t" r="r" b="b"/>
                <a:pathLst>
                  <a:path w="1831532" h="1831532">
                    <a:moveTo>
                      <a:pt x="0" y="1831532"/>
                    </a:moveTo>
                    <a:lnTo>
                      <a:pt x="915766" y="0"/>
                    </a:lnTo>
                    <a:lnTo>
                      <a:pt x="1831532" y="1831532"/>
                    </a:lnTo>
                    <a:lnTo>
                      <a:pt x="0" y="1831532"/>
                    </a:lnTo>
                    <a:close/>
                  </a:path>
                </a:pathLst>
              </a:custGeom>
              <a:solidFill>
                <a:srgbClr val="FF99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95983" tIns="953866" rIns="495983" bIns="38100" numCol="1" spcCol="1270" anchor="ctr" anchorCtr="0">
                <a:noAutofit/>
              </a:bodyPr>
              <a:lstStyle/>
              <a:p>
                <a:pPr marL="0" marR="0" lvl="0" indent="0" algn="ctr" defTabSz="444500" rtl="0" eaLnBrk="1" fontAlgn="auto" latinLnBrk="0" hangingPunct="1">
                  <a:lnSpc>
                    <a:spcPct val="100000"/>
                  </a:lnSpc>
                  <a:spcBef>
                    <a:spcPct val="0"/>
                  </a:spcBef>
                  <a:spcAft>
                    <a:spcPct val="35000"/>
                  </a:spcAft>
                  <a:buClrTx/>
                  <a:buSzTx/>
                  <a:buFontTx/>
                  <a:buNone/>
                  <a:tabLst/>
                  <a:defRPr/>
                </a:pPr>
                <a:endParaRPr kumimoji="0" lang="fr-FR" sz="9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9" name="Groupe 88">
                <a:extLst>
                  <a:ext uri="{FF2B5EF4-FFF2-40B4-BE49-F238E27FC236}">
                    <a16:creationId xmlns:a16="http://schemas.microsoft.com/office/drawing/2014/main" id="{9C109AF2-ED9F-406F-BCB4-72C818CD6D24}"/>
                  </a:ext>
                </a:extLst>
              </p:cNvPr>
              <p:cNvGrpSpPr/>
              <p:nvPr/>
            </p:nvGrpSpPr>
            <p:grpSpPr>
              <a:xfrm>
                <a:off x="3257934" y="4074224"/>
                <a:ext cx="1698498" cy="2112194"/>
                <a:chOff x="3257934" y="4074224"/>
                <a:chExt cx="1698498" cy="2112194"/>
              </a:xfrm>
            </p:grpSpPr>
            <p:sp>
              <p:nvSpPr>
                <p:cNvPr id="90" name="Forme libre : forme 89">
                  <a:extLst>
                    <a:ext uri="{FF2B5EF4-FFF2-40B4-BE49-F238E27FC236}">
                      <a16:creationId xmlns:a16="http://schemas.microsoft.com/office/drawing/2014/main" id="{C9FD6C6C-9E71-44EA-BAFD-04BEE9624190}"/>
                    </a:ext>
                  </a:extLst>
                </p:cNvPr>
                <p:cNvSpPr/>
                <p:nvPr/>
              </p:nvSpPr>
              <p:spPr>
                <a:xfrm>
                  <a:off x="3824100" y="5106418"/>
                  <a:ext cx="1132332" cy="1080000"/>
                </a:xfrm>
                <a:custGeom>
                  <a:avLst/>
                  <a:gdLst>
                    <a:gd name="connsiteX0" fmla="*/ 0 w 1831532"/>
                    <a:gd name="connsiteY0" fmla="*/ 1831532 h 1831532"/>
                    <a:gd name="connsiteX1" fmla="*/ 915766 w 1831532"/>
                    <a:gd name="connsiteY1" fmla="*/ 0 h 1831532"/>
                    <a:gd name="connsiteX2" fmla="*/ 1831532 w 1831532"/>
                    <a:gd name="connsiteY2" fmla="*/ 1831532 h 1831532"/>
                    <a:gd name="connsiteX3" fmla="*/ 0 w 1831532"/>
                    <a:gd name="connsiteY3" fmla="*/ 1831532 h 1831532"/>
                  </a:gdLst>
                  <a:ahLst/>
                  <a:cxnLst>
                    <a:cxn ang="0">
                      <a:pos x="connsiteX0" y="connsiteY0"/>
                    </a:cxn>
                    <a:cxn ang="0">
                      <a:pos x="connsiteX1" y="connsiteY1"/>
                    </a:cxn>
                    <a:cxn ang="0">
                      <a:pos x="connsiteX2" y="connsiteY2"/>
                    </a:cxn>
                    <a:cxn ang="0">
                      <a:pos x="connsiteX3" y="connsiteY3"/>
                    </a:cxn>
                  </a:cxnLst>
                  <a:rect l="l" t="t" r="r" b="b"/>
                  <a:pathLst>
                    <a:path w="1831532" h="1831532">
                      <a:moveTo>
                        <a:pt x="0" y="1831532"/>
                      </a:moveTo>
                      <a:lnTo>
                        <a:pt x="915766" y="0"/>
                      </a:lnTo>
                      <a:lnTo>
                        <a:pt x="1831532" y="1831532"/>
                      </a:lnTo>
                      <a:lnTo>
                        <a:pt x="0" y="1831532"/>
                      </a:lnTo>
                      <a:close/>
                    </a:path>
                  </a:pathLst>
                </a:custGeom>
                <a:solidFill>
                  <a:srgbClr val="2372B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95983" tIns="953866" rIns="495983" bIns="38100" numCol="1" spcCol="1270" anchor="ctr" anchorCtr="0">
                  <a:noAutofit/>
                </a:bodyPr>
                <a:lstStyle/>
                <a:p>
                  <a:pPr marL="0" marR="0" lvl="0" indent="0" algn="ctr" defTabSz="444500" rtl="0" eaLnBrk="1" fontAlgn="auto" latinLnBrk="0" hangingPunct="1">
                    <a:lnSpc>
                      <a:spcPct val="100000"/>
                    </a:lnSpc>
                    <a:spcBef>
                      <a:spcPct val="0"/>
                    </a:spcBef>
                    <a:spcAft>
                      <a:spcPct val="35000"/>
                    </a:spcAft>
                    <a:buClrTx/>
                    <a:buSzTx/>
                    <a:buFontTx/>
                    <a:buNone/>
                    <a:tabLst/>
                    <a:defRPr/>
                  </a:pPr>
                  <a:endParaRPr kumimoji="0" lang="fr-FR" sz="9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 name="Forme libre : forme 90">
                  <a:extLst>
                    <a:ext uri="{FF2B5EF4-FFF2-40B4-BE49-F238E27FC236}">
                      <a16:creationId xmlns:a16="http://schemas.microsoft.com/office/drawing/2014/main" id="{07796DBD-6B30-461E-8C7B-C93F30001AB2}"/>
                    </a:ext>
                  </a:extLst>
                </p:cNvPr>
                <p:cNvSpPr>
                  <a:spLocks noChangeAspect="1"/>
                </p:cNvSpPr>
                <p:nvPr/>
              </p:nvSpPr>
              <p:spPr>
                <a:xfrm>
                  <a:off x="3257934" y="4074224"/>
                  <a:ext cx="1132332" cy="1080000"/>
                </a:xfrm>
                <a:custGeom>
                  <a:avLst/>
                  <a:gdLst>
                    <a:gd name="connsiteX0" fmla="*/ 0 w 1831532"/>
                    <a:gd name="connsiteY0" fmla="*/ 1831532 h 1831532"/>
                    <a:gd name="connsiteX1" fmla="*/ 915766 w 1831532"/>
                    <a:gd name="connsiteY1" fmla="*/ 0 h 1831532"/>
                    <a:gd name="connsiteX2" fmla="*/ 1831532 w 1831532"/>
                    <a:gd name="connsiteY2" fmla="*/ 1831532 h 1831532"/>
                    <a:gd name="connsiteX3" fmla="*/ 0 w 1831532"/>
                    <a:gd name="connsiteY3" fmla="*/ 1831532 h 1831532"/>
                  </a:gdLst>
                  <a:ahLst/>
                  <a:cxnLst>
                    <a:cxn ang="0">
                      <a:pos x="connsiteX0" y="connsiteY0"/>
                    </a:cxn>
                    <a:cxn ang="0">
                      <a:pos x="connsiteX1" y="connsiteY1"/>
                    </a:cxn>
                    <a:cxn ang="0">
                      <a:pos x="connsiteX2" y="connsiteY2"/>
                    </a:cxn>
                    <a:cxn ang="0">
                      <a:pos x="connsiteX3" y="connsiteY3"/>
                    </a:cxn>
                  </a:cxnLst>
                  <a:rect l="l" t="t" r="r" b="b"/>
                  <a:pathLst>
                    <a:path w="1831532" h="1831532">
                      <a:moveTo>
                        <a:pt x="0" y="1831532"/>
                      </a:moveTo>
                      <a:lnTo>
                        <a:pt x="915766" y="0"/>
                      </a:lnTo>
                      <a:lnTo>
                        <a:pt x="1831532" y="1831532"/>
                      </a:lnTo>
                      <a:lnTo>
                        <a:pt x="0" y="1831532"/>
                      </a:lnTo>
                      <a:close/>
                    </a:path>
                  </a:pathLst>
                </a:custGeom>
                <a:solidFill>
                  <a:srgbClr val="00B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95983" tIns="953866" rIns="495983" bIns="38100" numCol="1" spcCol="1270" anchor="ctr" anchorCtr="0">
                  <a:noAutofit/>
                </a:bodyPr>
                <a:lstStyle/>
                <a:p>
                  <a:pPr marL="0" marR="0" lvl="0" indent="0" algn="ctr" defTabSz="444500" rtl="0" eaLnBrk="1" fontAlgn="auto" latinLnBrk="0" hangingPunct="1">
                    <a:lnSpc>
                      <a:spcPct val="100000"/>
                    </a:lnSpc>
                    <a:spcBef>
                      <a:spcPct val="0"/>
                    </a:spcBef>
                    <a:spcAft>
                      <a:spcPct val="35000"/>
                    </a:spcAft>
                    <a:buClrTx/>
                    <a:buSzTx/>
                    <a:buFontTx/>
                    <a:buNone/>
                    <a:tabLst/>
                    <a:defRPr/>
                  </a:pPr>
                  <a:endParaRPr kumimoji="0" lang="fr-FR" sz="9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sp>
        <p:nvSpPr>
          <p:cNvPr id="84" name="ZoneTexte 83">
            <a:extLst>
              <a:ext uri="{FF2B5EF4-FFF2-40B4-BE49-F238E27FC236}">
                <a16:creationId xmlns:a16="http://schemas.microsoft.com/office/drawing/2014/main" id="{9857237E-AE8A-46B8-8638-B576388F3AEE}"/>
              </a:ext>
            </a:extLst>
          </p:cNvPr>
          <p:cNvSpPr txBox="1"/>
          <p:nvPr/>
        </p:nvSpPr>
        <p:spPr>
          <a:xfrm>
            <a:off x="9485881" y="3711487"/>
            <a:ext cx="105820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a:ln>
                  <a:noFill/>
                </a:ln>
                <a:solidFill>
                  <a:prstClr val="black"/>
                </a:solidFill>
                <a:effectLst/>
                <a:uLnTx/>
                <a:uFillTx/>
                <a:latin typeface="Agency FB" panose="020B0503020202020204" pitchFamily="34" charset="0"/>
                <a:ea typeface="+mn-ea"/>
                <a:cs typeface="+mn-cs"/>
              </a:rPr>
              <a:t>PLUDI</a:t>
            </a:r>
          </a:p>
        </p:txBody>
      </p:sp>
      <p:cxnSp>
        <p:nvCxnSpPr>
          <p:cNvPr id="93" name="Connecteur droit avec flèche 92">
            <a:extLst>
              <a:ext uri="{FF2B5EF4-FFF2-40B4-BE49-F238E27FC236}">
                <a16:creationId xmlns:a16="http://schemas.microsoft.com/office/drawing/2014/main" id="{34D9E023-AE5D-4D8A-B2EC-76F2BE2262CC}"/>
              </a:ext>
            </a:extLst>
          </p:cNvPr>
          <p:cNvCxnSpPr>
            <a:cxnSpLocks/>
          </p:cNvCxnSpPr>
          <p:nvPr/>
        </p:nvCxnSpPr>
        <p:spPr>
          <a:xfrm flipH="1">
            <a:off x="4557774" y="2955057"/>
            <a:ext cx="778258" cy="1710621"/>
          </a:xfrm>
          <a:prstGeom prst="straightConnector1">
            <a:avLst/>
          </a:prstGeom>
          <a:ln w="19050">
            <a:solidFill>
              <a:srgbClr val="00B0F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5" name="Connecteur droit avec flèche 94">
            <a:extLst>
              <a:ext uri="{FF2B5EF4-FFF2-40B4-BE49-F238E27FC236}">
                <a16:creationId xmlns:a16="http://schemas.microsoft.com/office/drawing/2014/main" id="{77D051E5-FC17-4E5D-9900-83707F119346}"/>
              </a:ext>
            </a:extLst>
          </p:cNvPr>
          <p:cNvCxnSpPr>
            <a:cxnSpLocks/>
          </p:cNvCxnSpPr>
          <p:nvPr/>
        </p:nvCxnSpPr>
        <p:spPr>
          <a:xfrm flipH="1" flipV="1">
            <a:off x="7592343" y="2931219"/>
            <a:ext cx="1075421" cy="1402893"/>
          </a:xfrm>
          <a:prstGeom prst="straightConnector1">
            <a:avLst/>
          </a:prstGeom>
          <a:ln w="19050">
            <a:solidFill>
              <a:srgbClr val="00B0F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94" name="Image 93">
            <a:extLst>
              <a:ext uri="{FF2B5EF4-FFF2-40B4-BE49-F238E27FC236}">
                <a16:creationId xmlns:a16="http://schemas.microsoft.com/office/drawing/2014/main" id="{CD1C99A5-BC2F-4E5E-8C3A-96DC16E93DB5}"/>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7594513" y="4914269"/>
            <a:ext cx="566169" cy="216000"/>
          </a:xfrm>
          <a:prstGeom prst="rect">
            <a:avLst/>
          </a:prstGeom>
        </p:spPr>
      </p:pic>
      <p:pic>
        <p:nvPicPr>
          <p:cNvPr id="44" name="Image 43">
            <a:extLst>
              <a:ext uri="{FF2B5EF4-FFF2-40B4-BE49-F238E27FC236}">
                <a16:creationId xmlns:a16="http://schemas.microsoft.com/office/drawing/2014/main" id="{7B5197EA-3DF7-43B1-AC11-F26F5C01A119}"/>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6876666" y="4844528"/>
            <a:ext cx="648000" cy="324000"/>
          </a:xfrm>
          <a:prstGeom prst="rect">
            <a:avLst/>
          </a:prstGeom>
        </p:spPr>
      </p:pic>
      <p:grpSp>
        <p:nvGrpSpPr>
          <p:cNvPr id="74" name="Groupe 73">
            <a:extLst>
              <a:ext uri="{FF2B5EF4-FFF2-40B4-BE49-F238E27FC236}">
                <a16:creationId xmlns:a16="http://schemas.microsoft.com/office/drawing/2014/main" id="{43E958FF-7F91-41E6-BB96-37B06F2F749F}"/>
              </a:ext>
            </a:extLst>
          </p:cNvPr>
          <p:cNvGrpSpPr/>
          <p:nvPr/>
        </p:nvGrpSpPr>
        <p:grpSpPr>
          <a:xfrm>
            <a:off x="101491" y="2059637"/>
            <a:ext cx="2776517" cy="1440000"/>
            <a:chOff x="78134" y="1527029"/>
            <a:chExt cx="2776517" cy="1440000"/>
          </a:xfrm>
        </p:grpSpPr>
        <p:pic>
          <p:nvPicPr>
            <p:cNvPr id="49" name="Image 48">
              <a:extLst>
                <a:ext uri="{FF2B5EF4-FFF2-40B4-BE49-F238E27FC236}">
                  <a16:creationId xmlns:a16="http://schemas.microsoft.com/office/drawing/2014/main" id="{85F25B8A-E53F-4553-AF81-487AC8A9B61A}"/>
                </a:ext>
              </a:extLst>
            </p:cNvPr>
            <p:cNvPicPr>
              <a:picLocks noChangeAspect="1"/>
            </p:cNvPicPr>
            <p:nvPr/>
          </p:nvPicPr>
          <p:blipFill>
            <a:blip r:embed="rId25"/>
            <a:stretch>
              <a:fillRect/>
            </a:stretch>
          </p:blipFill>
          <p:spPr>
            <a:xfrm>
              <a:off x="1248555" y="1875309"/>
              <a:ext cx="520235" cy="520234"/>
            </a:xfrm>
            <a:prstGeom prst="rect">
              <a:avLst/>
            </a:prstGeom>
            <a:ln>
              <a:noFill/>
            </a:ln>
          </p:spPr>
        </p:pic>
        <p:pic>
          <p:nvPicPr>
            <p:cNvPr id="50" name="Image 49" descr="Capture d’écran 2016-09-12 à 13.01.55.png">
              <a:extLst>
                <a:ext uri="{FF2B5EF4-FFF2-40B4-BE49-F238E27FC236}">
                  <a16:creationId xmlns:a16="http://schemas.microsoft.com/office/drawing/2014/main" id="{563EA5A7-52B7-4DD3-9653-1553FC5496AC}"/>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352092" y="1906059"/>
              <a:ext cx="754693" cy="408618"/>
            </a:xfrm>
            <a:prstGeom prst="rect">
              <a:avLst/>
            </a:prstGeom>
            <a:ln>
              <a:noFill/>
            </a:ln>
          </p:spPr>
        </p:pic>
        <p:pic>
          <p:nvPicPr>
            <p:cNvPr id="51" name="Image 50">
              <a:extLst>
                <a:ext uri="{FF2B5EF4-FFF2-40B4-BE49-F238E27FC236}">
                  <a16:creationId xmlns:a16="http://schemas.microsoft.com/office/drawing/2014/main" id="{0867B2E5-0C97-4710-864B-ED70E88DFDE3}"/>
                </a:ext>
              </a:extLst>
            </p:cNvPr>
            <p:cNvPicPr>
              <a:picLocks noChangeAspect="1"/>
            </p:cNvPicPr>
            <p:nvPr/>
          </p:nvPicPr>
          <p:blipFill>
            <a:blip r:embed="rId27"/>
            <a:stretch>
              <a:fillRect/>
            </a:stretch>
          </p:blipFill>
          <p:spPr>
            <a:xfrm>
              <a:off x="430841" y="2394123"/>
              <a:ext cx="598635" cy="410690"/>
            </a:xfrm>
            <a:prstGeom prst="rect">
              <a:avLst/>
            </a:prstGeom>
            <a:ln>
              <a:noFill/>
            </a:ln>
          </p:spPr>
        </p:pic>
        <p:pic>
          <p:nvPicPr>
            <p:cNvPr id="52" name="Image 51">
              <a:extLst>
                <a:ext uri="{FF2B5EF4-FFF2-40B4-BE49-F238E27FC236}">
                  <a16:creationId xmlns:a16="http://schemas.microsoft.com/office/drawing/2014/main" id="{C281BA72-D86D-484C-93D8-96503A5E4F73}"/>
                </a:ext>
              </a:extLst>
            </p:cNvPr>
            <p:cNvPicPr>
              <a:picLocks noChangeAspect="1"/>
            </p:cNvPicPr>
            <p:nvPr/>
          </p:nvPicPr>
          <p:blipFill>
            <a:blip r:embed="rId28"/>
            <a:stretch>
              <a:fillRect/>
            </a:stretch>
          </p:blipFill>
          <p:spPr>
            <a:xfrm>
              <a:off x="1176555" y="2496210"/>
              <a:ext cx="631826" cy="385445"/>
            </a:xfrm>
            <a:prstGeom prst="rect">
              <a:avLst/>
            </a:prstGeom>
            <a:ln>
              <a:noFill/>
            </a:ln>
          </p:spPr>
        </p:pic>
        <p:pic>
          <p:nvPicPr>
            <p:cNvPr id="53" name="Image 52">
              <a:extLst>
                <a:ext uri="{FF2B5EF4-FFF2-40B4-BE49-F238E27FC236}">
                  <a16:creationId xmlns:a16="http://schemas.microsoft.com/office/drawing/2014/main" id="{28729761-BA34-4B53-A7F7-46FA399B8BE0}"/>
                </a:ext>
              </a:extLst>
            </p:cNvPr>
            <p:cNvPicPr>
              <a:picLocks noChangeAspect="1"/>
            </p:cNvPicPr>
            <p:nvPr/>
          </p:nvPicPr>
          <p:blipFill>
            <a:blip r:embed="rId29"/>
            <a:stretch>
              <a:fillRect/>
            </a:stretch>
          </p:blipFill>
          <p:spPr>
            <a:xfrm>
              <a:off x="1944919" y="1965423"/>
              <a:ext cx="787046" cy="444107"/>
            </a:xfrm>
            <a:prstGeom prst="rect">
              <a:avLst/>
            </a:prstGeom>
            <a:ln>
              <a:noFill/>
            </a:ln>
          </p:spPr>
        </p:pic>
        <p:sp>
          <p:nvSpPr>
            <p:cNvPr id="54" name="Rectangle 53">
              <a:extLst>
                <a:ext uri="{FF2B5EF4-FFF2-40B4-BE49-F238E27FC236}">
                  <a16:creationId xmlns:a16="http://schemas.microsoft.com/office/drawing/2014/main" id="{337730B3-C3E1-4B32-B249-A5CC5F71137A}"/>
                </a:ext>
              </a:extLst>
            </p:cNvPr>
            <p:cNvSpPr/>
            <p:nvPr/>
          </p:nvSpPr>
          <p:spPr>
            <a:xfrm>
              <a:off x="635579" y="1527029"/>
              <a:ext cx="1713779" cy="380425"/>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a:ln>
                    <a:noFill/>
                  </a:ln>
                  <a:solidFill>
                    <a:srgbClr val="2D6FAE"/>
                  </a:solidFill>
                  <a:effectLst/>
                  <a:uLnTx/>
                  <a:uFillTx/>
                  <a:latin typeface="Open Sans"/>
                  <a:ea typeface="+mn-ea"/>
                  <a:cs typeface="Open Sans"/>
                </a:rPr>
                <a:t>Observatoires</a:t>
              </a:r>
              <a:endParaRPr kumimoji="0" lang="fr-FR" sz="1400" b="1" i="0" u="none" strike="noStrike" kern="1200" cap="none" spc="0" normalizeH="0" baseline="0" noProof="0">
                <a:ln>
                  <a:noFill/>
                </a:ln>
                <a:solidFill>
                  <a:srgbClr val="2D6FAE"/>
                </a:solidFill>
                <a:effectLst/>
                <a:uLnTx/>
                <a:uFillTx/>
                <a:latin typeface="Open Sans"/>
                <a:ea typeface="+mn-ea"/>
                <a:cs typeface="Open Sans"/>
              </a:endParaRPr>
            </a:p>
          </p:txBody>
        </p:sp>
        <p:sp>
          <p:nvSpPr>
            <p:cNvPr id="55" name="Parenthèse ouvrante 54">
              <a:extLst>
                <a:ext uri="{FF2B5EF4-FFF2-40B4-BE49-F238E27FC236}">
                  <a16:creationId xmlns:a16="http://schemas.microsoft.com/office/drawing/2014/main" id="{5A861D83-6A7E-499D-90BA-6F047F89F879}"/>
                </a:ext>
              </a:extLst>
            </p:cNvPr>
            <p:cNvSpPr/>
            <p:nvPr/>
          </p:nvSpPr>
          <p:spPr>
            <a:xfrm flipH="1">
              <a:off x="2788168" y="1880822"/>
              <a:ext cx="66483" cy="1086207"/>
            </a:xfrm>
            <a:prstGeom prst="leftBracket">
              <a:avLst/>
            </a:prstGeom>
            <a:noFill/>
            <a:ln>
              <a:solidFill>
                <a:srgbClr val="2D6FAE"/>
              </a:solidFill>
            </a:ln>
            <a:effectLst/>
          </p:spPr>
          <p:style>
            <a:lnRef idx="2">
              <a:schemeClr val="accent1"/>
            </a:lnRef>
            <a:fillRef idx="0">
              <a:schemeClr val="accent1"/>
            </a:fillRef>
            <a:effectRef idx="1">
              <a:schemeClr val="accent1"/>
            </a:effectRef>
            <a:fontRef idx="minor">
              <a:schemeClr val="tx1"/>
            </a:fontRef>
          </p:style>
          <p:txBody>
            <a:bodyPr rtlCol="0"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Parenthèse ouvrante 55">
              <a:extLst>
                <a:ext uri="{FF2B5EF4-FFF2-40B4-BE49-F238E27FC236}">
                  <a16:creationId xmlns:a16="http://schemas.microsoft.com/office/drawing/2014/main" id="{6C15ED2E-B47E-4CD1-8937-540A390232F6}"/>
                </a:ext>
              </a:extLst>
            </p:cNvPr>
            <p:cNvSpPr/>
            <p:nvPr/>
          </p:nvSpPr>
          <p:spPr>
            <a:xfrm>
              <a:off x="78134" y="1879880"/>
              <a:ext cx="66483" cy="1086207"/>
            </a:xfrm>
            <a:prstGeom prst="leftBracket">
              <a:avLst/>
            </a:prstGeom>
            <a:noFill/>
            <a:ln>
              <a:solidFill>
                <a:srgbClr val="2D6FAE"/>
              </a:solidFill>
            </a:ln>
            <a:effectLst/>
          </p:spPr>
          <p:style>
            <a:lnRef idx="2">
              <a:schemeClr val="accent1"/>
            </a:lnRef>
            <a:fillRef idx="0">
              <a:schemeClr val="accent1"/>
            </a:fillRef>
            <a:effectRef idx="1">
              <a:schemeClr val="accent1"/>
            </a:effectRef>
            <a:fontRef idx="minor">
              <a:schemeClr val="tx1"/>
            </a:fontRef>
          </p:style>
          <p:txBody>
            <a:bodyPr rtlCol="0"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3" name="Image 72">
              <a:extLst>
                <a:ext uri="{FF2B5EF4-FFF2-40B4-BE49-F238E27FC236}">
                  <a16:creationId xmlns:a16="http://schemas.microsoft.com/office/drawing/2014/main" id="{64C199AE-6130-4B24-AF19-FD203655D536}"/>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1970051" y="2418463"/>
              <a:ext cx="778605" cy="504000"/>
            </a:xfrm>
            <a:prstGeom prst="rect">
              <a:avLst/>
            </a:prstGeom>
          </p:spPr>
        </p:pic>
      </p:grpSp>
      <p:pic>
        <p:nvPicPr>
          <p:cNvPr id="96" name="Image 95">
            <a:extLst>
              <a:ext uri="{FF2B5EF4-FFF2-40B4-BE49-F238E27FC236}">
                <a16:creationId xmlns:a16="http://schemas.microsoft.com/office/drawing/2014/main" id="{B4824D07-CAA4-47D7-9B81-02486267296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21112" y="5287926"/>
            <a:ext cx="391319" cy="391319"/>
          </a:xfrm>
          <a:prstGeom prst="rect">
            <a:avLst/>
          </a:prstGeom>
        </p:spPr>
      </p:pic>
      <p:pic>
        <p:nvPicPr>
          <p:cNvPr id="97" name="Image 96">
            <a:extLst>
              <a:ext uri="{FF2B5EF4-FFF2-40B4-BE49-F238E27FC236}">
                <a16:creationId xmlns:a16="http://schemas.microsoft.com/office/drawing/2014/main" id="{8F4A3D3A-CA0B-4BA9-9136-D9A94BEAEDA0}"/>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4334223" y="1706013"/>
            <a:ext cx="778605" cy="504000"/>
          </a:xfrm>
          <a:prstGeom prst="rect">
            <a:avLst/>
          </a:prstGeom>
        </p:spPr>
      </p:pic>
      <p:pic>
        <p:nvPicPr>
          <p:cNvPr id="98" name="Picture 3">
            <a:extLst>
              <a:ext uri="{FF2B5EF4-FFF2-40B4-BE49-F238E27FC236}">
                <a16:creationId xmlns:a16="http://schemas.microsoft.com/office/drawing/2014/main" id="{30495B66-607E-4071-8ECE-BA7EEBB61F1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22997" y="5272310"/>
            <a:ext cx="391225" cy="3630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2" descr="logo vectoriel Université de La Rochelle – Logothèque vectorielle">
            <a:extLst>
              <a:ext uri="{FF2B5EF4-FFF2-40B4-BE49-F238E27FC236}">
                <a16:creationId xmlns:a16="http://schemas.microsoft.com/office/drawing/2014/main" id="{DDFA8908-C2DA-C195-4F0F-A1C12684D166}"/>
              </a:ext>
            </a:extLst>
          </p:cNvPr>
          <p:cNvPicPr>
            <a:picLocks noChangeAspect="1" noChangeArrowheads="1"/>
          </p:cNvPicPr>
          <p:nvPr/>
        </p:nvPicPr>
        <p:blipFill rotWithShape="1">
          <a:blip r:embed="rId31" cstate="print">
            <a:extLst>
              <a:ext uri="{28A0092B-C50C-407E-A947-70E740481C1C}">
                <a14:useLocalDpi xmlns:a14="http://schemas.microsoft.com/office/drawing/2010/main" val="0"/>
              </a:ext>
            </a:extLst>
          </a:blip>
          <a:srcRect l="26390" r="25068" b="6100"/>
          <a:stretch/>
        </p:blipFill>
        <p:spPr bwMode="auto">
          <a:xfrm>
            <a:off x="410648" y="222646"/>
            <a:ext cx="1160044" cy="11398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88066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normAutofit fontScale="90000"/>
          </a:bodyPr>
          <a:lstStyle/>
          <a:p>
            <a:r>
              <a:rPr lang="fr-FR" dirty="0"/>
              <a:t>La recherche a la rochelle </a:t>
            </a:r>
            <a:r>
              <a:rPr lang="fr-FR" dirty="0" err="1"/>
              <a:t>universite</a:t>
            </a:r>
            <a:r>
              <a:rPr lang="fr-FR" dirty="0"/>
              <a:t> </a:t>
            </a:r>
          </a:p>
        </p:txBody>
      </p:sp>
      <p:sp>
        <p:nvSpPr>
          <p:cNvPr id="7" name="Espace réservé du numéro de diapositive 6"/>
          <p:cNvSpPr>
            <a:spLocks noGrp="1"/>
          </p:cNvSpPr>
          <p:nvPr>
            <p:ph type="sldNum" sz="quarter" idx="4"/>
          </p:nvPr>
        </p:nvSpPr>
        <p:spPr/>
        <p:txBody>
          <a:bodyPr/>
          <a:lstStyle/>
          <a:p>
            <a:fld id="{DB324822-C6A4-46FB-813A-DB567823C0AB}" type="slidenum">
              <a:rPr lang="fr-FR" smtClean="0"/>
              <a:pPr/>
              <a:t>15</a:t>
            </a:fld>
            <a:endParaRPr lang="fr-FR"/>
          </a:p>
        </p:txBody>
      </p:sp>
      <p:pic>
        <p:nvPicPr>
          <p:cNvPr id="5" name="Image 4">
            <a:extLst>
              <a:ext uri="{FF2B5EF4-FFF2-40B4-BE49-F238E27FC236}">
                <a16:creationId xmlns:a16="http://schemas.microsoft.com/office/drawing/2014/main" id="{71A888F3-4125-46C3-8FDC-F34DDE107568}"/>
              </a:ext>
            </a:extLst>
          </p:cNvPr>
          <p:cNvPicPr>
            <a:picLocks noChangeAspect="1"/>
          </p:cNvPicPr>
          <p:nvPr/>
        </p:nvPicPr>
        <p:blipFill>
          <a:blip r:embed="rId2"/>
          <a:stretch>
            <a:fillRect/>
          </a:stretch>
        </p:blipFill>
        <p:spPr>
          <a:xfrm>
            <a:off x="6833614" y="1769691"/>
            <a:ext cx="5043915" cy="5040000"/>
          </a:xfrm>
          <a:prstGeom prst="rect">
            <a:avLst/>
          </a:prstGeom>
        </p:spPr>
      </p:pic>
      <p:sp>
        <p:nvSpPr>
          <p:cNvPr id="8" name="ZoneTexte 7">
            <a:extLst>
              <a:ext uri="{FF2B5EF4-FFF2-40B4-BE49-F238E27FC236}">
                <a16:creationId xmlns:a16="http://schemas.microsoft.com/office/drawing/2014/main" id="{8B2F84A8-E31D-428C-9DCB-FE0F002E1E13}"/>
              </a:ext>
            </a:extLst>
          </p:cNvPr>
          <p:cNvSpPr txBox="1"/>
          <p:nvPr/>
        </p:nvSpPr>
        <p:spPr>
          <a:xfrm>
            <a:off x="7575760" y="1552105"/>
            <a:ext cx="4122826" cy="338554"/>
          </a:xfrm>
          <a:prstGeom prst="rect">
            <a:avLst/>
          </a:prstGeom>
          <a:noFill/>
        </p:spPr>
        <p:txBody>
          <a:bodyPr wrap="square" rtlCol="0">
            <a:spAutoFit/>
          </a:bodyPr>
          <a:lstStyle/>
          <a:p>
            <a:r>
              <a:rPr lang="fr-FR" sz="1600" b="1"/>
              <a:t>Index de Spécialisation des publications (ODD)</a:t>
            </a:r>
            <a:endParaRPr lang="fr-FR" sz="1600"/>
          </a:p>
        </p:txBody>
      </p:sp>
      <p:pic>
        <p:nvPicPr>
          <p:cNvPr id="6" name="Image 5">
            <a:extLst>
              <a:ext uri="{FF2B5EF4-FFF2-40B4-BE49-F238E27FC236}">
                <a16:creationId xmlns:a16="http://schemas.microsoft.com/office/drawing/2014/main" id="{D11582ED-4F14-4AEB-8234-CDD1123A6DD1}"/>
              </a:ext>
            </a:extLst>
          </p:cNvPr>
          <p:cNvPicPr>
            <a:picLocks noChangeAspect="1"/>
          </p:cNvPicPr>
          <p:nvPr/>
        </p:nvPicPr>
        <p:blipFill>
          <a:blip r:embed="rId3"/>
          <a:stretch>
            <a:fillRect/>
          </a:stretch>
        </p:blipFill>
        <p:spPr>
          <a:xfrm>
            <a:off x="171117" y="1633004"/>
            <a:ext cx="6415856" cy="4500000"/>
          </a:xfrm>
          <a:prstGeom prst="rect">
            <a:avLst/>
          </a:prstGeom>
        </p:spPr>
      </p:pic>
      <p:pic>
        <p:nvPicPr>
          <p:cNvPr id="2" name="Picture 2" descr="logo vectoriel Université de La Rochelle – Logothèque vectorielle">
            <a:extLst>
              <a:ext uri="{FF2B5EF4-FFF2-40B4-BE49-F238E27FC236}">
                <a16:creationId xmlns:a16="http://schemas.microsoft.com/office/drawing/2014/main" id="{07DF9FCC-43D8-3FFC-2D97-9A2748644F3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390" r="25068" b="6100"/>
          <a:stretch/>
        </p:blipFill>
        <p:spPr bwMode="auto">
          <a:xfrm>
            <a:off x="410648" y="222646"/>
            <a:ext cx="1160044" cy="11398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27896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CAA36F2-F477-DA4E-96CA-68FDCC106F7D}"/>
              </a:ext>
            </a:extLst>
          </p:cNvPr>
          <p:cNvSpPr>
            <a:spLocks noGrp="1"/>
          </p:cNvSpPr>
          <p:nvPr>
            <p:ph type="title"/>
          </p:nvPr>
        </p:nvSpPr>
        <p:spPr>
          <a:xfrm>
            <a:off x="1617553" y="582875"/>
            <a:ext cx="9884694" cy="293346"/>
          </a:xfrm>
        </p:spPr>
        <p:txBody>
          <a:bodyPr lIns="91440" tIns="45720" rIns="91440" bIns="45720" anchor="t">
            <a:normAutofit fontScale="90000"/>
          </a:bodyPr>
          <a:lstStyle/>
          <a:p>
            <a:r>
              <a:rPr lang="fr-FR" dirty="0">
                <a:latin typeface="Raleway"/>
              </a:rPr>
              <a:t>La recherche à la rochelle université</a:t>
            </a:r>
          </a:p>
        </p:txBody>
      </p:sp>
      <p:sp>
        <p:nvSpPr>
          <p:cNvPr id="3" name="Espace réservé du numéro de diapositive 2">
            <a:extLst>
              <a:ext uri="{FF2B5EF4-FFF2-40B4-BE49-F238E27FC236}">
                <a16:creationId xmlns:a16="http://schemas.microsoft.com/office/drawing/2014/main" id="{92F05E30-1D3A-2D48-83FF-6CABFAB512EC}"/>
              </a:ext>
            </a:extLst>
          </p:cNvPr>
          <p:cNvSpPr>
            <a:spLocks noGrp="1"/>
          </p:cNvSpPr>
          <p:nvPr>
            <p:ph type="sldNum" sz="quarter" idx="4"/>
          </p:nvPr>
        </p:nvSpPr>
        <p:spPr/>
        <p:txBody>
          <a:bodyPr/>
          <a:lstStyle/>
          <a:p>
            <a:fld id="{DB324822-C6A4-46FB-813A-DB567823C0AB}" type="slidenum">
              <a:rPr lang="fr-FR" smtClean="0"/>
              <a:pPr/>
              <a:t>16</a:t>
            </a:fld>
            <a:endParaRPr lang="fr-FR"/>
          </a:p>
        </p:txBody>
      </p:sp>
      <p:pic>
        <p:nvPicPr>
          <p:cNvPr id="8" name="Image 7">
            <a:extLst>
              <a:ext uri="{FF2B5EF4-FFF2-40B4-BE49-F238E27FC236}">
                <a16:creationId xmlns:a16="http://schemas.microsoft.com/office/drawing/2014/main" id="{839AFC5F-858D-43CE-88AE-759281FF8B60}"/>
              </a:ext>
            </a:extLst>
          </p:cNvPr>
          <p:cNvPicPr>
            <a:picLocks noChangeAspect="1"/>
          </p:cNvPicPr>
          <p:nvPr/>
        </p:nvPicPr>
        <p:blipFill>
          <a:blip r:embed="rId2"/>
          <a:stretch>
            <a:fillRect/>
          </a:stretch>
        </p:blipFill>
        <p:spPr>
          <a:xfrm>
            <a:off x="2505815" y="1029481"/>
            <a:ext cx="8108170" cy="5828519"/>
          </a:xfrm>
          <a:prstGeom prst="rect">
            <a:avLst/>
          </a:prstGeom>
        </p:spPr>
      </p:pic>
      <p:sp>
        <p:nvSpPr>
          <p:cNvPr id="9" name="ZoneTexte 8">
            <a:extLst>
              <a:ext uri="{FF2B5EF4-FFF2-40B4-BE49-F238E27FC236}">
                <a16:creationId xmlns:a16="http://schemas.microsoft.com/office/drawing/2014/main" id="{BE7F1B73-23BE-4ED2-A284-A9F20AB7BD51}"/>
              </a:ext>
            </a:extLst>
          </p:cNvPr>
          <p:cNvSpPr txBox="1"/>
          <p:nvPr/>
        </p:nvSpPr>
        <p:spPr>
          <a:xfrm>
            <a:off x="410648" y="2127421"/>
            <a:ext cx="2043539" cy="2308324"/>
          </a:xfrm>
          <a:prstGeom prst="rect">
            <a:avLst/>
          </a:prstGeom>
          <a:noFill/>
        </p:spPr>
        <p:txBody>
          <a:bodyPr wrap="square" rtlCol="0">
            <a:spAutoFit/>
          </a:bodyPr>
          <a:lstStyle/>
          <a:p>
            <a:r>
              <a:rPr lang="en-US" sz="2400" dirty="0">
                <a:solidFill>
                  <a:schemeClr val="accent1">
                    <a:lumMod val="75000"/>
                  </a:schemeClr>
                </a:solidFill>
                <a:latin typeface="Raleway" pitchFamily="2" charset="77"/>
              </a:rPr>
              <a:t>Du </a:t>
            </a:r>
            <a:r>
              <a:rPr lang="en-US" sz="2400" dirty="0" err="1">
                <a:solidFill>
                  <a:schemeClr val="accent1">
                    <a:lumMod val="75000"/>
                  </a:schemeClr>
                </a:solidFill>
                <a:latin typeface="Raleway" pitchFamily="2" charset="77"/>
              </a:rPr>
              <a:t>bassin</a:t>
            </a:r>
            <a:r>
              <a:rPr lang="en-US" sz="2400" dirty="0">
                <a:solidFill>
                  <a:schemeClr val="accent1">
                    <a:lumMod val="75000"/>
                  </a:schemeClr>
                </a:solidFill>
                <a:latin typeface="Raleway" pitchFamily="2" charset="77"/>
              </a:rPr>
              <a:t> versant aux </a:t>
            </a:r>
            <a:r>
              <a:rPr lang="en-US" sz="2400" dirty="0" err="1">
                <a:solidFill>
                  <a:schemeClr val="accent1">
                    <a:lumMod val="75000"/>
                  </a:schemeClr>
                </a:solidFill>
                <a:latin typeface="Raleway" pitchFamily="2" charset="77"/>
              </a:rPr>
              <a:t>profondeurs</a:t>
            </a:r>
            <a:r>
              <a:rPr lang="en-US" sz="2400" dirty="0">
                <a:solidFill>
                  <a:schemeClr val="accent1">
                    <a:lumMod val="75000"/>
                  </a:schemeClr>
                </a:solidFill>
                <a:latin typeface="Raleway" pitchFamily="2" charset="77"/>
              </a:rPr>
              <a:t> de </a:t>
            </a:r>
            <a:r>
              <a:rPr lang="en-US" sz="2400" dirty="0" err="1">
                <a:solidFill>
                  <a:schemeClr val="accent1">
                    <a:lumMod val="75000"/>
                  </a:schemeClr>
                </a:solidFill>
                <a:latin typeface="Raleway" pitchFamily="2" charset="77"/>
              </a:rPr>
              <a:t>l’océan</a:t>
            </a:r>
            <a:r>
              <a:rPr lang="en-US" sz="2400" dirty="0">
                <a:solidFill>
                  <a:schemeClr val="accent1">
                    <a:lumMod val="75000"/>
                  </a:schemeClr>
                </a:solidFill>
                <a:latin typeface="Raleway" pitchFamily="2" charset="77"/>
              </a:rPr>
              <a:t> via le trait de </a:t>
            </a:r>
            <a:r>
              <a:rPr lang="en-US" sz="2400" dirty="0" err="1">
                <a:solidFill>
                  <a:schemeClr val="accent1">
                    <a:lumMod val="75000"/>
                  </a:schemeClr>
                </a:solidFill>
                <a:latin typeface="Raleway" pitchFamily="2" charset="77"/>
              </a:rPr>
              <a:t>côte</a:t>
            </a:r>
            <a:endParaRPr lang="fr-FR" sz="2400" dirty="0">
              <a:solidFill>
                <a:schemeClr val="accent1">
                  <a:lumMod val="75000"/>
                </a:schemeClr>
              </a:solidFill>
              <a:latin typeface="Raleway" pitchFamily="2" charset="77"/>
            </a:endParaRPr>
          </a:p>
        </p:txBody>
      </p:sp>
      <p:pic>
        <p:nvPicPr>
          <p:cNvPr id="4" name="Picture 2" descr="logo vectoriel Université de La Rochelle – Logothèque vectorielle">
            <a:extLst>
              <a:ext uri="{FF2B5EF4-FFF2-40B4-BE49-F238E27FC236}">
                <a16:creationId xmlns:a16="http://schemas.microsoft.com/office/drawing/2014/main" id="{DEBAECF0-6C76-F3CB-3D23-CB08170250D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390" r="25068" b="6100"/>
          <a:stretch/>
        </p:blipFill>
        <p:spPr bwMode="auto">
          <a:xfrm>
            <a:off x="410648" y="222646"/>
            <a:ext cx="1160044" cy="11398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7241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D5BE3E6D-2E8A-479D-8BA8-AFD232DC9B2E}"/>
              </a:ext>
            </a:extLst>
          </p:cNvPr>
          <p:cNvSpPr>
            <a:spLocks noGrp="1"/>
          </p:cNvSpPr>
          <p:nvPr>
            <p:ph type="sldNum" sz="quarter" idx="12"/>
          </p:nvPr>
        </p:nvSpPr>
        <p:spPr/>
        <p:txBody>
          <a:bodyPr/>
          <a:lstStyle/>
          <a:p>
            <a:fld id="{DB324822-C6A4-46FB-813A-DB567823C0AB}" type="slidenum">
              <a:rPr lang="fr-FR" smtClean="0"/>
              <a:pPr/>
              <a:t>17</a:t>
            </a:fld>
            <a:endParaRPr lang="fr-FR" dirty="0"/>
          </a:p>
        </p:txBody>
      </p:sp>
      <p:sp>
        <p:nvSpPr>
          <p:cNvPr id="7" name="ZoneTexte 6">
            <a:extLst>
              <a:ext uri="{FF2B5EF4-FFF2-40B4-BE49-F238E27FC236}">
                <a16:creationId xmlns:a16="http://schemas.microsoft.com/office/drawing/2014/main" id="{D90E2B76-A353-114C-940A-AD8CF880D9F6}"/>
              </a:ext>
            </a:extLst>
          </p:cNvPr>
          <p:cNvSpPr txBox="1"/>
          <p:nvPr/>
        </p:nvSpPr>
        <p:spPr>
          <a:xfrm>
            <a:off x="5322322" y="4924206"/>
            <a:ext cx="5997950" cy="646331"/>
          </a:xfrm>
          <a:prstGeom prst="rect">
            <a:avLst/>
          </a:prstGeom>
          <a:noFill/>
        </p:spPr>
        <p:txBody>
          <a:bodyPr wrap="square" rtlCol="0">
            <a:spAutoFit/>
          </a:bodyPr>
          <a:lstStyle/>
          <a:p>
            <a:r>
              <a:rPr lang="fr-FR" i="1" dirty="0">
                <a:solidFill>
                  <a:schemeClr val="bg1"/>
                </a:solidFill>
              </a:rPr>
              <a:t>Isabelle Sueur, Vice-Présidente du Conseil d’Administration</a:t>
            </a:r>
          </a:p>
          <a:p>
            <a:r>
              <a:rPr lang="fr-FR" i="1" dirty="0">
                <a:solidFill>
                  <a:schemeClr val="bg1"/>
                </a:solidFill>
              </a:rPr>
              <a:t>Yannick Jolly, Directeur Général des Services</a:t>
            </a:r>
          </a:p>
        </p:txBody>
      </p:sp>
      <p:sp>
        <p:nvSpPr>
          <p:cNvPr id="9" name="Titre 7">
            <a:extLst>
              <a:ext uri="{FF2B5EF4-FFF2-40B4-BE49-F238E27FC236}">
                <a16:creationId xmlns:a16="http://schemas.microsoft.com/office/drawing/2014/main" id="{9B7BC7BC-A419-4331-1600-A7717CB72A81}"/>
              </a:ext>
            </a:extLst>
          </p:cNvPr>
          <p:cNvSpPr>
            <a:spLocks noGrp="1"/>
          </p:cNvSpPr>
          <p:nvPr>
            <p:ph type="ctrTitle"/>
          </p:nvPr>
        </p:nvSpPr>
        <p:spPr>
          <a:xfrm>
            <a:off x="1570692" y="-1543051"/>
            <a:ext cx="9593073" cy="2247901"/>
          </a:xfrm>
        </p:spPr>
        <p:txBody>
          <a:bodyPr>
            <a:normAutofit/>
          </a:bodyPr>
          <a:lstStyle/>
          <a:p>
            <a:r>
              <a:rPr lang="fr-FR" sz="2000" dirty="0">
                <a:solidFill>
                  <a:schemeClr val="accent1"/>
                </a:solidFill>
              </a:rPr>
              <a:t>Une université qui se transforme</a:t>
            </a:r>
          </a:p>
        </p:txBody>
      </p:sp>
      <p:pic>
        <p:nvPicPr>
          <p:cNvPr id="10" name="Picture 2" descr="logo vectoriel Université de La Rochelle – Logothèque vectorielle">
            <a:extLst>
              <a:ext uri="{FF2B5EF4-FFF2-40B4-BE49-F238E27FC236}">
                <a16:creationId xmlns:a16="http://schemas.microsoft.com/office/drawing/2014/main" id="{495A8934-DDB1-38CD-50B1-89F8E544C30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390" r="25068" b="6100"/>
          <a:stretch/>
        </p:blipFill>
        <p:spPr bwMode="auto">
          <a:xfrm>
            <a:off x="410648" y="222646"/>
            <a:ext cx="1160044" cy="1139809"/>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a:extLst>
              <a:ext uri="{FF2B5EF4-FFF2-40B4-BE49-F238E27FC236}">
                <a16:creationId xmlns:a16="http://schemas.microsoft.com/office/drawing/2014/main" id="{0A8DD6BD-0B22-007F-8C31-D5652DDE4DE1}"/>
              </a:ext>
            </a:extLst>
          </p:cNvPr>
          <p:cNvSpPr txBox="1"/>
          <p:nvPr/>
        </p:nvSpPr>
        <p:spPr>
          <a:xfrm>
            <a:off x="1570692" y="704850"/>
            <a:ext cx="5997950" cy="646331"/>
          </a:xfrm>
          <a:prstGeom prst="rect">
            <a:avLst/>
          </a:prstGeom>
          <a:noFill/>
        </p:spPr>
        <p:txBody>
          <a:bodyPr wrap="square" rtlCol="0">
            <a:spAutoFit/>
          </a:bodyPr>
          <a:lstStyle/>
          <a:p>
            <a:r>
              <a:rPr lang="fr-FR" i="1" dirty="0">
                <a:solidFill>
                  <a:schemeClr val="accent1">
                    <a:lumMod val="50000"/>
                  </a:schemeClr>
                </a:solidFill>
              </a:rPr>
              <a:t>Isabelle Sueur, Vice-Présidente du Conseil d’Administration</a:t>
            </a:r>
          </a:p>
          <a:p>
            <a:r>
              <a:rPr lang="fr-FR" i="1" dirty="0">
                <a:solidFill>
                  <a:schemeClr val="accent1">
                    <a:lumMod val="50000"/>
                  </a:schemeClr>
                </a:solidFill>
              </a:rPr>
              <a:t>Yannick Jolly, Directeur Général des Services</a:t>
            </a:r>
          </a:p>
        </p:txBody>
      </p:sp>
    </p:spTree>
    <p:extLst>
      <p:ext uri="{BB962C8B-B14F-4D97-AF65-F5344CB8AC3E}">
        <p14:creationId xmlns:p14="http://schemas.microsoft.com/office/powerpoint/2010/main" val="13574159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e la date 6">
            <a:extLst>
              <a:ext uri="{FF2B5EF4-FFF2-40B4-BE49-F238E27FC236}">
                <a16:creationId xmlns:a16="http://schemas.microsoft.com/office/drawing/2014/main" id="{6FE71D16-D4B0-4308-8522-20B05E1BA549}"/>
              </a:ext>
            </a:extLst>
          </p:cNvPr>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Raleway" panose="020B0503030101060003" pitchFamily="34" charset="0"/>
                <a:ea typeface="+mn-ea"/>
                <a:cs typeface="+mn-cs"/>
              </a:rPr>
              <a:t>Novembre 2023</a:t>
            </a:r>
          </a:p>
        </p:txBody>
      </p:sp>
      <p:sp>
        <p:nvSpPr>
          <p:cNvPr id="14" name="Titre 7">
            <a:extLst>
              <a:ext uri="{FF2B5EF4-FFF2-40B4-BE49-F238E27FC236}">
                <a16:creationId xmlns:a16="http://schemas.microsoft.com/office/drawing/2014/main" id="{B3392F48-72D1-46A0-AF5F-9A94AC247677}"/>
              </a:ext>
            </a:extLst>
          </p:cNvPr>
          <p:cNvSpPr>
            <a:spLocks noGrp="1"/>
          </p:cNvSpPr>
          <p:nvPr>
            <p:ph type="title"/>
          </p:nvPr>
        </p:nvSpPr>
        <p:spPr>
          <a:xfrm>
            <a:off x="1570692" y="636677"/>
            <a:ext cx="9883775" cy="293687"/>
          </a:xfrm>
        </p:spPr>
        <p:txBody>
          <a:bodyPr>
            <a:normAutofit fontScale="90000"/>
          </a:bodyPr>
          <a:lstStyle/>
          <a:p>
            <a:r>
              <a:rPr lang="fr-FR" dirty="0">
                <a:latin typeface="+mn-lt"/>
              </a:rPr>
              <a:t>Evolution de la structure et de la gouvernance</a:t>
            </a:r>
          </a:p>
        </p:txBody>
      </p:sp>
      <p:grpSp>
        <p:nvGrpSpPr>
          <p:cNvPr id="4" name="Groupe 3">
            <a:extLst>
              <a:ext uri="{FF2B5EF4-FFF2-40B4-BE49-F238E27FC236}">
                <a16:creationId xmlns:a16="http://schemas.microsoft.com/office/drawing/2014/main" id="{E1AD4CD0-9148-436A-9AEF-CD145C23465F}"/>
              </a:ext>
            </a:extLst>
          </p:cNvPr>
          <p:cNvGrpSpPr/>
          <p:nvPr/>
        </p:nvGrpSpPr>
        <p:grpSpPr>
          <a:xfrm>
            <a:off x="2985573" y="1800019"/>
            <a:ext cx="6220853" cy="4271120"/>
            <a:chOff x="2985573" y="1800019"/>
            <a:chExt cx="6220853" cy="4271120"/>
          </a:xfrm>
        </p:grpSpPr>
        <p:grpSp>
          <p:nvGrpSpPr>
            <p:cNvPr id="9" name="Groupe 8">
              <a:extLst>
                <a:ext uri="{FF2B5EF4-FFF2-40B4-BE49-F238E27FC236}">
                  <a16:creationId xmlns:a16="http://schemas.microsoft.com/office/drawing/2014/main" id="{6E5259A8-6DA0-4103-B48E-60AD52ED5A10}"/>
                </a:ext>
              </a:extLst>
            </p:cNvPr>
            <p:cNvGrpSpPr/>
            <p:nvPr/>
          </p:nvGrpSpPr>
          <p:grpSpPr>
            <a:xfrm>
              <a:off x="6779849" y="4150913"/>
              <a:ext cx="2426576" cy="1920226"/>
              <a:chOff x="6779849" y="4150913"/>
              <a:chExt cx="2426576" cy="1920226"/>
            </a:xfrm>
          </p:grpSpPr>
          <p:grpSp>
            <p:nvGrpSpPr>
              <p:cNvPr id="16" name="Groupe">
                <a:extLst>
                  <a:ext uri="{FF2B5EF4-FFF2-40B4-BE49-F238E27FC236}">
                    <a16:creationId xmlns:a16="http://schemas.microsoft.com/office/drawing/2014/main" id="{2B24B69A-C2AC-4D50-835F-73ABB173D457}"/>
                  </a:ext>
                </a:extLst>
              </p:cNvPr>
              <p:cNvGrpSpPr/>
              <p:nvPr/>
            </p:nvGrpSpPr>
            <p:grpSpPr>
              <a:xfrm>
                <a:off x="6779850" y="4150913"/>
                <a:ext cx="2426575" cy="1920226"/>
                <a:chOff x="0" y="0"/>
                <a:chExt cx="3905412" cy="3574672"/>
              </a:xfrm>
            </p:grpSpPr>
            <p:sp>
              <p:nvSpPr>
                <p:cNvPr id="52" name="Rectangle">
                  <a:extLst>
                    <a:ext uri="{FF2B5EF4-FFF2-40B4-BE49-F238E27FC236}">
                      <a16:creationId xmlns:a16="http://schemas.microsoft.com/office/drawing/2014/main" id="{A07D2E82-F07C-4339-9CEE-D7A90EE11F0D}"/>
                    </a:ext>
                  </a:extLst>
                </p:cNvPr>
                <p:cNvSpPr/>
                <p:nvPr/>
              </p:nvSpPr>
              <p:spPr>
                <a:xfrm>
                  <a:off x="90347" y="1241571"/>
                  <a:ext cx="3724718" cy="264320"/>
                </a:xfrm>
                <a:prstGeom prst="rect">
                  <a:avLst/>
                </a:prstGeom>
                <a:solidFill>
                  <a:srgbClr val="95BAD9"/>
                </a:solidFill>
                <a:ln w="12700" cap="flat">
                  <a:noFill/>
                  <a:miter lim="400000"/>
                </a:ln>
                <a:effectLst/>
              </p:spPr>
              <p:txBody>
                <a:bodyPr wrap="square" lIns="35719" tIns="35719" rIns="35719" bIns="3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2400">
                      <a:solidFill>
                        <a:srgbClr val="FFFFFF"/>
                      </a:solidFill>
                      <a:latin typeface="Helvetica Light"/>
                      <a:ea typeface="Helvetica Light"/>
                      <a:cs typeface="Helvetica Light"/>
                      <a:sym typeface="Helvetica Light"/>
                    </a:defRPr>
                  </a:pPr>
                  <a:endParaRPr kumimoji="0" sz="1687" b="0" i="0" u="none" strike="noStrike" kern="1200" cap="none" spc="0" normalizeH="0" baseline="0" noProof="0" dirty="0">
                    <a:ln>
                      <a:noFill/>
                    </a:ln>
                    <a:solidFill>
                      <a:srgbClr val="FFFFFF"/>
                    </a:solidFill>
                    <a:effectLst/>
                    <a:uLnTx/>
                    <a:uFillTx/>
                    <a:latin typeface="Raleway" panose="020B0503030101060003" pitchFamily="34" charset="0"/>
                    <a:ea typeface="Verdana" panose="020B0604030504040204" pitchFamily="34" charset="0"/>
                    <a:sym typeface="Helvetica Light"/>
                  </a:endParaRPr>
                </a:p>
              </p:txBody>
            </p:sp>
            <p:sp>
              <p:nvSpPr>
                <p:cNvPr id="53" name="Rectangle">
                  <a:extLst>
                    <a:ext uri="{FF2B5EF4-FFF2-40B4-BE49-F238E27FC236}">
                      <a16:creationId xmlns:a16="http://schemas.microsoft.com/office/drawing/2014/main" id="{79317750-0678-48B8-9139-9D1CA023314A}"/>
                    </a:ext>
                  </a:extLst>
                </p:cNvPr>
                <p:cNvSpPr/>
                <p:nvPr/>
              </p:nvSpPr>
              <p:spPr>
                <a:xfrm>
                  <a:off x="554137" y="1421017"/>
                  <a:ext cx="478132" cy="1456219"/>
                </a:xfrm>
                <a:prstGeom prst="rect">
                  <a:avLst/>
                </a:prstGeom>
                <a:solidFill>
                  <a:srgbClr val="95BAD9"/>
                </a:solidFill>
                <a:ln w="12700" cap="flat">
                  <a:noFill/>
                  <a:miter lim="400000"/>
                </a:ln>
                <a:effectLst/>
              </p:spPr>
              <p:txBody>
                <a:bodyPr wrap="square" lIns="35719" tIns="35719" rIns="35719" bIns="3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2400">
                      <a:solidFill>
                        <a:srgbClr val="FFFFFF"/>
                      </a:solidFill>
                      <a:latin typeface="Helvetica Light"/>
                      <a:ea typeface="Helvetica Light"/>
                      <a:cs typeface="Helvetica Light"/>
                      <a:sym typeface="Helvetica Light"/>
                    </a:defRPr>
                  </a:pPr>
                  <a:endParaRPr kumimoji="0" sz="1687" b="0" i="0" u="none" strike="noStrike" kern="1200" cap="none" spc="0" normalizeH="0" baseline="0" noProof="0" dirty="0">
                    <a:ln>
                      <a:noFill/>
                    </a:ln>
                    <a:solidFill>
                      <a:srgbClr val="FFFFFF"/>
                    </a:solidFill>
                    <a:effectLst/>
                    <a:uLnTx/>
                    <a:uFillTx/>
                    <a:latin typeface="Raleway" panose="020B0503030101060003" pitchFamily="34" charset="0"/>
                    <a:ea typeface="Verdana" panose="020B0604030504040204" pitchFamily="34" charset="0"/>
                    <a:sym typeface="Helvetica Light"/>
                  </a:endParaRPr>
                </a:p>
              </p:txBody>
            </p:sp>
            <p:sp>
              <p:nvSpPr>
                <p:cNvPr id="54" name="Rectangle">
                  <a:extLst>
                    <a:ext uri="{FF2B5EF4-FFF2-40B4-BE49-F238E27FC236}">
                      <a16:creationId xmlns:a16="http://schemas.microsoft.com/office/drawing/2014/main" id="{700BF039-AC77-4ADD-9BA4-A6F9C7F37D04}"/>
                    </a:ext>
                  </a:extLst>
                </p:cNvPr>
                <p:cNvSpPr/>
                <p:nvPr/>
              </p:nvSpPr>
              <p:spPr>
                <a:xfrm>
                  <a:off x="1315570" y="1421017"/>
                  <a:ext cx="478132" cy="1456219"/>
                </a:xfrm>
                <a:prstGeom prst="rect">
                  <a:avLst/>
                </a:prstGeom>
                <a:solidFill>
                  <a:srgbClr val="95BAD9"/>
                </a:solidFill>
                <a:ln w="12700" cap="flat">
                  <a:noFill/>
                  <a:miter lim="400000"/>
                </a:ln>
                <a:effectLst/>
              </p:spPr>
              <p:txBody>
                <a:bodyPr wrap="square" lIns="35719" tIns="35719" rIns="35719" bIns="3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2400">
                      <a:solidFill>
                        <a:srgbClr val="FFFFFF"/>
                      </a:solidFill>
                      <a:latin typeface="Helvetica Light"/>
                      <a:ea typeface="Helvetica Light"/>
                      <a:cs typeface="Helvetica Light"/>
                      <a:sym typeface="Helvetica Light"/>
                    </a:defRPr>
                  </a:pPr>
                  <a:endParaRPr kumimoji="0" sz="1687" b="0" i="0" u="none" strike="noStrike" kern="1200" cap="none" spc="0" normalizeH="0" baseline="0" noProof="0" dirty="0">
                    <a:ln>
                      <a:noFill/>
                    </a:ln>
                    <a:solidFill>
                      <a:srgbClr val="FFFFFF"/>
                    </a:solidFill>
                    <a:effectLst/>
                    <a:uLnTx/>
                    <a:uFillTx/>
                    <a:latin typeface="Raleway" panose="020B0503030101060003" pitchFamily="34" charset="0"/>
                    <a:ea typeface="Verdana" panose="020B0604030504040204" pitchFamily="34" charset="0"/>
                    <a:sym typeface="Helvetica Light"/>
                  </a:endParaRPr>
                </a:p>
              </p:txBody>
            </p:sp>
            <p:sp>
              <p:nvSpPr>
                <p:cNvPr id="55" name="Rectangle">
                  <a:extLst>
                    <a:ext uri="{FF2B5EF4-FFF2-40B4-BE49-F238E27FC236}">
                      <a16:creationId xmlns:a16="http://schemas.microsoft.com/office/drawing/2014/main" id="{C7A67E78-47B1-4C2D-97E3-F6FE5619CFD6}"/>
                    </a:ext>
                  </a:extLst>
                </p:cNvPr>
                <p:cNvSpPr/>
                <p:nvPr/>
              </p:nvSpPr>
              <p:spPr>
                <a:xfrm>
                  <a:off x="2077002" y="1421017"/>
                  <a:ext cx="478132" cy="1456219"/>
                </a:xfrm>
                <a:prstGeom prst="rect">
                  <a:avLst/>
                </a:prstGeom>
                <a:solidFill>
                  <a:srgbClr val="95BAD9"/>
                </a:solidFill>
                <a:ln w="12700" cap="flat">
                  <a:noFill/>
                  <a:miter lim="400000"/>
                </a:ln>
                <a:effectLst/>
              </p:spPr>
              <p:txBody>
                <a:bodyPr wrap="square" lIns="35719" tIns="35719" rIns="35719" bIns="3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2400">
                      <a:solidFill>
                        <a:srgbClr val="FFFFFF"/>
                      </a:solidFill>
                      <a:latin typeface="Helvetica Light"/>
                      <a:ea typeface="Helvetica Light"/>
                      <a:cs typeface="Helvetica Light"/>
                      <a:sym typeface="Helvetica Light"/>
                    </a:defRPr>
                  </a:pPr>
                  <a:endParaRPr kumimoji="0" sz="1687" b="0" i="0" u="none" strike="noStrike" kern="1200" cap="none" spc="0" normalizeH="0" baseline="0" noProof="0" dirty="0">
                    <a:ln>
                      <a:noFill/>
                    </a:ln>
                    <a:solidFill>
                      <a:srgbClr val="FFFFFF"/>
                    </a:solidFill>
                    <a:effectLst/>
                    <a:uLnTx/>
                    <a:uFillTx/>
                    <a:latin typeface="Raleway" panose="020B0503030101060003" pitchFamily="34" charset="0"/>
                    <a:ea typeface="Verdana" panose="020B0604030504040204" pitchFamily="34" charset="0"/>
                    <a:sym typeface="Helvetica Light"/>
                  </a:endParaRPr>
                </a:p>
              </p:txBody>
            </p:sp>
            <p:sp>
              <p:nvSpPr>
                <p:cNvPr id="56" name="Rectangle">
                  <a:extLst>
                    <a:ext uri="{FF2B5EF4-FFF2-40B4-BE49-F238E27FC236}">
                      <a16:creationId xmlns:a16="http://schemas.microsoft.com/office/drawing/2014/main" id="{82DE498A-BE70-4CF3-B93F-C2815C301127}"/>
                    </a:ext>
                  </a:extLst>
                </p:cNvPr>
                <p:cNvSpPr/>
                <p:nvPr/>
              </p:nvSpPr>
              <p:spPr>
                <a:xfrm>
                  <a:off x="2838436" y="1421017"/>
                  <a:ext cx="478132" cy="1456219"/>
                </a:xfrm>
                <a:prstGeom prst="rect">
                  <a:avLst/>
                </a:prstGeom>
                <a:solidFill>
                  <a:srgbClr val="95BAD9"/>
                </a:solidFill>
                <a:ln w="12700" cap="flat">
                  <a:noFill/>
                  <a:miter lim="400000"/>
                </a:ln>
                <a:effectLst/>
              </p:spPr>
              <p:txBody>
                <a:bodyPr wrap="square" lIns="35719" tIns="35719" rIns="35719" bIns="3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2400">
                      <a:solidFill>
                        <a:srgbClr val="FFFFFF"/>
                      </a:solidFill>
                      <a:latin typeface="Helvetica Light"/>
                      <a:ea typeface="Helvetica Light"/>
                      <a:cs typeface="Helvetica Light"/>
                      <a:sym typeface="Helvetica Light"/>
                    </a:defRPr>
                  </a:pPr>
                  <a:endParaRPr kumimoji="0" sz="1687" b="0" i="0" u="none" strike="noStrike" kern="1200" cap="none" spc="0" normalizeH="0" baseline="0" noProof="0" dirty="0">
                    <a:ln>
                      <a:noFill/>
                    </a:ln>
                    <a:solidFill>
                      <a:srgbClr val="FFFFFF"/>
                    </a:solidFill>
                    <a:effectLst/>
                    <a:uLnTx/>
                    <a:uFillTx/>
                    <a:latin typeface="Raleway" panose="020B0503030101060003" pitchFamily="34" charset="0"/>
                    <a:ea typeface="Verdana" panose="020B0604030504040204" pitchFamily="34" charset="0"/>
                    <a:sym typeface="Helvetica Light"/>
                  </a:endParaRPr>
                </a:p>
              </p:txBody>
            </p:sp>
            <p:sp>
              <p:nvSpPr>
                <p:cNvPr id="57" name="Triangle">
                  <a:extLst>
                    <a:ext uri="{FF2B5EF4-FFF2-40B4-BE49-F238E27FC236}">
                      <a16:creationId xmlns:a16="http://schemas.microsoft.com/office/drawing/2014/main" id="{41B85390-02AB-4FBC-A8DF-171BCDCF6389}"/>
                    </a:ext>
                  </a:extLst>
                </p:cNvPr>
                <p:cNvSpPr/>
                <p:nvPr/>
              </p:nvSpPr>
              <p:spPr>
                <a:xfrm>
                  <a:off x="437796" y="0"/>
                  <a:ext cx="3029819" cy="99581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95BAD9"/>
                </a:solidFill>
                <a:ln w="12700" cap="flat">
                  <a:noFill/>
                  <a:miter lim="400000"/>
                </a:ln>
                <a:effectLst/>
              </p:spPr>
              <p:txBody>
                <a:bodyPr wrap="square" lIns="35719" tIns="35719" rIns="35719" bIns="3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2400">
                      <a:solidFill>
                        <a:srgbClr val="FFFFFF"/>
                      </a:solidFill>
                      <a:latin typeface="Helvetica Light"/>
                      <a:ea typeface="Helvetica Light"/>
                      <a:cs typeface="Helvetica Light"/>
                      <a:sym typeface="Helvetica Light"/>
                    </a:defRPr>
                  </a:pPr>
                  <a:endParaRPr kumimoji="0" sz="1687" b="0" i="0" u="none" strike="noStrike" kern="1200" cap="none" spc="0" normalizeH="0" baseline="0" noProof="0" dirty="0">
                    <a:ln>
                      <a:noFill/>
                    </a:ln>
                    <a:solidFill>
                      <a:srgbClr val="FFFFFF"/>
                    </a:solidFill>
                    <a:effectLst/>
                    <a:uLnTx/>
                    <a:uFillTx/>
                    <a:latin typeface="Raleway" panose="020B0503030101060003" pitchFamily="34" charset="0"/>
                    <a:ea typeface="Verdana" panose="020B0604030504040204" pitchFamily="34" charset="0"/>
                    <a:sym typeface="Helvetica Light"/>
                  </a:endParaRPr>
                </a:p>
              </p:txBody>
            </p:sp>
            <p:sp>
              <p:nvSpPr>
                <p:cNvPr id="58" name="Rectangle">
                  <a:extLst>
                    <a:ext uri="{FF2B5EF4-FFF2-40B4-BE49-F238E27FC236}">
                      <a16:creationId xmlns:a16="http://schemas.microsoft.com/office/drawing/2014/main" id="{8453D7C8-C1C4-4A3A-B63F-DF75064E994A}"/>
                    </a:ext>
                  </a:extLst>
                </p:cNvPr>
                <p:cNvSpPr/>
                <p:nvPr/>
              </p:nvSpPr>
              <p:spPr>
                <a:xfrm>
                  <a:off x="395890" y="984527"/>
                  <a:ext cx="3113631" cy="264320"/>
                </a:xfrm>
                <a:prstGeom prst="rect">
                  <a:avLst/>
                </a:prstGeom>
                <a:solidFill>
                  <a:srgbClr val="95BAD9"/>
                </a:solidFill>
                <a:ln w="12700" cap="flat">
                  <a:noFill/>
                  <a:miter lim="400000"/>
                </a:ln>
                <a:effectLst/>
              </p:spPr>
              <p:txBody>
                <a:bodyPr wrap="square" lIns="35719" tIns="35719" rIns="35719" bIns="3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2400">
                      <a:solidFill>
                        <a:srgbClr val="FFFFFF"/>
                      </a:solidFill>
                      <a:latin typeface="Helvetica Light"/>
                      <a:ea typeface="Helvetica Light"/>
                      <a:cs typeface="Helvetica Light"/>
                      <a:sym typeface="Helvetica Light"/>
                    </a:defRPr>
                  </a:pPr>
                  <a:endParaRPr kumimoji="0" sz="1687" b="0" i="0" u="none" strike="noStrike" kern="1200" cap="none" spc="0" normalizeH="0" baseline="0" noProof="0" dirty="0">
                    <a:ln>
                      <a:noFill/>
                    </a:ln>
                    <a:solidFill>
                      <a:srgbClr val="FFFFFF"/>
                    </a:solidFill>
                    <a:effectLst/>
                    <a:uLnTx/>
                    <a:uFillTx/>
                    <a:latin typeface="Raleway" panose="020B0503030101060003" pitchFamily="34" charset="0"/>
                    <a:ea typeface="Verdana" panose="020B0604030504040204" pitchFamily="34" charset="0"/>
                    <a:sym typeface="Helvetica Light"/>
                  </a:endParaRPr>
                </a:p>
              </p:txBody>
            </p:sp>
            <p:sp>
              <p:nvSpPr>
                <p:cNvPr id="59" name="Rectangle">
                  <a:extLst>
                    <a:ext uri="{FF2B5EF4-FFF2-40B4-BE49-F238E27FC236}">
                      <a16:creationId xmlns:a16="http://schemas.microsoft.com/office/drawing/2014/main" id="{817ED60B-84F1-47B2-94E6-34DC592DEDC8}"/>
                    </a:ext>
                  </a:extLst>
                </p:cNvPr>
                <p:cNvSpPr/>
                <p:nvPr/>
              </p:nvSpPr>
              <p:spPr>
                <a:xfrm>
                  <a:off x="0" y="2866285"/>
                  <a:ext cx="3905413" cy="708388"/>
                </a:xfrm>
                <a:prstGeom prst="rect">
                  <a:avLst/>
                </a:prstGeom>
                <a:solidFill>
                  <a:srgbClr val="95BAD9"/>
                </a:solidFill>
                <a:ln w="12700" cap="flat">
                  <a:noFill/>
                  <a:miter lim="400000"/>
                </a:ln>
                <a:effectLst/>
              </p:spPr>
              <p:txBody>
                <a:bodyPr wrap="square" lIns="35719" tIns="35719" rIns="35719" bIns="3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2400">
                      <a:solidFill>
                        <a:srgbClr val="FFFFFF"/>
                      </a:solidFill>
                      <a:latin typeface="Helvetica Light"/>
                      <a:ea typeface="Helvetica Light"/>
                      <a:cs typeface="Helvetica Light"/>
                      <a:sym typeface="Helvetica Light"/>
                    </a:defRPr>
                  </a:pPr>
                  <a:endParaRPr kumimoji="0" sz="1687" b="0" i="0" u="none" strike="noStrike" kern="1200" cap="none" spc="0" normalizeH="0" baseline="0" noProof="0" dirty="0">
                    <a:ln>
                      <a:noFill/>
                    </a:ln>
                    <a:solidFill>
                      <a:srgbClr val="FFFFFF"/>
                    </a:solidFill>
                    <a:effectLst/>
                    <a:uLnTx/>
                    <a:uFillTx/>
                    <a:latin typeface="Raleway" panose="020B0503030101060003" pitchFamily="34" charset="0"/>
                    <a:ea typeface="Verdana" panose="020B0604030504040204" pitchFamily="34" charset="0"/>
                    <a:sym typeface="Helvetica Light"/>
                  </a:endParaRPr>
                </a:p>
              </p:txBody>
            </p:sp>
          </p:grpSp>
          <p:sp>
            <p:nvSpPr>
              <p:cNvPr id="23" name="FDSPG">
                <a:extLst>
                  <a:ext uri="{FF2B5EF4-FFF2-40B4-BE49-F238E27FC236}">
                    <a16:creationId xmlns:a16="http://schemas.microsoft.com/office/drawing/2014/main" id="{F71BC13C-4B49-4F24-AEC8-9B13034D5568}"/>
                  </a:ext>
                </a:extLst>
              </p:cNvPr>
              <p:cNvSpPr txBox="1"/>
              <p:nvPr/>
            </p:nvSpPr>
            <p:spPr>
              <a:xfrm>
                <a:off x="7616560" y="4443453"/>
                <a:ext cx="767839" cy="3183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a:solidFill>
                      <a:srgbClr val="FFFFFF"/>
                    </a:solidFill>
                    <a:latin typeface="Helvetica Light"/>
                    <a:ea typeface="Helvetica Light"/>
                    <a:cs typeface="Helvetica Light"/>
                    <a:sym typeface="Helvetica Ligh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FFFFFF"/>
                    </a:solidFill>
                    <a:effectLst/>
                    <a:uLnTx/>
                    <a:uFillTx/>
                    <a:latin typeface="Raleway" panose="020B0503030101060003" pitchFamily="34" charset="0"/>
                    <a:ea typeface="Verdana" panose="020B0604030504040204" pitchFamily="34" charset="0"/>
                    <a:sym typeface="Helvetica Light"/>
                  </a:rPr>
                  <a:t>FDSPM</a:t>
                </a:r>
                <a:endParaRPr kumimoji="0" sz="1600" b="1" i="0" u="none" strike="noStrike" kern="1200" cap="none" spc="0" normalizeH="0" baseline="0" noProof="0" dirty="0">
                  <a:ln>
                    <a:noFill/>
                  </a:ln>
                  <a:solidFill>
                    <a:srgbClr val="FFFFFF"/>
                  </a:solidFill>
                  <a:effectLst/>
                  <a:uLnTx/>
                  <a:uFillTx/>
                  <a:latin typeface="Raleway" panose="020B0503030101060003" pitchFamily="34" charset="0"/>
                  <a:ea typeface="Verdana" panose="020B0604030504040204" pitchFamily="34" charset="0"/>
                  <a:sym typeface="Helvetica Light"/>
                </a:endParaRPr>
              </a:p>
            </p:txBody>
          </p:sp>
          <p:sp>
            <p:nvSpPr>
              <p:cNvPr id="24" name="1978 étudiants">
                <a:extLst>
                  <a:ext uri="{FF2B5EF4-FFF2-40B4-BE49-F238E27FC236}">
                    <a16:creationId xmlns:a16="http://schemas.microsoft.com/office/drawing/2014/main" id="{B29D29EB-C479-40E7-8BD0-EFE5CB875CEE}"/>
                  </a:ext>
                </a:extLst>
              </p:cNvPr>
              <p:cNvSpPr txBox="1"/>
              <p:nvPr/>
            </p:nvSpPr>
            <p:spPr>
              <a:xfrm>
                <a:off x="6779849" y="5713015"/>
                <a:ext cx="2426576" cy="3183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lvl1pPr>
                  <a:defRPr sz="3100" b="1">
                    <a:solidFill>
                      <a:srgbClr val="FFFFFF"/>
                    </a:solidFill>
                    <a:latin typeface="+mn-lt"/>
                    <a:ea typeface="+mn-ea"/>
                    <a:cs typeface="+mn-cs"/>
                    <a:sym typeface="Helvetic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solidFill>
                    <a:effectLst/>
                    <a:uLnTx/>
                    <a:uFillTx/>
                    <a:latin typeface="Raleway" panose="020B0503030101060003" pitchFamily="34" charset="0"/>
                    <a:ea typeface="+mn-ea"/>
                    <a:cs typeface="+mn-cs"/>
                    <a:sym typeface="Helvetica"/>
                  </a:rPr>
                  <a:t>2 070 </a:t>
                </a:r>
                <a:r>
                  <a:rPr kumimoji="0" lang="fr-FR" sz="1600" b="1" i="0" u="none" strike="noStrike" kern="1200" cap="none" spc="0" normalizeH="0" baseline="0" noProof="0" dirty="0" err="1">
                    <a:ln>
                      <a:noFill/>
                    </a:ln>
                    <a:solidFill>
                      <a:prstClr val="white"/>
                    </a:solidFill>
                    <a:effectLst/>
                    <a:uLnTx/>
                    <a:uFillTx/>
                    <a:latin typeface="Raleway" panose="020B0503030101060003" pitchFamily="34" charset="0"/>
                    <a:ea typeface="+mn-ea"/>
                    <a:cs typeface="+mn-cs"/>
                    <a:sym typeface="Helvetica"/>
                  </a:rPr>
                  <a:t>étudiant·es</a:t>
                </a:r>
                <a:endParaRPr kumimoji="0" sz="1600" b="1" i="0" u="none" strike="noStrike" kern="1200" cap="none" spc="0" normalizeH="0" baseline="0" noProof="0" dirty="0">
                  <a:ln>
                    <a:noFill/>
                  </a:ln>
                  <a:solidFill>
                    <a:prstClr val="white"/>
                  </a:solidFill>
                  <a:effectLst/>
                  <a:uLnTx/>
                  <a:uFillTx/>
                  <a:latin typeface="Raleway" panose="020B0503030101060003" pitchFamily="34" charset="0"/>
                  <a:ea typeface="+mn-ea"/>
                  <a:cs typeface="+mn-cs"/>
                  <a:sym typeface="Helvetica"/>
                </a:endParaRPr>
              </a:p>
            </p:txBody>
          </p:sp>
        </p:grpSp>
        <p:grpSp>
          <p:nvGrpSpPr>
            <p:cNvPr id="5" name="Groupe 4">
              <a:extLst>
                <a:ext uri="{FF2B5EF4-FFF2-40B4-BE49-F238E27FC236}">
                  <a16:creationId xmlns:a16="http://schemas.microsoft.com/office/drawing/2014/main" id="{40D8448C-AAD1-42E5-B9A4-06F84C6705DE}"/>
                </a:ext>
              </a:extLst>
            </p:cNvPr>
            <p:cNvGrpSpPr/>
            <p:nvPr/>
          </p:nvGrpSpPr>
          <p:grpSpPr>
            <a:xfrm>
              <a:off x="2985573" y="1800019"/>
              <a:ext cx="2426576" cy="1920228"/>
              <a:chOff x="2985573" y="1800019"/>
              <a:chExt cx="2426576" cy="1920228"/>
            </a:xfrm>
          </p:grpSpPr>
          <p:grpSp>
            <p:nvGrpSpPr>
              <p:cNvPr id="19" name="Groupe">
                <a:extLst>
                  <a:ext uri="{FF2B5EF4-FFF2-40B4-BE49-F238E27FC236}">
                    <a16:creationId xmlns:a16="http://schemas.microsoft.com/office/drawing/2014/main" id="{F28E3494-F3CA-429D-9EE3-F2BE579F4043}"/>
                  </a:ext>
                </a:extLst>
              </p:cNvPr>
              <p:cNvGrpSpPr/>
              <p:nvPr/>
            </p:nvGrpSpPr>
            <p:grpSpPr>
              <a:xfrm>
                <a:off x="2985573" y="1800019"/>
                <a:ext cx="2426576" cy="1920228"/>
                <a:chOff x="0" y="0"/>
                <a:chExt cx="3905413" cy="3574673"/>
              </a:xfrm>
            </p:grpSpPr>
            <p:sp>
              <p:nvSpPr>
                <p:cNvPr id="28" name="Rectangle">
                  <a:extLst>
                    <a:ext uri="{FF2B5EF4-FFF2-40B4-BE49-F238E27FC236}">
                      <a16:creationId xmlns:a16="http://schemas.microsoft.com/office/drawing/2014/main" id="{487AD50B-37D1-4544-B473-7CE34B27C4EE}"/>
                    </a:ext>
                  </a:extLst>
                </p:cNvPr>
                <p:cNvSpPr/>
                <p:nvPr/>
              </p:nvSpPr>
              <p:spPr>
                <a:xfrm>
                  <a:off x="90348" y="1241572"/>
                  <a:ext cx="3724717" cy="264320"/>
                </a:xfrm>
                <a:prstGeom prst="rect">
                  <a:avLst/>
                </a:prstGeom>
                <a:solidFill>
                  <a:srgbClr val="5E87B6"/>
                </a:solidFill>
                <a:ln w="12700" cap="flat">
                  <a:noFill/>
                  <a:miter lim="400000"/>
                </a:ln>
                <a:effectLst/>
              </p:spPr>
              <p:txBody>
                <a:bodyPr wrap="square" lIns="35719" tIns="35719" rIns="35719" bIns="3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2400">
                      <a:solidFill>
                        <a:srgbClr val="FFFFFF"/>
                      </a:solidFill>
                      <a:latin typeface="Helvetica Light"/>
                      <a:ea typeface="Helvetica Light"/>
                      <a:cs typeface="Helvetica Light"/>
                      <a:sym typeface="Helvetica Light"/>
                    </a:defRPr>
                  </a:pPr>
                  <a:endParaRPr kumimoji="0" sz="1687" b="0" i="0" u="none" strike="noStrike" kern="1200" cap="none" spc="0" normalizeH="0" baseline="0" noProof="0" dirty="0">
                    <a:ln>
                      <a:noFill/>
                    </a:ln>
                    <a:solidFill>
                      <a:srgbClr val="FFFFFF"/>
                    </a:solidFill>
                    <a:effectLst/>
                    <a:uLnTx/>
                    <a:uFillTx/>
                    <a:latin typeface="Raleway" panose="020B0503030101060003" pitchFamily="34" charset="0"/>
                    <a:ea typeface="Verdana" panose="020B0604030504040204" pitchFamily="34" charset="0"/>
                    <a:sym typeface="Helvetica Light"/>
                  </a:endParaRPr>
                </a:p>
              </p:txBody>
            </p:sp>
            <p:sp>
              <p:nvSpPr>
                <p:cNvPr id="29" name="Rectangle">
                  <a:extLst>
                    <a:ext uri="{FF2B5EF4-FFF2-40B4-BE49-F238E27FC236}">
                      <a16:creationId xmlns:a16="http://schemas.microsoft.com/office/drawing/2014/main" id="{E9AB953A-56ED-4555-9F49-9FC69EB73897}"/>
                    </a:ext>
                  </a:extLst>
                </p:cNvPr>
                <p:cNvSpPr/>
                <p:nvPr/>
              </p:nvSpPr>
              <p:spPr>
                <a:xfrm>
                  <a:off x="554138" y="1421017"/>
                  <a:ext cx="478132" cy="1456220"/>
                </a:xfrm>
                <a:prstGeom prst="rect">
                  <a:avLst/>
                </a:prstGeom>
                <a:solidFill>
                  <a:srgbClr val="5E87B6"/>
                </a:solidFill>
                <a:ln w="12700" cap="flat">
                  <a:noFill/>
                  <a:miter lim="400000"/>
                </a:ln>
                <a:effectLst/>
              </p:spPr>
              <p:txBody>
                <a:bodyPr wrap="square" lIns="35719" tIns="35719" rIns="35719" bIns="3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2400">
                      <a:solidFill>
                        <a:srgbClr val="FFFFFF"/>
                      </a:solidFill>
                      <a:latin typeface="Helvetica Light"/>
                      <a:ea typeface="Helvetica Light"/>
                      <a:cs typeface="Helvetica Light"/>
                      <a:sym typeface="Helvetica Light"/>
                    </a:defRPr>
                  </a:pPr>
                  <a:endParaRPr kumimoji="0" sz="1687" b="0" i="0" u="none" strike="noStrike" kern="1200" cap="none" spc="0" normalizeH="0" baseline="0" noProof="0" dirty="0">
                    <a:ln>
                      <a:noFill/>
                    </a:ln>
                    <a:solidFill>
                      <a:srgbClr val="FFFFFF"/>
                    </a:solidFill>
                    <a:effectLst/>
                    <a:uLnTx/>
                    <a:uFillTx/>
                    <a:latin typeface="Raleway" panose="020B0503030101060003" pitchFamily="34" charset="0"/>
                    <a:ea typeface="Verdana" panose="020B0604030504040204" pitchFamily="34" charset="0"/>
                    <a:sym typeface="Helvetica Light"/>
                  </a:endParaRPr>
                </a:p>
              </p:txBody>
            </p:sp>
            <p:sp>
              <p:nvSpPr>
                <p:cNvPr id="30" name="Rectangle">
                  <a:extLst>
                    <a:ext uri="{FF2B5EF4-FFF2-40B4-BE49-F238E27FC236}">
                      <a16:creationId xmlns:a16="http://schemas.microsoft.com/office/drawing/2014/main" id="{BE45DCD4-09E3-47C5-9B3F-5421444EAC06}"/>
                    </a:ext>
                  </a:extLst>
                </p:cNvPr>
                <p:cNvSpPr/>
                <p:nvPr/>
              </p:nvSpPr>
              <p:spPr>
                <a:xfrm>
                  <a:off x="1315570" y="1421017"/>
                  <a:ext cx="478132" cy="1456219"/>
                </a:xfrm>
                <a:prstGeom prst="rect">
                  <a:avLst/>
                </a:prstGeom>
                <a:solidFill>
                  <a:srgbClr val="5E87B6"/>
                </a:solidFill>
                <a:ln w="12700" cap="flat">
                  <a:noFill/>
                  <a:miter lim="400000"/>
                </a:ln>
                <a:effectLst/>
              </p:spPr>
              <p:txBody>
                <a:bodyPr wrap="square" lIns="35719" tIns="35719" rIns="35719" bIns="3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2400">
                      <a:solidFill>
                        <a:srgbClr val="FFFFFF"/>
                      </a:solidFill>
                      <a:latin typeface="Helvetica Light"/>
                      <a:ea typeface="Helvetica Light"/>
                      <a:cs typeface="Helvetica Light"/>
                      <a:sym typeface="Helvetica Light"/>
                    </a:defRPr>
                  </a:pPr>
                  <a:endParaRPr kumimoji="0" sz="1687" b="0" i="0" u="none" strike="noStrike" kern="1200" cap="none" spc="0" normalizeH="0" baseline="0" noProof="0" dirty="0">
                    <a:ln>
                      <a:noFill/>
                    </a:ln>
                    <a:solidFill>
                      <a:srgbClr val="FFFFFF"/>
                    </a:solidFill>
                    <a:effectLst/>
                    <a:uLnTx/>
                    <a:uFillTx/>
                    <a:latin typeface="Raleway" panose="020B0503030101060003" pitchFamily="34" charset="0"/>
                    <a:ea typeface="Verdana" panose="020B0604030504040204" pitchFamily="34" charset="0"/>
                    <a:sym typeface="Helvetica Light"/>
                  </a:endParaRPr>
                </a:p>
              </p:txBody>
            </p:sp>
            <p:sp>
              <p:nvSpPr>
                <p:cNvPr id="31" name="Rectangle">
                  <a:extLst>
                    <a:ext uri="{FF2B5EF4-FFF2-40B4-BE49-F238E27FC236}">
                      <a16:creationId xmlns:a16="http://schemas.microsoft.com/office/drawing/2014/main" id="{49D9AD78-B293-4166-9E4B-129BC27AE4F3}"/>
                    </a:ext>
                  </a:extLst>
                </p:cNvPr>
                <p:cNvSpPr/>
                <p:nvPr/>
              </p:nvSpPr>
              <p:spPr>
                <a:xfrm>
                  <a:off x="2077003" y="1421017"/>
                  <a:ext cx="478132" cy="1456219"/>
                </a:xfrm>
                <a:prstGeom prst="rect">
                  <a:avLst/>
                </a:prstGeom>
                <a:solidFill>
                  <a:srgbClr val="5E87B6"/>
                </a:solidFill>
                <a:ln w="12700" cap="flat">
                  <a:noFill/>
                  <a:miter lim="400000"/>
                </a:ln>
                <a:effectLst/>
              </p:spPr>
              <p:txBody>
                <a:bodyPr wrap="square" lIns="35719" tIns="35719" rIns="35719" bIns="3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2400">
                      <a:solidFill>
                        <a:srgbClr val="FFFFFF"/>
                      </a:solidFill>
                      <a:latin typeface="Helvetica Light"/>
                      <a:ea typeface="Helvetica Light"/>
                      <a:cs typeface="Helvetica Light"/>
                      <a:sym typeface="Helvetica Light"/>
                    </a:defRPr>
                  </a:pPr>
                  <a:endParaRPr kumimoji="0" sz="1687" b="0" i="0" u="none" strike="noStrike" kern="1200" cap="none" spc="0" normalizeH="0" baseline="0" noProof="0" dirty="0">
                    <a:ln>
                      <a:noFill/>
                    </a:ln>
                    <a:solidFill>
                      <a:srgbClr val="FFFFFF"/>
                    </a:solidFill>
                    <a:effectLst/>
                    <a:uLnTx/>
                    <a:uFillTx/>
                    <a:latin typeface="Raleway" panose="020B0503030101060003" pitchFamily="34" charset="0"/>
                    <a:ea typeface="Verdana" panose="020B0604030504040204" pitchFamily="34" charset="0"/>
                    <a:sym typeface="Helvetica Light"/>
                  </a:endParaRPr>
                </a:p>
              </p:txBody>
            </p:sp>
            <p:sp>
              <p:nvSpPr>
                <p:cNvPr id="32" name="Rectangle">
                  <a:extLst>
                    <a:ext uri="{FF2B5EF4-FFF2-40B4-BE49-F238E27FC236}">
                      <a16:creationId xmlns:a16="http://schemas.microsoft.com/office/drawing/2014/main" id="{97FD98F7-C84A-4143-9E01-E0A320CB6E84}"/>
                    </a:ext>
                  </a:extLst>
                </p:cNvPr>
                <p:cNvSpPr/>
                <p:nvPr/>
              </p:nvSpPr>
              <p:spPr>
                <a:xfrm>
                  <a:off x="2838436" y="1421017"/>
                  <a:ext cx="478132" cy="1456219"/>
                </a:xfrm>
                <a:prstGeom prst="rect">
                  <a:avLst/>
                </a:prstGeom>
                <a:solidFill>
                  <a:srgbClr val="5E87B6"/>
                </a:solidFill>
                <a:ln w="12700" cap="flat">
                  <a:noFill/>
                  <a:miter lim="400000"/>
                </a:ln>
                <a:effectLst/>
              </p:spPr>
              <p:txBody>
                <a:bodyPr wrap="square" lIns="35719" tIns="35719" rIns="35719" bIns="3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2400">
                      <a:solidFill>
                        <a:srgbClr val="FFFFFF"/>
                      </a:solidFill>
                      <a:latin typeface="Helvetica Light"/>
                      <a:ea typeface="Helvetica Light"/>
                      <a:cs typeface="Helvetica Light"/>
                      <a:sym typeface="Helvetica Light"/>
                    </a:defRPr>
                  </a:pPr>
                  <a:endParaRPr kumimoji="0" sz="1687" b="0" i="0" u="none" strike="noStrike" kern="1200" cap="none" spc="0" normalizeH="0" baseline="0" noProof="0" dirty="0">
                    <a:ln>
                      <a:noFill/>
                    </a:ln>
                    <a:solidFill>
                      <a:srgbClr val="FFFFFF"/>
                    </a:solidFill>
                    <a:effectLst/>
                    <a:uLnTx/>
                    <a:uFillTx/>
                    <a:latin typeface="Raleway" panose="020B0503030101060003" pitchFamily="34" charset="0"/>
                    <a:ea typeface="Verdana" panose="020B0604030504040204" pitchFamily="34" charset="0"/>
                    <a:sym typeface="Helvetica Light"/>
                  </a:endParaRPr>
                </a:p>
              </p:txBody>
            </p:sp>
            <p:sp>
              <p:nvSpPr>
                <p:cNvPr id="33" name="Triangle">
                  <a:extLst>
                    <a:ext uri="{FF2B5EF4-FFF2-40B4-BE49-F238E27FC236}">
                      <a16:creationId xmlns:a16="http://schemas.microsoft.com/office/drawing/2014/main" id="{B0A78F7E-E984-4ABA-938F-48541699D168}"/>
                    </a:ext>
                  </a:extLst>
                </p:cNvPr>
                <p:cNvSpPr/>
                <p:nvPr/>
              </p:nvSpPr>
              <p:spPr>
                <a:xfrm>
                  <a:off x="437797" y="0"/>
                  <a:ext cx="3029817" cy="99581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5E87B6"/>
                </a:solidFill>
                <a:ln w="12700" cap="flat">
                  <a:noFill/>
                  <a:miter lim="400000"/>
                </a:ln>
                <a:effectLst/>
              </p:spPr>
              <p:txBody>
                <a:bodyPr wrap="square" lIns="35719" tIns="35719" rIns="35719" bIns="3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2400">
                      <a:solidFill>
                        <a:srgbClr val="FFFFFF"/>
                      </a:solidFill>
                      <a:latin typeface="Helvetica Light"/>
                      <a:ea typeface="Helvetica Light"/>
                      <a:cs typeface="Helvetica Light"/>
                      <a:sym typeface="Helvetica Light"/>
                    </a:defRPr>
                  </a:pPr>
                  <a:endParaRPr kumimoji="0" sz="1687" b="0" i="0" u="none" strike="noStrike" kern="1200" cap="none" spc="0" normalizeH="0" baseline="0" noProof="0" dirty="0">
                    <a:ln>
                      <a:noFill/>
                    </a:ln>
                    <a:solidFill>
                      <a:srgbClr val="FFFFFF"/>
                    </a:solidFill>
                    <a:effectLst/>
                    <a:uLnTx/>
                    <a:uFillTx/>
                    <a:latin typeface="Raleway" panose="020B0503030101060003" pitchFamily="34" charset="0"/>
                    <a:ea typeface="Verdana" panose="020B0604030504040204" pitchFamily="34" charset="0"/>
                    <a:sym typeface="Helvetica Light"/>
                  </a:endParaRPr>
                </a:p>
              </p:txBody>
            </p:sp>
            <p:sp>
              <p:nvSpPr>
                <p:cNvPr id="34" name="Rectangle">
                  <a:extLst>
                    <a:ext uri="{FF2B5EF4-FFF2-40B4-BE49-F238E27FC236}">
                      <a16:creationId xmlns:a16="http://schemas.microsoft.com/office/drawing/2014/main" id="{3F7D4897-1FC1-4B13-A954-A1C392573245}"/>
                    </a:ext>
                  </a:extLst>
                </p:cNvPr>
                <p:cNvSpPr/>
                <p:nvPr/>
              </p:nvSpPr>
              <p:spPr>
                <a:xfrm>
                  <a:off x="395892" y="984527"/>
                  <a:ext cx="3113630" cy="264319"/>
                </a:xfrm>
                <a:prstGeom prst="rect">
                  <a:avLst/>
                </a:prstGeom>
                <a:solidFill>
                  <a:srgbClr val="5E87B6"/>
                </a:solidFill>
                <a:ln w="12700" cap="flat">
                  <a:noFill/>
                  <a:miter lim="400000"/>
                </a:ln>
                <a:effectLst/>
              </p:spPr>
              <p:txBody>
                <a:bodyPr wrap="square" lIns="35719" tIns="35719" rIns="35719" bIns="3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2400">
                      <a:solidFill>
                        <a:srgbClr val="FFFFFF"/>
                      </a:solidFill>
                      <a:latin typeface="Helvetica Light"/>
                      <a:ea typeface="Helvetica Light"/>
                      <a:cs typeface="Helvetica Light"/>
                      <a:sym typeface="Helvetica Light"/>
                    </a:defRPr>
                  </a:pPr>
                  <a:endParaRPr kumimoji="0" sz="1687" b="0" i="0" u="none" strike="noStrike" kern="1200" cap="none" spc="0" normalizeH="0" baseline="0" noProof="0" dirty="0">
                    <a:ln>
                      <a:noFill/>
                    </a:ln>
                    <a:solidFill>
                      <a:srgbClr val="FFFFFF"/>
                    </a:solidFill>
                    <a:effectLst/>
                    <a:uLnTx/>
                    <a:uFillTx/>
                    <a:latin typeface="Raleway" panose="020B0503030101060003" pitchFamily="34" charset="0"/>
                    <a:ea typeface="Verdana" panose="020B0604030504040204" pitchFamily="34" charset="0"/>
                    <a:sym typeface="Helvetica Light"/>
                  </a:endParaRPr>
                </a:p>
              </p:txBody>
            </p:sp>
            <p:sp>
              <p:nvSpPr>
                <p:cNvPr id="35" name="Rectangle">
                  <a:extLst>
                    <a:ext uri="{FF2B5EF4-FFF2-40B4-BE49-F238E27FC236}">
                      <a16:creationId xmlns:a16="http://schemas.microsoft.com/office/drawing/2014/main" id="{FF7B2169-9D1D-426F-A019-AAE55D9D1880}"/>
                    </a:ext>
                  </a:extLst>
                </p:cNvPr>
                <p:cNvSpPr/>
                <p:nvPr/>
              </p:nvSpPr>
              <p:spPr>
                <a:xfrm>
                  <a:off x="0" y="2866285"/>
                  <a:ext cx="3905413" cy="708388"/>
                </a:xfrm>
                <a:prstGeom prst="rect">
                  <a:avLst/>
                </a:prstGeom>
                <a:solidFill>
                  <a:srgbClr val="5E87B6"/>
                </a:solidFill>
                <a:ln w="12700" cap="flat">
                  <a:noFill/>
                  <a:miter lim="400000"/>
                </a:ln>
                <a:effectLst/>
              </p:spPr>
              <p:txBody>
                <a:bodyPr wrap="square" lIns="35719" tIns="35719" rIns="35719" bIns="3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2400">
                      <a:solidFill>
                        <a:srgbClr val="FFFFFF"/>
                      </a:solidFill>
                      <a:latin typeface="Helvetica Light"/>
                      <a:ea typeface="Helvetica Light"/>
                      <a:cs typeface="Helvetica Light"/>
                      <a:sym typeface="Helvetica Light"/>
                    </a:defRPr>
                  </a:pPr>
                  <a:endParaRPr kumimoji="0" sz="1687" b="0" i="0" u="none" strike="noStrike" kern="1200" cap="none" spc="0" normalizeH="0" baseline="0" noProof="0" dirty="0">
                    <a:ln>
                      <a:noFill/>
                    </a:ln>
                    <a:solidFill>
                      <a:srgbClr val="FFFFFF"/>
                    </a:solidFill>
                    <a:effectLst/>
                    <a:uLnTx/>
                    <a:uFillTx/>
                    <a:latin typeface="Raleway" panose="020B0503030101060003" pitchFamily="34" charset="0"/>
                    <a:ea typeface="Verdana" panose="020B0604030504040204" pitchFamily="34" charset="0"/>
                    <a:sym typeface="Helvetica Light"/>
                  </a:endParaRPr>
                </a:p>
              </p:txBody>
            </p:sp>
          </p:grpSp>
          <p:grpSp>
            <p:nvGrpSpPr>
              <p:cNvPr id="3" name="Groupe 2">
                <a:extLst>
                  <a:ext uri="{FF2B5EF4-FFF2-40B4-BE49-F238E27FC236}">
                    <a16:creationId xmlns:a16="http://schemas.microsoft.com/office/drawing/2014/main" id="{C1ADCAB2-28D0-4DAE-B803-52C0D3528C21}"/>
                  </a:ext>
                </a:extLst>
              </p:cNvPr>
              <p:cNvGrpSpPr/>
              <p:nvPr/>
            </p:nvGrpSpPr>
            <p:grpSpPr>
              <a:xfrm>
                <a:off x="2985573" y="2085315"/>
                <a:ext cx="2426576" cy="1593491"/>
                <a:chOff x="2985573" y="2085315"/>
                <a:chExt cx="2426576" cy="1593491"/>
              </a:xfrm>
            </p:grpSpPr>
            <p:sp>
              <p:nvSpPr>
                <p:cNvPr id="21" name="FLASH">
                  <a:extLst>
                    <a:ext uri="{FF2B5EF4-FFF2-40B4-BE49-F238E27FC236}">
                      <a16:creationId xmlns:a16="http://schemas.microsoft.com/office/drawing/2014/main" id="{1AF7E388-189C-4B69-8597-25623BFD946E}"/>
                    </a:ext>
                  </a:extLst>
                </p:cNvPr>
                <p:cNvSpPr txBox="1"/>
                <p:nvPr/>
              </p:nvSpPr>
              <p:spPr>
                <a:xfrm>
                  <a:off x="3775555" y="2085315"/>
                  <a:ext cx="844783" cy="3183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a:solidFill>
                        <a:srgbClr val="FFFFFF"/>
                      </a:solidFill>
                      <a:latin typeface="Helvetica Light"/>
                      <a:ea typeface="Helvetica Light"/>
                      <a:cs typeface="Helvetica Light"/>
                      <a:sym typeface="Helvetica Ligh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FFFFFF"/>
                      </a:solidFill>
                      <a:effectLst/>
                      <a:uLnTx/>
                      <a:uFillTx/>
                      <a:latin typeface="Raleway" panose="020B0503030101060003" pitchFamily="34" charset="0"/>
                      <a:ea typeface="Verdana" panose="020B0604030504040204" pitchFamily="34" charset="0"/>
                      <a:sym typeface="Helvetica Light"/>
                    </a:rPr>
                    <a:t>FLLASH</a:t>
                  </a:r>
                  <a:endParaRPr kumimoji="0" sz="1600" b="1" i="0" u="none" strike="noStrike" kern="1200" cap="none" spc="0" normalizeH="0" baseline="0" noProof="0" dirty="0">
                    <a:ln>
                      <a:noFill/>
                    </a:ln>
                    <a:solidFill>
                      <a:srgbClr val="FFFFFF"/>
                    </a:solidFill>
                    <a:effectLst/>
                    <a:uLnTx/>
                    <a:uFillTx/>
                    <a:latin typeface="Raleway" panose="020B0503030101060003" pitchFamily="34" charset="0"/>
                    <a:ea typeface="Verdana" panose="020B0604030504040204" pitchFamily="34" charset="0"/>
                    <a:sym typeface="Helvetica Light"/>
                  </a:endParaRPr>
                </a:p>
              </p:txBody>
            </p:sp>
            <p:sp>
              <p:nvSpPr>
                <p:cNvPr id="26" name="2696 étudiants">
                  <a:extLst>
                    <a:ext uri="{FF2B5EF4-FFF2-40B4-BE49-F238E27FC236}">
                      <a16:creationId xmlns:a16="http://schemas.microsoft.com/office/drawing/2014/main" id="{50DA7FEF-B7A0-45EC-92BD-4DE3C84676E2}"/>
                    </a:ext>
                  </a:extLst>
                </p:cNvPr>
                <p:cNvSpPr txBox="1"/>
                <p:nvPr/>
              </p:nvSpPr>
              <p:spPr>
                <a:xfrm>
                  <a:off x="2985573" y="3360449"/>
                  <a:ext cx="2426576" cy="3183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lvl1pPr>
                    <a:defRPr sz="3000" b="1">
                      <a:solidFill>
                        <a:srgbClr val="FFFFFF"/>
                      </a:solidFill>
                      <a:latin typeface="+mn-lt"/>
                      <a:ea typeface="+mn-ea"/>
                      <a:cs typeface="+mn-cs"/>
                      <a:sym typeface="Helvetic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solidFill>
                      <a:effectLst/>
                      <a:uLnTx/>
                      <a:uFillTx/>
                      <a:latin typeface="Raleway" panose="020B0503030101060003" pitchFamily="34" charset="0"/>
                      <a:ea typeface="+mn-ea"/>
                      <a:cs typeface="+mn-cs"/>
                      <a:sym typeface="Helvetica"/>
                    </a:rPr>
                    <a:t>2 054 </a:t>
                  </a:r>
                  <a:r>
                    <a:rPr kumimoji="0" lang="fr-FR" sz="1600" b="1" i="0" u="none" strike="noStrike" kern="1200" cap="none" spc="0" normalizeH="0" baseline="0" noProof="0" dirty="0" err="1">
                      <a:ln>
                        <a:noFill/>
                      </a:ln>
                      <a:solidFill>
                        <a:prstClr val="white"/>
                      </a:solidFill>
                      <a:effectLst/>
                      <a:uLnTx/>
                      <a:uFillTx/>
                      <a:latin typeface="Raleway" panose="020B0503030101060003" pitchFamily="34" charset="0"/>
                      <a:ea typeface="+mn-ea"/>
                      <a:cs typeface="+mn-cs"/>
                      <a:sym typeface="Helvetica"/>
                    </a:rPr>
                    <a:t>étudiant·es</a:t>
                  </a:r>
                  <a:endParaRPr kumimoji="0" sz="1600" b="1" i="0" u="none" strike="noStrike" kern="1200" cap="none" spc="0" normalizeH="0" baseline="0" noProof="0" dirty="0">
                    <a:ln>
                      <a:noFill/>
                    </a:ln>
                    <a:solidFill>
                      <a:prstClr val="white"/>
                    </a:solidFill>
                    <a:effectLst/>
                    <a:uLnTx/>
                    <a:uFillTx/>
                    <a:latin typeface="Raleway" panose="020B0503030101060003" pitchFamily="34" charset="0"/>
                    <a:ea typeface="+mn-ea"/>
                    <a:cs typeface="+mn-cs"/>
                    <a:sym typeface="Helvetica"/>
                  </a:endParaRPr>
                </a:p>
              </p:txBody>
            </p:sp>
          </p:grpSp>
        </p:grpSp>
        <p:grpSp>
          <p:nvGrpSpPr>
            <p:cNvPr id="8" name="Groupe 7">
              <a:extLst>
                <a:ext uri="{FF2B5EF4-FFF2-40B4-BE49-F238E27FC236}">
                  <a16:creationId xmlns:a16="http://schemas.microsoft.com/office/drawing/2014/main" id="{8E7470F9-ED80-4B06-B592-3DECFE611B37}"/>
                </a:ext>
              </a:extLst>
            </p:cNvPr>
            <p:cNvGrpSpPr/>
            <p:nvPr/>
          </p:nvGrpSpPr>
          <p:grpSpPr>
            <a:xfrm>
              <a:off x="2985573" y="4142232"/>
              <a:ext cx="2426576" cy="1920227"/>
              <a:chOff x="2985573" y="4142232"/>
              <a:chExt cx="2426576" cy="1920227"/>
            </a:xfrm>
          </p:grpSpPr>
          <p:grpSp>
            <p:nvGrpSpPr>
              <p:cNvPr id="17" name="Groupe">
                <a:extLst>
                  <a:ext uri="{FF2B5EF4-FFF2-40B4-BE49-F238E27FC236}">
                    <a16:creationId xmlns:a16="http://schemas.microsoft.com/office/drawing/2014/main" id="{530147F1-D6A1-49CD-A8E9-0159596A4C1F}"/>
                  </a:ext>
                </a:extLst>
              </p:cNvPr>
              <p:cNvGrpSpPr/>
              <p:nvPr/>
            </p:nvGrpSpPr>
            <p:grpSpPr>
              <a:xfrm>
                <a:off x="2985573" y="4142232"/>
                <a:ext cx="2426576" cy="1920227"/>
                <a:chOff x="0" y="0"/>
                <a:chExt cx="3905413" cy="3574672"/>
              </a:xfrm>
            </p:grpSpPr>
            <p:sp>
              <p:nvSpPr>
                <p:cNvPr id="44" name="Rectangle">
                  <a:extLst>
                    <a:ext uri="{FF2B5EF4-FFF2-40B4-BE49-F238E27FC236}">
                      <a16:creationId xmlns:a16="http://schemas.microsoft.com/office/drawing/2014/main" id="{2F077FBE-4AD6-4600-9187-1C58756A412B}"/>
                    </a:ext>
                  </a:extLst>
                </p:cNvPr>
                <p:cNvSpPr/>
                <p:nvPr/>
              </p:nvSpPr>
              <p:spPr>
                <a:xfrm>
                  <a:off x="90347" y="1241572"/>
                  <a:ext cx="3724718" cy="264320"/>
                </a:xfrm>
                <a:prstGeom prst="rect">
                  <a:avLst/>
                </a:prstGeom>
                <a:solidFill>
                  <a:srgbClr val="5E9BCF"/>
                </a:solidFill>
                <a:ln w="12700" cap="flat">
                  <a:noFill/>
                  <a:miter lim="400000"/>
                </a:ln>
                <a:effectLst/>
              </p:spPr>
              <p:txBody>
                <a:bodyPr wrap="square" lIns="35719" tIns="35719" rIns="35719" bIns="3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2400">
                      <a:solidFill>
                        <a:srgbClr val="FFFFFF"/>
                      </a:solidFill>
                      <a:latin typeface="Helvetica Light"/>
                      <a:ea typeface="Helvetica Light"/>
                      <a:cs typeface="Helvetica Light"/>
                      <a:sym typeface="Helvetica Light"/>
                    </a:defRPr>
                  </a:pPr>
                  <a:endParaRPr kumimoji="0" sz="1687" b="0" i="0" u="none" strike="noStrike" kern="1200" cap="none" spc="0" normalizeH="0" baseline="0" noProof="0" dirty="0">
                    <a:ln>
                      <a:noFill/>
                    </a:ln>
                    <a:solidFill>
                      <a:srgbClr val="FFFFFF"/>
                    </a:solidFill>
                    <a:effectLst/>
                    <a:uLnTx/>
                    <a:uFillTx/>
                    <a:latin typeface="Raleway" panose="020B0503030101060003" pitchFamily="34" charset="0"/>
                    <a:ea typeface="Verdana" panose="020B0604030504040204" pitchFamily="34" charset="0"/>
                    <a:sym typeface="Helvetica Light"/>
                  </a:endParaRPr>
                </a:p>
              </p:txBody>
            </p:sp>
            <p:sp>
              <p:nvSpPr>
                <p:cNvPr id="45" name="Rectangle">
                  <a:extLst>
                    <a:ext uri="{FF2B5EF4-FFF2-40B4-BE49-F238E27FC236}">
                      <a16:creationId xmlns:a16="http://schemas.microsoft.com/office/drawing/2014/main" id="{361F0E88-4CE2-4856-BEDA-2A6828F355D3}"/>
                    </a:ext>
                  </a:extLst>
                </p:cNvPr>
                <p:cNvSpPr/>
                <p:nvPr/>
              </p:nvSpPr>
              <p:spPr>
                <a:xfrm>
                  <a:off x="554137" y="1421017"/>
                  <a:ext cx="478132" cy="1456219"/>
                </a:xfrm>
                <a:prstGeom prst="rect">
                  <a:avLst/>
                </a:prstGeom>
                <a:solidFill>
                  <a:srgbClr val="5E9BCF"/>
                </a:solidFill>
                <a:ln w="12700" cap="flat">
                  <a:noFill/>
                  <a:miter lim="400000"/>
                </a:ln>
                <a:effectLst/>
              </p:spPr>
              <p:txBody>
                <a:bodyPr wrap="square" lIns="35719" tIns="35719" rIns="35719" bIns="3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2400">
                      <a:solidFill>
                        <a:srgbClr val="FFFFFF"/>
                      </a:solidFill>
                      <a:latin typeface="Helvetica Light"/>
                      <a:ea typeface="Helvetica Light"/>
                      <a:cs typeface="Helvetica Light"/>
                      <a:sym typeface="Helvetica Light"/>
                    </a:defRPr>
                  </a:pPr>
                  <a:endParaRPr kumimoji="0" sz="1687" b="0" i="0" u="none" strike="noStrike" kern="1200" cap="none" spc="0" normalizeH="0" baseline="0" noProof="0" dirty="0">
                    <a:ln>
                      <a:noFill/>
                    </a:ln>
                    <a:solidFill>
                      <a:srgbClr val="FFFFFF"/>
                    </a:solidFill>
                    <a:effectLst/>
                    <a:uLnTx/>
                    <a:uFillTx/>
                    <a:latin typeface="Raleway" panose="020B0503030101060003" pitchFamily="34" charset="0"/>
                    <a:ea typeface="Verdana" panose="020B0604030504040204" pitchFamily="34" charset="0"/>
                    <a:sym typeface="Helvetica Light"/>
                  </a:endParaRPr>
                </a:p>
              </p:txBody>
            </p:sp>
            <p:sp>
              <p:nvSpPr>
                <p:cNvPr id="46" name="Rectangle">
                  <a:extLst>
                    <a:ext uri="{FF2B5EF4-FFF2-40B4-BE49-F238E27FC236}">
                      <a16:creationId xmlns:a16="http://schemas.microsoft.com/office/drawing/2014/main" id="{B5198FA4-2CBD-4A3B-9E41-85A98EB9874E}"/>
                    </a:ext>
                  </a:extLst>
                </p:cNvPr>
                <p:cNvSpPr/>
                <p:nvPr/>
              </p:nvSpPr>
              <p:spPr>
                <a:xfrm>
                  <a:off x="1315569" y="1421017"/>
                  <a:ext cx="478133" cy="1456219"/>
                </a:xfrm>
                <a:prstGeom prst="rect">
                  <a:avLst/>
                </a:prstGeom>
                <a:solidFill>
                  <a:srgbClr val="5E9BCF"/>
                </a:solidFill>
                <a:ln w="12700" cap="flat">
                  <a:noFill/>
                  <a:miter lim="400000"/>
                </a:ln>
                <a:effectLst/>
              </p:spPr>
              <p:txBody>
                <a:bodyPr wrap="square" lIns="35719" tIns="35719" rIns="35719" bIns="3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2400">
                      <a:solidFill>
                        <a:srgbClr val="FFFFFF"/>
                      </a:solidFill>
                      <a:latin typeface="Helvetica Light"/>
                      <a:ea typeface="Helvetica Light"/>
                      <a:cs typeface="Helvetica Light"/>
                      <a:sym typeface="Helvetica Light"/>
                    </a:defRPr>
                  </a:pPr>
                  <a:endParaRPr kumimoji="0" sz="1687" b="0" i="0" u="none" strike="noStrike" kern="1200" cap="none" spc="0" normalizeH="0" baseline="0" noProof="0" dirty="0">
                    <a:ln>
                      <a:noFill/>
                    </a:ln>
                    <a:solidFill>
                      <a:srgbClr val="FFFFFF"/>
                    </a:solidFill>
                    <a:effectLst/>
                    <a:uLnTx/>
                    <a:uFillTx/>
                    <a:latin typeface="Raleway" panose="020B0503030101060003" pitchFamily="34" charset="0"/>
                    <a:ea typeface="Verdana" panose="020B0604030504040204" pitchFamily="34" charset="0"/>
                    <a:sym typeface="Helvetica Light"/>
                  </a:endParaRPr>
                </a:p>
              </p:txBody>
            </p:sp>
            <p:sp>
              <p:nvSpPr>
                <p:cNvPr id="47" name="Rectangle">
                  <a:extLst>
                    <a:ext uri="{FF2B5EF4-FFF2-40B4-BE49-F238E27FC236}">
                      <a16:creationId xmlns:a16="http://schemas.microsoft.com/office/drawing/2014/main" id="{A05BA51C-85FE-4D9A-A8DE-FB459ECAE28F}"/>
                    </a:ext>
                  </a:extLst>
                </p:cNvPr>
                <p:cNvSpPr/>
                <p:nvPr/>
              </p:nvSpPr>
              <p:spPr>
                <a:xfrm>
                  <a:off x="2077002" y="1421017"/>
                  <a:ext cx="478132" cy="1456219"/>
                </a:xfrm>
                <a:prstGeom prst="rect">
                  <a:avLst/>
                </a:prstGeom>
                <a:solidFill>
                  <a:srgbClr val="5E9BCF"/>
                </a:solidFill>
                <a:ln w="12700" cap="flat">
                  <a:noFill/>
                  <a:miter lim="400000"/>
                </a:ln>
                <a:effectLst/>
              </p:spPr>
              <p:txBody>
                <a:bodyPr wrap="square" lIns="35719" tIns="35719" rIns="35719" bIns="3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2400">
                      <a:solidFill>
                        <a:srgbClr val="FFFFFF"/>
                      </a:solidFill>
                      <a:latin typeface="Helvetica Light"/>
                      <a:ea typeface="Helvetica Light"/>
                      <a:cs typeface="Helvetica Light"/>
                      <a:sym typeface="Helvetica Light"/>
                    </a:defRPr>
                  </a:pPr>
                  <a:endParaRPr kumimoji="0" sz="1687" b="0" i="0" u="none" strike="noStrike" kern="1200" cap="none" spc="0" normalizeH="0" baseline="0" noProof="0" dirty="0">
                    <a:ln>
                      <a:noFill/>
                    </a:ln>
                    <a:solidFill>
                      <a:srgbClr val="FFFFFF"/>
                    </a:solidFill>
                    <a:effectLst/>
                    <a:uLnTx/>
                    <a:uFillTx/>
                    <a:latin typeface="Raleway" panose="020B0503030101060003" pitchFamily="34" charset="0"/>
                    <a:ea typeface="Verdana" panose="020B0604030504040204" pitchFamily="34" charset="0"/>
                    <a:sym typeface="Helvetica Light"/>
                  </a:endParaRPr>
                </a:p>
              </p:txBody>
            </p:sp>
            <p:sp>
              <p:nvSpPr>
                <p:cNvPr id="48" name="Rectangle">
                  <a:extLst>
                    <a:ext uri="{FF2B5EF4-FFF2-40B4-BE49-F238E27FC236}">
                      <a16:creationId xmlns:a16="http://schemas.microsoft.com/office/drawing/2014/main" id="{B642D353-D495-44C7-92F0-CB4316651E79}"/>
                    </a:ext>
                  </a:extLst>
                </p:cNvPr>
                <p:cNvSpPr/>
                <p:nvPr/>
              </p:nvSpPr>
              <p:spPr>
                <a:xfrm>
                  <a:off x="2838436" y="1421017"/>
                  <a:ext cx="478132" cy="1456219"/>
                </a:xfrm>
                <a:prstGeom prst="rect">
                  <a:avLst/>
                </a:prstGeom>
                <a:solidFill>
                  <a:srgbClr val="5E9BCF"/>
                </a:solidFill>
                <a:ln w="12700" cap="flat">
                  <a:noFill/>
                  <a:miter lim="400000"/>
                </a:ln>
                <a:effectLst/>
              </p:spPr>
              <p:txBody>
                <a:bodyPr wrap="square" lIns="35719" tIns="35719" rIns="35719" bIns="3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2400">
                      <a:solidFill>
                        <a:srgbClr val="FFFFFF"/>
                      </a:solidFill>
                      <a:latin typeface="Helvetica Light"/>
                      <a:ea typeface="Helvetica Light"/>
                      <a:cs typeface="Helvetica Light"/>
                      <a:sym typeface="Helvetica Light"/>
                    </a:defRPr>
                  </a:pPr>
                  <a:endParaRPr kumimoji="0" sz="1687" b="0" i="0" u="none" strike="noStrike" kern="1200" cap="none" spc="0" normalizeH="0" baseline="0" noProof="0" dirty="0">
                    <a:ln>
                      <a:noFill/>
                    </a:ln>
                    <a:solidFill>
                      <a:srgbClr val="FFFFFF"/>
                    </a:solidFill>
                    <a:effectLst/>
                    <a:uLnTx/>
                    <a:uFillTx/>
                    <a:latin typeface="Raleway" panose="020B0503030101060003" pitchFamily="34" charset="0"/>
                    <a:ea typeface="Verdana" panose="020B0604030504040204" pitchFamily="34" charset="0"/>
                    <a:sym typeface="Helvetica Light"/>
                  </a:endParaRPr>
                </a:p>
              </p:txBody>
            </p:sp>
            <p:sp>
              <p:nvSpPr>
                <p:cNvPr id="49" name="Triangle">
                  <a:extLst>
                    <a:ext uri="{FF2B5EF4-FFF2-40B4-BE49-F238E27FC236}">
                      <a16:creationId xmlns:a16="http://schemas.microsoft.com/office/drawing/2014/main" id="{9FAE3D5A-A076-4EB5-A8EE-2853C4D1D80B}"/>
                    </a:ext>
                  </a:extLst>
                </p:cNvPr>
                <p:cNvSpPr/>
                <p:nvPr/>
              </p:nvSpPr>
              <p:spPr>
                <a:xfrm>
                  <a:off x="437796" y="0"/>
                  <a:ext cx="3029819" cy="99581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5E9BCF"/>
                </a:solidFill>
                <a:ln w="12700" cap="flat">
                  <a:noFill/>
                  <a:miter lim="400000"/>
                </a:ln>
                <a:effectLst/>
              </p:spPr>
              <p:txBody>
                <a:bodyPr wrap="square" lIns="35719" tIns="35719" rIns="35719" bIns="3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2400">
                      <a:solidFill>
                        <a:srgbClr val="FFFFFF"/>
                      </a:solidFill>
                      <a:latin typeface="Helvetica Light"/>
                      <a:ea typeface="Helvetica Light"/>
                      <a:cs typeface="Helvetica Light"/>
                      <a:sym typeface="Helvetica Light"/>
                    </a:defRPr>
                  </a:pPr>
                  <a:endParaRPr kumimoji="0" sz="1687" b="0" i="0" u="none" strike="noStrike" kern="1200" cap="none" spc="0" normalizeH="0" baseline="0" noProof="0" dirty="0">
                    <a:ln>
                      <a:noFill/>
                    </a:ln>
                    <a:solidFill>
                      <a:srgbClr val="FFFFFF"/>
                    </a:solidFill>
                    <a:effectLst/>
                    <a:uLnTx/>
                    <a:uFillTx/>
                    <a:latin typeface="Raleway" panose="020B0503030101060003" pitchFamily="34" charset="0"/>
                    <a:ea typeface="Verdana" panose="020B0604030504040204" pitchFamily="34" charset="0"/>
                    <a:sym typeface="Helvetica Light"/>
                  </a:endParaRPr>
                </a:p>
              </p:txBody>
            </p:sp>
            <p:sp>
              <p:nvSpPr>
                <p:cNvPr id="50" name="Rectangle">
                  <a:extLst>
                    <a:ext uri="{FF2B5EF4-FFF2-40B4-BE49-F238E27FC236}">
                      <a16:creationId xmlns:a16="http://schemas.microsoft.com/office/drawing/2014/main" id="{BD2DC39E-5658-41D2-8748-6879CC781D65}"/>
                    </a:ext>
                  </a:extLst>
                </p:cNvPr>
                <p:cNvSpPr/>
                <p:nvPr/>
              </p:nvSpPr>
              <p:spPr>
                <a:xfrm>
                  <a:off x="395890" y="984527"/>
                  <a:ext cx="3113631" cy="264319"/>
                </a:xfrm>
                <a:prstGeom prst="rect">
                  <a:avLst/>
                </a:prstGeom>
                <a:solidFill>
                  <a:srgbClr val="5E9BCF"/>
                </a:solidFill>
                <a:ln w="12700" cap="flat">
                  <a:noFill/>
                  <a:miter lim="400000"/>
                </a:ln>
                <a:effectLst/>
              </p:spPr>
              <p:txBody>
                <a:bodyPr wrap="square" lIns="35719" tIns="35719" rIns="35719" bIns="3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2400">
                      <a:solidFill>
                        <a:srgbClr val="FFFFFF"/>
                      </a:solidFill>
                      <a:latin typeface="Helvetica Light"/>
                      <a:ea typeface="Helvetica Light"/>
                      <a:cs typeface="Helvetica Light"/>
                      <a:sym typeface="Helvetica Light"/>
                    </a:defRPr>
                  </a:pPr>
                  <a:endParaRPr kumimoji="0" sz="1687" b="0" i="0" u="none" strike="noStrike" kern="1200" cap="none" spc="0" normalizeH="0" baseline="0" noProof="0" dirty="0">
                    <a:ln>
                      <a:noFill/>
                    </a:ln>
                    <a:solidFill>
                      <a:srgbClr val="FFFFFF"/>
                    </a:solidFill>
                    <a:effectLst/>
                    <a:uLnTx/>
                    <a:uFillTx/>
                    <a:latin typeface="Raleway" panose="020B0503030101060003" pitchFamily="34" charset="0"/>
                    <a:ea typeface="Verdana" panose="020B0604030504040204" pitchFamily="34" charset="0"/>
                    <a:sym typeface="Helvetica Light"/>
                  </a:endParaRPr>
                </a:p>
              </p:txBody>
            </p:sp>
            <p:sp>
              <p:nvSpPr>
                <p:cNvPr id="51" name="Rectangle">
                  <a:extLst>
                    <a:ext uri="{FF2B5EF4-FFF2-40B4-BE49-F238E27FC236}">
                      <a16:creationId xmlns:a16="http://schemas.microsoft.com/office/drawing/2014/main" id="{92AECFB9-EFAD-4732-A741-85EE5C34B179}"/>
                    </a:ext>
                  </a:extLst>
                </p:cNvPr>
                <p:cNvSpPr/>
                <p:nvPr/>
              </p:nvSpPr>
              <p:spPr>
                <a:xfrm>
                  <a:off x="0" y="2866284"/>
                  <a:ext cx="3905413" cy="708388"/>
                </a:xfrm>
                <a:prstGeom prst="rect">
                  <a:avLst/>
                </a:prstGeom>
                <a:solidFill>
                  <a:srgbClr val="5E9BCF"/>
                </a:solidFill>
                <a:ln w="12700" cap="flat">
                  <a:noFill/>
                  <a:miter lim="400000"/>
                </a:ln>
                <a:effectLst/>
              </p:spPr>
              <p:txBody>
                <a:bodyPr wrap="square" lIns="35719" tIns="35719" rIns="35719" bIns="3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2400">
                      <a:solidFill>
                        <a:srgbClr val="FFFFFF"/>
                      </a:solidFill>
                      <a:latin typeface="Helvetica Light"/>
                      <a:ea typeface="Helvetica Light"/>
                      <a:cs typeface="Helvetica Light"/>
                      <a:sym typeface="Helvetica Light"/>
                    </a:defRPr>
                  </a:pPr>
                  <a:endParaRPr kumimoji="0" sz="1687" b="0" i="0" u="none" strike="noStrike" kern="1200" cap="none" spc="0" normalizeH="0" baseline="0" noProof="0" dirty="0">
                    <a:ln>
                      <a:noFill/>
                    </a:ln>
                    <a:solidFill>
                      <a:srgbClr val="FFFFFF"/>
                    </a:solidFill>
                    <a:effectLst/>
                    <a:uLnTx/>
                    <a:uFillTx/>
                    <a:latin typeface="Raleway" panose="020B0503030101060003" pitchFamily="34" charset="0"/>
                    <a:ea typeface="Verdana" panose="020B0604030504040204" pitchFamily="34" charset="0"/>
                    <a:sym typeface="Helvetica Light"/>
                  </a:endParaRPr>
                </a:p>
              </p:txBody>
            </p:sp>
          </p:grpSp>
          <p:sp>
            <p:nvSpPr>
              <p:cNvPr id="22" name="IUT">
                <a:extLst>
                  <a:ext uri="{FF2B5EF4-FFF2-40B4-BE49-F238E27FC236}">
                    <a16:creationId xmlns:a16="http://schemas.microsoft.com/office/drawing/2014/main" id="{AF96DDF9-9BF1-42D5-A469-C4590A7BF8B6}"/>
                  </a:ext>
                </a:extLst>
              </p:cNvPr>
              <p:cNvSpPr txBox="1"/>
              <p:nvPr/>
            </p:nvSpPr>
            <p:spPr>
              <a:xfrm>
                <a:off x="3991960" y="4443454"/>
                <a:ext cx="411972" cy="3183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a:solidFill>
                      <a:srgbClr val="FFFFFF"/>
                    </a:solidFill>
                    <a:latin typeface="Helvetica Light"/>
                    <a:ea typeface="Helvetica Light"/>
                    <a:cs typeface="Helvetica Light"/>
                    <a:sym typeface="Helvetica Ligh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FFFFFF"/>
                    </a:solidFill>
                    <a:effectLst/>
                    <a:uLnTx/>
                    <a:uFillTx/>
                    <a:latin typeface="Raleway" panose="020B0503030101060003" pitchFamily="34" charset="0"/>
                    <a:ea typeface="Verdana" panose="020B0604030504040204" pitchFamily="34" charset="0"/>
                    <a:sym typeface="Helvetica Light"/>
                  </a:rPr>
                  <a:t>IUT</a:t>
                </a:r>
                <a:endParaRPr kumimoji="0" sz="1600" b="1" i="0" u="none" strike="noStrike" kern="1200" cap="none" spc="0" normalizeH="0" baseline="0" noProof="0" dirty="0">
                  <a:ln>
                    <a:noFill/>
                  </a:ln>
                  <a:solidFill>
                    <a:srgbClr val="FFFFFF"/>
                  </a:solidFill>
                  <a:effectLst/>
                  <a:uLnTx/>
                  <a:uFillTx/>
                  <a:latin typeface="Raleway" panose="020B0503030101060003" pitchFamily="34" charset="0"/>
                  <a:ea typeface="Verdana" panose="020B0604030504040204" pitchFamily="34" charset="0"/>
                  <a:sym typeface="Helvetica Light"/>
                </a:endParaRPr>
              </a:p>
            </p:txBody>
          </p:sp>
          <p:sp>
            <p:nvSpPr>
              <p:cNvPr id="27" name="1175 étudiants">
                <a:extLst>
                  <a:ext uri="{FF2B5EF4-FFF2-40B4-BE49-F238E27FC236}">
                    <a16:creationId xmlns:a16="http://schemas.microsoft.com/office/drawing/2014/main" id="{6A87919E-424B-44DC-A052-46BEFB639B83}"/>
                  </a:ext>
                </a:extLst>
              </p:cNvPr>
              <p:cNvSpPr txBox="1"/>
              <p:nvPr/>
            </p:nvSpPr>
            <p:spPr>
              <a:xfrm>
                <a:off x="2985573" y="5714648"/>
                <a:ext cx="2426576" cy="3183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lvl1pPr>
                  <a:defRPr sz="3100" b="1">
                    <a:solidFill>
                      <a:srgbClr val="FFFFFF"/>
                    </a:solidFill>
                    <a:latin typeface="+mn-lt"/>
                    <a:ea typeface="+mn-ea"/>
                    <a:cs typeface="+mn-cs"/>
                    <a:sym typeface="Helvetic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solidFill>
                    <a:effectLst/>
                    <a:uLnTx/>
                    <a:uFillTx/>
                    <a:latin typeface="Raleway" panose="020B0503030101060003" pitchFamily="34" charset="0"/>
                    <a:ea typeface="+mn-ea"/>
                    <a:cs typeface="+mn-cs"/>
                    <a:sym typeface="Helvetica"/>
                  </a:rPr>
                  <a:t>1 176 </a:t>
                </a:r>
                <a:r>
                  <a:rPr kumimoji="0" lang="fr-FR" sz="1600" b="1" i="0" u="none" strike="noStrike" kern="1200" cap="none" spc="0" normalizeH="0" baseline="0" noProof="0" dirty="0" err="1">
                    <a:ln>
                      <a:noFill/>
                    </a:ln>
                    <a:solidFill>
                      <a:prstClr val="white"/>
                    </a:solidFill>
                    <a:effectLst/>
                    <a:uLnTx/>
                    <a:uFillTx/>
                    <a:latin typeface="Raleway" panose="020B0503030101060003" pitchFamily="34" charset="0"/>
                    <a:ea typeface="+mn-ea"/>
                    <a:cs typeface="+mn-cs"/>
                    <a:sym typeface="Helvetica"/>
                  </a:rPr>
                  <a:t>étudiant·es</a:t>
                </a:r>
                <a:endParaRPr kumimoji="0" sz="1600" b="1" i="0" u="none" strike="noStrike" kern="1200" cap="none" spc="0" normalizeH="0" baseline="0" noProof="0" dirty="0">
                  <a:ln>
                    <a:noFill/>
                  </a:ln>
                  <a:solidFill>
                    <a:prstClr val="white"/>
                  </a:solidFill>
                  <a:effectLst/>
                  <a:uLnTx/>
                  <a:uFillTx/>
                  <a:latin typeface="Raleway" panose="020B0503030101060003" pitchFamily="34" charset="0"/>
                  <a:ea typeface="+mn-ea"/>
                  <a:cs typeface="+mn-cs"/>
                  <a:sym typeface="Helvetica"/>
                </a:endParaRPr>
              </a:p>
            </p:txBody>
          </p:sp>
        </p:grpSp>
        <p:grpSp>
          <p:nvGrpSpPr>
            <p:cNvPr id="6" name="Groupe 5">
              <a:extLst>
                <a:ext uri="{FF2B5EF4-FFF2-40B4-BE49-F238E27FC236}">
                  <a16:creationId xmlns:a16="http://schemas.microsoft.com/office/drawing/2014/main" id="{A3C19C80-696E-4425-9011-56B4A606B3FF}"/>
                </a:ext>
              </a:extLst>
            </p:cNvPr>
            <p:cNvGrpSpPr/>
            <p:nvPr/>
          </p:nvGrpSpPr>
          <p:grpSpPr>
            <a:xfrm>
              <a:off x="6779850" y="1800019"/>
              <a:ext cx="2426576" cy="1920227"/>
              <a:chOff x="6779850" y="1800019"/>
              <a:chExt cx="2426576" cy="1920227"/>
            </a:xfrm>
          </p:grpSpPr>
          <p:grpSp>
            <p:nvGrpSpPr>
              <p:cNvPr id="18" name="Groupe">
                <a:extLst>
                  <a:ext uri="{FF2B5EF4-FFF2-40B4-BE49-F238E27FC236}">
                    <a16:creationId xmlns:a16="http://schemas.microsoft.com/office/drawing/2014/main" id="{24CF7766-B9B4-4E44-AD0A-855D60ABB60A}"/>
                  </a:ext>
                </a:extLst>
              </p:cNvPr>
              <p:cNvGrpSpPr/>
              <p:nvPr/>
            </p:nvGrpSpPr>
            <p:grpSpPr>
              <a:xfrm>
                <a:off x="6779850" y="1800019"/>
                <a:ext cx="2426576" cy="1920227"/>
                <a:chOff x="0" y="0"/>
                <a:chExt cx="3905413" cy="3574673"/>
              </a:xfrm>
            </p:grpSpPr>
            <p:sp>
              <p:nvSpPr>
                <p:cNvPr id="36" name="Rectangle">
                  <a:extLst>
                    <a:ext uri="{FF2B5EF4-FFF2-40B4-BE49-F238E27FC236}">
                      <a16:creationId xmlns:a16="http://schemas.microsoft.com/office/drawing/2014/main" id="{D66DDE56-ECD5-4F29-B689-AA044F4C8300}"/>
                    </a:ext>
                  </a:extLst>
                </p:cNvPr>
                <p:cNvSpPr/>
                <p:nvPr/>
              </p:nvSpPr>
              <p:spPr>
                <a:xfrm>
                  <a:off x="90347" y="1241572"/>
                  <a:ext cx="3724718" cy="264320"/>
                </a:xfrm>
                <a:prstGeom prst="rect">
                  <a:avLst/>
                </a:prstGeom>
                <a:solidFill>
                  <a:srgbClr val="032E63"/>
                </a:solidFill>
                <a:ln w="12700" cap="flat">
                  <a:noFill/>
                  <a:miter lim="400000"/>
                </a:ln>
                <a:effectLst/>
              </p:spPr>
              <p:txBody>
                <a:bodyPr wrap="square" lIns="35719" tIns="35719" rIns="35719" bIns="3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2400">
                      <a:solidFill>
                        <a:srgbClr val="FFFFFF"/>
                      </a:solidFill>
                      <a:latin typeface="Helvetica Light"/>
                      <a:ea typeface="Helvetica Light"/>
                      <a:cs typeface="Helvetica Light"/>
                      <a:sym typeface="Helvetica Light"/>
                    </a:defRPr>
                  </a:pPr>
                  <a:endParaRPr kumimoji="0" sz="1687" b="0" i="0" u="none" strike="noStrike" kern="1200" cap="none" spc="0" normalizeH="0" baseline="0" noProof="0" dirty="0">
                    <a:ln>
                      <a:noFill/>
                    </a:ln>
                    <a:solidFill>
                      <a:srgbClr val="FFFFFF"/>
                    </a:solidFill>
                    <a:effectLst/>
                    <a:uLnTx/>
                    <a:uFillTx/>
                    <a:latin typeface="Raleway" panose="020B0503030101060003" pitchFamily="34" charset="0"/>
                    <a:ea typeface="Verdana" panose="020B0604030504040204" pitchFamily="34" charset="0"/>
                    <a:sym typeface="Helvetica Light"/>
                  </a:endParaRPr>
                </a:p>
              </p:txBody>
            </p:sp>
            <p:sp>
              <p:nvSpPr>
                <p:cNvPr id="37" name="Rectangle">
                  <a:extLst>
                    <a:ext uri="{FF2B5EF4-FFF2-40B4-BE49-F238E27FC236}">
                      <a16:creationId xmlns:a16="http://schemas.microsoft.com/office/drawing/2014/main" id="{135BE3E7-1F3C-4369-B900-32E66FE30D97}"/>
                    </a:ext>
                  </a:extLst>
                </p:cNvPr>
                <p:cNvSpPr/>
                <p:nvPr/>
              </p:nvSpPr>
              <p:spPr>
                <a:xfrm>
                  <a:off x="554137" y="1421017"/>
                  <a:ext cx="478132" cy="1456219"/>
                </a:xfrm>
                <a:prstGeom prst="rect">
                  <a:avLst/>
                </a:prstGeom>
                <a:solidFill>
                  <a:srgbClr val="032E63"/>
                </a:solidFill>
                <a:ln w="12700" cap="flat">
                  <a:noFill/>
                  <a:miter lim="400000"/>
                </a:ln>
                <a:effectLst/>
              </p:spPr>
              <p:txBody>
                <a:bodyPr wrap="square" lIns="35719" tIns="35719" rIns="35719" bIns="3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2400">
                      <a:solidFill>
                        <a:srgbClr val="FFFFFF"/>
                      </a:solidFill>
                      <a:latin typeface="Helvetica Light"/>
                      <a:ea typeface="Helvetica Light"/>
                      <a:cs typeface="Helvetica Light"/>
                      <a:sym typeface="Helvetica Light"/>
                    </a:defRPr>
                  </a:pPr>
                  <a:endParaRPr kumimoji="0" sz="1687" b="0" i="0" u="none" strike="noStrike" kern="1200" cap="none" spc="0" normalizeH="0" baseline="0" noProof="0" dirty="0">
                    <a:ln>
                      <a:noFill/>
                    </a:ln>
                    <a:solidFill>
                      <a:srgbClr val="FFFFFF"/>
                    </a:solidFill>
                    <a:effectLst/>
                    <a:uLnTx/>
                    <a:uFillTx/>
                    <a:latin typeface="Raleway" panose="020B0503030101060003" pitchFamily="34" charset="0"/>
                    <a:ea typeface="Verdana" panose="020B0604030504040204" pitchFamily="34" charset="0"/>
                    <a:sym typeface="Helvetica Light"/>
                  </a:endParaRPr>
                </a:p>
              </p:txBody>
            </p:sp>
            <p:sp>
              <p:nvSpPr>
                <p:cNvPr id="38" name="Rectangle">
                  <a:extLst>
                    <a:ext uri="{FF2B5EF4-FFF2-40B4-BE49-F238E27FC236}">
                      <a16:creationId xmlns:a16="http://schemas.microsoft.com/office/drawing/2014/main" id="{775E9A84-3AF3-4B29-BA21-8F3A2364AB98}"/>
                    </a:ext>
                  </a:extLst>
                </p:cNvPr>
                <p:cNvSpPr/>
                <p:nvPr/>
              </p:nvSpPr>
              <p:spPr>
                <a:xfrm>
                  <a:off x="1315570" y="1421017"/>
                  <a:ext cx="478132" cy="1456219"/>
                </a:xfrm>
                <a:prstGeom prst="rect">
                  <a:avLst/>
                </a:prstGeom>
                <a:solidFill>
                  <a:srgbClr val="032E63"/>
                </a:solidFill>
                <a:ln w="12700" cap="flat">
                  <a:noFill/>
                  <a:miter lim="400000"/>
                </a:ln>
                <a:effectLst/>
              </p:spPr>
              <p:txBody>
                <a:bodyPr wrap="square" lIns="35719" tIns="35719" rIns="35719" bIns="3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2400">
                      <a:solidFill>
                        <a:srgbClr val="FFFFFF"/>
                      </a:solidFill>
                      <a:latin typeface="Helvetica Light"/>
                      <a:ea typeface="Helvetica Light"/>
                      <a:cs typeface="Helvetica Light"/>
                      <a:sym typeface="Helvetica Light"/>
                    </a:defRPr>
                  </a:pPr>
                  <a:endParaRPr kumimoji="0" sz="1687" b="0" i="0" u="none" strike="noStrike" kern="1200" cap="none" spc="0" normalizeH="0" baseline="0" noProof="0" dirty="0">
                    <a:ln>
                      <a:noFill/>
                    </a:ln>
                    <a:solidFill>
                      <a:srgbClr val="FFFFFF"/>
                    </a:solidFill>
                    <a:effectLst/>
                    <a:uLnTx/>
                    <a:uFillTx/>
                    <a:latin typeface="Raleway" panose="020B0503030101060003" pitchFamily="34" charset="0"/>
                    <a:ea typeface="Verdana" panose="020B0604030504040204" pitchFamily="34" charset="0"/>
                    <a:sym typeface="Helvetica Light"/>
                  </a:endParaRPr>
                </a:p>
              </p:txBody>
            </p:sp>
            <p:sp>
              <p:nvSpPr>
                <p:cNvPr id="39" name="Rectangle">
                  <a:extLst>
                    <a:ext uri="{FF2B5EF4-FFF2-40B4-BE49-F238E27FC236}">
                      <a16:creationId xmlns:a16="http://schemas.microsoft.com/office/drawing/2014/main" id="{388F5F53-EBEB-4F27-A985-B6C564568A63}"/>
                    </a:ext>
                  </a:extLst>
                </p:cNvPr>
                <p:cNvSpPr/>
                <p:nvPr/>
              </p:nvSpPr>
              <p:spPr>
                <a:xfrm>
                  <a:off x="2077002" y="1421017"/>
                  <a:ext cx="478132" cy="1456219"/>
                </a:xfrm>
                <a:prstGeom prst="rect">
                  <a:avLst/>
                </a:prstGeom>
                <a:solidFill>
                  <a:srgbClr val="032E63"/>
                </a:solidFill>
                <a:ln w="12700" cap="flat">
                  <a:noFill/>
                  <a:miter lim="400000"/>
                </a:ln>
                <a:effectLst/>
              </p:spPr>
              <p:txBody>
                <a:bodyPr wrap="square" lIns="35719" tIns="35719" rIns="35719" bIns="3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2400">
                      <a:solidFill>
                        <a:srgbClr val="FFFFFF"/>
                      </a:solidFill>
                      <a:latin typeface="Helvetica Light"/>
                      <a:ea typeface="Helvetica Light"/>
                      <a:cs typeface="Helvetica Light"/>
                      <a:sym typeface="Helvetica Light"/>
                    </a:defRPr>
                  </a:pPr>
                  <a:endParaRPr kumimoji="0" sz="1687" b="0" i="0" u="none" strike="noStrike" kern="1200" cap="none" spc="0" normalizeH="0" baseline="0" noProof="0" dirty="0">
                    <a:ln>
                      <a:noFill/>
                    </a:ln>
                    <a:solidFill>
                      <a:srgbClr val="FFFFFF"/>
                    </a:solidFill>
                    <a:effectLst/>
                    <a:uLnTx/>
                    <a:uFillTx/>
                    <a:latin typeface="Raleway" panose="020B0503030101060003" pitchFamily="34" charset="0"/>
                    <a:ea typeface="Verdana" panose="020B0604030504040204" pitchFamily="34" charset="0"/>
                    <a:sym typeface="Helvetica Light"/>
                  </a:endParaRPr>
                </a:p>
              </p:txBody>
            </p:sp>
            <p:sp>
              <p:nvSpPr>
                <p:cNvPr id="40" name="Rectangle">
                  <a:extLst>
                    <a:ext uri="{FF2B5EF4-FFF2-40B4-BE49-F238E27FC236}">
                      <a16:creationId xmlns:a16="http://schemas.microsoft.com/office/drawing/2014/main" id="{57BAEB72-6A6E-487A-AE1E-1D15FF5C35E0}"/>
                    </a:ext>
                  </a:extLst>
                </p:cNvPr>
                <p:cNvSpPr/>
                <p:nvPr/>
              </p:nvSpPr>
              <p:spPr>
                <a:xfrm>
                  <a:off x="2838436" y="1421017"/>
                  <a:ext cx="478132" cy="1456219"/>
                </a:xfrm>
                <a:prstGeom prst="rect">
                  <a:avLst/>
                </a:prstGeom>
                <a:solidFill>
                  <a:srgbClr val="032E63"/>
                </a:solidFill>
                <a:ln w="12700" cap="flat">
                  <a:noFill/>
                  <a:miter lim="400000"/>
                </a:ln>
                <a:effectLst/>
              </p:spPr>
              <p:txBody>
                <a:bodyPr wrap="square" lIns="35719" tIns="35719" rIns="35719" bIns="3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2400">
                      <a:solidFill>
                        <a:srgbClr val="FFFFFF"/>
                      </a:solidFill>
                      <a:latin typeface="Helvetica Light"/>
                      <a:ea typeface="Helvetica Light"/>
                      <a:cs typeface="Helvetica Light"/>
                      <a:sym typeface="Helvetica Light"/>
                    </a:defRPr>
                  </a:pPr>
                  <a:endParaRPr kumimoji="0" sz="1687" b="0" i="0" u="none" strike="noStrike" kern="1200" cap="none" spc="0" normalizeH="0" baseline="0" noProof="0" dirty="0">
                    <a:ln>
                      <a:noFill/>
                    </a:ln>
                    <a:solidFill>
                      <a:srgbClr val="FFFFFF"/>
                    </a:solidFill>
                    <a:effectLst/>
                    <a:uLnTx/>
                    <a:uFillTx/>
                    <a:latin typeface="Raleway" panose="020B0503030101060003" pitchFamily="34" charset="0"/>
                    <a:ea typeface="Verdana" panose="020B0604030504040204" pitchFamily="34" charset="0"/>
                    <a:sym typeface="Helvetica Light"/>
                  </a:endParaRPr>
                </a:p>
              </p:txBody>
            </p:sp>
            <p:sp>
              <p:nvSpPr>
                <p:cNvPr id="41" name="Triangle">
                  <a:extLst>
                    <a:ext uri="{FF2B5EF4-FFF2-40B4-BE49-F238E27FC236}">
                      <a16:creationId xmlns:a16="http://schemas.microsoft.com/office/drawing/2014/main" id="{C79D23D6-1C15-499D-81A3-02DCF7D6AE0B}"/>
                    </a:ext>
                  </a:extLst>
                </p:cNvPr>
                <p:cNvSpPr/>
                <p:nvPr/>
              </p:nvSpPr>
              <p:spPr>
                <a:xfrm>
                  <a:off x="449615" y="0"/>
                  <a:ext cx="3029819" cy="99582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032E63"/>
                </a:solidFill>
                <a:ln w="12700" cap="flat">
                  <a:noFill/>
                  <a:miter lim="400000"/>
                </a:ln>
                <a:effectLst/>
              </p:spPr>
              <p:txBody>
                <a:bodyPr wrap="square" lIns="35719" tIns="35719" rIns="35719" bIns="3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2400">
                      <a:solidFill>
                        <a:srgbClr val="FFFFFF"/>
                      </a:solidFill>
                      <a:latin typeface="Helvetica Light"/>
                      <a:ea typeface="Helvetica Light"/>
                      <a:cs typeface="Helvetica Light"/>
                      <a:sym typeface="Helvetica Light"/>
                    </a:defRPr>
                  </a:pPr>
                  <a:endParaRPr kumimoji="0" sz="1687" b="0" i="0" u="none" strike="noStrike" kern="1200" cap="none" spc="0" normalizeH="0" baseline="0" noProof="0" dirty="0">
                    <a:ln>
                      <a:noFill/>
                    </a:ln>
                    <a:solidFill>
                      <a:srgbClr val="FFFFFF"/>
                    </a:solidFill>
                    <a:effectLst/>
                    <a:uLnTx/>
                    <a:uFillTx/>
                    <a:latin typeface="Raleway" panose="020B0503030101060003" pitchFamily="34" charset="0"/>
                    <a:ea typeface="Verdana" panose="020B0604030504040204" pitchFamily="34" charset="0"/>
                    <a:sym typeface="Helvetica Light"/>
                  </a:endParaRPr>
                </a:p>
              </p:txBody>
            </p:sp>
            <p:sp>
              <p:nvSpPr>
                <p:cNvPr id="42" name="Rectangle">
                  <a:extLst>
                    <a:ext uri="{FF2B5EF4-FFF2-40B4-BE49-F238E27FC236}">
                      <a16:creationId xmlns:a16="http://schemas.microsoft.com/office/drawing/2014/main" id="{A94ECF3E-38C4-4247-A8A1-B87DED1EC969}"/>
                    </a:ext>
                  </a:extLst>
                </p:cNvPr>
                <p:cNvSpPr/>
                <p:nvPr/>
              </p:nvSpPr>
              <p:spPr>
                <a:xfrm>
                  <a:off x="395890" y="984527"/>
                  <a:ext cx="3113631" cy="264320"/>
                </a:xfrm>
                <a:prstGeom prst="rect">
                  <a:avLst/>
                </a:prstGeom>
                <a:solidFill>
                  <a:srgbClr val="032E63"/>
                </a:solidFill>
                <a:ln w="12700" cap="flat">
                  <a:noFill/>
                  <a:miter lim="400000"/>
                </a:ln>
                <a:effectLst/>
              </p:spPr>
              <p:txBody>
                <a:bodyPr wrap="square" lIns="35719" tIns="35719" rIns="35719" bIns="3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2400">
                      <a:solidFill>
                        <a:srgbClr val="FFFFFF"/>
                      </a:solidFill>
                      <a:latin typeface="Helvetica Light"/>
                      <a:ea typeface="Helvetica Light"/>
                      <a:cs typeface="Helvetica Light"/>
                      <a:sym typeface="Helvetica Light"/>
                    </a:defRPr>
                  </a:pPr>
                  <a:endParaRPr kumimoji="0" sz="1687" b="0" i="0" u="none" strike="noStrike" kern="1200" cap="none" spc="0" normalizeH="0" baseline="0" noProof="0" dirty="0">
                    <a:ln>
                      <a:noFill/>
                    </a:ln>
                    <a:solidFill>
                      <a:srgbClr val="FFFFFF"/>
                    </a:solidFill>
                    <a:effectLst/>
                    <a:uLnTx/>
                    <a:uFillTx/>
                    <a:latin typeface="Raleway" panose="020B0503030101060003" pitchFamily="34" charset="0"/>
                    <a:ea typeface="Verdana" panose="020B0604030504040204" pitchFamily="34" charset="0"/>
                    <a:sym typeface="Helvetica Light"/>
                  </a:endParaRPr>
                </a:p>
              </p:txBody>
            </p:sp>
            <p:sp>
              <p:nvSpPr>
                <p:cNvPr id="43" name="Rectangle">
                  <a:extLst>
                    <a:ext uri="{FF2B5EF4-FFF2-40B4-BE49-F238E27FC236}">
                      <a16:creationId xmlns:a16="http://schemas.microsoft.com/office/drawing/2014/main" id="{C9792C88-63B5-4359-863B-C3BA33CF1991}"/>
                    </a:ext>
                  </a:extLst>
                </p:cNvPr>
                <p:cNvSpPr/>
                <p:nvPr/>
              </p:nvSpPr>
              <p:spPr>
                <a:xfrm>
                  <a:off x="0" y="2866285"/>
                  <a:ext cx="3905413" cy="708388"/>
                </a:xfrm>
                <a:prstGeom prst="rect">
                  <a:avLst/>
                </a:prstGeom>
                <a:solidFill>
                  <a:srgbClr val="032E63"/>
                </a:solidFill>
                <a:ln w="12700" cap="flat">
                  <a:noFill/>
                  <a:miter lim="400000"/>
                </a:ln>
                <a:effectLst/>
              </p:spPr>
              <p:txBody>
                <a:bodyPr wrap="square" lIns="35719" tIns="35719" rIns="35719" bIns="3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2400">
                      <a:solidFill>
                        <a:srgbClr val="FFFFFF"/>
                      </a:solidFill>
                      <a:latin typeface="Helvetica Light"/>
                      <a:ea typeface="Helvetica Light"/>
                      <a:cs typeface="Helvetica Light"/>
                      <a:sym typeface="Helvetica Light"/>
                    </a:defRPr>
                  </a:pPr>
                  <a:endParaRPr kumimoji="0" sz="1687" b="0" i="0" u="none" strike="noStrike" kern="1200" cap="none" spc="0" normalizeH="0" baseline="0" noProof="0" dirty="0">
                    <a:ln>
                      <a:noFill/>
                    </a:ln>
                    <a:solidFill>
                      <a:srgbClr val="FFFFFF"/>
                    </a:solidFill>
                    <a:effectLst/>
                    <a:uLnTx/>
                    <a:uFillTx/>
                    <a:latin typeface="Raleway" panose="020B0503030101060003" pitchFamily="34" charset="0"/>
                    <a:ea typeface="Verdana" panose="020B0604030504040204" pitchFamily="34" charset="0"/>
                    <a:sym typeface="Helvetica Light"/>
                  </a:endParaRPr>
                </a:p>
              </p:txBody>
            </p:sp>
          </p:grpSp>
          <p:sp>
            <p:nvSpPr>
              <p:cNvPr id="20" name="FST">
                <a:extLst>
                  <a:ext uri="{FF2B5EF4-FFF2-40B4-BE49-F238E27FC236}">
                    <a16:creationId xmlns:a16="http://schemas.microsoft.com/office/drawing/2014/main" id="{C76305BC-0EB9-421F-B8AA-051594AC41EC}"/>
                  </a:ext>
                </a:extLst>
              </p:cNvPr>
              <p:cNvSpPr txBox="1"/>
              <p:nvPr/>
            </p:nvSpPr>
            <p:spPr>
              <a:xfrm>
                <a:off x="7794591" y="2081794"/>
                <a:ext cx="443801" cy="3183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lvl1pPr>
                  <a:defRPr>
                    <a:solidFill>
                      <a:srgbClr val="FFFFFF"/>
                    </a:solidFill>
                    <a:latin typeface="Helvetica Light"/>
                    <a:ea typeface="Helvetica Light"/>
                    <a:cs typeface="Helvetica Light"/>
                    <a:sym typeface="Helvetica Ligh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FFFFFF"/>
                    </a:solidFill>
                    <a:effectLst/>
                    <a:uLnTx/>
                    <a:uFillTx/>
                    <a:latin typeface="Raleway" panose="020B0503030101060003" pitchFamily="34" charset="0"/>
                    <a:ea typeface="Verdana" panose="020B0604030504040204" pitchFamily="34" charset="0"/>
                    <a:sym typeface="Helvetica Light"/>
                  </a:rPr>
                  <a:t>FST</a:t>
                </a:r>
                <a:endParaRPr kumimoji="0" sz="1600" b="1" i="0" u="none" strike="noStrike" kern="1200" cap="none" spc="0" normalizeH="0" baseline="0" noProof="0" dirty="0">
                  <a:ln>
                    <a:noFill/>
                  </a:ln>
                  <a:solidFill>
                    <a:srgbClr val="FFFFFF"/>
                  </a:solidFill>
                  <a:effectLst/>
                  <a:uLnTx/>
                  <a:uFillTx/>
                  <a:latin typeface="Raleway" panose="020B0503030101060003" pitchFamily="34" charset="0"/>
                  <a:ea typeface="Verdana" panose="020B0604030504040204" pitchFamily="34" charset="0"/>
                  <a:sym typeface="Helvetica Light"/>
                </a:endParaRPr>
              </a:p>
            </p:txBody>
          </p:sp>
          <p:sp>
            <p:nvSpPr>
              <p:cNvPr id="61" name="2696 étudiants">
                <a:extLst>
                  <a:ext uri="{FF2B5EF4-FFF2-40B4-BE49-F238E27FC236}">
                    <a16:creationId xmlns:a16="http://schemas.microsoft.com/office/drawing/2014/main" id="{7A97D2D9-E089-4B26-B43C-6980A387693D}"/>
                  </a:ext>
                </a:extLst>
              </p:cNvPr>
              <p:cNvSpPr txBox="1"/>
              <p:nvPr/>
            </p:nvSpPr>
            <p:spPr>
              <a:xfrm>
                <a:off x="6779850" y="3369798"/>
                <a:ext cx="2426576" cy="3183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lvl1pPr>
                  <a:defRPr sz="3000" b="1">
                    <a:solidFill>
                      <a:srgbClr val="FFFFFF"/>
                    </a:solidFill>
                    <a:latin typeface="+mn-lt"/>
                    <a:ea typeface="+mn-ea"/>
                    <a:cs typeface="+mn-cs"/>
                    <a:sym typeface="Helvetic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solidFill>
                    <a:effectLst/>
                    <a:uLnTx/>
                    <a:uFillTx/>
                    <a:latin typeface="Raleway" panose="020B0503030101060003" pitchFamily="34" charset="0"/>
                    <a:ea typeface="+mn-ea"/>
                    <a:cs typeface="+mn-cs"/>
                    <a:sym typeface="Helvetica"/>
                  </a:rPr>
                  <a:t> 3 309 </a:t>
                </a:r>
                <a:r>
                  <a:rPr kumimoji="0" lang="fr-FR" sz="1600" b="1" i="0" u="none" strike="noStrike" kern="1200" cap="none" spc="0" normalizeH="0" baseline="0" noProof="0" dirty="0" err="1">
                    <a:ln>
                      <a:noFill/>
                    </a:ln>
                    <a:solidFill>
                      <a:prstClr val="white"/>
                    </a:solidFill>
                    <a:effectLst/>
                    <a:uLnTx/>
                    <a:uFillTx/>
                    <a:latin typeface="Raleway" panose="020B0503030101060003" pitchFamily="34" charset="0"/>
                    <a:ea typeface="+mn-ea"/>
                    <a:cs typeface="+mn-cs"/>
                    <a:sym typeface="Helvetica"/>
                  </a:rPr>
                  <a:t>étudiant·es</a:t>
                </a:r>
                <a:endParaRPr kumimoji="0" sz="1600" b="1" i="0" u="none" strike="noStrike" kern="1200" cap="none" spc="0" normalizeH="0" baseline="0" noProof="0" dirty="0">
                  <a:ln>
                    <a:noFill/>
                  </a:ln>
                  <a:solidFill>
                    <a:prstClr val="white"/>
                  </a:solidFill>
                  <a:effectLst/>
                  <a:uLnTx/>
                  <a:uFillTx/>
                  <a:latin typeface="Raleway" panose="020B0503030101060003" pitchFamily="34" charset="0"/>
                  <a:ea typeface="+mn-ea"/>
                  <a:cs typeface="+mn-cs"/>
                  <a:sym typeface="Helvetica"/>
                </a:endParaRPr>
              </a:p>
            </p:txBody>
          </p:sp>
        </p:grpSp>
      </p:grpSp>
      <p:sp>
        <p:nvSpPr>
          <p:cNvPr id="2" name="Espace réservé du pied de page 1">
            <a:extLst>
              <a:ext uri="{FF2B5EF4-FFF2-40B4-BE49-F238E27FC236}">
                <a16:creationId xmlns:a16="http://schemas.microsoft.com/office/drawing/2014/main" id="{71D2A1F5-CEA3-4E3D-91CF-A31D4ACD2B07}"/>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a:ln>
                  <a:noFill/>
                </a:ln>
                <a:solidFill>
                  <a:prstClr val="black"/>
                </a:solidFill>
                <a:effectLst/>
                <a:uLnTx/>
                <a:uFillTx/>
                <a:latin typeface="Raleway" panose="020B0503030101060003" pitchFamily="34" charset="0"/>
                <a:ea typeface="+mn-ea"/>
                <a:cs typeface="+mn-cs"/>
              </a:rPr>
              <a:t>La Rochelle Université </a:t>
            </a:r>
            <a:endParaRPr kumimoji="0" lang="fr-FR" sz="1200" b="1" i="0" u="none" strike="noStrike" kern="1200" cap="none" spc="0" normalizeH="0" baseline="0" noProof="0" dirty="0">
              <a:ln>
                <a:noFill/>
              </a:ln>
              <a:solidFill>
                <a:prstClr val="black"/>
              </a:solidFill>
              <a:effectLst/>
              <a:uLnTx/>
              <a:uFillTx/>
              <a:latin typeface="Raleway" panose="020B0503030101060003" pitchFamily="34" charset="0"/>
              <a:ea typeface="+mn-ea"/>
              <a:cs typeface="+mn-cs"/>
            </a:endParaRPr>
          </a:p>
        </p:txBody>
      </p:sp>
      <p:sp>
        <p:nvSpPr>
          <p:cNvPr id="62" name="ZoneTexte 61">
            <a:extLst>
              <a:ext uri="{FF2B5EF4-FFF2-40B4-BE49-F238E27FC236}">
                <a16:creationId xmlns:a16="http://schemas.microsoft.com/office/drawing/2014/main" id="{568C2E84-E45F-4D79-AA44-9F6B48FB9A78}"/>
              </a:ext>
            </a:extLst>
          </p:cNvPr>
          <p:cNvSpPr txBox="1"/>
          <p:nvPr/>
        </p:nvSpPr>
        <p:spPr>
          <a:xfrm>
            <a:off x="6440284" y="6467662"/>
            <a:ext cx="5668227"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000" b="1" i="1" u="none" strike="noStrike" kern="1200" cap="none" spc="0" normalizeH="0" baseline="0" noProof="0" dirty="0" err="1">
                <a:ln>
                  <a:noFill/>
                </a:ln>
                <a:solidFill>
                  <a:prstClr val="black"/>
                </a:solidFill>
                <a:effectLst/>
                <a:uLnTx/>
                <a:uFillTx/>
                <a:latin typeface="Raleway" panose="020B0503030101060003" pitchFamily="34" charset="0"/>
                <a:ea typeface="+mn-ea"/>
                <a:cs typeface="+mn-cs"/>
              </a:rPr>
              <a:t>Effectifs</a:t>
            </a:r>
            <a:r>
              <a:rPr kumimoji="0" lang="en-GB" sz="1000" b="1" i="1" u="none" strike="noStrike" kern="1200" cap="none" spc="0" normalizeH="0" baseline="0" noProof="0" dirty="0">
                <a:ln>
                  <a:noFill/>
                </a:ln>
                <a:solidFill>
                  <a:prstClr val="black"/>
                </a:solidFill>
                <a:effectLst/>
                <a:uLnTx/>
                <a:uFillTx/>
                <a:latin typeface="Raleway" panose="020B0503030101060003" pitchFamily="34" charset="0"/>
                <a:ea typeface="+mn-ea"/>
                <a:cs typeface="+mn-cs"/>
              </a:rPr>
              <a:t> du 15/01/2020</a:t>
            </a:r>
          </a:p>
        </p:txBody>
      </p:sp>
      <p:pic>
        <p:nvPicPr>
          <p:cNvPr id="10" name="Picture 2" descr="logo vectoriel Université de La Rochelle – Logothèque vectorielle">
            <a:extLst>
              <a:ext uri="{FF2B5EF4-FFF2-40B4-BE49-F238E27FC236}">
                <a16:creationId xmlns:a16="http://schemas.microsoft.com/office/drawing/2014/main" id="{F3B0EEB7-FD97-1172-C5DC-DAC37D1FEABF}"/>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6390" r="25068" b="6100"/>
          <a:stretch/>
        </p:blipFill>
        <p:spPr bwMode="auto">
          <a:xfrm>
            <a:off x="410648" y="222646"/>
            <a:ext cx="1160044" cy="11398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0836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4"/>
                                        </p:tgtEl>
                                        <p:attrNameLst>
                                          <p:attrName>ppt_w</p:attrName>
                                        </p:attrNameLst>
                                      </p:cBhvr>
                                      <p:tavLst>
                                        <p:tav tm="0">
                                          <p:val>
                                            <p:strVal val="ppt_w"/>
                                          </p:val>
                                        </p:tav>
                                        <p:tav tm="100000">
                                          <p:val>
                                            <p:fltVal val="0"/>
                                          </p:val>
                                        </p:tav>
                                      </p:tavLst>
                                    </p:anim>
                                    <p:anim calcmode="lin" valueType="num">
                                      <p:cBhvr>
                                        <p:cTn id="7" dur="500"/>
                                        <p:tgtEl>
                                          <p:spTgt spid="4"/>
                                        </p:tgtEl>
                                        <p:attrNameLst>
                                          <p:attrName>ppt_h</p:attrName>
                                        </p:attrNameLst>
                                      </p:cBhvr>
                                      <p:tavLst>
                                        <p:tav tm="0">
                                          <p:val>
                                            <p:strVal val="ppt_h"/>
                                          </p:val>
                                        </p:tav>
                                        <p:tav tm="100000">
                                          <p:val>
                                            <p:fltVal val="0"/>
                                          </p:val>
                                        </p:tav>
                                      </p:tavLst>
                                    </p:anim>
                                    <p:animEffect transition="out" filter="fade">
                                      <p:cBhvr>
                                        <p:cTn id="8" dur="500"/>
                                        <p:tgtEl>
                                          <p:spTgt spid="4"/>
                                        </p:tgtEl>
                                      </p:cBhvr>
                                    </p:animEffect>
                                    <p:set>
                                      <p:cBhvr>
                                        <p:cTn id="9"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e la date 6">
            <a:extLst>
              <a:ext uri="{FF2B5EF4-FFF2-40B4-BE49-F238E27FC236}">
                <a16:creationId xmlns:a16="http://schemas.microsoft.com/office/drawing/2014/main" id="{6FE71D16-D4B0-4308-8522-20B05E1BA549}"/>
              </a:ext>
            </a:extLst>
          </p:cNvPr>
          <p:cNvSpPr>
            <a:spLocks noGrp="1"/>
          </p:cNvSpPr>
          <p:nvPr>
            <p:ph type="dt" sz="half" idx="2"/>
          </p:nvPr>
        </p:nvSpPr>
        <p:spPr/>
        <p:txBody>
          <a:bodyPr/>
          <a:lstStyle/>
          <a:p>
            <a:r>
              <a:rPr lang="fr-FR" dirty="0"/>
              <a:t>Novembre 2023</a:t>
            </a:r>
          </a:p>
        </p:txBody>
      </p:sp>
      <p:sp>
        <p:nvSpPr>
          <p:cNvPr id="2" name="Espace réservé du pied de page 1">
            <a:extLst>
              <a:ext uri="{FF2B5EF4-FFF2-40B4-BE49-F238E27FC236}">
                <a16:creationId xmlns:a16="http://schemas.microsoft.com/office/drawing/2014/main" id="{71D2A1F5-CEA3-4E3D-91CF-A31D4ACD2B07}"/>
              </a:ext>
            </a:extLst>
          </p:cNvPr>
          <p:cNvSpPr>
            <a:spLocks noGrp="1"/>
          </p:cNvSpPr>
          <p:nvPr>
            <p:ph type="ftr" sz="quarter" idx="3"/>
          </p:nvPr>
        </p:nvSpPr>
        <p:spPr/>
        <p:txBody>
          <a:bodyPr/>
          <a:lstStyle/>
          <a:p>
            <a:r>
              <a:rPr lang="fr-FR"/>
              <a:t>La Rochelle Université </a:t>
            </a:r>
            <a:endParaRPr lang="fr-FR" dirty="0"/>
          </a:p>
        </p:txBody>
      </p:sp>
      <p:sp>
        <p:nvSpPr>
          <p:cNvPr id="46" name="ZoneTexte 45">
            <a:extLst>
              <a:ext uri="{FF2B5EF4-FFF2-40B4-BE49-F238E27FC236}">
                <a16:creationId xmlns:a16="http://schemas.microsoft.com/office/drawing/2014/main" id="{DD10E403-FC08-48B9-8769-70B8AC7F0A32}"/>
              </a:ext>
            </a:extLst>
          </p:cNvPr>
          <p:cNvSpPr txBox="1"/>
          <p:nvPr/>
        </p:nvSpPr>
        <p:spPr>
          <a:xfrm>
            <a:off x="6440284" y="6467662"/>
            <a:ext cx="5668227" cy="246221"/>
          </a:xfrm>
          <a:prstGeom prst="rect">
            <a:avLst/>
          </a:prstGeom>
          <a:noFill/>
        </p:spPr>
        <p:txBody>
          <a:bodyPr wrap="square" rtlCol="0">
            <a:spAutoFit/>
          </a:bodyPr>
          <a:lstStyle/>
          <a:p>
            <a:pPr algn="r"/>
            <a:r>
              <a:rPr lang="en-GB" sz="1000" b="1" i="1" dirty="0" err="1">
                <a:latin typeface="Raleway" panose="020B0503030101060003" pitchFamily="34" charset="0"/>
              </a:rPr>
              <a:t>Effectifs</a:t>
            </a:r>
            <a:r>
              <a:rPr lang="en-GB" sz="1000" b="1" i="1" dirty="0">
                <a:latin typeface="Raleway" panose="020B0503030101060003" pitchFamily="34" charset="0"/>
              </a:rPr>
              <a:t> du 10/11/2023</a:t>
            </a:r>
          </a:p>
        </p:txBody>
      </p:sp>
      <p:sp>
        <p:nvSpPr>
          <p:cNvPr id="10" name="Titre 7">
            <a:extLst>
              <a:ext uri="{FF2B5EF4-FFF2-40B4-BE49-F238E27FC236}">
                <a16:creationId xmlns:a16="http://schemas.microsoft.com/office/drawing/2014/main" id="{DF2FE099-2F37-67B0-5DCB-FF6120230E5F}"/>
              </a:ext>
            </a:extLst>
          </p:cNvPr>
          <p:cNvSpPr txBox="1">
            <a:spLocks/>
          </p:cNvSpPr>
          <p:nvPr/>
        </p:nvSpPr>
        <p:spPr>
          <a:xfrm>
            <a:off x="1498396" y="641594"/>
            <a:ext cx="9883775" cy="293687"/>
          </a:xfrm>
          <a:prstGeom prst="rect">
            <a:avLst/>
          </a:prstGeom>
        </p:spPr>
        <p:txBody>
          <a:bodyPr/>
          <a:lstStyle>
            <a:lvl1pPr marL="0" marR="0" indent="0" algn="l" defTabSz="914400" rtl="0" eaLnBrk="1" fontAlgn="auto" latinLnBrk="0" hangingPunct="1">
              <a:lnSpc>
                <a:spcPct val="90000"/>
              </a:lnSpc>
              <a:spcBef>
                <a:spcPct val="0"/>
              </a:spcBef>
              <a:spcAft>
                <a:spcPts val="0"/>
              </a:spcAft>
              <a:buClrTx/>
              <a:buSzTx/>
              <a:buFontTx/>
              <a:buNone/>
              <a:tabLst/>
              <a:defRPr lang="fr-FR" sz="2200" b="1" kern="1200" cap="all" baseline="0" dirty="0" smtClean="0">
                <a:solidFill>
                  <a:srgbClr val="2372B9"/>
                </a:solidFill>
                <a:latin typeface="Raleway" panose="020B0503030101060003" pitchFamily="34" charset="0"/>
                <a:ea typeface="+mn-ea"/>
                <a:cs typeface="+mn-cs"/>
              </a:defRPr>
            </a:lvl1pPr>
          </a:lstStyle>
          <a:p>
            <a:r>
              <a:rPr lang="fr-FR" dirty="0">
                <a:latin typeface="+mn-lt"/>
              </a:rPr>
              <a:t>Evolution de la structure et de la gouvernance : </a:t>
            </a:r>
            <a:br>
              <a:rPr lang="fr-FR" dirty="0">
                <a:latin typeface="+mn-lt"/>
              </a:rPr>
            </a:br>
            <a:r>
              <a:rPr lang="fr-FR" dirty="0">
                <a:latin typeface="+mn-lt"/>
              </a:rPr>
              <a:t>du parcours à la carte vers la recherche spécialisée</a:t>
            </a:r>
          </a:p>
        </p:txBody>
      </p:sp>
      <p:grpSp>
        <p:nvGrpSpPr>
          <p:cNvPr id="15" name="Groupe 14">
            <a:extLst>
              <a:ext uri="{FF2B5EF4-FFF2-40B4-BE49-F238E27FC236}">
                <a16:creationId xmlns:a16="http://schemas.microsoft.com/office/drawing/2014/main" id="{267C3470-866B-7118-9A83-8BD41050CB90}"/>
              </a:ext>
            </a:extLst>
          </p:cNvPr>
          <p:cNvGrpSpPr/>
          <p:nvPr/>
        </p:nvGrpSpPr>
        <p:grpSpPr>
          <a:xfrm>
            <a:off x="262546" y="2002462"/>
            <a:ext cx="11585743" cy="4010620"/>
            <a:chOff x="262546" y="2002462"/>
            <a:chExt cx="11585743" cy="4010620"/>
          </a:xfrm>
        </p:grpSpPr>
        <p:grpSp>
          <p:nvGrpSpPr>
            <p:cNvPr id="5" name="Groupe 4">
              <a:extLst>
                <a:ext uri="{FF2B5EF4-FFF2-40B4-BE49-F238E27FC236}">
                  <a16:creationId xmlns:a16="http://schemas.microsoft.com/office/drawing/2014/main" id="{40D8448C-AAD1-42E5-B9A4-06F84C6705DE}"/>
                </a:ext>
              </a:extLst>
            </p:cNvPr>
            <p:cNvGrpSpPr/>
            <p:nvPr/>
          </p:nvGrpSpPr>
          <p:grpSpPr>
            <a:xfrm>
              <a:off x="1556375" y="4092854"/>
              <a:ext cx="5969849" cy="1920228"/>
              <a:chOff x="2985573" y="1800019"/>
              <a:chExt cx="2426576" cy="1920228"/>
            </a:xfrm>
          </p:grpSpPr>
          <p:grpSp>
            <p:nvGrpSpPr>
              <p:cNvPr id="19" name="Groupe">
                <a:extLst>
                  <a:ext uri="{FF2B5EF4-FFF2-40B4-BE49-F238E27FC236}">
                    <a16:creationId xmlns:a16="http://schemas.microsoft.com/office/drawing/2014/main" id="{F28E3494-F3CA-429D-9EE3-F2BE579F4043}"/>
                  </a:ext>
                </a:extLst>
              </p:cNvPr>
              <p:cNvGrpSpPr/>
              <p:nvPr/>
            </p:nvGrpSpPr>
            <p:grpSpPr>
              <a:xfrm>
                <a:off x="2985573" y="1800019"/>
                <a:ext cx="2426576" cy="1920228"/>
                <a:chOff x="0" y="0"/>
                <a:chExt cx="3905413" cy="3574673"/>
              </a:xfrm>
            </p:grpSpPr>
            <p:sp>
              <p:nvSpPr>
                <p:cNvPr id="28" name="Rectangle">
                  <a:extLst>
                    <a:ext uri="{FF2B5EF4-FFF2-40B4-BE49-F238E27FC236}">
                      <a16:creationId xmlns:a16="http://schemas.microsoft.com/office/drawing/2014/main" id="{487AD50B-37D1-4544-B473-7CE34B27C4EE}"/>
                    </a:ext>
                  </a:extLst>
                </p:cNvPr>
                <p:cNvSpPr/>
                <p:nvPr/>
              </p:nvSpPr>
              <p:spPr>
                <a:xfrm>
                  <a:off x="90348" y="1241572"/>
                  <a:ext cx="3724717" cy="264320"/>
                </a:xfrm>
                <a:prstGeom prst="rect">
                  <a:avLst/>
                </a:prstGeom>
                <a:solidFill>
                  <a:srgbClr val="5E87B6"/>
                </a:solidFill>
                <a:ln w="12700" cap="flat">
                  <a:noFill/>
                  <a:miter lim="400000"/>
                </a:ln>
                <a:effectLst/>
              </p:spPr>
              <p:txBody>
                <a:bodyPr wrap="square" lIns="35719" tIns="35719" rIns="35719" bIns="35719" numCol="1" anchor="ctr">
                  <a:noAutofit/>
                </a:bodyPr>
                <a:lstStyle/>
                <a:p>
                  <a:pPr>
                    <a:defRPr sz="2400">
                      <a:solidFill>
                        <a:srgbClr val="FFFFFF"/>
                      </a:solidFill>
                      <a:latin typeface="Helvetica Light"/>
                      <a:ea typeface="Helvetica Light"/>
                      <a:cs typeface="Helvetica Light"/>
                      <a:sym typeface="Helvetica Light"/>
                    </a:defRPr>
                  </a:pPr>
                  <a:endParaRPr sz="1687" dirty="0">
                    <a:latin typeface="Raleway" panose="020B0503030101060003" pitchFamily="34" charset="0"/>
                    <a:ea typeface="Verdana" panose="020B0604030504040204" pitchFamily="34" charset="0"/>
                  </a:endParaRPr>
                </a:p>
              </p:txBody>
            </p:sp>
            <p:sp>
              <p:nvSpPr>
                <p:cNvPr id="29" name="Rectangle">
                  <a:extLst>
                    <a:ext uri="{FF2B5EF4-FFF2-40B4-BE49-F238E27FC236}">
                      <a16:creationId xmlns:a16="http://schemas.microsoft.com/office/drawing/2014/main" id="{E9AB953A-56ED-4555-9F49-9FC69EB73897}"/>
                    </a:ext>
                  </a:extLst>
                </p:cNvPr>
                <p:cNvSpPr/>
                <p:nvPr/>
              </p:nvSpPr>
              <p:spPr>
                <a:xfrm>
                  <a:off x="554138" y="1421017"/>
                  <a:ext cx="478132" cy="1456220"/>
                </a:xfrm>
                <a:prstGeom prst="rect">
                  <a:avLst/>
                </a:prstGeom>
                <a:solidFill>
                  <a:srgbClr val="5E87B6"/>
                </a:solidFill>
                <a:ln w="12700" cap="flat">
                  <a:noFill/>
                  <a:miter lim="400000"/>
                </a:ln>
                <a:effectLst/>
              </p:spPr>
              <p:txBody>
                <a:bodyPr wrap="square" lIns="35719" tIns="35719" rIns="35719" bIns="35719" numCol="1" anchor="ctr">
                  <a:noAutofit/>
                </a:bodyPr>
                <a:lstStyle/>
                <a:p>
                  <a:pPr>
                    <a:defRPr sz="2400">
                      <a:solidFill>
                        <a:srgbClr val="FFFFFF"/>
                      </a:solidFill>
                      <a:latin typeface="Helvetica Light"/>
                      <a:ea typeface="Helvetica Light"/>
                      <a:cs typeface="Helvetica Light"/>
                      <a:sym typeface="Helvetica Light"/>
                    </a:defRPr>
                  </a:pPr>
                  <a:endParaRPr sz="1687" dirty="0">
                    <a:latin typeface="Raleway" panose="020B0503030101060003" pitchFamily="34" charset="0"/>
                    <a:ea typeface="Verdana" panose="020B0604030504040204" pitchFamily="34" charset="0"/>
                  </a:endParaRPr>
                </a:p>
              </p:txBody>
            </p:sp>
            <p:sp>
              <p:nvSpPr>
                <p:cNvPr id="30" name="Rectangle">
                  <a:extLst>
                    <a:ext uri="{FF2B5EF4-FFF2-40B4-BE49-F238E27FC236}">
                      <a16:creationId xmlns:a16="http://schemas.microsoft.com/office/drawing/2014/main" id="{BE45DCD4-09E3-47C5-9B3F-5421444EAC06}"/>
                    </a:ext>
                  </a:extLst>
                </p:cNvPr>
                <p:cNvSpPr/>
                <p:nvPr/>
              </p:nvSpPr>
              <p:spPr>
                <a:xfrm>
                  <a:off x="1315570" y="1421017"/>
                  <a:ext cx="478132" cy="1456219"/>
                </a:xfrm>
                <a:prstGeom prst="rect">
                  <a:avLst/>
                </a:prstGeom>
                <a:solidFill>
                  <a:srgbClr val="5E87B6"/>
                </a:solidFill>
                <a:ln w="12700" cap="flat">
                  <a:noFill/>
                  <a:miter lim="400000"/>
                </a:ln>
                <a:effectLst/>
              </p:spPr>
              <p:txBody>
                <a:bodyPr wrap="square" lIns="35719" tIns="35719" rIns="35719" bIns="35719" numCol="1" anchor="ctr">
                  <a:noAutofit/>
                </a:bodyPr>
                <a:lstStyle/>
                <a:p>
                  <a:pPr>
                    <a:defRPr sz="2400">
                      <a:solidFill>
                        <a:srgbClr val="FFFFFF"/>
                      </a:solidFill>
                      <a:latin typeface="Helvetica Light"/>
                      <a:ea typeface="Helvetica Light"/>
                      <a:cs typeface="Helvetica Light"/>
                      <a:sym typeface="Helvetica Light"/>
                    </a:defRPr>
                  </a:pPr>
                  <a:endParaRPr sz="1687" dirty="0">
                    <a:latin typeface="Raleway" panose="020B0503030101060003" pitchFamily="34" charset="0"/>
                    <a:ea typeface="Verdana" panose="020B0604030504040204" pitchFamily="34" charset="0"/>
                  </a:endParaRPr>
                </a:p>
              </p:txBody>
            </p:sp>
            <p:sp>
              <p:nvSpPr>
                <p:cNvPr id="31" name="Rectangle">
                  <a:extLst>
                    <a:ext uri="{FF2B5EF4-FFF2-40B4-BE49-F238E27FC236}">
                      <a16:creationId xmlns:a16="http://schemas.microsoft.com/office/drawing/2014/main" id="{49D9AD78-B293-4166-9E4B-129BC27AE4F3}"/>
                    </a:ext>
                  </a:extLst>
                </p:cNvPr>
                <p:cNvSpPr/>
                <p:nvPr/>
              </p:nvSpPr>
              <p:spPr>
                <a:xfrm>
                  <a:off x="2077003" y="1421017"/>
                  <a:ext cx="478132" cy="1456219"/>
                </a:xfrm>
                <a:prstGeom prst="rect">
                  <a:avLst/>
                </a:prstGeom>
                <a:solidFill>
                  <a:srgbClr val="5E87B6"/>
                </a:solidFill>
                <a:ln w="12700" cap="flat">
                  <a:noFill/>
                  <a:miter lim="400000"/>
                </a:ln>
                <a:effectLst/>
              </p:spPr>
              <p:txBody>
                <a:bodyPr wrap="square" lIns="35719" tIns="35719" rIns="35719" bIns="35719" numCol="1" anchor="ctr">
                  <a:noAutofit/>
                </a:bodyPr>
                <a:lstStyle/>
                <a:p>
                  <a:pPr>
                    <a:defRPr sz="2400">
                      <a:solidFill>
                        <a:srgbClr val="FFFFFF"/>
                      </a:solidFill>
                      <a:latin typeface="Helvetica Light"/>
                      <a:ea typeface="Helvetica Light"/>
                      <a:cs typeface="Helvetica Light"/>
                      <a:sym typeface="Helvetica Light"/>
                    </a:defRPr>
                  </a:pPr>
                  <a:endParaRPr sz="1687" dirty="0">
                    <a:latin typeface="Raleway" panose="020B0503030101060003" pitchFamily="34" charset="0"/>
                    <a:ea typeface="Verdana" panose="020B0604030504040204" pitchFamily="34" charset="0"/>
                  </a:endParaRPr>
                </a:p>
              </p:txBody>
            </p:sp>
            <p:sp>
              <p:nvSpPr>
                <p:cNvPr id="32" name="Rectangle">
                  <a:extLst>
                    <a:ext uri="{FF2B5EF4-FFF2-40B4-BE49-F238E27FC236}">
                      <a16:creationId xmlns:a16="http://schemas.microsoft.com/office/drawing/2014/main" id="{97FD98F7-C84A-4143-9E01-E0A320CB6E84}"/>
                    </a:ext>
                  </a:extLst>
                </p:cNvPr>
                <p:cNvSpPr/>
                <p:nvPr/>
              </p:nvSpPr>
              <p:spPr>
                <a:xfrm>
                  <a:off x="2838436" y="1421017"/>
                  <a:ext cx="478132" cy="1456219"/>
                </a:xfrm>
                <a:prstGeom prst="rect">
                  <a:avLst/>
                </a:prstGeom>
                <a:solidFill>
                  <a:srgbClr val="5E87B6"/>
                </a:solidFill>
                <a:ln w="12700" cap="flat">
                  <a:noFill/>
                  <a:miter lim="400000"/>
                </a:ln>
                <a:effectLst/>
              </p:spPr>
              <p:txBody>
                <a:bodyPr wrap="square" lIns="35719" tIns="35719" rIns="35719" bIns="35719" numCol="1" anchor="ctr">
                  <a:noAutofit/>
                </a:bodyPr>
                <a:lstStyle/>
                <a:p>
                  <a:pPr>
                    <a:defRPr sz="2400">
                      <a:solidFill>
                        <a:srgbClr val="FFFFFF"/>
                      </a:solidFill>
                      <a:latin typeface="Helvetica Light"/>
                      <a:ea typeface="Helvetica Light"/>
                      <a:cs typeface="Helvetica Light"/>
                      <a:sym typeface="Helvetica Light"/>
                    </a:defRPr>
                  </a:pPr>
                  <a:endParaRPr sz="1687" dirty="0">
                    <a:latin typeface="Raleway" panose="020B0503030101060003" pitchFamily="34" charset="0"/>
                    <a:ea typeface="Verdana" panose="020B0604030504040204" pitchFamily="34" charset="0"/>
                  </a:endParaRPr>
                </a:p>
              </p:txBody>
            </p:sp>
            <p:sp>
              <p:nvSpPr>
                <p:cNvPr id="33" name="Triangle">
                  <a:extLst>
                    <a:ext uri="{FF2B5EF4-FFF2-40B4-BE49-F238E27FC236}">
                      <a16:creationId xmlns:a16="http://schemas.microsoft.com/office/drawing/2014/main" id="{B0A78F7E-E984-4ABA-938F-48541699D168}"/>
                    </a:ext>
                  </a:extLst>
                </p:cNvPr>
                <p:cNvSpPr/>
                <p:nvPr/>
              </p:nvSpPr>
              <p:spPr>
                <a:xfrm>
                  <a:off x="437797" y="0"/>
                  <a:ext cx="3029817" cy="99581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5E87B6"/>
                </a:solidFill>
                <a:ln w="12700" cap="flat">
                  <a:noFill/>
                  <a:miter lim="400000"/>
                </a:ln>
                <a:effectLst/>
              </p:spPr>
              <p:txBody>
                <a:bodyPr wrap="square" lIns="35719" tIns="35719" rIns="35719" bIns="35719" numCol="1" anchor="ctr">
                  <a:noAutofit/>
                </a:bodyPr>
                <a:lstStyle/>
                <a:p>
                  <a:pPr>
                    <a:defRPr sz="2400">
                      <a:solidFill>
                        <a:srgbClr val="FFFFFF"/>
                      </a:solidFill>
                      <a:latin typeface="Helvetica Light"/>
                      <a:ea typeface="Helvetica Light"/>
                      <a:cs typeface="Helvetica Light"/>
                      <a:sym typeface="Helvetica Light"/>
                    </a:defRPr>
                  </a:pPr>
                  <a:endParaRPr sz="1687" dirty="0">
                    <a:latin typeface="Raleway" panose="020B0503030101060003" pitchFamily="34" charset="0"/>
                    <a:ea typeface="Verdana" panose="020B0604030504040204" pitchFamily="34" charset="0"/>
                  </a:endParaRPr>
                </a:p>
              </p:txBody>
            </p:sp>
            <p:sp>
              <p:nvSpPr>
                <p:cNvPr id="34" name="Rectangle">
                  <a:extLst>
                    <a:ext uri="{FF2B5EF4-FFF2-40B4-BE49-F238E27FC236}">
                      <a16:creationId xmlns:a16="http://schemas.microsoft.com/office/drawing/2014/main" id="{3F7D4897-1FC1-4B13-A954-A1C392573245}"/>
                    </a:ext>
                  </a:extLst>
                </p:cNvPr>
                <p:cNvSpPr/>
                <p:nvPr/>
              </p:nvSpPr>
              <p:spPr>
                <a:xfrm>
                  <a:off x="395892" y="984527"/>
                  <a:ext cx="3113630" cy="264319"/>
                </a:xfrm>
                <a:prstGeom prst="rect">
                  <a:avLst/>
                </a:prstGeom>
                <a:solidFill>
                  <a:srgbClr val="5E87B6"/>
                </a:solidFill>
                <a:ln w="12700" cap="flat">
                  <a:noFill/>
                  <a:miter lim="400000"/>
                </a:ln>
                <a:effectLst/>
              </p:spPr>
              <p:txBody>
                <a:bodyPr wrap="square" lIns="35719" tIns="35719" rIns="35719" bIns="35719" numCol="1" anchor="ctr">
                  <a:noAutofit/>
                </a:bodyPr>
                <a:lstStyle/>
                <a:p>
                  <a:pPr>
                    <a:defRPr sz="2400">
                      <a:solidFill>
                        <a:srgbClr val="FFFFFF"/>
                      </a:solidFill>
                      <a:latin typeface="Helvetica Light"/>
                      <a:ea typeface="Helvetica Light"/>
                      <a:cs typeface="Helvetica Light"/>
                      <a:sym typeface="Helvetica Light"/>
                    </a:defRPr>
                  </a:pPr>
                  <a:endParaRPr sz="1687" dirty="0">
                    <a:latin typeface="Raleway" panose="020B0503030101060003" pitchFamily="34" charset="0"/>
                    <a:ea typeface="Verdana" panose="020B0604030504040204" pitchFamily="34" charset="0"/>
                  </a:endParaRPr>
                </a:p>
              </p:txBody>
            </p:sp>
            <p:sp>
              <p:nvSpPr>
                <p:cNvPr id="35" name="Rectangle">
                  <a:extLst>
                    <a:ext uri="{FF2B5EF4-FFF2-40B4-BE49-F238E27FC236}">
                      <a16:creationId xmlns:a16="http://schemas.microsoft.com/office/drawing/2014/main" id="{FF7B2169-9D1D-426F-A019-AAE55D9D1880}"/>
                    </a:ext>
                  </a:extLst>
                </p:cNvPr>
                <p:cNvSpPr/>
                <p:nvPr/>
              </p:nvSpPr>
              <p:spPr>
                <a:xfrm>
                  <a:off x="0" y="2866285"/>
                  <a:ext cx="3905413" cy="708388"/>
                </a:xfrm>
                <a:prstGeom prst="rect">
                  <a:avLst/>
                </a:prstGeom>
                <a:solidFill>
                  <a:srgbClr val="5E87B6"/>
                </a:solidFill>
                <a:ln w="12700" cap="flat">
                  <a:noFill/>
                  <a:miter lim="400000"/>
                </a:ln>
                <a:effectLst/>
              </p:spPr>
              <p:txBody>
                <a:bodyPr wrap="square" lIns="35719" tIns="35719" rIns="35719" bIns="35719" numCol="1" anchor="ctr">
                  <a:noAutofit/>
                </a:bodyPr>
                <a:lstStyle/>
                <a:p>
                  <a:pPr>
                    <a:defRPr sz="2400">
                      <a:solidFill>
                        <a:srgbClr val="FFFFFF"/>
                      </a:solidFill>
                      <a:latin typeface="Helvetica Light"/>
                      <a:ea typeface="Helvetica Light"/>
                      <a:cs typeface="Helvetica Light"/>
                      <a:sym typeface="Helvetica Light"/>
                    </a:defRPr>
                  </a:pPr>
                  <a:endParaRPr sz="1687" dirty="0">
                    <a:latin typeface="Raleway" panose="020B0503030101060003" pitchFamily="34" charset="0"/>
                    <a:ea typeface="Verdana" panose="020B0604030504040204" pitchFamily="34" charset="0"/>
                  </a:endParaRPr>
                </a:p>
              </p:txBody>
            </p:sp>
          </p:grpSp>
          <p:grpSp>
            <p:nvGrpSpPr>
              <p:cNvPr id="3" name="Groupe 2">
                <a:extLst>
                  <a:ext uri="{FF2B5EF4-FFF2-40B4-BE49-F238E27FC236}">
                    <a16:creationId xmlns:a16="http://schemas.microsoft.com/office/drawing/2014/main" id="{C1ADCAB2-28D0-4DAE-B803-52C0D3528C21}"/>
                  </a:ext>
                </a:extLst>
              </p:cNvPr>
              <p:cNvGrpSpPr/>
              <p:nvPr/>
            </p:nvGrpSpPr>
            <p:grpSpPr>
              <a:xfrm>
                <a:off x="2985573" y="2044976"/>
                <a:ext cx="2426576" cy="1633830"/>
                <a:chOff x="2985573" y="2044976"/>
                <a:chExt cx="2426576" cy="1633830"/>
              </a:xfrm>
            </p:grpSpPr>
            <p:sp>
              <p:nvSpPr>
                <p:cNvPr id="21" name="FLASH">
                  <a:extLst>
                    <a:ext uri="{FF2B5EF4-FFF2-40B4-BE49-F238E27FC236}">
                      <a16:creationId xmlns:a16="http://schemas.microsoft.com/office/drawing/2014/main" id="{1AF7E388-189C-4B69-8597-25623BFD946E}"/>
                    </a:ext>
                  </a:extLst>
                </p:cNvPr>
                <p:cNvSpPr txBox="1"/>
                <p:nvPr/>
              </p:nvSpPr>
              <p:spPr>
                <a:xfrm>
                  <a:off x="3608841" y="2044976"/>
                  <a:ext cx="1178209" cy="5030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a:solidFill>
                        <a:srgbClr val="FFFFFF"/>
                      </a:solidFill>
                      <a:latin typeface="Helvetica Light"/>
                      <a:ea typeface="Helvetica Light"/>
                      <a:cs typeface="Helvetica Light"/>
                      <a:sym typeface="Helvetica Light"/>
                    </a:defRPr>
                  </a:lvl1pPr>
                </a:lstStyle>
                <a:p>
                  <a:pPr algn="ctr"/>
                  <a:r>
                    <a:rPr lang="fr-FR" sz="1400" b="1" dirty="0">
                      <a:latin typeface="Raleway" panose="020B0503030101060003" pitchFamily="34" charset="0"/>
                      <a:ea typeface="Verdana" panose="020B0604030504040204" pitchFamily="34" charset="0"/>
                    </a:rPr>
                    <a:t>Pôle Licence</a:t>
                  </a:r>
                </a:p>
                <a:p>
                  <a:pPr algn="ctr"/>
                  <a:r>
                    <a:rPr lang="fr-FR" sz="1400" b="1" dirty="0" err="1">
                      <a:latin typeface="Raleway" panose="020B0503030101060003" pitchFamily="34" charset="0"/>
                      <a:ea typeface="Verdana" panose="020B0604030504040204" pitchFamily="34" charset="0"/>
                    </a:rPr>
                    <a:t>Collegium</a:t>
                  </a:r>
                  <a:endParaRPr sz="1400" b="1" dirty="0">
                    <a:latin typeface="Raleway" panose="020B0503030101060003" pitchFamily="34" charset="0"/>
                    <a:ea typeface="Verdana" panose="020B0604030504040204" pitchFamily="34" charset="0"/>
                  </a:endParaRPr>
                </a:p>
              </p:txBody>
            </p:sp>
            <p:sp>
              <p:nvSpPr>
                <p:cNvPr id="26" name="2696 étudiants">
                  <a:extLst>
                    <a:ext uri="{FF2B5EF4-FFF2-40B4-BE49-F238E27FC236}">
                      <a16:creationId xmlns:a16="http://schemas.microsoft.com/office/drawing/2014/main" id="{50DA7FEF-B7A0-45EC-92BD-4DE3C84676E2}"/>
                    </a:ext>
                  </a:extLst>
                </p:cNvPr>
                <p:cNvSpPr txBox="1"/>
                <p:nvPr/>
              </p:nvSpPr>
              <p:spPr>
                <a:xfrm>
                  <a:off x="2985573" y="3360449"/>
                  <a:ext cx="2426576" cy="3183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lvl1pPr>
                    <a:defRPr sz="3000" b="1">
                      <a:solidFill>
                        <a:srgbClr val="FFFFFF"/>
                      </a:solidFill>
                      <a:latin typeface="+mn-lt"/>
                      <a:ea typeface="+mn-ea"/>
                      <a:cs typeface="+mn-cs"/>
                      <a:sym typeface="Helvetica"/>
                    </a:defRPr>
                  </a:lvl1pPr>
                </a:lstStyle>
                <a:p>
                  <a:pPr algn="ctr"/>
                  <a:r>
                    <a:rPr lang="fr-FR" sz="1600" dirty="0">
                      <a:solidFill>
                        <a:schemeClr val="bg1"/>
                      </a:solidFill>
                      <a:latin typeface="Raleway" panose="020B0503030101060003" pitchFamily="34" charset="0"/>
                    </a:rPr>
                    <a:t>4 286 </a:t>
                  </a:r>
                  <a:r>
                    <a:rPr lang="fr-FR" sz="1600" dirty="0" err="1">
                      <a:solidFill>
                        <a:schemeClr val="bg1"/>
                      </a:solidFill>
                      <a:latin typeface="Raleway" panose="020B0503030101060003" pitchFamily="34" charset="0"/>
                    </a:rPr>
                    <a:t>étudiant·es</a:t>
                  </a:r>
                  <a:endParaRPr sz="1600" dirty="0">
                    <a:solidFill>
                      <a:schemeClr val="bg1"/>
                    </a:solidFill>
                    <a:latin typeface="Raleway" panose="020B0503030101060003" pitchFamily="34" charset="0"/>
                  </a:endParaRPr>
                </a:p>
              </p:txBody>
            </p:sp>
          </p:grpSp>
        </p:grpSp>
        <p:grpSp>
          <p:nvGrpSpPr>
            <p:cNvPr id="6" name="Groupe 5">
              <a:extLst>
                <a:ext uri="{FF2B5EF4-FFF2-40B4-BE49-F238E27FC236}">
                  <a16:creationId xmlns:a16="http://schemas.microsoft.com/office/drawing/2014/main" id="{A3C19C80-696E-4425-9011-56B4A606B3FF}"/>
                </a:ext>
              </a:extLst>
            </p:cNvPr>
            <p:cNvGrpSpPr/>
            <p:nvPr/>
          </p:nvGrpSpPr>
          <p:grpSpPr>
            <a:xfrm>
              <a:off x="2805943" y="2002462"/>
              <a:ext cx="6072114" cy="1920227"/>
              <a:chOff x="6779850" y="1800019"/>
              <a:chExt cx="2426576" cy="1920227"/>
            </a:xfrm>
          </p:grpSpPr>
          <p:grpSp>
            <p:nvGrpSpPr>
              <p:cNvPr id="18" name="Groupe">
                <a:extLst>
                  <a:ext uri="{FF2B5EF4-FFF2-40B4-BE49-F238E27FC236}">
                    <a16:creationId xmlns:a16="http://schemas.microsoft.com/office/drawing/2014/main" id="{24CF7766-B9B4-4E44-AD0A-855D60ABB60A}"/>
                  </a:ext>
                </a:extLst>
              </p:cNvPr>
              <p:cNvGrpSpPr/>
              <p:nvPr/>
            </p:nvGrpSpPr>
            <p:grpSpPr>
              <a:xfrm>
                <a:off x="6779850" y="1800019"/>
                <a:ext cx="2426576" cy="1920227"/>
                <a:chOff x="0" y="0"/>
                <a:chExt cx="3905413" cy="3574673"/>
              </a:xfrm>
            </p:grpSpPr>
            <p:sp>
              <p:nvSpPr>
                <p:cNvPr id="36" name="Rectangle">
                  <a:extLst>
                    <a:ext uri="{FF2B5EF4-FFF2-40B4-BE49-F238E27FC236}">
                      <a16:creationId xmlns:a16="http://schemas.microsoft.com/office/drawing/2014/main" id="{D66DDE56-ECD5-4F29-B689-AA044F4C8300}"/>
                    </a:ext>
                  </a:extLst>
                </p:cNvPr>
                <p:cNvSpPr/>
                <p:nvPr/>
              </p:nvSpPr>
              <p:spPr>
                <a:xfrm>
                  <a:off x="90347" y="1241572"/>
                  <a:ext cx="3724718" cy="264320"/>
                </a:xfrm>
                <a:prstGeom prst="rect">
                  <a:avLst/>
                </a:prstGeom>
                <a:solidFill>
                  <a:srgbClr val="032E63"/>
                </a:solidFill>
                <a:ln w="12700" cap="flat">
                  <a:noFill/>
                  <a:miter lim="400000"/>
                </a:ln>
                <a:effectLst/>
              </p:spPr>
              <p:txBody>
                <a:bodyPr wrap="square" lIns="35719" tIns="35719" rIns="35719" bIns="35719" numCol="1" anchor="ctr">
                  <a:noAutofit/>
                </a:bodyPr>
                <a:lstStyle/>
                <a:p>
                  <a:pPr>
                    <a:defRPr sz="2400">
                      <a:solidFill>
                        <a:srgbClr val="FFFFFF"/>
                      </a:solidFill>
                      <a:latin typeface="Helvetica Light"/>
                      <a:ea typeface="Helvetica Light"/>
                      <a:cs typeface="Helvetica Light"/>
                      <a:sym typeface="Helvetica Light"/>
                    </a:defRPr>
                  </a:pPr>
                  <a:endParaRPr sz="1687" dirty="0">
                    <a:latin typeface="Raleway" panose="020B0503030101060003" pitchFamily="34" charset="0"/>
                    <a:ea typeface="Verdana" panose="020B0604030504040204" pitchFamily="34" charset="0"/>
                  </a:endParaRPr>
                </a:p>
              </p:txBody>
            </p:sp>
            <p:sp>
              <p:nvSpPr>
                <p:cNvPr id="37" name="Rectangle">
                  <a:extLst>
                    <a:ext uri="{FF2B5EF4-FFF2-40B4-BE49-F238E27FC236}">
                      <a16:creationId xmlns:a16="http://schemas.microsoft.com/office/drawing/2014/main" id="{135BE3E7-1F3C-4369-B900-32E66FE30D97}"/>
                    </a:ext>
                  </a:extLst>
                </p:cNvPr>
                <p:cNvSpPr/>
                <p:nvPr/>
              </p:nvSpPr>
              <p:spPr>
                <a:xfrm>
                  <a:off x="554137" y="1421017"/>
                  <a:ext cx="478132" cy="1456219"/>
                </a:xfrm>
                <a:prstGeom prst="rect">
                  <a:avLst/>
                </a:prstGeom>
                <a:solidFill>
                  <a:srgbClr val="032E63"/>
                </a:solidFill>
                <a:ln w="12700" cap="flat">
                  <a:noFill/>
                  <a:miter lim="400000"/>
                </a:ln>
                <a:effectLst/>
              </p:spPr>
              <p:txBody>
                <a:bodyPr wrap="square" lIns="35719" tIns="35719" rIns="35719" bIns="35719" numCol="1" anchor="ctr">
                  <a:noAutofit/>
                </a:bodyPr>
                <a:lstStyle/>
                <a:p>
                  <a:pPr>
                    <a:defRPr sz="2400">
                      <a:solidFill>
                        <a:srgbClr val="FFFFFF"/>
                      </a:solidFill>
                      <a:latin typeface="Helvetica Light"/>
                      <a:ea typeface="Helvetica Light"/>
                      <a:cs typeface="Helvetica Light"/>
                      <a:sym typeface="Helvetica Light"/>
                    </a:defRPr>
                  </a:pPr>
                  <a:endParaRPr sz="1687" dirty="0">
                    <a:latin typeface="Raleway" panose="020B0503030101060003" pitchFamily="34" charset="0"/>
                    <a:ea typeface="Verdana" panose="020B0604030504040204" pitchFamily="34" charset="0"/>
                  </a:endParaRPr>
                </a:p>
              </p:txBody>
            </p:sp>
            <p:sp>
              <p:nvSpPr>
                <p:cNvPr id="38" name="Rectangle">
                  <a:extLst>
                    <a:ext uri="{FF2B5EF4-FFF2-40B4-BE49-F238E27FC236}">
                      <a16:creationId xmlns:a16="http://schemas.microsoft.com/office/drawing/2014/main" id="{775E9A84-3AF3-4B29-BA21-8F3A2364AB98}"/>
                    </a:ext>
                  </a:extLst>
                </p:cNvPr>
                <p:cNvSpPr/>
                <p:nvPr/>
              </p:nvSpPr>
              <p:spPr>
                <a:xfrm>
                  <a:off x="1315570" y="1421017"/>
                  <a:ext cx="478132" cy="1456219"/>
                </a:xfrm>
                <a:prstGeom prst="rect">
                  <a:avLst/>
                </a:prstGeom>
                <a:solidFill>
                  <a:srgbClr val="032E63"/>
                </a:solidFill>
                <a:ln w="12700" cap="flat">
                  <a:noFill/>
                  <a:miter lim="400000"/>
                </a:ln>
                <a:effectLst/>
              </p:spPr>
              <p:txBody>
                <a:bodyPr wrap="square" lIns="35719" tIns="35719" rIns="35719" bIns="35719" numCol="1" anchor="ctr">
                  <a:noAutofit/>
                </a:bodyPr>
                <a:lstStyle/>
                <a:p>
                  <a:pPr>
                    <a:defRPr sz="2400">
                      <a:solidFill>
                        <a:srgbClr val="FFFFFF"/>
                      </a:solidFill>
                      <a:latin typeface="Helvetica Light"/>
                      <a:ea typeface="Helvetica Light"/>
                      <a:cs typeface="Helvetica Light"/>
                      <a:sym typeface="Helvetica Light"/>
                    </a:defRPr>
                  </a:pPr>
                  <a:endParaRPr sz="1687" dirty="0">
                    <a:latin typeface="Raleway" panose="020B0503030101060003" pitchFamily="34" charset="0"/>
                    <a:ea typeface="Verdana" panose="020B0604030504040204" pitchFamily="34" charset="0"/>
                  </a:endParaRPr>
                </a:p>
              </p:txBody>
            </p:sp>
            <p:sp>
              <p:nvSpPr>
                <p:cNvPr id="39" name="Rectangle">
                  <a:extLst>
                    <a:ext uri="{FF2B5EF4-FFF2-40B4-BE49-F238E27FC236}">
                      <a16:creationId xmlns:a16="http://schemas.microsoft.com/office/drawing/2014/main" id="{388F5F53-EBEB-4F27-A985-B6C564568A63}"/>
                    </a:ext>
                  </a:extLst>
                </p:cNvPr>
                <p:cNvSpPr/>
                <p:nvPr/>
              </p:nvSpPr>
              <p:spPr>
                <a:xfrm>
                  <a:off x="2077002" y="1421017"/>
                  <a:ext cx="478132" cy="1456219"/>
                </a:xfrm>
                <a:prstGeom prst="rect">
                  <a:avLst/>
                </a:prstGeom>
                <a:solidFill>
                  <a:srgbClr val="032E63"/>
                </a:solidFill>
                <a:ln w="12700" cap="flat">
                  <a:noFill/>
                  <a:miter lim="400000"/>
                </a:ln>
                <a:effectLst/>
              </p:spPr>
              <p:txBody>
                <a:bodyPr wrap="square" lIns="35719" tIns="35719" rIns="35719" bIns="35719" numCol="1" anchor="ctr">
                  <a:noAutofit/>
                </a:bodyPr>
                <a:lstStyle/>
                <a:p>
                  <a:pPr>
                    <a:defRPr sz="2400">
                      <a:solidFill>
                        <a:srgbClr val="FFFFFF"/>
                      </a:solidFill>
                      <a:latin typeface="Helvetica Light"/>
                      <a:ea typeface="Helvetica Light"/>
                      <a:cs typeface="Helvetica Light"/>
                      <a:sym typeface="Helvetica Light"/>
                    </a:defRPr>
                  </a:pPr>
                  <a:endParaRPr sz="1687" dirty="0">
                    <a:latin typeface="Raleway" panose="020B0503030101060003" pitchFamily="34" charset="0"/>
                    <a:ea typeface="Verdana" panose="020B0604030504040204" pitchFamily="34" charset="0"/>
                  </a:endParaRPr>
                </a:p>
              </p:txBody>
            </p:sp>
            <p:sp>
              <p:nvSpPr>
                <p:cNvPr id="40" name="Rectangle">
                  <a:extLst>
                    <a:ext uri="{FF2B5EF4-FFF2-40B4-BE49-F238E27FC236}">
                      <a16:creationId xmlns:a16="http://schemas.microsoft.com/office/drawing/2014/main" id="{57BAEB72-6A6E-487A-AE1E-1D15FF5C35E0}"/>
                    </a:ext>
                  </a:extLst>
                </p:cNvPr>
                <p:cNvSpPr/>
                <p:nvPr/>
              </p:nvSpPr>
              <p:spPr>
                <a:xfrm>
                  <a:off x="2838436" y="1421017"/>
                  <a:ext cx="478132" cy="1456219"/>
                </a:xfrm>
                <a:prstGeom prst="rect">
                  <a:avLst/>
                </a:prstGeom>
                <a:solidFill>
                  <a:srgbClr val="032E63"/>
                </a:solidFill>
                <a:ln w="12700" cap="flat">
                  <a:noFill/>
                  <a:miter lim="400000"/>
                </a:ln>
                <a:effectLst/>
              </p:spPr>
              <p:txBody>
                <a:bodyPr wrap="square" lIns="35719" tIns="35719" rIns="35719" bIns="35719" numCol="1" anchor="ctr">
                  <a:noAutofit/>
                </a:bodyPr>
                <a:lstStyle/>
                <a:p>
                  <a:pPr>
                    <a:defRPr sz="2400">
                      <a:solidFill>
                        <a:srgbClr val="FFFFFF"/>
                      </a:solidFill>
                      <a:latin typeface="Helvetica Light"/>
                      <a:ea typeface="Helvetica Light"/>
                      <a:cs typeface="Helvetica Light"/>
                      <a:sym typeface="Helvetica Light"/>
                    </a:defRPr>
                  </a:pPr>
                  <a:endParaRPr sz="1687" dirty="0">
                    <a:latin typeface="Raleway" panose="020B0503030101060003" pitchFamily="34" charset="0"/>
                    <a:ea typeface="Verdana" panose="020B0604030504040204" pitchFamily="34" charset="0"/>
                  </a:endParaRPr>
                </a:p>
              </p:txBody>
            </p:sp>
            <p:sp>
              <p:nvSpPr>
                <p:cNvPr id="41" name="Triangle">
                  <a:extLst>
                    <a:ext uri="{FF2B5EF4-FFF2-40B4-BE49-F238E27FC236}">
                      <a16:creationId xmlns:a16="http://schemas.microsoft.com/office/drawing/2014/main" id="{C79D23D6-1C15-499D-81A3-02DCF7D6AE0B}"/>
                    </a:ext>
                  </a:extLst>
                </p:cNvPr>
                <p:cNvSpPr/>
                <p:nvPr/>
              </p:nvSpPr>
              <p:spPr>
                <a:xfrm>
                  <a:off x="449615" y="0"/>
                  <a:ext cx="3029819" cy="99582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032E63"/>
                </a:solidFill>
                <a:ln w="12700" cap="flat">
                  <a:noFill/>
                  <a:miter lim="400000"/>
                </a:ln>
                <a:effectLst/>
              </p:spPr>
              <p:txBody>
                <a:bodyPr wrap="square" lIns="35719" tIns="35719" rIns="35719" bIns="35719" numCol="1" anchor="ctr">
                  <a:noAutofit/>
                </a:bodyPr>
                <a:lstStyle/>
                <a:p>
                  <a:pPr>
                    <a:defRPr sz="2400">
                      <a:solidFill>
                        <a:srgbClr val="FFFFFF"/>
                      </a:solidFill>
                      <a:latin typeface="Helvetica Light"/>
                      <a:ea typeface="Helvetica Light"/>
                      <a:cs typeface="Helvetica Light"/>
                      <a:sym typeface="Helvetica Light"/>
                    </a:defRPr>
                  </a:pPr>
                  <a:endParaRPr sz="1687" dirty="0">
                    <a:latin typeface="Raleway" panose="020B0503030101060003" pitchFamily="34" charset="0"/>
                    <a:ea typeface="Verdana" panose="020B0604030504040204" pitchFamily="34" charset="0"/>
                  </a:endParaRPr>
                </a:p>
              </p:txBody>
            </p:sp>
            <p:sp>
              <p:nvSpPr>
                <p:cNvPr id="42" name="Rectangle">
                  <a:extLst>
                    <a:ext uri="{FF2B5EF4-FFF2-40B4-BE49-F238E27FC236}">
                      <a16:creationId xmlns:a16="http://schemas.microsoft.com/office/drawing/2014/main" id="{A94ECF3E-38C4-4247-A8A1-B87DED1EC969}"/>
                    </a:ext>
                  </a:extLst>
                </p:cNvPr>
                <p:cNvSpPr/>
                <p:nvPr/>
              </p:nvSpPr>
              <p:spPr>
                <a:xfrm>
                  <a:off x="395890" y="984527"/>
                  <a:ext cx="3113631" cy="264320"/>
                </a:xfrm>
                <a:prstGeom prst="rect">
                  <a:avLst/>
                </a:prstGeom>
                <a:solidFill>
                  <a:srgbClr val="032E63"/>
                </a:solidFill>
                <a:ln w="12700" cap="flat">
                  <a:noFill/>
                  <a:miter lim="400000"/>
                </a:ln>
                <a:effectLst/>
              </p:spPr>
              <p:txBody>
                <a:bodyPr wrap="square" lIns="35719" tIns="35719" rIns="35719" bIns="35719" numCol="1" anchor="ctr">
                  <a:noAutofit/>
                </a:bodyPr>
                <a:lstStyle/>
                <a:p>
                  <a:pPr>
                    <a:defRPr sz="2400">
                      <a:solidFill>
                        <a:srgbClr val="FFFFFF"/>
                      </a:solidFill>
                      <a:latin typeface="Helvetica Light"/>
                      <a:ea typeface="Helvetica Light"/>
                      <a:cs typeface="Helvetica Light"/>
                      <a:sym typeface="Helvetica Light"/>
                    </a:defRPr>
                  </a:pPr>
                  <a:endParaRPr sz="1687" dirty="0">
                    <a:latin typeface="Raleway" panose="020B0503030101060003" pitchFamily="34" charset="0"/>
                    <a:ea typeface="Verdana" panose="020B0604030504040204" pitchFamily="34" charset="0"/>
                  </a:endParaRPr>
                </a:p>
              </p:txBody>
            </p:sp>
            <p:sp>
              <p:nvSpPr>
                <p:cNvPr id="43" name="Rectangle">
                  <a:extLst>
                    <a:ext uri="{FF2B5EF4-FFF2-40B4-BE49-F238E27FC236}">
                      <a16:creationId xmlns:a16="http://schemas.microsoft.com/office/drawing/2014/main" id="{C9792C88-63B5-4359-863B-C3BA33CF1991}"/>
                    </a:ext>
                  </a:extLst>
                </p:cNvPr>
                <p:cNvSpPr/>
                <p:nvPr/>
              </p:nvSpPr>
              <p:spPr>
                <a:xfrm>
                  <a:off x="0" y="2866285"/>
                  <a:ext cx="3905413" cy="708388"/>
                </a:xfrm>
                <a:prstGeom prst="rect">
                  <a:avLst/>
                </a:prstGeom>
                <a:solidFill>
                  <a:srgbClr val="032E63"/>
                </a:solidFill>
                <a:ln w="12700" cap="flat">
                  <a:noFill/>
                  <a:miter lim="400000"/>
                </a:ln>
                <a:effectLst/>
              </p:spPr>
              <p:txBody>
                <a:bodyPr wrap="square" lIns="35719" tIns="35719" rIns="35719" bIns="35719" numCol="1" anchor="ctr">
                  <a:noAutofit/>
                </a:bodyPr>
                <a:lstStyle/>
                <a:p>
                  <a:pPr>
                    <a:defRPr sz="2400">
                      <a:solidFill>
                        <a:srgbClr val="FFFFFF"/>
                      </a:solidFill>
                      <a:latin typeface="Helvetica Light"/>
                      <a:ea typeface="Helvetica Light"/>
                      <a:cs typeface="Helvetica Light"/>
                      <a:sym typeface="Helvetica Light"/>
                    </a:defRPr>
                  </a:pPr>
                  <a:endParaRPr sz="1687" dirty="0">
                    <a:latin typeface="Raleway" panose="020B0503030101060003" pitchFamily="34" charset="0"/>
                    <a:ea typeface="Verdana" panose="020B0604030504040204" pitchFamily="34" charset="0"/>
                  </a:endParaRPr>
                </a:p>
              </p:txBody>
            </p:sp>
          </p:grpSp>
          <p:sp>
            <p:nvSpPr>
              <p:cNvPr id="20" name="FST">
                <a:extLst>
                  <a:ext uri="{FF2B5EF4-FFF2-40B4-BE49-F238E27FC236}">
                    <a16:creationId xmlns:a16="http://schemas.microsoft.com/office/drawing/2014/main" id="{C76305BC-0EB9-421F-B8AA-051594AC41EC}"/>
                  </a:ext>
                </a:extLst>
              </p:cNvPr>
              <p:cNvSpPr txBox="1"/>
              <p:nvPr/>
            </p:nvSpPr>
            <p:spPr>
              <a:xfrm>
                <a:off x="7331872" y="1971790"/>
                <a:ext cx="1322530" cy="5645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lvl1pPr>
                  <a:defRPr>
                    <a:solidFill>
                      <a:srgbClr val="FFFFFF"/>
                    </a:solidFill>
                    <a:latin typeface="Helvetica Light"/>
                    <a:ea typeface="Helvetica Light"/>
                    <a:cs typeface="Helvetica Light"/>
                    <a:sym typeface="Helvetica Light"/>
                  </a:defRPr>
                </a:lvl1pPr>
              </a:lstStyle>
              <a:p>
                <a:pPr algn="ctr"/>
                <a:r>
                  <a:rPr lang="fr-FR" sz="1600" b="1" dirty="0">
                    <a:latin typeface="Raleway" panose="020B0503030101060003" pitchFamily="34" charset="0"/>
                    <a:ea typeface="Verdana" panose="020B0604030504040204" pitchFamily="34" charset="0"/>
                  </a:rPr>
                  <a:t>Institut LUDI</a:t>
                </a:r>
              </a:p>
              <a:p>
                <a:pPr algn="ctr"/>
                <a:r>
                  <a:rPr lang="fr-FR" sz="1600" b="1" dirty="0">
                    <a:latin typeface="Raleway" panose="020B0503030101060003" pitchFamily="34" charset="0"/>
                    <a:ea typeface="Verdana" panose="020B0604030504040204" pitchFamily="34" charset="0"/>
                  </a:rPr>
                  <a:t>M + D </a:t>
                </a:r>
                <a:endParaRPr sz="1600" b="1" dirty="0">
                  <a:latin typeface="Raleway" panose="020B0503030101060003" pitchFamily="34" charset="0"/>
                  <a:ea typeface="Verdana" panose="020B0604030504040204" pitchFamily="34" charset="0"/>
                </a:endParaRPr>
              </a:p>
            </p:txBody>
          </p:sp>
          <p:sp>
            <p:nvSpPr>
              <p:cNvPr id="61" name="2696 étudiants">
                <a:extLst>
                  <a:ext uri="{FF2B5EF4-FFF2-40B4-BE49-F238E27FC236}">
                    <a16:creationId xmlns:a16="http://schemas.microsoft.com/office/drawing/2014/main" id="{7A97D2D9-E089-4B26-B43C-6980A387693D}"/>
                  </a:ext>
                </a:extLst>
              </p:cNvPr>
              <p:cNvSpPr txBox="1"/>
              <p:nvPr/>
            </p:nvSpPr>
            <p:spPr>
              <a:xfrm>
                <a:off x="6779850" y="3369798"/>
                <a:ext cx="2426576" cy="3183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lvl1pPr>
                  <a:defRPr sz="3000" b="1">
                    <a:solidFill>
                      <a:srgbClr val="FFFFFF"/>
                    </a:solidFill>
                    <a:latin typeface="+mn-lt"/>
                    <a:ea typeface="+mn-ea"/>
                    <a:cs typeface="+mn-cs"/>
                    <a:sym typeface="Helvetica"/>
                  </a:defRPr>
                </a:lvl1pPr>
              </a:lstStyle>
              <a:p>
                <a:pPr algn="ctr"/>
                <a:r>
                  <a:rPr lang="fr-FR" sz="1600" dirty="0">
                    <a:solidFill>
                      <a:schemeClr val="bg1"/>
                    </a:solidFill>
                    <a:latin typeface="Raleway" panose="020B0503030101060003" pitchFamily="34" charset="0"/>
                  </a:rPr>
                  <a:t> 1 965 </a:t>
                </a:r>
                <a:r>
                  <a:rPr lang="fr-FR" sz="1600" dirty="0" err="1">
                    <a:solidFill>
                      <a:schemeClr val="bg1"/>
                    </a:solidFill>
                    <a:latin typeface="Raleway" panose="020B0503030101060003" pitchFamily="34" charset="0"/>
                  </a:rPr>
                  <a:t>étudiant·es</a:t>
                </a:r>
                <a:endParaRPr sz="1600" dirty="0">
                  <a:solidFill>
                    <a:schemeClr val="bg1"/>
                  </a:solidFill>
                  <a:latin typeface="Raleway" panose="020B0503030101060003" pitchFamily="34" charset="0"/>
                </a:endParaRPr>
              </a:p>
            </p:txBody>
          </p:sp>
        </p:grpSp>
        <p:grpSp>
          <p:nvGrpSpPr>
            <p:cNvPr id="62" name="Groupe 61">
              <a:extLst>
                <a:ext uri="{FF2B5EF4-FFF2-40B4-BE49-F238E27FC236}">
                  <a16:creationId xmlns:a16="http://schemas.microsoft.com/office/drawing/2014/main" id="{D33B5B07-5FF2-49F5-A793-DA959E82120A}"/>
                </a:ext>
              </a:extLst>
            </p:cNvPr>
            <p:cNvGrpSpPr/>
            <p:nvPr/>
          </p:nvGrpSpPr>
          <p:grpSpPr>
            <a:xfrm>
              <a:off x="7547790" y="4084078"/>
              <a:ext cx="2426576" cy="1920227"/>
              <a:chOff x="2985573" y="4142232"/>
              <a:chExt cx="2426576" cy="1920227"/>
            </a:xfrm>
          </p:grpSpPr>
          <p:grpSp>
            <p:nvGrpSpPr>
              <p:cNvPr id="63" name="Groupe">
                <a:extLst>
                  <a:ext uri="{FF2B5EF4-FFF2-40B4-BE49-F238E27FC236}">
                    <a16:creationId xmlns:a16="http://schemas.microsoft.com/office/drawing/2014/main" id="{3ECA227C-3D25-40C3-B7D0-6F671C1B0B15}"/>
                  </a:ext>
                </a:extLst>
              </p:cNvPr>
              <p:cNvGrpSpPr/>
              <p:nvPr/>
            </p:nvGrpSpPr>
            <p:grpSpPr>
              <a:xfrm>
                <a:off x="2985573" y="4142232"/>
                <a:ext cx="2426576" cy="1920227"/>
                <a:chOff x="0" y="0"/>
                <a:chExt cx="3905413" cy="3574672"/>
              </a:xfrm>
            </p:grpSpPr>
            <p:sp>
              <p:nvSpPr>
                <p:cNvPr id="66" name="Rectangle">
                  <a:extLst>
                    <a:ext uri="{FF2B5EF4-FFF2-40B4-BE49-F238E27FC236}">
                      <a16:creationId xmlns:a16="http://schemas.microsoft.com/office/drawing/2014/main" id="{48E11BE5-C9C0-453F-943A-77E026793CA0}"/>
                    </a:ext>
                  </a:extLst>
                </p:cNvPr>
                <p:cNvSpPr/>
                <p:nvPr/>
              </p:nvSpPr>
              <p:spPr>
                <a:xfrm>
                  <a:off x="90347" y="1241572"/>
                  <a:ext cx="3724718" cy="264320"/>
                </a:xfrm>
                <a:prstGeom prst="rect">
                  <a:avLst/>
                </a:prstGeom>
                <a:solidFill>
                  <a:srgbClr val="5E9BCF"/>
                </a:solidFill>
                <a:ln w="12700" cap="flat">
                  <a:noFill/>
                  <a:miter lim="400000"/>
                </a:ln>
                <a:effectLst/>
              </p:spPr>
              <p:txBody>
                <a:bodyPr wrap="square" lIns="35719" tIns="35719" rIns="35719" bIns="35719" numCol="1" anchor="ctr">
                  <a:noAutofit/>
                </a:bodyPr>
                <a:lstStyle/>
                <a:p>
                  <a:pPr>
                    <a:defRPr sz="2400">
                      <a:solidFill>
                        <a:srgbClr val="FFFFFF"/>
                      </a:solidFill>
                      <a:latin typeface="Helvetica Light"/>
                      <a:ea typeface="Helvetica Light"/>
                      <a:cs typeface="Helvetica Light"/>
                      <a:sym typeface="Helvetica Light"/>
                    </a:defRPr>
                  </a:pPr>
                  <a:endParaRPr sz="1687" dirty="0">
                    <a:latin typeface="Raleway" panose="020B0503030101060003" pitchFamily="34" charset="0"/>
                    <a:ea typeface="Verdana" panose="020B0604030504040204" pitchFamily="34" charset="0"/>
                  </a:endParaRPr>
                </a:p>
              </p:txBody>
            </p:sp>
            <p:sp>
              <p:nvSpPr>
                <p:cNvPr id="67" name="Rectangle">
                  <a:extLst>
                    <a:ext uri="{FF2B5EF4-FFF2-40B4-BE49-F238E27FC236}">
                      <a16:creationId xmlns:a16="http://schemas.microsoft.com/office/drawing/2014/main" id="{F8D75C7D-6B52-4E8B-858F-DB52682596AD}"/>
                    </a:ext>
                  </a:extLst>
                </p:cNvPr>
                <p:cNvSpPr/>
                <p:nvPr/>
              </p:nvSpPr>
              <p:spPr>
                <a:xfrm>
                  <a:off x="554137" y="1421017"/>
                  <a:ext cx="478132" cy="1456219"/>
                </a:xfrm>
                <a:prstGeom prst="rect">
                  <a:avLst/>
                </a:prstGeom>
                <a:solidFill>
                  <a:srgbClr val="5E9BCF"/>
                </a:solidFill>
                <a:ln w="12700" cap="flat">
                  <a:noFill/>
                  <a:miter lim="400000"/>
                </a:ln>
                <a:effectLst/>
              </p:spPr>
              <p:txBody>
                <a:bodyPr wrap="square" lIns="35719" tIns="35719" rIns="35719" bIns="35719" numCol="1" anchor="ctr">
                  <a:noAutofit/>
                </a:bodyPr>
                <a:lstStyle/>
                <a:p>
                  <a:pPr>
                    <a:defRPr sz="2400">
                      <a:solidFill>
                        <a:srgbClr val="FFFFFF"/>
                      </a:solidFill>
                      <a:latin typeface="Helvetica Light"/>
                      <a:ea typeface="Helvetica Light"/>
                      <a:cs typeface="Helvetica Light"/>
                      <a:sym typeface="Helvetica Light"/>
                    </a:defRPr>
                  </a:pPr>
                  <a:endParaRPr sz="1687" dirty="0">
                    <a:latin typeface="Raleway" panose="020B0503030101060003" pitchFamily="34" charset="0"/>
                    <a:ea typeface="Verdana" panose="020B0604030504040204" pitchFamily="34" charset="0"/>
                  </a:endParaRPr>
                </a:p>
              </p:txBody>
            </p:sp>
            <p:sp>
              <p:nvSpPr>
                <p:cNvPr id="68" name="Rectangle">
                  <a:extLst>
                    <a:ext uri="{FF2B5EF4-FFF2-40B4-BE49-F238E27FC236}">
                      <a16:creationId xmlns:a16="http://schemas.microsoft.com/office/drawing/2014/main" id="{1CB68ABE-1C22-43B5-8B1E-387D0040C2A1}"/>
                    </a:ext>
                  </a:extLst>
                </p:cNvPr>
                <p:cNvSpPr/>
                <p:nvPr/>
              </p:nvSpPr>
              <p:spPr>
                <a:xfrm>
                  <a:off x="1315569" y="1421017"/>
                  <a:ext cx="478133" cy="1456219"/>
                </a:xfrm>
                <a:prstGeom prst="rect">
                  <a:avLst/>
                </a:prstGeom>
                <a:solidFill>
                  <a:srgbClr val="5E9BCF"/>
                </a:solidFill>
                <a:ln w="12700" cap="flat">
                  <a:noFill/>
                  <a:miter lim="400000"/>
                </a:ln>
                <a:effectLst/>
              </p:spPr>
              <p:txBody>
                <a:bodyPr wrap="square" lIns="35719" tIns="35719" rIns="35719" bIns="35719" numCol="1" anchor="ctr">
                  <a:noAutofit/>
                </a:bodyPr>
                <a:lstStyle/>
                <a:p>
                  <a:pPr>
                    <a:defRPr sz="2400">
                      <a:solidFill>
                        <a:srgbClr val="FFFFFF"/>
                      </a:solidFill>
                      <a:latin typeface="Helvetica Light"/>
                      <a:ea typeface="Helvetica Light"/>
                      <a:cs typeface="Helvetica Light"/>
                      <a:sym typeface="Helvetica Light"/>
                    </a:defRPr>
                  </a:pPr>
                  <a:endParaRPr sz="1687" dirty="0">
                    <a:latin typeface="Raleway" panose="020B0503030101060003" pitchFamily="34" charset="0"/>
                    <a:ea typeface="Verdana" panose="020B0604030504040204" pitchFamily="34" charset="0"/>
                  </a:endParaRPr>
                </a:p>
              </p:txBody>
            </p:sp>
            <p:sp>
              <p:nvSpPr>
                <p:cNvPr id="69" name="Rectangle">
                  <a:extLst>
                    <a:ext uri="{FF2B5EF4-FFF2-40B4-BE49-F238E27FC236}">
                      <a16:creationId xmlns:a16="http://schemas.microsoft.com/office/drawing/2014/main" id="{AE9D0458-608D-47A9-ABDD-6C7A81D1F782}"/>
                    </a:ext>
                  </a:extLst>
                </p:cNvPr>
                <p:cNvSpPr/>
                <p:nvPr/>
              </p:nvSpPr>
              <p:spPr>
                <a:xfrm>
                  <a:off x="2077002" y="1421017"/>
                  <a:ext cx="478132" cy="1456219"/>
                </a:xfrm>
                <a:prstGeom prst="rect">
                  <a:avLst/>
                </a:prstGeom>
                <a:solidFill>
                  <a:srgbClr val="5E9BCF"/>
                </a:solidFill>
                <a:ln w="12700" cap="flat">
                  <a:noFill/>
                  <a:miter lim="400000"/>
                </a:ln>
                <a:effectLst/>
              </p:spPr>
              <p:txBody>
                <a:bodyPr wrap="square" lIns="35719" tIns="35719" rIns="35719" bIns="35719" numCol="1" anchor="ctr">
                  <a:noAutofit/>
                </a:bodyPr>
                <a:lstStyle/>
                <a:p>
                  <a:pPr>
                    <a:defRPr sz="2400">
                      <a:solidFill>
                        <a:srgbClr val="FFFFFF"/>
                      </a:solidFill>
                      <a:latin typeface="Helvetica Light"/>
                      <a:ea typeface="Helvetica Light"/>
                      <a:cs typeface="Helvetica Light"/>
                      <a:sym typeface="Helvetica Light"/>
                    </a:defRPr>
                  </a:pPr>
                  <a:endParaRPr sz="1687" dirty="0">
                    <a:latin typeface="Raleway" panose="020B0503030101060003" pitchFamily="34" charset="0"/>
                    <a:ea typeface="Verdana" panose="020B0604030504040204" pitchFamily="34" charset="0"/>
                  </a:endParaRPr>
                </a:p>
              </p:txBody>
            </p:sp>
            <p:sp>
              <p:nvSpPr>
                <p:cNvPr id="70" name="Rectangle">
                  <a:extLst>
                    <a:ext uri="{FF2B5EF4-FFF2-40B4-BE49-F238E27FC236}">
                      <a16:creationId xmlns:a16="http://schemas.microsoft.com/office/drawing/2014/main" id="{A4DDF546-EC82-44AB-9F27-54D9118FFB2B}"/>
                    </a:ext>
                  </a:extLst>
                </p:cNvPr>
                <p:cNvSpPr/>
                <p:nvPr/>
              </p:nvSpPr>
              <p:spPr>
                <a:xfrm>
                  <a:off x="2838436" y="1421017"/>
                  <a:ext cx="478132" cy="1456219"/>
                </a:xfrm>
                <a:prstGeom prst="rect">
                  <a:avLst/>
                </a:prstGeom>
                <a:solidFill>
                  <a:srgbClr val="5E9BCF"/>
                </a:solidFill>
                <a:ln w="12700" cap="flat">
                  <a:noFill/>
                  <a:miter lim="400000"/>
                </a:ln>
                <a:effectLst/>
              </p:spPr>
              <p:txBody>
                <a:bodyPr wrap="square" lIns="35719" tIns="35719" rIns="35719" bIns="35719" numCol="1" anchor="ctr">
                  <a:noAutofit/>
                </a:bodyPr>
                <a:lstStyle/>
                <a:p>
                  <a:pPr>
                    <a:defRPr sz="2400">
                      <a:solidFill>
                        <a:srgbClr val="FFFFFF"/>
                      </a:solidFill>
                      <a:latin typeface="Helvetica Light"/>
                      <a:ea typeface="Helvetica Light"/>
                      <a:cs typeface="Helvetica Light"/>
                      <a:sym typeface="Helvetica Light"/>
                    </a:defRPr>
                  </a:pPr>
                  <a:endParaRPr sz="1687" dirty="0">
                    <a:latin typeface="Raleway" panose="020B0503030101060003" pitchFamily="34" charset="0"/>
                    <a:ea typeface="Verdana" panose="020B0604030504040204" pitchFamily="34" charset="0"/>
                  </a:endParaRPr>
                </a:p>
              </p:txBody>
            </p:sp>
            <p:sp>
              <p:nvSpPr>
                <p:cNvPr id="71" name="Triangle">
                  <a:extLst>
                    <a:ext uri="{FF2B5EF4-FFF2-40B4-BE49-F238E27FC236}">
                      <a16:creationId xmlns:a16="http://schemas.microsoft.com/office/drawing/2014/main" id="{F866C108-EC97-420D-8E0E-4E8406B245D7}"/>
                    </a:ext>
                  </a:extLst>
                </p:cNvPr>
                <p:cNvSpPr/>
                <p:nvPr/>
              </p:nvSpPr>
              <p:spPr>
                <a:xfrm>
                  <a:off x="437796" y="0"/>
                  <a:ext cx="3029819" cy="99581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5E9BCF"/>
                </a:solidFill>
                <a:ln w="12700" cap="flat">
                  <a:noFill/>
                  <a:miter lim="400000"/>
                </a:ln>
                <a:effectLst/>
              </p:spPr>
              <p:txBody>
                <a:bodyPr wrap="square" lIns="35719" tIns="35719" rIns="35719" bIns="35719" numCol="1" anchor="ctr">
                  <a:noAutofit/>
                </a:bodyPr>
                <a:lstStyle/>
                <a:p>
                  <a:pPr>
                    <a:defRPr sz="2400">
                      <a:solidFill>
                        <a:srgbClr val="FFFFFF"/>
                      </a:solidFill>
                      <a:latin typeface="Helvetica Light"/>
                      <a:ea typeface="Helvetica Light"/>
                      <a:cs typeface="Helvetica Light"/>
                      <a:sym typeface="Helvetica Light"/>
                    </a:defRPr>
                  </a:pPr>
                  <a:endParaRPr sz="1687" dirty="0">
                    <a:latin typeface="Raleway" panose="020B0503030101060003" pitchFamily="34" charset="0"/>
                    <a:ea typeface="Verdana" panose="020B0604030504040204" pitchFamily="34" charset="0"/>
                  </a:endParaRPr>
                </a:p>
              </p:txBody>
            </p:sp>
            <p:sp>
              <p:nvSpPr>
                <p:cNvPr id="72" name="Rectangle">
                  <a:extLst>
                    <a:ext uri="{FF2B5EF4-FFF2-40B4-BE49-F238E27FC236}">
                      <a16:creationId xmlns:a16="http://schemas.microsoft.com/office/drawing/2014/main" id="{05A94FCA-ACC1-4BB5-BA52-F581812FB426}"/>
                    </a:ext>
                  </a:extLst>
                </p:cNvPr>
                <p:cNvSpPr/>
                <p:nvPr/>
              </p:nvSpPr>
              <p:spPr>
                <a:xfrm>
                  <a:off x="395890" y="984527"/>
                  <a:ext cx="3113631" cy="264319"/>
                </a:xfrm>
                <a:prstGeom prst="rect">
                  <a:avLst/>
                </a:prstGeom>
                <a:solidFill>
                  <a:srgbClr val="5E9BCF"/>
                </a:solidFill>
                <a:ln w="12700" cap="flat">
                  <a:noFill/>
                  <a:miter lim="400000"/>
                </a:ln>
                <a:effectLst/>
              </p:spPr>
              <p:txBody>
                <a:bodyPr wrap="square" lIns="35719" tIns="35719" rIns="35719" bIns="35719" numCol="1" anchor="ctr">
                  <a:noAutofit/>
                </a:bodyPr>
                <a:lstStyle/>
                <a:p>
                  <a:pPr>
                    <a:defRPr sz="2400">
                      <a:solidFill>
                        <a:srgbClr val="FFFFFF"/>
                      </a:solidFill>
                      <a:latin typeface="Helvetica Light"/>
                      <a:ea typeface="Helvetica Light"/>
                      <a:cs typeface="Helvetica Light"/>
                      <a:sym typeface="Helvetica Light"/>
                    </a:defRPr>
                  </a:pPr>
                  <a:endParaRPr sz="1687" dirty="0">
                    <a:latin typeface="Raleway" panose="020B0503030101060003" pitchFamily="34" charset="0"/>
                    <a:ea typeface="Verdana" panose="020B0604030504040204" pitchFamily="34" charset="0"/>
                  </a:endParaRPr>
                </a:p>
              </p:txBody>
            </p:sp>
            <p:sp>
              <p:nvSpPr>
                <p:cNvPr id="73" name="Rectangle">
                  <a:extLst>
                    <a:ext uri="{FF2B5EF4-FFF2-40B4-BE49-F238E27FC236}">
                      <a16:creationId xmlns:a16="http://schemas.microsoft.com/office/drawing/2014/main" id="{554F2B86-4931-4D55-9F50-43445DE7B2CF}"/>
                    </a:ext>
                  </a:extLst>
                </p:cNvPr>
                <p:cNvSpPr/>
                <p:nvPr/>
              </p:nvSpPr>
              <p:spPr>
                <a:xfrm>
                  <a:off x="0" y="2866284"/>
                  <a:ext cx="3905413" cy="708388"/>
                </a:xfrm>
                <a:prstGeom prst="rect">
                  <a:avLst/>
                </a:prstGeom>
                <a:solidFill>
                  <a:srgbClr val="5E9BCF"/>
                </a:solidFill>
                <a:ln w="12700" cap="flat">
                  <a:noFill/>
                  <a:miter lim="400000"/>
                </a:ln>
                <a:effectLst/>
              </p:spPr>
              <p:txBody>
                <a:bodyPr wrap="square" lIns="35719" tIns="35719" rIns="35719" bIns="35719" numCol="1" anchor="ctr">
                  <a:noAutofit/>
                </a:bodyPr>
                <a:lstStyle/>
                <a:p>
                  <a:pPr>
                    <a:defRPr sz="2400">
                      <a:solidFill>
                        <a:srgbClr val="FFFFFF"/>
                      </a:solidFill>
                      <a:latin typeface="Helvetica Light"/>
                      <a:ea typeface="Helvetica Light"/>
                      <a:cs typeface="Helvetica Light"/>
                      <a:sym typeface="Helvetica Light"/>
                    </a:defRPr>
                  </a:pPr>
                  <a:endParaRPr sz="1687" dirty="0">
                    <a:latin typeface="Raleway" panose="020B0503030101060003" pitchFamily="34" charset="0"/>
                    <a:ea typeface="Verdana" panose="020B0604030504040204" pitchFamily="34" charset="0"/>
                  </a:endParaRPr>
                </a:p>
              </p:txBody>
            </p:sp>
          </p:grpSp>
          <p:sp>
            <p:nvSpPr>
              <p:cNvPr id="64" name="IUT">
                <a:extLst>
                  <a:ext uri="{FF2B5EF4-FFF2-40B4-BE49-F238E27FC236}">
                    <a16:creationId xmlns:a16="http://schemas.microsoft.com/office/drawing/2014/main" id="{855936E6-5303-4A0A-ADDF-BC00D6DC9E46}"/>
                  </a:ext>
                </a:extLst>
              </p:cNvPr>
              <p:cNvSpPr txBox="1"/>
              <p:nvPr/>
            </p:nvSpPr>
            <p:spPr>
              <a:xfrm>
                <a:off x="3991960" y="4443454"/>
                <a:ext cx="411972" cy="3183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a:solidFill>
                      <a:srgbClr val="FFFFFF"/>
                    </a:solidFill>
                    <a:latin typeface="Helvetica Light"/>
                    <a:ea typeface="Helvetica Light"/>
                    <a:cs typeface="Helvetica Light"/>
                    <a:sym typeface="Helvetica Light"/>
                  </a:defRPr>
                </a:lvl1pPr>
              </a:lstStyle>
              <a:p>
                <a:r>
                  <a:rPr lang="fr-FR" sz="1600" b="1" dirty="0">
                    <a:latin typeface="Raleway" panose="020B0503030101060003" pitchFamily="34" charset="0"/>
                    <a:ea typeface="Verdana" panose="020B0604030504040204" pitchFamily="34" charset="0"/>
                  </a:rPr>
                  <a:t>IUT</a:t>
                </a:r>
                <a:endParaRPr sz="1600" b="1" dirty="0">
                  <a:latin typeface="Raleway" panose="020B0503030101060003" pitchFamily="34" charset="0"/>
                  <a:ea typeface="Verdana" panose="020B0604030504040204" pitchFamily="34" charset="0"/>
                </a:endParaRPr>
              </a:p>
            </p:txBody>
          </p:sp>
          <p:sp>
            <p:nvSpPr>
              <p:cNvPr id="65" name="1175 étudiants">
                <a:extLst>
                  <a:ext uri="{FF2B5EF4-FFF2-40B4-BE49-F238E27FC236}">
                    <a16:creationId xmlns:a16="http://schemas.microsoft.com/office/drawing/2014/main" id="{7E39A21D-C033-4B3C-BB59-3061A641A9AA}"/>
                  </a:ext>
                </a:extLst>
              </p:cNvPr>
              <p:cNvSpPr txBox="1"/>
              <p:nvPr/>
            </p:nvSpPr>
            <p:spPr>
              <a:xfrm>
                <a:off x="2985573" y="5714648"/>
                <a:ext cx="2426576" cy="3183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lvl1pPr>
                  <a:defRPr sz="3100" b="1">
                    <a:solidFill>
                      <a:srgbClr val="FFFFFF"/>
                    </a:solidFill>
                    <a:latin typeface="+mn-lt"/>
                    <a:ea typeface="+mn-ea"/>
                    <a:cs typeface="+mn-cs"/>
                    <a:sym typeface="Helvetica"/>
                  </a:defRPr>
                </a:lvl1pPr>
              </a:lstStyle>
              <a:p>
                <a:pPr algn="ctr"/>
                <a:r>
                  <a:rPr lang="fr-FR" sz="1600" dirty="0">
                    <a:solidFill>
                      <a:schemeClr val="bg1"/>
                    </a:solidFill>
                    <a:latin typeface="Raleway" panose="020B0503030101060003" pitchFamily="34" charset="0"/>
                  </a:rPr>
                  <a:t>1 288 </a:t>
                </a:r>
                <a:r>
                  <a:rPr lang="fr-FR" sz="1600" dirty="0" err="1">
                    <a:solidFill>
                      <a:schemeClr val="bg1"/>
                    </a:solidFill>
                    <a:latin typeface="Raleway" panose="020B0503030101060003" pitchFamily="34" charset="0"/>
                  </a:rPr>
                  <a:t>étudiant·es</a:t>
                </a:r>
                <a:endParaRPr sz="1600" dirty="0">
                  <a:solidFill>
                    <a:schemeClr val="bg1"/>
                  </a:solidFill>
                  <a:latin typeface="Raleway" panose="020B0503030101060003" pitchFamily="34" charset="0"/>
                </a:endParaRPr>
              </a:p>
            </p:txBody>
          </p:sp>
        </p:grpSp>
        <p:sp>
          <p:nvSpPr>
            <p:cNvPr id="12" name="ZoneTexte 11">
              <a:extLst>
                <a:ext uri="{FF2B5EF4-FFF2-40B4-BE49-F238E27FC236}">
                  <a16:creationId xmlns:a16="http://schemas.microsoft.com/office/drawing/2014/main" id="{8CA2927C-219A-24E4-7280-8E80FD42C568}"/>
                </a:ext>
              </a:extLst>
            </p:cNvPr>
            <p:cNvSpPr txBox="1"/>
            <p:nvPr/>
          </p:nvSpPr>
          <p:spPr>
            <a:xfrm>
              <a:off x="9747115" y="3112850"/>
              <a:ext cx="2101174" cy="646331"/>
            </a:xfrm>
            <a:prstGeom prst="rect">
              <a:avLst/>
            </a:prstGeom>
            <a:noFill/>
          </p:spPr>
          <p:txBody>
            <a:bodyPr wrap="square" rtlCol="0">
              <a:spAutoFit/>
            </a:bodyPr>
            <a:lstStyle/>
            <a:p>
              <a:pPr algn="ctr"/>
              <a:r>
                <a:rPr lang="fr-FR" dirty="0"/>
                <a:t>Gouvernance revisitée </a:t>
              </a:r>
            </a:p>
          </p:txBody>
        </p:sp>
        <p:sp>
          <p:nvSpPr>
            <p:cNvPr id="13" name="ZoneTexte 12">
              <a:extLst>
                <a:ext uri="{FF2B5EF4-FFF2-40B4-BE49-F238E27FC236}">
                  <a16:creationId xmlns:a16="http://schemas.microsoft.com/office/drawing/2014/main" id="{D76E0E7E-A9BD-C6BB-8347-515400A9DF2A}"/>
                </a:ext>
              </a:extLst>
            </p:cNvPr>
            <p:cNvSpPr txBox="1"/>
            <p:nvPr/>
          </p:nvSpPr>
          <p:spPr>
            <a:xfrm>
              <a:off x="262546" y="2509025"/>
              <a:ext cx="2140152" cy="923330"/>
            </a:xfrm>
            <a:prstGeom prst="rect">
              <a:avLst/>
            </a:prstGeom>
            <a:noFill/>
          </p:spPr>
          <p:txBody>
            <a:bodyPr wrap="square" rtlCol="0">
              <a:spAutoFit/>
            </a:bodyPr>
            <a:lstStyle/>
            <a:p>
              <a:pPr algn="ctr"/>
              <a:r>
                <a:rPr lang="fr-FR" dirty="0"/>
                <a:t>Interdisciplinarité est la clef de voute</a:t>
              </a:r>
            </a:p>
          </p:txBody>
        </p:sp>
      </p:grpSp>
      <p:pic>
        <p:nvPicPr>
          <p:cNvPr id="4" name="Picture 2" descr="logo vectoriel Université de La Rochelle – Logothèque vectorielle">
            <a:extLst>
              <a:ext uri="{FF2B5EF4-FFF2-40B4-BE49-F238E27FC236}">
                <a16:creationId xmlns:a16="http://schemas.microsoft.com/office/drawing/2014/main" id="{5DA6E91E-EEAC-7B35-1038-9C13F11A599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6390" r="25068" b="6100"/>
          <a:stretch/>
        </p:blipFill>
        <p:spPr bwMode="auto">
          <a:xfrm>
            <a:off x="410648" y="222646"/>
            <a:ext cx="1160044" cy="11398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36583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3F6FFBED-63C5-FE04-D13B-15883B8771DD}"/>
              </a:ext>
            </a:extLst>
          </p:cNvPr>
          <p:cNvSpPr>
            <a:spLocks noGrp="1"/>
          </p:cNvSpPr>
          <p:nvPr>
            <p:ph idx="1"/>
          </p:nvPr>
        </p:nvSpPr>
        <p:spPr>
          <a:xfrm>
            <a:off x="336884" y="2019892"/>
            <a:ext cx="11518231" cy="4351338"/>
          </a:xfrm>
        </p:spPr>
        <p:txBody>
          <a:bodyPr>
            <a:normAutofit/>
          </a:bodyPr>
          <a:lstStyle/>
          <a:p>
            <a:pPr>
              <a:buFont typeface="Arial" panose="020B0604020202020204" pitchFamily="34" charset="0"/>
              <a:buChar char="•"/>
            </a:pPr>
            <a:r>
              <a:rPr lang="fr-FR" sz="2000" b="1" dirty="0"/>
              <a:t>L'évolution des contenus pédagogiques :</a:t>
            </a:r>
            <a:endParaRPr lang="fr-FR" sz="2000" dirty="0"/>
          </a:p>
          <a:p>
            <a:pPr marL="742950" lvl="1" indent="-285750">
              <a:buFont typeface="Arial" panose="020B0604020202020204" pitchFamily="34" charset="0"/>
              <a:buChar char="•"/>
            </a:pPr>
            <a:r>
              <a:rPr lang="fr-FR" sz="2000" dirty="0"/>
              <a:t>Intégration de compétences transversales (soft skills)</a:t>
            </a:r>
          </a:p>
          <a:p>
            <a:pPr marL="742950" lvl="1" indent="-285750">
              <a:buFont typeface="Arial" panose="020B0604020202020204" pitchFamily="34" charset="0"/>
              <a:buChar char="•"/>
            </a:pPr>
            <a:r>
              <a:rPr lang="fr-FR" sz="2000" dirty="0"/>
              <a:t>Enseignements axés sur la pratique </a:t>
            </a:r>
          </a:p>
          <a:p>
            <a:pPr marL="742950" lvl="1" indent="-285750">
              <a:buFont typeface="Arial" panose="020B0604020202020204" pitchFamily="34" charset="0"/>
              <a:buChar char="•"/>
            </a:pPr>
            <a:r>
              <a:rPr lang="fr-FR" sz="2000" dirty="0"/>
              <a:t>Intervention de professionnels</a:t>
            </a:r>
          </a:p>
          <a:p>
            <a:pPr marL="285750" indent="-285750"/>
            <a:r>
              <a:rPr lang="fr-FR" sz="2000" b="1" dirty="0"/>
              <a:t>Le développement de l'alternance et des stages :</a:t>
            </a:r>
            <a:endParaRPr lang="fr-FR" sz="2000" dirty="0"/>
          </a:p>
          <a:p>
            <a:pPr marL="742950" lvl="1" indent="-285750">
              <a:buFont typeface="Arial" panose="020B0604020202020204" pitchFamily="34" charset="0"/>
              <a:buChar char="•"/>
            </a:pPr>
            <a:r>
              <a:rPr lang="fr-FR" sz="2000" dirty="0"/>
              <a:t>Licences professionnelles, Masters professionnels, BUT (</a:t>
            </a:r>
            <a:r>
              <a:rPr lang="fr-FR" sz="2000" dirty="0" err="1"/>
              <a:t>Bachelors</a:t>
            </a:r>
            <a:r>
              <a:rPr lang="fr-FR" sz="2000" dirty="0"/>
              <a:t> Universitaires de Technologie) </a:t>
            </a:r>
          </a:p>
          <a:p>
            <a:pPr marL="742950" lvl="1" indent="-285750">
              <a:buFont typeface="Arial" panose="020B0604020202020204" pitchFamily="34" charset="0"/>
              <a:buChar char="•"/>
            </a:pPr>
            <a:r>
              <a:rPr lang="fr-FR" sz="2000" dirty="0"/>
              <a:t>Stages obligatoires</a:t>
            </a:r>
          </a:p>
          <a:p>
            <a:pPr>
              <a:buFont typeface="Arial" panose="020B0604020202020204" pitchFamily="34" charset="0"/>
              <a:buChar char="•"/>
            </a:pPr>
            <a:r>
              <a:rPr lang="fr-FR" sz="2000" b="1" dirty="0"/>
              <a:t>L'accompagnement à l'insertion professionnelle :</a:t>
            </a:r>
            <a:endParaRPr lang="fr-FR" sz="2000" dirty="0"/>
          </a:p>
          <a:p>
            <a:pPr marL="742950" lvl="1" indent="-285750">
              <a:buFont typeface="Arial" panose="020B0604020202020204" pitchFamily="34" charset="0"/>
              <a:buChar char="•"/>
            </a:pPr>
            <a:r>
              <a:rPr lang="fr-FR" sz="2000" dirty="0"/>
              <a:t>Services d'orientation et d'aide à l'insertion professionnelle (SCUIO-IP) </a:t>
            </a:r>
          </a:p>
          <a:p>
            <a:pPr marL="742950" lvl="1" indent="-285750">
              <a:buFont typeface="Arial" panose="020B0604020202020204" pitchFamily="34" charset="0"/>
              <a:buChar char="•"/>
            </a:pPr>
            <a:r>
              <a:rPr lang="fr-FR" sz="2000" dirty="0"/>
              <a:t>Forums métiers et journées de recrutement</a:t>
            </a:r>
          </a:p>
          <a:p>
            <a:pPr marL="742950" lvl="1" indent="-285750">
              <a:buFont typeface="Arial" panose="020B0604020202020204" pitchFamily="34" charset="0"/>
              <a:buChar char="•"/>
            </a:pPr>
            <a:r>
              <a:rPr lang="fr-FR" sz="2000" dirty="0"/>
              <a:t>Développement des réseaux d'anciens (</a:t>
            </a:r>
            <a:r>
              <a:rPr lang="fr-FR" sz="2000" dirty="0" err="1"/>
              <a:t>alumni</a:t>
            </a:r>
            <a:r>
              <a:rPr lang="fr-FR" sz="2000" dirty="0"/>
              <a:t>)</a:t>
            </a:r>
          </a:p>
          <a:p>
            <a:pPr>
              <a:buFont typeface="Arial" panose="020B0604020202020204" pitchFamily="34" charset="0"/>
              <a:buChar char="•"/>
            </a:pPr>
            <a:r>
              <a:rPr lang="fr-FR" sz="2000" b="1" dirty="0"/>
              <a:t>Le lien avec la recherche </a:t>
            </a:r>
            <a:endParaRPr lang="fr-FR" sz="2000" dirty="0"/>
          </a:p>
          <a:p>
            <a:endParaRPr lang="fr-FR" sz="2000" dirty="0"/>
          </a:p>
        </p:txBody>
      </p:sp>
      <p:sp>
        <p:nvSpPr>
          <p:cNvPr id="4" name="Titre 1">
            <a:extLst>
              <a:ext uri="{FF2B5EF4-FFF2-40B4-BE49-F238E27FC236}">
                <a16:creationId xmlns:a16="http://schemas.microsoft.com/office/drawing/2014/main" id="{1AF1BC14-670E-39BC-777F-449A8BC97288}"/>
              </a:ext>
            </a:extLst>
          </p:cNvPr>
          <p:cNvSpPr>
            <a:spLocks noGrp="1"/>
          </p:cNvSpPr>
          <p:nvPr>
            <p:ph type="title"/>
          </p:nvPr>
        </p:nvSpPr>
        <p:spPr>
          <a:xfrm>
            <a:off x="356936" y="740770"/>
            <a:ext cx="11956301" cy="999808"/>
          </a:xfrm>
        </p:spPr>
        <p:txBody>
          <a:bodyPr>
            <a:noAutofit/>
          </a:bodyPr>
          <a:lstStyle/>
          <a:p>
            <a:r>
              <a:rPr lang="fr-FR" sz="3600" b="1" dirty="0">
                <a:solidFill>
                  <a:schemeClr val="accent1">
                    <a:lumMod val="50000"/>
                  </a:schemeClr>
                </a:solidFill>
              </a:rPr>
              <a:t>Problématique : </a:t>
            </a:r>
            <a:r>
              <a:rPr lang="fr-FR" sz="3200" dirty="0">
                <a:solidFill>
                  <a:schemeClr val="accent1">
                    <a:lumMod val="50000"/>
                  </a:schemeClr>
                </a:solidFill>
              </a:rPr>
              <a:t>la professionnalisation à l’université … </a:t>
            </a:r>
            <a:br>
              <a:rPr lang="fr-FR" sz="3200" dirty="0">
                <a:solidFill>
                  <a:schemeClr val="accent1">
                    <a:lumMod val="50000"/>
                  </a:schemeClr>
                </a:solidFill>
              </a:rPr>
            </a:br>
            <a:r>
              <a:rPr lang="fr-FR" sz="3200" dirty="0">
                <a:solidFill>
                  <a:schemeClr val="accent1">
                    <a:lumMod val="50000"/>
                  </a:schemeClr>
                </a:solidFill>
              </a:rPr>
              <a:t>quelques actions et dispositifs…</a:t>
            </a:r>
            <a:endParaRPr lang="fr-FR" sz="3600" b="1" dirty="0">
              <a:solidFill>
                <a:schemeClr val="accent1">
                  <a:lumMod val="50000"/>
                </a:schemeClr>
              </a:solidFill>
            </a:endParaRPr>
          </a:p>
        </p:txBody>
      </p:sp>
      <p:grpSp>
        <p:nvGrpSpPr>
          <p:cNvPr id="5" name="Groupe 4">
            <a:extLst>
              <a:ext uri="{FF2B5EF4-FFF2-40B4-BE49-F238E27FC236}">
                <a16:creationId xmlns:a16="http://schemas.microsoft.com/office/drawing/2014/main" id="{A1BE362B-9255-50F7-C8DA-F057834E6265}"/>
              </a:ext>
            </a:extLst>
          </p:cNvPr>
          <p:cNvGrpSpPr/>
          <p:nvPr/>
        </p:nvGrpSpPr>
        <p:grpSpPr>
          <a:xfrm>
            <a:off x="-43544" y="-4101"/>
            <a:ext cx="13640942" cy="748208"/>
            <a:chOff x="-43544" y="-4101"/>
            <a:chExt cx="13640942" cy="748208"/>
          </a:xfrm>
        </p:grpSpPr>
        <p:pic>
          <p:nvPicPr>
            <p:cNvPr id="6" name="Image 5">
              <a:extLst>
                <a:ext uri="{FF2B5EF4-FFF2-40B4-BE49-F238E27FC236}">
                  <a16:creationId xmlns:a16="http://schemas.microsoft.com/office/drawing/2014/main" id="{4786D7ED-4529-617A-37FF-D80A30D78197}"/>
                </a:ext>
              </a:extLst>
            </p:cNvPr>
            <p:cNvPicPr>
              <a:picLocks noChangeAspect="1"/>
            </p:cNvPicPr>
            <p:nvPr/>
          </p:nvPicPr>
          <p:blipFill>
            <a:blip r:embed="rId3"/>
            <a:stretch>
              <a:fillRect/>
            </a:stretch>
          </p:blipFill>
          <p:spPr>
            <a:xfrm>
              <a:off x="0" y="0"/>
              <a:ext cx="4305901" cy="533474"/>
            </a:xfrm>
            <a:prstGeom prst="rect">
              <a:avLst/>
            </a:prstGeom>
          </p:spPr>
        </p:pic>
        <p:pic>
          <p:nvPicPr>
            <p:cNvPr id="7" name="Picture 2" descr="logo vectoriel Ministère de l'Enseignement supérieur et de la Recherche ...">
              <a:extLst>
                <a:ext uri="{FF2B5EF4-FFF2-40B4-BE49-F238E27FC236}">
                  <a16:creationId xmlns:a16="http://schemas.microsoft.com/office/drawing/2014/main" id="{6DB0B17A-0F89-BF8C-12E4-0662BC6F95C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05901" y="-4101"/>
              <a:ext cx="1058351" cy="537575"/>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a:extLst>
                <a:ext uri="{FF2B5EF4-FFF2-40B4-BE49-F238E27FC236}">
                  <a16:creationId xmlns:a16="http://schemas.microsoft.com/office/drawing/2014/main" id="{64425220-EDD7-1CC5-6A4B-12EEF349AF75}"/>
                </a:ext>
              </a:extLst>
            </p:cNvPr>
            <p:cNvSpPr txBox="1"/>
            <p:nvPr/>
          </p:nvSpPr>
          <p:spPr>
            <a:xfrm>
              <a:off x="5407796" y="5443"/>
              <a:ext cx="8189602" cy="738664"/>
            </a:xfrm>
            <a:prstGeom prst="rect">
              <a:avLst/>
            </a:prstGeom>
            <a:noFill/>
          </p:spPr>
          <p:txBody>
            <a:bodyPr wrap="square">
              <a:spAutoFit/>
            </a:bodyPr>
            <a:lstStyle/>
            <a:p>
              <a:r>
                <a:rPr lang="fr-FR" sz="1400" b="1" u="none" strike="noStrike" cap="small" baseline="0" dirty="0">
                  <a:latin typeface="Alegreya"/>
                </a:rPr>
                <a:t>Le rôle des universités dans la professionnalisation                                               </a:t>
              </a:r>
              <a:r>
                <a:rPr lang="fr-FR" sz="1400" u="none" strike="noStrike" cap="small" baseline="0" dirty="0">
                  <a:latin typeface="Alegreya"/>
                </a:rPr>
                <a:t>03/06/2025</a:t>
              </a:r>
              <a:br>
                <a:rPr lang="fr-FR" sz="1400" u="none" strike="noStrike" cap="small" baseline="0" dirty="0">
                  <a:latin typeface="Alegreya"/>
                </a:rPr>
              </a:br>
              <a:r>
                <a:rPr lang="fr-FR" sz="1400" cap="small" dirty="0">
                  <a:latin typeface="Alegreya"/>
                </a:rPr>
                <a:t>Solveig Fernagu &amp; Jean Marc </a:t>
              </a:r>
              <a:r>
                <a:rPr lang="fr-FR" sz="1400" cap="small" dirty="0" err="1">
                  <a:latin typeface="Alegreya"/>
                </a:rPr>
                <a:t>Ogier</a:t>
              </a:r>
              <a:r>
                <a:rPr lang="fr-FR" sz="1400" cap="small" dirty="0">
                  <a:latin typeface="Alegreya"/>
                </a:rPr>
                <a:t>, CESI</a:t>
              </a:r>
            </a:p>
            <a:p>
              <a:endParaRPr lang="fr-FR" sz="1400" cap="small" dirty="0">
                <a:latin typeface="Alegreya"/>
              </a:endParaRPr>
            </a:p>
          </p:txBody>
        </p:sp>
        <p:cxnSp>
          <p:nvCxnSpPr>
            <p:cNvPr id="9" name="Connecteur droit 8">
              <a:extLst>
                <a:ext uri="{FF2B5EF4-FFF2-40B4-BE49-F238E27FC236}">
                  <a16:creationId xmlns:a16="http://schemas.microsoft.com/office/drawing/2014/main" id="{909FB274-4613-DE38-9295-2DD454866D92}"/>
                </a:ext>
              </a:extLst>
            </p:cNvPr>
            <p:cNvCxnSpPr/>
            <p:nvPr/>
          </p:nvCxnSpPr>
          <p:spPr>
            <a:xfrm>
              <a:off x="-43544" y="533474"/>
              <a:ext cx="12387943" cy="0"/>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1" name="ZoneTexte 10">
            <a:extLst>
              <a:ext uri="{FF2B5EF4-FFF2-40B4-BE49-F238E27FC236}">
                <a16:creationId xmlns:a16="http://schemas.microsoft.com/office/drawing/2014/main" id="{CB1666B8-B9BD-672B-0664-57587E5F839E}"/>
              </a:ext>
            </a:extLst>
          </p:cNvPr>
          <p:cNvSpPr txBox="1"/>
          <p:nvPr/>
        </p:nvSpPr>
        <p:spPr>
          <a:xfrm>
            <a:off x="5033211" y="6032138"/>
            <a:ext cx="6821904" cy="584775"/>
          </a:xfrm>
          <a:prstGeom prst="rect">
            <a:avLst/>
          </a:prstGeom>
          <a:noFill/>
        </p:spPr>
        <p:txBody>
          <a:bodyPr wrap="square">
            <a:spAutoFit/>
          </a:bodyPr>
          <a:lstStyle/>
          <a:p>
            <a:r>
              <a:rPr lang="fr-FR" sz="3200" b="1" dirty="0">
                <a:solidFill>
                  <a:schemeClr val="accent1">
                    <a:lumMod val="50000"/>
                  </a:schemeClr>
                </a:solidFill>
              </a:rPr>
              <a:t>Mais</a:t>
            </a:r>
            <a:r>
              <a:rPr lang="fr-FR" sz="3200" dirty="0">
                <a:solidFill>
                  <a:schemeClr val="accent1">
                    <a:lumMod val="50000"/>
                  </a:schemeClr>
                </a:solidFill>
              </a:rPr>
              <a:t> </a:t>
            </a:r>
            <a:r>
              <a:rPr lang="fr-FR" sz="3200" b="1" dirty="0">
                <a:solidFill>
                  <a:schemeClr val="accent1">
                    <a:lumMod val="50000"/>
                  </a:schemeClr>
                </a:solidFill>
              </a:rPr>
              <a:t>pour quelle professionnalisation?</a:t>
            </a:r>
            <a:endParaRPr lang="fr-FR" sz="3200" dirty="0"/>
          </a:p>
        </p:txBody>
      </p:sp>
    </p:spTree>
    <p:extLst>
      <p:ext uri="{BB962C8B-B14F-4D97-AF65-F5344CB8AC3E}">
        <p14:creationId xmlns:p14="http://schemas.microsoft.com/office/powerpoint/2010/main" val="4049590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500" fill="hold"/>
                                        <p:tgtEl>
                                          <p:spTgt spid="11"/>
                                        </p:tgtEl>
                                        <p:attrNameLst>
                                          <p:attrName>ppt_w</p:attrName>
                                        </p:attrNameLst>
                                      </p:cBhvr>
                                      <p:tavLst>
                                        <p:tav tm="0">
                                          <p:val>
                                            <p:fltVal val="0"/>
                                          </p:val>
                                        </p:tav>
                                        <p:tav tm="100000">
                                          <p:val>
                                            <p:strVal val="#ppt_w"/>
                                          </p:val>
                                        </p:tav>
                                      </p:tavLst>
                                    </p:anim>
                                    <p:anim calcmode="lin" valueType="num">
                                      <p:cBhvr>
                                        <p:cTn id="40" dur="500" fill="hold"/>
                                        <p:tgtEl>
                                          <p:spTgt spid="11"/>
                                        </p:tgtEl>
                                        <p:attrNameLst>
                                          <p:attrName>ppt_h</p:attrName>
                                        </p:attrNameLst>
                                      </p:cBhvr>
                                      <p:tavLst>
                                        <p:tav tm="0">
                                          <p:val>
                                            <p:fltVal val="0"/>
                                          </p:val>
                                        </p:tav>
                                        <p:tav tm="100000">
                                          <p:val>
                                            <p:strVal val="#ppt_h"/>
                                          </p:val>
                                        </p:tav>
                                      </p:tavLst>
                                    </p:anim>
                                    <p:animEffect transition="in" filter="fade">
                                      <p:cBhvr>
                                        <p:cTn id="4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4BABA984-762D-41AE-924E-0A7B5544668B}"/>
              </a:ext>
            </a:extLst>
          </p:cNvPr>
          <p:cNvSpPr>
            <a:spLocks noGrp="1"/>
          </p:cNvSpPr>
          <p:nvPr>
            <p:ph type="sldNum" sz="quarter" idx="12"/>
          </p:nvPr>
        </p:nvSpPr>
        <p:spPr/>
        <p:txBody>
          <a:bodyPr/>
          <a:lstStyle/>
          <a:p>
            <a:fld id="{DB324822-C6A4-46FB-813A-DB567823C0AB}" type="slidenum">
              <a:rPr lang="fr-FR" smtClean="0"/>
              <a:pPr/>
              <a:t>20</a:t>
            </a:fld>
            <a:endParaRPr lang="fr-FR" dirty="0"/>
          </a:p>
        </p:txBody>
      </p:sp>
      <p:sp>
        <p:nvSpPr>
          <p:cNvPr id="3" name="Titre 7">
            <a:extLst>
              <a:ext uri="{FF2B5EF4-FFF2-40B4-BE49-F238E27FC236}">
                <a16:creationId xmlns:a16="http://schemas.microsoft.com/office/drawing/2014/main" id="{7C6ADBDE-8371-8BA6-64FC-B52B563282AD}"/>
              </a:ext>
            </a:extLst>
          </p:cNvPr>
          <p:cNvSpPr txBox="1">
            <a:spLocks/>
          </p:cNvSpPr>
          <p:nvPr/>
        </p:nvSpPr>
        <p:spPr>
          <a:xfrm>
            <a:off x="1612899" y="-1530351"/>
            <a:ext cx="9593073" cy="224790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5000" b="1" kern="1200" cap="all" baseline="0">
                <a:solidFill>
                  <a:schemeClr val="bg1"/>
                </a:solidFill>
                <a:latin typeface="Raleway" panose="020B0503030101060003" pitchFamily="34" charset="0"/>
                <a:ea typeface="+mj-ea"/>
                <a:cs typeface="+mj-cs"/>
              </a:defRPr>
            </a:lvl1pPr>
          </a:lstStyle>
          <a:p>
            <a:r>
              <a:rPr lang="fr-FR" sz="2000" dirty="0">
                <a:solidFill>
                  <a:schemeClr val="accent1"/>
                </a:solidFill>
              </a:rPr>
              <a:t>Politique d’innovation socio-économique</a:t>
            </a:r>
            <a:endParaRPr lang="fr-FR" sz="1600" dirty="0">
              <a:solidFill>
                <a:schemeClr val="accent1"/>
              </a:solidFill>
            </a:endParaRPr>
          </a:p>
        </p:txBody>
      </p:sp>
      <p:pic>
        <p:nvPicPr>
          <p:cNvPr id="4" name="Picture 2" descr="logo vectoriel Université de La Rochelle – Logothèque vectorielle">
            <a:extLst>
              <a:ext uri="{FF2B5EF4-FFF2-40B4-BE49-F238E27FC236}">
                <a16:creationId xmlns:a16="http://schemas.microsoft.com/office/drawing/2014/main" id="{CB2B022D-DC6F-8A80-29BF-0CEC0E46BC96}"/>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6390" r="25068" b="6100"/>
          <a:stretch/>
        </p:blipFill>
        <p:spPr bwMode="auto">
          <a:xfrm>
            <a:off x="410648" y="222646"/>
            <a:ext cx="1160044" cy="1139809"/>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2A9A04B8-0722-252D-0516-9AAA37E59889}"/>
              </a:ext>
            </a:extLst>
          </p:cNvPr>
          <p:cNvSpPr txBox="1"/>
          <p:nvPr/>
        </p:nvSpPr>
        <p:spPr>
          <a:xfrm>
            <a:off x="1612899" y="632889"/>
            <a:ext cx="4482286" cy="646331"/>
          </a:xfrm>
          <a:prstGeom prst="rect">
            <a:avLst/>
          </a:prstGeom>
          <a:noFill/>
        </p:spPr>
        <p:txBody>
          <a:bodyPr wrap="square" rtlCol="0">
            <a:spAutoFit/>
          </a:bodyPr>
          <a:lstStyle/>
          <a:p>
            <a:r>
              <a:rPr lang="fr-FR" i="1" dirty="0">
                <a:solidFill>
                  <a:schemeClr val="accent1">
                    <a:lumMod val="50000"/>
                  </a:schemeClr>
                </a:solidFill>
              </a:rPr>
              <a:t>Pascal </a:t>
            </a:r>
            <a:r>
              <a:rPr lang="fr-FR" i="1" dirty="0" err="1">
                <a:solidFill>
                  <a:schemeClr val="accent1">
                    <a:lumMod val="50000"/>
                  </a:schemeClr>
                </a:solidFill>
              </a:rPr>
              <a:t>Estraillier</a:t>
            </a:r>
            <a:endParaRPr lang="fr-FR" i="1" dirty="0">
              <a:solidFill>
                <a:schemeClr val="accent1">
                  <a:lumMod val="50000"/>
                </a:schemeClr>
              </a:solidFill>
            </a:endParaRPr>
          </a:p>
          <a:p>
            <a:r>
              <a:rPr lang="fr-FR" i="1" dirty="0">
                <a:solidFill>
                  <a:schemeClr val="accent1">
                    <a:lumMod val="50000"/>
                  </a:schemeClr>
                </a:solidFill>
              </a:rPr>
              <a:t>Vice-président IDSE</a:t>
            </a:r>
          </a:p>
        </p:txBody>
      </p:sp>
    </p:spTree>
    <p:extLst>
      <p:ext uri="{BB962C8B-B14F-4D97-AF65-F5344CB8AC3E}">
        <p14:creationId xmlns:p14="http://schemas.microsoft.com/office/powerpoint/2010/main" val="29548631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18209755-E950-414D-B46C-D6A34315319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324822-C6A4-46FB-813A-DB567823C0AB}" type="slidenum">
              <a:rPr kumimoji="0" lang="fr-FR" sz="1000" b="1" i="0" u="none" strike="noStrike" kern="1200" cap="none" spc="0" normalizeH="0" baseline="0" noProof="0" smtClean="0">
                <a:ln>
                  <a:noFill/>
                </a:ln>
                <a:solidFill>
                  <a:prstClr val="black"/>
                </a:solidFill>
                <a:effectLst/>
                <a:uLnTx/>
                <a:uFillTx/>
                <a:latin typeface="Raleway" panose="020B05030301010600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fr-FR" sz="1000" b="1" i="0" u="none" strike="noStrike" kern="1200" cap="none" spc="0" normalizeH="0" baseline="0" noProof="0">
              <a:ln>
                <a:noFill/>
              </a:ln>
              <a:solidFill>
                <a:prstClr val="black"/>
              </a:solidFill>
              <a:effectLst/>
              <a:uLnTx/>
              <a:uFillTx/>
              <a:latin typeface="Raleway" panose="020B0503030101060003" pitchFamily="34" charset="0"/>
              <a:ea typeface="+mn-ea"/>
              <a:cs typeface="+mn-cs"/>
            </a:endParaRPr>
          </a:p>
        </p:txBody>
      </p:sp>
      <p:sp>
        <p:nvSpPr>
          <p:cNvPr id="6" name="Espace réservé du texte 5">
            <a:extLst>
              <a:ext uri="{FF2B5EF4-FFF2-40B4-BE49-F238E27FC236}">
                <a16:creationId xmlns:a16="http://schemas.microsoft.com/office/drawing/2014/main" id="{25C358C6-6770-421E-88E2-1380D75C1AF5}"/>
              </a:ext>
            </a:extLst>
          </p:cNvPr>
          <p:cNvSpPr>
            <a:spLocks noGrp="1"/>
          </p:cNvSpPr>
          <p:nvPr>
            <p:ph type="body" idx="12"/>
          </p:nvPr>
        </p:nvSpPr>
        <p:spPr/>
        <p:txBody>
          <a:bodyPr lIns="91440" tIns="45720" rIns="91440" bIns="45720" anchor="t" anchorCtr="0">
            <a:normAutofit fontScale="77500" lnSpcReduction="20000"/>
          </a:bodyPr>
          <a:lstStyle/>
          <a:p>
            <a:r>
              <a:rPr lang="en-GB">
                <a:latin typeface="Raleway"/>
              </a:rPr>
              <a:t>STRUCTURATION FILIères &amp; coordination</a:t>
            </a:r>
          </a:p>
        </p:txBody>
      </p:sp>
      <p:sp>
        <p:nvSpPr>
          <p:cNvPr id="7" name="Espace réservé du pied de page 6">
            <a:extLst>
              <a:ext uri="{FF2B5EF4-FFF2-40B4-BE49-F238E27FC236}">
                <a16:creationId xmlns:a16="http://schemas.microsoft.com/office/drawing/2014/main" id="{434D1DD3-9987-441F-8A96-18650C6FD4F2}"/>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a:ln>
                  <a:noFill/>
                </a:ln>
                <a:solidFill>
                  <a:prstClr val="black"/>
                </a:solidFill>
                <a:effectLst/>
                <a:uLnTx/>
                <a:uFillTx/>
                <a:latin typeface="Raleway" panose="020B0503030101060003" pitchFamily="34" charset="0"/>
                <a:ea typeface="+mn-ea"/>
                <a:cs typeface="+mn-cs"/>
              </a:rPr>
              <a:t>Stratégie IDSE</a:t>
            </a:r>
          </a:p>
        </p:txBody>
      </p:sp>
      <p:sp>
        <p:nvSpPr>
          <p:cNvPr id="8" name="Espace réservé de la date 7">
            <a:extLst>
              <a:ext uri="{FF2B5EF4-FFF2-40B4-BE49-F238E27FC236}">
                <a16:creationId xmlns:a16="http://schemas.microsoft.com/office/drawing/2014/main" id="{3F46BF85-34AC-4C8F-A898-098B7FFA6EF8}"/>
              </a:ext>
            </a:extLst>
          </p:cNvPr>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a:ln>
                  <a:noFill/>
                </a:ln>
                <a:solidFill>
                  <a:prstClr val="black"/>
                </a:solidFill>
                <a:effectLst/>
                <a:uLnTx/>
                <a:uFillTx/>
                <a:latin typeface="Raleway" panose="020B0503030101060003" pitchFamily="34" charset="0"/>
                <a:ea typeface="+mn-ea"/>
                <a:cs typeface="+mn-cs"/>
              </a:rPr>
              <a:t>20 septembre 2021</a:t>
            </a:r>
          </a:p>
        </p:txBody>
      </p:sp>
      <p:pic>
        <p:nvPicPr>
          <p:cNvPr id="26" name="Espace réservé pour une image  25">
            <a:extLst>
              <a:ext uri="{FF2B5EF4-FFF2-40B4-BE49-F238E27FC236}">
                <a16:creationId xmlns:a16="http://schemas.microsoft.com/office/drawing/2014/main" id="{4204AA10-3F73-4DD9-8949-6C301D86C546}"/>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2800" b="2800"/>
          <a:stretch>
            <a:fillRect/>
          </a:stretch>
        </p:blipFill>
        <p:spPr>
          <a:xfrm>
            <a:off x="1468438" y="1508125"/>
            <a:ext cx="9885362" cy="5246688"/>
          </a:xfrm>
        </p:spPr>
      </p:pic>
      <p:pic>
        <p:nvPicPr>
          <p:cNvPr id="3" name="Picture 2" descr="logo vectoriel Université de La Rochelle – Logothèque vectorielle">
            <a:extLst>
              <a:ext uri="{FF2B5EF4-FFF2-40B4-BE49-F238E27FC236}">
                <a16:creationId xmlns:a16="http://schemas.microsoft.com/office/drawing/2014/main" id="{336FE540-8426-AFC0-183D-6732A67428C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390" r="25068" b="6100"/>
          <a:stretch/>
        </p:blipFill>
        <p:spPr bwMode="auto">
          <a:xfrm>
            <a:off x="410648" y="222646"/>
            <a:ext cx="1160044" cy="11398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04844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7B8B5D1-B3BE-764C-8BF8-6354C25DADD6}"/>
              </a:ext>
            </a:extLst>
          </p:cNvPr>
          <p:cNvSpPr/>
          <p:nvPr/>
        </p:nvSpPr>
        <p:spPr>
          <a:xfrm>
            <a:off x="4337135" y="468610"/>
            <a:ext cx="6290284" cy="493174"/>
          </a:xfrm>
          <a:prstGeom prst="rect">
            <a:avLst/>
          </a:prstGeom>
          <a:solidFill>
            <a:srgbClr val="1B6EB6"/>
          </a:solidFill>
        </p:spPr>
        <p:txBody>
          <a:bodyPr wrap="none" anchor="ctr" anchorCtr="0">
            <a:noAutofit/>
          </a:bodyPr>
          <a:lstStyle/>
          <a:p>
            <a:pPr>
              <a:lnSpc>
                <a:spcPct val="115000"/>
              </a:lnSpc>
              <a:spcAft>
                <a:spcPts val="0"/>
              </a:spcAft>
            </a:pPr>
            <a:r>
              <a:rPr lang="fr-FR" sz="2000" b="1" dirty="0">
                <a:solidFill>
                  <a:schemeClr val="bg1"/>
                </a:solidFill>
              </a:rPr>
              <a:t>Sensibilisation, Formation et Accompagnement de projets</a:t>
            </a:r>
          </a:p>
        </p:txBody>
      </p:sp>
      <p:sp>
        <p:nvSpPr>
          <p:cNvPr id="14" name="Rectangle 13">
            <a:extLst>
              <a:ext uri="{FF2B5EF4-FFF2-40B4-BE49-F238E27FC236}">
                <a16:creationId xmlns:a16="http://schemas.microsoft.com/office/drawing/2014/main" id="{091D5D0B-6FD5-FF4D-B634-FC436A487C28}"/>
              </a:ext>
            </a:extLst>
          </p:cNvPr>
          <p:cNvSpPr/>
          <p:nvPr/>
        </p:nvSpPr>
        <p:spPr>
          <a:xfrm>
            <a:off x="5784671" y="3182544"/>
            <a:ext cx="2512626" cy="519953"/>
          </a:xfrm>
          <a:prstGeom prst="rect">
            <a:avLst/>
          </a:prstGeom>
          <a:ln>
            <a:solidFill>
              <a:srgbClr val="1B6EB6"/>
            </a:solidFill>
          </a:ln>
        </p:spPr>
        <p:txBody>
          <a:bodyPr wrap="square" anchor="ctr" anchorCtr="0">
            <a:noAutofit/>
          </a:bodyPr>
          <a:lstStyle/>
          <a:p>
            <a:pPr algn="ctr">
              <a:lnSpc>
                <a:spcPct val="115000"/>
              </a:lnSpc>
            </a:pPr>
            <a:r>
              <a:rPr lang="fr-FR" sz="1600" dirty="0"/>
              <a:t>Appel à projets innovants</a:t>
            </a:r>
          </a:p>
        </p:txBody>
      </p:sp>
      <p:sp>
        <p:nvSpPr>
          <p:cNvPr id="15" name="Rectangle 14">
            <a:extLst>
              <a:ext uri="{FF2B5EF4-FFF2-40B4-BE49-F238E27FC236}">
                <a16:creationId xmlns:a16="http://schemas.microsoft.com/office/drawing/2014/main" id="{7D02ED65-DDE5-9344-AD6E-C357816A6001}"/>
              </a:ext>
            </a:extLst>
          </p:cNvPr>
          <p:cNvSpPr/>
          <p:nvPr/>
        </p:nvSpPr>
        <p:spPr>
          <a:xfrm>
            <a:off x="5784671" y="2796505"/>
            <a:ext cx="769763" cy="392159"/>
          </a:xfrm>
          <a:prstGeom prst="rect">
            <a:avLst/>
          </a:prstGeom>
          <a:solidFill>
            <a:srgbClr val="1B6EB6"/>
          </a:solidFill>
        </p:spPr>
        <p:txBody>
          <a:bodyPr wrap="none" anchor="ctr" anchorCtr="0">
            <a:noAutofit/>
          </a:bodyPr>
          <a:lstStyle/>
          <a:p>
            <a:pPr algn="ctr">
              <a:lnSpc>
                <a:spcPct val="115000"/>
              </a:lnSpc>
            </a:pPr>
            <a:r>
              <a:rPr lang="fr-FR" sz="1600" b="1" dirty="0">
                <a:solidFill>
                  <a:schemeClr val="bg1"/>
                </a:solidFill>
              </a:rPr>
              <a:t>AAPIC</a:t>
            </a:r>
          </a:p>
        </p:txBody>
      </p:sp>
      <p:sp>
        <p:nvSpPr>
          <p:cNvPr id="16" name="Rectangle 15">
            <a:extLst>
              <a:ext uri="{FF2B5EF4-FFF2-40B4-BE49-F238E27FC236}">
                <a16:creationId xmlns:a16="http://schemas.microsoft.com/office/drawing/2014/main" id="{6BC19557-5CCB-6743-BAB6-B42A73E843AC}"/>
              </a:ext>
            </a:extLst>
          </p:cNvPr>
          <p:cNvSpPr/>
          <p:nvPr/>
        </p:nvSpPr>
        <p:spPr>
          <a:xfrm>
            <a:off x="522680" y="5262274"/>
            <a:ext cx="4094309" cy="263300"/>
          </a:xfrm>
          <a:prstGeom prst="rect">
            <a:avLst/>
          </a:prstGeom>
          <a:ln>
            <a:solidFill>
              <a:srgbClr val="1B6EB6"/>
            </a:solidFill>
          </a:ln>
        </p:spPr>
        <p:txBody>
          <a:bodyPr wrap="square" anchor="ctr" anchorCtr="0">
            <a:noAutofit/>
          </a:bodyPr>
          <a:lstStyle/>
          <a:p>
            <a:pPr>
              <a:lnSpc>
                <a:spcPct val="115000"/>
              </a:lnSpc>
            </a:pPr>
            <a:r>
              <a:rPr lang="fr-FR" sz="1600" dirty="0"/>
              <a:t>stage ou alternance</a:t>
            </a:r>
          </a:p>
        </p:txBody>
      </p:sp>
      <p:sp>
        <p:nvSpPr>
          <p:cNvPr id="17" name="Rectangle 16">
            <a:extLst>
              <a:ext uri="{FF2B5EF4-FFF2-40B4-BE49-F238E27FC236}">
                <a16:creationId xmlns:a16="http://schemas.microsoft.com/office/drawing/2014/main" id="{2223BD0C-4856-3E4E-B275-07317124DED8}"/>
              </a:ext>
            </a:extLst>
          </p:cNvPr>
          <p:cNvSpPr/>
          <p:nvPr/>
        </p:nvSpPr>
        <p:spPr>
          <a:xfrm>
            <a:off x="523052" y="4870115"/>
            <a:ext cx="769763" cy="392159"/>
          </a:xfrm>
          <a:prstGeom prst="rect">
            <a:avLst/>
          </a:prstGeom>
          <a:solidFill>
            <a:schemeClr val="accent6"/>
          </a:solidFill>
        </p:spPr>
        <p:txBody>
          <a:bodyPr wrap="none" anchor="ctr" anchorCtr="0">
            <a:noAutofit/>
          </a:bodyPr>
          <a:lstStyle/>
          <a:p>
            <a:pPr algn="ctr">
              <a:lnSpc>
                <a:spcPct val="115000"/>
              </a:lnSpc>
            </a:pPr>
            <a:r>
              <a:rPr lang="fr-FR" sz="1600" b="1" dirty="0">
                <a:solidFill>
                  <a:schemeClr val="bg1"/>
                </a:solidFill>
              </a:rPr>
              <a:t>PULPE</a:t>
            </a:r>
          </a:p>
        </p:txBody>
      </p:sp>
      <p:sp>
        <p:nvSpPr>
          <p:cNvPr id="18" name="Rectangle 17">
            <a:extLst>
              <a:ext uri="{FF2B5EF4-FFF2-40B4-BE49-F238E27FC236}">
                <a16:creationId xmlns:a16="http://schemas.microsoft.com/office/drawing/2014/main" id="{5D2B879B-FF53-2A43-9812-2923A4EE1D3D}"/>
              </a:ext>
            </a:extLst>
          </p:cNvPr>
          <p:cNvSpPr/>
          <p:nvPr/>
        </p:nvSpPr>
        <p:spPr>
          <a:xfrm>
            <a:off x="1280096" y="4861040"/>
            <a:ext cx="3864069" cy="325538"/>
          </a:xfrm>
          <a:prstGeom prst="rect">
            <a:avLst/>
          </a:prstGeom>
        </p:spPr>
        <p:txBody>
          <a:bodyPr wrap="square">
            <a:spAutoFit/>
          </a:bodyPr>
          <a:lstStyle/>
          <a:p>
            <a:pPr>
              <a:lnSpc>
                <a:spcPct val="115000"/>
              </a:lnSpc>
            </a:pPr>
            <a:r>
              <a:rPr lang="fr-FR" sz="1400" i="1" dirty="0"/>
              <a:t>Expérimenter un projet d’innovation (financement)</a:t>
            </a:r>
          </a:p>
        </p:txBody>
      </p:sp>
      <p:sp>
        <p:nvSpPr>
          <p:cNvPr id="19" name="Rectangle 18">
            <a:extLst>
              <a:ext uri="{FF2B5EF4-FFF2-40B4-BE49-F238E27FC236}">
                <a16:creationId xmlns:a16="http://schemas.microsoft.com/office/drawing/2014/main" id="{634689AA-54F8-664C-8BE3-97CA1B0F3B6E}"/>
              </a:ext>
            </a:extLst>
          </p:cNvPr>
          <p:cNvSpPr/>
          <p:nvPr/>
        </p:nvSpPr>
        <p:spPr>
          <a:xfrm>
            <a:off x="545383" y="2327304"/>
            <a:ext cx="3321924" cy="405630"/>
          </a:xfrm>
          <a:prstGeom prst="rect">
            <a:avLst/>
          </a:prstGeom>
          <a:ln>
            <a:solidFill>
              <a:srgbClr val="1B6EB6"/>
            </a:solidFill>
          </a:ln>
        </p:spPr>
        <p:txBody>
          <a:bodyPr wrap="square" anchor="ctr" anchorCtr="0">
            <a:noAutofit/>
          </a:bodyPr>
          <a:lstStyle/>
          <a:p>
            <a:pPr algn="ctr">
              <a:lnSpc>
                <a:spcPct val="115000"/>
              </a:lnSpc>
            </a:pPr>
            <a:r>
              <a:rPr lang="fr-FR" sz="1600" dirty="0"/>
              <a:t>Statut national étudiant entrepreneur</a:t>
            </a:r>
          </a:p>
        </p:txBody>
      </p:sp>
      <p:sp>
        <p:nvSpPr>
          <p:cNvPr id="20" name="Rectangle 19">
            <a:extLst>
              <a:ext uri="{FF2B5EF4-FFF2-40B4-BE49-F238E27FC236}">
                <a16:creationId xmlns:a16="http://schemas.microsoft.com/office/drawing/2014/main" id="{F6398610-7503-AB4C-8A75-80433E7AAC73}"/>
              </a:ext>
            </a:extLst>
          </p:cNvPr>
          <p:cNvSpPr/>
          <p:nvPr/>
        </p:nvSpPr>
        <p:spPr>
          <a:xfrm>
            <a:off x="1900281" y="1976220"/>
            <a:ext cx="3321924" cy="325538"/>
          </a:xfrm>
          <a:prstGeom prst="rect">
            <a:avLst/>
          </a:prstGeom>
          <a:noFill/>
        </p:spPr>
        <p:txBody>
          <a:bodyPr wrap="square">
            <a:spAutoFit/>
          </a:bodyPr>
          <a:lstStyle/>
          <a:p>
            <a:pPr>
              <a:lnSpc>
                <a:spcPct val="115000"/>
              </a:lnSpc>
            </a:pPr>
            <a:r>
              <a:rPr lang="fr-FR" sz="1400" i="1" dirty="0"/>
              <a:t>Accompagner pour créer son activité</a:t>
            </a:r>
          </a:p>
        </p:txBody>
      </p:sp>
      <p:sp>
        <p:nvSpPr>
          <p:cNvPr id="24" name="Rectangle 23">
            <a:extLst>
              <a:ext uri="{FF2B5EF4-FFF2-40B4-BE49-F238E27FC236}">
                <a16:creationId xmlns:a16="http://schemas.microsoft.com/office/drawing/2014/main" id="{ACECC433-7027-E743-91F0-8B2C7A64B9DD}"/>
              </a:ext>
            </a:extLst>
          </p:cNvPr>
          <p:cNvSpPr/>
          <p:nvPr/>
        </p:nvSpPr>
        <p:spPr>
          <a:xfrm>
            <a:off x="545383" y="1932948"/>
            <a:ext cx="1354898" cy="392159"/>
          </a:xfrm>
          <a:prstGeom prst="rect">
            <a:avLst/>
          </a:prstGeom>
          <a:solidFill>
            <a:srgbClr val="1B6EB6"/>
          </a:solidFill>
        </p:spPr>
        <p:txBody>
          <a:bodyPr wrap="none" anchor="ctr" anchorCtr="0">
            <a:noAutofit/>
          </a:bodyPr>
          <a:lstStyle/>
          <a:p>
            <a:pPr algn="ctr">
              <a:lnSpc>
                <a:spcPct val="115000"/>
              </a:lnSpc>
            </a:pPr>
            <a:r>
              <a:rPr lang="fr-FR" sz="1600" b="1" dirty="0">
                <a:solidFill>
                  <a:schemeClr val="bg1"/>
                </a:solidFill>
              </a:rPr>
              <a:t>PEPITE</a:t>
            </a:r>
          </a:p>
        </p:txBody>
      </p:sp>
      <p:sp>
        <p:nvSpPr>
          <p:cNvPr id="25" name="Rectangle 24">
            <a:extLst>
              <a:ext uri="{FF2B5EF4-FFF2-40B4-BE49-F238E27FC236}">
                <a16:creationId xmlns:a16="http://schemas.microsoft.com/office/drawing/2014/main" id="{6DA08AF2-7902-984F-83D8-02E11BB0E570}"/>
              </a:ext>
            </a:extLst>
          </p:cNvPr>
          <p:cNvSpPr/>
          <p:nvPr/>
        </p:nvSpPr>
        <p:spPr>
          <a:xfrm>
            <a:off x="1051203" y="1262700"/>
            <a:ext cx="9020260" cy="369332"/>
          </a:xfrm>
          <a:prstGeom prst="rect">
            <a:avLst/>
          </a:prstGeom>
        </p:spPr>
        <p:txBody>
          <a:bodyPr wrap="square">
            <a:spAutoFit/>
          </a:bodyPr>
          <a:lstStyle/>
          <a:p>
            <a:r>
              <a:rPr lang="fr-FR" i="1" dirty="0"/>
              <a:t>À destination des porteurs de projets, des entreprises, des associations et des collectivités</a:t>
            </a:r>
          </a:p>
        </p:txBody>
      </p:sp>
      <p:sp>
        <p:nvSpPr>
          <p:cNvPr id="27" name="Titre 4">
            <a:extLst>
              <a:ext uri="{FF2B5EF4-FFF2-40B4-BE49-F238E27FC236}">
                <a16:creationId xmlns:a16="http://schemas.microsoft.com/office/drawing/2014/main" id="{DFE6F7B8-B816-B14E-9EC2-C350CCA70973}"/>
              </a:ext>
            </a:extLst>
          </p:cNvPr>
          <p:cNvSpPr>
            <a:spLocks noGrp="1"/>
          </p:cNvSpPr>
          <p:nvPr>
            <p:ph type="title"/>
          </p:nvPr>
        </p:nvSpPr>
        <p:spPr>
          <a:xfrm>
            <a:off x="1564581" y="596056"/>
            <a:ext cx="3052408" cy="313710"/>
          </a:xfrm>
        </p:spPr>
        <p:txBody>
          <a:bodyPr>
            <a:noAutofit/>
          </a:bodyPr>
          <a:lstStyle/>
          <a:p>
            <a:r>
              <a:rPr lang="fr-FR" sz="2400" b="1" dirty="0">
                <a:latin typeface="+mn-lt"/>
              </a:rPr>
              <a:t>L’OFFRE </a:t>
            </a:r>
            <a:r>
              <a:rPr lang="fr-FR" sz="2000" b="1" dirty="0">
                <a:latin typeface="+mn-lt"/>
              </a:rPr>
              <a:t>DE</a:t>
            </a:r>
            <a:r>
              <a:rPr lang="fr-FR" sz="2400" b="1" dirty="0">
                <a:latin typeface="+mn-lt"/>
              </a:rPr>
              <a:t> SERVICE</a:t>
            </a:r>
          </a:p>
        </p:txBody>
      </p:sp>
      <p:sp>
        <p:nvSpPr>
          <p:cNvPr id="26" name="Rectangle 25">
            <a:extLst>
              <a:ext uri="{FF2B5EF4-FFF2-40B4-BE49-F238E27FC236}">
                <a16:creationId xmlns:a16="http://schemas.microsoft.com/office/drawing/2014/main" id="{E99FF6D9-5D23-6344-B758-259FF11001EB}"/>
              </a:ext>
            </a:extLst>
          </p:cNvPr>
          <p:cNvSpPr/>
          <p:nvPr/>
        </p:nvSpPr>
        <p:spPr>
          <a:xfrm>
            <a:off x="545383" y="3214411"/>
            <a:ext cx="4657236" cy="459007"/>
          </a:xfrm>
          <a:prstGeom prst="rect">
            <a:avLst/>
          </a:prstGeom>
          <a:ln>
            <a:solidFill>
              <a:srgbClr val="70AD47"/>
            </a:solidFill>
          </a:ln>
        </p:spPr>
        <p:txBody>
          <a:bodyPr wrap="square" anchor="ctr" anchorCtr="0">
            <a:noAutofit/>
          </a:bodyPr>
          <a:lstStyle/>
          <a:p>
            <a:pPr lvl="0">
              <a:lnSpc>
                <a:spcPct val="115000"/>
              </a:lnSpc>
              <a:spcAft>
                <a:spcPts val="0"/>
              </a:spcAft>
            </a:pPr>
            <a:r>
              <a:rPr lang="fr-FR" sz="1600" dirty="0"/>
              <a:t>Diplôme Universitaire Étudiant Entrepreneur</a:t>
            </a:r>
          </a:p>
        </p:txBody>
      </p:sp>
      <p:sp>
        <p:nvSpPr>
          <p:cNvPr id="28" name="Rectangle 27">
            <a:extLst>
              <a:ext uri="{FF2B5EF4-FFF2-40B4-BE49-F238E27FC236}">
                <a16:creationId xmlns:a16="http://schemas.microsoft.com/office/drawing/2014/main" id="{A63FAF46-DC1A-6749-8649-F9F096273552}"/>
              </a:ext>
            </a:extLst>
          </p:cNvPr>
          <p:cNvSpPr/>
          <p:nvPr/>
        </p:nvSpPr>
        <p:spPr>
          <a:xfrm>
            <a:off x="525797" y="2853234"/>
            <a:ext cx="1157728" cy="396070"/>
          </a:xfrm>
          <a:prstGeom prst="rect">
            <a:avLst/>
          </a:prstGeom>
          <a:solidFill>
            <a:srgbClr val="70AD47"/>
          </a:solidFill>
        </p:spPr>
        <p:txBody>
          <a:bodyPr wrap="square">
            <a:spAutoFit/>
          </a:bodyPr>
          <a:lstStyle/>
          <a:p>
            <a:pPr algn="ctr">
              <a:lnSpc>
                <a:spcPct val="115000"/>
              </a:lnSpc>
            </a:pPr>
            <a:r>
              <a:rPr lang="fr-FR" b="1" dirty="0">
                <a:solidFill>
                  <a:schemeClr val="bg1"/>
                </a:solidFill>
              </a:rPr>
              <a:t>D2E</a:t>
            </a:r>
          </a:p>
        </p:txBody>
      </p:sp>
      <p:sp>
        <p:nvSpPr>
          <p:cNvPr id="30" name="Rectangle 29">
            <a:extLst>
              <a:ext uri="{FF2B5EF4-FFF2-40B4-BE49-F238E27FC236}">
                <a16:creationId xmlns:a16="http://schemas.microsoft.com/office/drawing/2014/main" id="{03A975BC-5DDB-4849-9D1C-3773262C4951}"/>
              </a:ext>
            </a:extLst>
          </p:cNvPr>
          <p:cNvSpPr/>
          <p:nvPr/>
        </p:nvSpPr>
        <p:spPr>
          <a:xfrm>
            <a:off x="530152" y="3861614"/>
            <a:ext cx="1347435" cy="392159"/>
          </a:xfrm>
          <a:prstGeom prst="rect">
            <a:avLst/>
          </a:prstGeom>
          <a:solidFill>
            <a:srgbClr val="70AD47"/>
          </a:solidFill>
        </p:spPr>
        <p:txBody>
          <a:bodyPr wrap="square">
            <a:spAutoFit/>
          </a:bodyPr>
          <a:lstStyle/>
          <a:p>
            <a:pPr algn="ctr">
              <a:lnSpc>
                <a:spcPct val="115000"/>
              </a:lnSpc>
            </a:pPr>
            <a:r>
              <a:rPr lang="fr-FR" b="1" dirty="0">
                <a:solidFill>
                  <a:schemeClr val="bg1"/>
                </a:solidFill>
              </a:rPr>
              <a:t>MINEURE</a:t>
            </a:r>
          </a:p>
        </p:txBody>
      </p:sp>
      <p:sp>
        <p:nvSpPr>
          <p:cNvPr id="31" name="ZoneTexte 30">
            <a:extLst>
              <a:ext uri="{FF2B5EF4-FFF2-40B4-BE49-F238E27FC236}">
                <a16:creationId xmlns:a16="http://schemas.microsoft.com/office/drawing/2014/main" id="{B0AE2DF3-6DE4-804D-B051-F994AC2FA8F7}"/>
              </a:ext>
            </a:extLst>
          </p:cNvPr>
          <p:cNvSpPr txBox="1"/>
          <p:nvPr/>
        </p:nvSpPr>
        <p:spPr>
          <a:xfrm>
            <a:off x="1840187" y="3854593"/>
            <a:ext cx="3012143" cy="325538"/>
          </a:xfrm>
          <a:prstGeom prst="rect">
            <a:avLst/>
          </a:prstGeom>
          <a:noFill/>
        </p:spPr>
        <p:txBody>
          <a:bodyPr wrap="square">
            <a:spAutoFit/>
          </a:bodyPr>
          <a:lstStyle/>
          <a:p>
            <a:pPr lvl="0">
              <a:lnSpc>
                <a:spcPct val="115000"/>
              </a:lnSpc>
              <a:spcAft>
                <a:spcPts val="0"/>
              </a:spcAft>
            </a:pPr>
            <a:r>
              <a:rPr lang="fr-FR" sz="1400" i="1" dirty="0"/>
              <a:t>Former à l’entrepreneuriat</a:t>
            </a:r>
          </a:p>
        </p:txBody>
      </p:sp>
      <p:sp>
        <p:nvSpPr>
          <p:cNvPr id="32" name="Rectangle 31">
            <a:extLst>
              <a:ext uri="{FF2B5EF4-FFF2-40B4-BE49-F238E27FC236}">
                <a16:creationId xmlns:a16="http://schemas.microsoft.com/office/drawing/2014/main" id="{0327BF25-2795-0743-B856-AB10C9BA639E}"/>
              </a:ext>
            </a:extLst>
          </p:cNvPr>
          <p:cNvSpPr/>
          <p:nvPr/>
        </p:nvSpPr>
        <p:spPr>
          <a:xfrm>
            <a:off x="545383" y="4186345"/>
            <a:ext cx="4657236" cy="459007"/>
          </a:xfrm>
          <a:prstGeom prst="rect">
            <a:avLst/>
          </a:prstGeom>
          <a:ln>
            <a:solidFill>
              <a:srgbClr val="70AD47"/>
            </a:solidFill>
          </a:ln>
        </p:spPr>
        <p:txBody>
          <a:bodyPr wrap="square" anchor="ctr" anchorCtr="0">
            <a:noAutofit/>
          </a:bodyPr>
          <a:lstStyle/>
          <a:p>
            <a:pPr lvl="0">
              <a:lnSpc>
                <a:spcPct val="115000"/>
              </a:lnSpc>
              <a:spcAft>
                <a:spcPts val="0"/>
              </a:spcAft>
            </a:pPr>
            <a:r>
              <a:rPr lang="fr-FR" sz="1600" dirty="0"/>
              <a:t>Modules sur 3 années de licence</a:t>
            </a:r>
          </a:p>
        </p:txBody>
      </p:sp>
      <p:sp>
        <p:nvSpPr>
          <p:cNvPr id="33" name="Rectangle 32">
            <a:extLst>
              <a:ext uri="{FF2B5EF4-FFF2-40B4-BE49-F238E27FC236}">
                <a16:creationId xmlns:a16="http://schemas.microsoft.com/office/drawing/2014/main" id="{FE589694-2B43-6943-90AD-C6F793536420}"/>
              </a:ext>
            </a:extLst>
          </p:cNvPr>
          <p:cNvSpPr/>
          <p:nvPr/>
        </p:nvSpPr>
        <p:spPr>
          <a:xfrm>
            <a:off x="5787985" y="2281524"/>
            <a:ext cx="4216591" cy="363116"/>
          </a:xfrm>
          <a:prstGeom prst="rect">
            <a:avLst/>
          </a:prstGeom>
          <a:ln>
            <a:solidFill>
              <a:srgbClr val="70AD47"/>
            </a:solidFill>
          </a:ln>
        </p:spPr>
        <p:txBody>
          <a:bodyPr wrap="square" anchor="ctr" anchorCtr="0">
            <a:noAutofit/>
          </a:bodyPr>
          <a:lstStyle/>
          <a:p>
            <a:pPr lvl="0">
              <a:lnSpc>
                <a:spcPct val="115000"/>
              </a:lnSpc>
              <a:spcAft>
                <a:spcPts val="0"/>
              </a:spcAft>
            </a:pPr>
            <a:r>
              <a:rPr lang="fr-FR" sz="1600" dirty="0"/>
              <a:t>Challenge Doctorants / Entreprises</a:t>
            </a:r>
          </a:p>
        </p:txBody>
      </p:sp>
      <p:sp>
        <p:nvSpPr>
          <p:cNvPr id="34" name="Rectangle 33">
            <a:extLst>
              <a:ext uri="{FF2B5EF4-FFF2-40B4-BE49-F238E27FC236}">
                <a16:creationId xmlns:a16="http://schemas.microsoft.com/office/drawing/2014/main" id="{AC1BE44B-4DA6-6948-955D-86AC1D352751}"/>
              </a:ext>
            </a:extLst>
          </p:cNvPr>
          <p:cNvSpPr/>
          <p:nvPr/>
        </p:nvSpPr>
        <p:spPr>
          <a:xfrm>
            <a:off x="5784671" y="1901047"/>
            <a:ext cx="1526301" cy="396070"/>
          </a:xfrm>
          <a:prstGeom prst="rect">
            <a:avLst/>
          </a:prstGeom>
          <a:solidFill>
            <a:schemeClr val="accent5"/>
          </a:solidFill>
        </p:spPr>
        <p:txBody>
          <a:bodyPr wrap="square">
            <a:spAutoFit/>
          </a:bodyPr>
          <a:lstStyle/>
          <a:p>
            <a:pPr algn="ctr">
              <a:lnSpc>
                <a:spcPct val="115000"/>
              </a:lnSpc>
            </a:pPr>
            <a:r>
              <a:rPr lang="fr-FR" b="1" dirty="0">
                <a:solidFill>
                  <a:schemeClr val="bg1"/>
                </a:solidFill>
              </a:rPr>
              <a:t>HACKATHON</a:t>
            </a:r>
          </a:p>
        </p:txBody>
      </p:sp>
      <p:sp>
        <p:nvSpPr>
          <p:cNvPr id="35" name="Rectangle 34">
            <a:extLst>
              <a:ext uri="{FF2B5EF4-FFF2-40B4-BE49-F238E27FC236}">
                <a16:creationId xmlns:a16="http://schemas.microsoft.com/office/drawing/2014/main" id="{409A5F44-F374-2149-90B4-2EC09B24AC86}"/>
              </a:ext>
            </a:extLst>
          </p:cNvPr>
          <p:cNvSpPr/>
          <p:nvPr/>
        </p:nvSpPr>
        <p:spPr>
          <a:xfrm>
            <a:off x="7310972" y="1908424"/>
            <a:ext cx="4216591" cy="325538"/>
          </a:xfrm>
          <a:prstGeom prst="rect">
            <a:avLst/>
          </a:prstGeom>
        </p:spPr>
        <p:txBody>
          <a:bodyPr wrap="square">
            <a:spAutoFit/>
          </a:bodyPr>
          <a:lstStyle/>
          <a:p>
            <a:pPr>
              <a:lnSpc>
                <a:spcPct val="115000"/>
              </a:lnSpc>
            </a:pPr>
            <a:r>
              <a:rPr lang="fr-FR" sz="1400" i="1" dirty="0"/>
              <a:t>Imaginer un projet, un produit, une innovation</a:t>
            </a:r>
          </a:p>
        </p:txBody>
      </p:sp>
      <p:sp>
        <p:nvSpPr>
          <p:cNvPr id="38" name="ZoneTexte 37">
            <a:extLst>
              <a:ext uri="{FF2B5EF4-FFF2-40B4-BE49-F238E27FC236}">
                <a16:creationId xmlns:a16="http://schemas.microsoft.com/office/drawing/2014/main" id="{B82912D0-8AEE-5E43-995F-4525D4BE8C99}"/>
              </a:ext>
            </a:extLst>
          </p:cNvPr>
          <p:cNvSpPr txBox="1"/>
          <p:nvPr/>
        </p:nvSpPr>
        <p:spPr>
          <a:xfrm>
            <a:off x="6554434" y="2834418"/>
            <a:ext cx="2760008" cy="307777"/>
          </a:xfrm>
          <a:prstGeom prst="rect">
            <a:avLst/>
          </a:prstGeom>
          <a:noFill/>
        </p:spPr>
        <p:txBody>
          <a:bodyPr wrap="square">
            <a:spAutoFit/>
          </a:bodyPr>
          <a:lstStyle/>
          <a:p>
            <a:r>
              <a:rPr lang="fr-FR" sz="1400" i="1" dirty="0"/>
              <a:t>Réaliser un prototype ou une étude</a:t>
            </a:r>
          </a:p>
        </p:txBody>
      </p:sp>
      <p:sp>
        <p:nvSpPr>
          <p:cNvPr id="22" name="Rectangle 21">
            <a:extLst>
              <a:ext uri="{FF2B5EF4-FFF2-40B4-BE49-F238E27FC236}">
                <a16:creationId xmlns:a16="http://schemas.microsoft.com/office/drawing/2014/main" id="{11BB039D-C6B7-664B-AF21-D9961F0A30E0}"/>
              </a:ext>
            </a:extLst>
          </p:cNvPr>
          <p:cNvSpPr/>
          <p:nvPr/>
        </p:nvSpPr>
        <p:spPr>
          <a:xfrm>
            <a:off x="509961" y="6070663"/>
            <a:ext cx="4094309" cy="263300"/>
          </a:xfrm>
          <a:prstGeom prst="rect">
            <a:avLst/>
          </a:prstGeom>
          <a:ln>
            <a:solidFill>
              <a:srgbClr val="1B6EB6"/>
            </a:solidFill>
          </a:ln>
        </p:spPr>
        <p:txBody>
          <a:bodyPr wrap="square" anchor="ctr" anchorCtr="0">
            <a:noAutofit/>
          </a:bodyPr>
          <a:lstStyle/>
          <a:p>
            <a:pPr>
              <a:lnSpc>
                <a:spcPct val="115000"/>
              </a:lnSpc>
            </a:pPr>
            <a:r>
              <a:rPr lang="fr-FR" sz="1600" dirty="0"/>
              <a:t>Thèse comme salarié d’une entreprise </a:t>
            </a:r>
          </a:p>
        </p:txBody>
      </p:sp>
      <p:sp>
        <p:nvSpPr>
          <p:cNvPr id="23" name="Rectangle 22">
            <a:extLst>
              <a:ext uri="{FF2B5EF4-FFF2-40B4-BE49-F238E27FC236}">
                <a16:creationId xmlns:a16="http://schemas.microsoft.com/office/drawing/2014/main" id="{21E4B391-BD0D-3B4A-8B01-A046FF89BB6C}"/>
              </a:ext>
            </a:extLst>
          </p:cNvPr>
          <p:cNvSpPr/>
          <p:nvPr/>
        </p:nvSpPr>
        <p:spPr>
          <a:xfrm>
            <a:off x="510333" y="5678504"/>
            <a:ext cx="769763" cy="392159"/>
          </a:xfrm>
          <a:prstGeom prst="rect">
            <a:avLst/>
          </a:prstGeom>
          <a:solidFill>
            <a:schemeClr val="accent6"/>
          </a:solidFill>
        </p:spPr>
        <p:txBody>
          <a:bodyPr wrap="none" anchor="ctr" anchorCtr="0">
            <a:noAutofit/>
          </a:bodyPr>
          <a:lstStyle/>
          <a:p>
            <a:pPr algn="ctr">
              <a:lnSpc>
                <a:spcPct val="115000"/>
              </a:lnSpc>
            </a:pPr>
            <a:r>
              <a:rPr lang="fr-FR" sz="1600" b="1" dirty="0">
                <a:solidFill>
                  <a:schemeClr val="bg1"/>
                </a:solidFill>
              </a:rPr>
              <a:t>CIFRE</a:t>
            </a:r>
          </a:p>
        </p:txBody>
      </p:sp>
      <p:sp>
        <p:nvSpPr>
          <p:cNvPr id="29" name="Rectangle 28">
            <a:extLst>
              <a:ext uri="{FF2B5EF4-FFF2-40B4-BE49-F238E27FC236}">
                <a16:creationId xmlns:a16="http://schemas.microsoft.com/office/drawing/2014/main" id="{673AE61F-4C01-0242-9214-309D0BA2681E}"/>
              </a:ext>
            </a:extLst>
          </p:cNvPr>
          <p:cNvSpPr/>
          <p:nvPr/>
        </p:nvSpPr>
        <p:spPr>
          <a:xfrm>
            <a:off x="1267377" y="5669429"/>
            <a:ext cx="3864069" cy="325538"/>
          </a:xfrm>
          <a:prstGeom prst="rect">
            <a:avLst/>
          </a:prstGeom>
        </p:spPr>
        <p:txBody>
          <a:bodyPr wrap="square">
            <a:spAutoFit/>
          </a:bodyPr>
          <a:lstStyle/>
          <a:p>
            <a:pPr>
              <a:lnSpc>
                <a:spcPct val="115000"/>
              </a:lnSpc>
            </a:pPr>
            <a:r>
              <a:rPr lang="fr-FR" sz="1400" i="1" dirty="0"/>
              <a:t>Recherche </a:t>
            </a:r>
          </a:p>
        </p:txBody>
      </p:sp>
      <p:pic>
        <p:nvPicPr>
          <p:cNvPr id="2" name="Picture 2" descr="logo vectoriel Université de La Rochelle – Logothèque vectorielle">
            <a:extLst>
              <a:ext uri="{FF2B5EF4-FFF2-40B4-BE49-F238E27FC236}">
                <a16:creationId xmlns:a16="http://schemas.microsoft.com/office/drawing/2014/main" id="{C87B95D4-4D90-0F1F-380A-B1787FDCC5E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390" r="25068" b="6100"/>
          <a:stretch/>
        </p:blipFill>
        <p:spPr bwMode="auto">
          <a:xfrm>
            <a:off x="410648" y="222646"/>
            <a:ext cx="1160044" cy="11398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26056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re 1">
            <a:extLst>
              <a:ext uri="{FF2B5EF4-FFF2-40B4-BE49-F238E27FC236}">
                <a16:creationId xmlns:a16="http://schemas.microsoft.com/office/drawing/2014/main" id="{B62EF881-221C-1B49-92D8-AAAF8A5D091C}"/>
              </a:ext>
            </a:extLst>
          </p:cNvPr>
          <p:cNvSpPr txBox="1">
            <a:spLocks/>
          </p:cNvSpPr>
          <p:nvPr/>
        </p:nvSpPr>
        <p:spPr>
          <a:xfrm>
            <a:off x="346051" y="2321250"/>
            <a:ext cx="2730589" cy="2066916"/>
          </a:xfrm>
          <a:prstGeom prst="rect">
            <a:avLst/>
          </a:prstGeom>
        </p:spPr>
        <p:txBody>
          <a:bodyPr anchor="t"/>
          <a:lstStyle>
            <a:lvl1pPr marL="0" marR="0" indent="0" algn="l" defTabSz="914400" rtl="0" eaLnBrk="1" fontAlgn="auto" latinLnBrk="0" hangingPunct="1">
              <a:lnSpc>
                <a:spcPct val="90000"/>
              </a:lnSpc>
              <a:spcBef>
                <a:spcPct val="0"/>
              </a:spcBef>
              <a:spcAft>
                <a:spcPts val="0"/>
              </a:spcAft>
              <a:buClrTx/>
              <a:buSzTx/>
              <a:buFontTx/>
              <a:buNone/>
              <a:tabLst/>
              <a:defRPr lang="fr-FR" sz="2200" b="0" i="0" kern="1200" cap="all" baseline="0" dirty="0" smtClean="0">
                <a:solidFill>
                  <a:srgbClr val="2372B9"/>
                </a:solidFill>
                <a:latin typeface="Futura PT Medium" panose="020B0502020204020303" pitchFamily="34" charset="77"/>
                <a:ea typeface="+mn-ea"/>
                <a:cs typeface="+mn-cs"/>
              </a:defRPr>
            </a:lvl1pPr>
          </a:lstStyle>
          <a:p>
            <a:pPr>
              <a:defRPr/>
            </a:pPr>
            <a:r>
              <a:rPr lang="fr-FR" dirty="0">
                <a:solidFill>
                  <a:schemeClr val="bg1"/>
                </a:solidFill>
                <a:latin typeface="+mn-lt"/>
              </a:rPr>
              <a:t>PROJET IMMOBILIER CAMPUSINNOV</a:t>
            </a:r>
            <a:endParaRPr lang="fr-FR" sz="1400" cap="none" dirty="0">
              <a:solidFill>
                <a:srgbClr val="FFFFFF"/>
              </a:solidFill>
              <a:latin typeface="+mn-lt"/>
            </a:endParaRPr>
          </a:p>
        </p:txBody>
      </p:sp>
      <p:pic>
        <p:nvPicPr>
          <p:cNvPr id="16" name="Image 15">
            <a:extLst>
              <a:ext uri="{FF2B5EF4-FFF2-40B4-BE49-F238E27FC236}">
                <a16:creationId xmlns:a16="http://schemas.microsoft.com/office/drawing/2014/main" id="{E431675F-CBE2-BF4D-973F-7E318CCE0D18}"/>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sharpenSoften amount="100000"/>
                    </a14:imgEffect>
                    <a14:imgEffect>
                      <a14:brightnessContrast contrast="-40000"/>
                    </a14:imgEffect>
                  </a14:imgLayer>
                </a14:imgProps>
              </a:ext>
              <a:ext uri="{28A0092B-C50C-407E-A947-70E740481C1C}">
                <a14:useLocalDpi xmlns:a14="http://schemas.microsoft.com/office/drawing/2010/main"/>
              </a:ext>
            </a:extLst>
          </a:blip>
          <a:srcRect/>
          <a:stretch/>
        </p:blipFill>
        <p:spPr>
          <a:xfrm>
            <a:off x="3528241" y="3634784"/>
            <a:ext cx="6867525" cy="2888095"/>
          </a:xfrm>
          <a:prstGeom prst="rect">
            <a:avLst/>
          </a:prstGeom>
        </p:spPr>
      </p:pic>
      <p:sp>
        <p:nvSpPr>
          <p:cNvPr id="18" name="Rectangle 17">
            <a:extLst>
              <a:ext uri="{FF2B5EF4-FFF2-40B4-BE49-F238E27FC236}">
                <a16:creationId xmlns:a16="http://schemas.microsoft.com/office/drawing/2014/main" id="{486AF1B0-1D01-9C4F-9E9D-52E8FDA14875}"/>
              </a:ext>
            </a:extLst>
          </p:cNvPr>
          <p:cNvSpPr/>
          <p:nvPr/>
        </p:nvSpPr>
        <p:spPr>
          <a:xfrm>
            <a:off x="6551565" y="1452271"/>
            <a:ext cx="1889111" cy="3268489"/>
          </a:xfrm>
          <a:prstGeom prst="rect">
            <a:avLst/>
          </a:prstGeom>
          <a:noFill/>
          <a:ln w="28575">
            <a:solidFill>
              <a:srgbClr val="ED7D3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fr-FR" sz="1350" dirty="0"/>
          </a:p>
        </p:txBody>
      </p:sp>
      <p:sp>
        <p:nvSpPr>
          <p:cNvPr id="19" name="Rectangle 70">
            <a:extLst>
              <a:ext uri="{FF2B5EF4-FFF2-40B4-BE49-F238E27FC236}">
                <a16:creationId xmlns:a16="http://schemas.microsoft.com/office/drawing/2014/main" id="{C36E7C65-6768-F84A-9E12-54E8B8A484AF}"/>
              </a:ext>
            </a:extLst>
          </p:cNvPr>
          <p:cNvSpPr>
            <a:spLocks noChangeAspect="1" noChangeArrowheads="1"/>
          </p:cNvSpPr>
          <p:nvPr/>
        </p:nvSpPr>
        <p:spPr bwMode="auto">
          <a:xfrm>
            <a:off x="7127455" y="3274975"/>
            <a:ext cx="735207" cy="368457"/>
          </a:xfrm>
          <a:prstGeom prst="rect">
            <a:avLst/>
          </a:prstGeom>
          <a:solidFill>
            <a:srgbClr val="ED7D31"/>
          </a:solidFill>
          <a:ln w="6350">
            <a:noFill/>
            <a:prstDash val="sysDot"/>
            <a:miter lim="800000"/>
            <a:headEnd/>
            <a:tailEnd/>
          </a:ln>
          <a:effectLst>
            <a:outerShdw blurRad="50800" dist="38100" dir="2700000" algn="tl" rotWithShape="0">
              <a:prstClr val="black">
                <a:alpha val="40000"/>
              </a:prst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308063" eaLnBrk="1" fontAlgn="base" hangingPunct="1">
              <a:spcBef>
                <a:spcPct val="0"/>
              </a:spcBef>
              <a:spcAft>
                <a:spcPct val="0"/>
              </a:spcAft>
            </a:pPr>
            <a:endParaRPr lang="fr-FR" sz="1055" dirty="0">
              <a:solidFill>
                <a:schemeClr val="bg1"/>
              </a:solidFill>
              <a:latin typeface="+mn-lt"/>
              <a:sym typeface="Helvetica Light"/>
            </a:endParaRPr>
          </a:p>
          <a:p>
            <a:pPr algn="ctr" defTabSz="308063" eaLnBrk="1" fontAlgn="base" hangingPunct="1">
              <a:spcBef>
                <a:spcPct val="0"/>
              </a:spcBef>
              <a:spcAft>
                <a:spcPct val="0"/>
              </a:spcAft>
            </a:pPr>
            <a:r>
              <a:rPr lang="fr-FR" sz="1050" b="1" dirty="0">
                <a:solidFill>
                  <a:schemeClr val="bg1"/>
                </a:solidFill>
                <a:latin typeface="+mn-lt"/>
                <a:sym typeface="Helvetica Light"/>
              </a:rPr>
              <a:t>Numérique</a:t>
            </a:r>
          </a:p>
          <a:p>
            <a:pPr algn="ctr" defTabSz="308063" eaLnBrk="1" fontAlgn="base" hangingPunct="1">
              <a:spcBef>
                <a:spcPct val="0"/>
              </a:spcBef>
              <a:spcAft>
                <a:spcPct val="0"/>
              </a:spcAft>
            </a:pPr>
            <a:r>
              <a:rPr lang="fr-FR" sz="1055" dirty="0">
                <a:solidFill>
                  <a:schemeClr val="bg1"/>
                </a:solidFill>
                <a:latin typeface="+mn-lt"/>
                <a:sym typeface="Helvetica Light"/>
              </a:rPr>
              <a:t>968 m²</a:t>
            </a:r>
          </a:p>
          <a:p>
            <a:pPr algn="ctr" defTabSz="308063" eaLnBrk="1" fontAlgn="base" hangingPunct="1">
              <a:spcBef>
                <a:spcPct val="0"/>
              </a:spcBef>
              <a:spcAft>
                <a:spcPct val="0"/>
              </a:spcAft>
            </a:pPr>
            <a:endParaRPr lang="fr-FR" sz="1055" dirty="0">
              <a:solidFill>
                <a:schemeClr val="bg1"/>
              </a:solidFill>
              <a:latin typeface="+mn-lt"/>
              <a:sym typeface="Helvetica Light"/>
            </a:endParaRPr>
          </a:p>
        </p:txBody>
      </p:sp>
      <p:sp>
        <p:nvSpPr>
          <p:cNvPr id="20" name="Rectangle 53">
            <a:extLst>
              <a:ext uri="{FF2B5EF4-FFF2-40B4-BE49-F238E27FC236}">
                <a16:creationId xmlns:a16="http://schemas.microsoft.com/office/drawing/2014/main" id="{B471588F-D5CB-3B4D-ADAF-2F04A1DE8ADB}"/>
              </a:ext>
            </a:extLst>
          </p:cNvPr>
          <p:cNvSpPr>
            <a:spLocks noChangeAspect="1" noChangeArrowheads="1"/>
          </p:cNvSpPr>
          <p:nvPr/>
        </p:nvSpPr>
        <p:spPr bwMode="auto">
          <a:xfrm>
            <a:off x="8723333" y="2450168"/>
            <a:ext cx="735207" cy="368457"/>
          </a:xfrm>
          <a:prstGeom prst="rect">
            <a:avLst/>
          </a:prstGeom>
          <a:solidFill>
            <a:srgbClr val="ED7D31"/>
          </a:solidFill>
          <a:ln w="6350">
            <a:noFill/>
            <a:prstDash val="sysDot"/>
            <a:miter lim="800000"/>
            <a:headEnd/>
            <a:tailEnd/>
          </a:ln>
          <a:effectLst>
            <a:outerShdw blurRad="50800" dist="38100" dir="2700000" algn="tl" rotWithShape="0">
              <a:prstClr val="black">
                <a:alpha val="40000"/>
              </a:prst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308063" fontAlgn="base">
              <a:spcBef>
                <a:spcPct val="0"/>
              </a:spcBef>
              <a:spcAft>
                <a:spcPct val="0"/>
              </a:spcAft>
            </a:pPr>
            <a:endParaRPr lang="fr-FR" sz="1055" dirty="0">
              <a:solidFill>
                <a:schemeClr val="bg1"/>
              </a:solidFill>
              <a:latin typeface="+mn-lt"/>
              <a:sym typeface="Helvetica Light"/>
            </a:endParaRPr>
          </a:p>
          <a:p>
            <a:pPr algn="ctr" defTabSz="308063" fontAlgn="base">
              <a:spcBef>
                <a:spcPct val="0"/>
              </a:spcBef>
              <a:spcAft>
                <a:spcPct val="0"/>
              </a:spcAft>
            </a:pPr>
            <a:r>
              <a:rPr lang="fr-FR" sz="1055" b="1" dirty="0">
                <a:solidFill>
                  <a:schemeClr val="bg1"/>
                </a:solidFill>
                <a:latin typeface="+mn-lt"/>
                <a:sym typeface="Helvetica Light"/>
              </a:rPr>
              <a:t>I.U.T</a:t>
            </a:r>
          </a:p>
          <a:p>
            <a:pPr algn="ctr" defTabSz="308063" fontAlgn="base">
              <a:spcBef>
                <a:spcPct val="0"/>
              </a:spcBef>
              <a:spcAft>
                <a:spcPct val="0"/>
              </a:spcAft>
            </a:pPr>
            <a:r>
              <a:rPr lang="fr-FR" sz="1055" dirty="0">
                <a:solidFill>
                  <a:schemeClr val="bg1"/>
                </a:solidFill>
                <a:latin typeface="+mn-lt"/>
                <a:sym typeface="Helvetica Light"/>
              </a:rPr>
              <a:t>244 m²</a:t>
            </a:r>
          </a:p>
          <a:p>
            <a:pPr algn="ctr" defTabSz="308063" fontAlgn="base">
              <a:spcBef>
                <a:spcPct val="0"/>
              </a:spcBef>
              <a:spcAft>
                <a:spcPct val="0"/>
              </a:spcAft>
            </a:pPr>
            <a:endParaRPr lang="fr-FR" sz="1055" dirty="0">
              <a:solidFill>
                <a:schemeClr val="bg1"/>
              </a:solidFill>
              <a:latin typeface="+mn-lt"/>
              <a:sym typeface="Helvetica Light"/>
            </a:endParaRPr>
          </a:p>
        </p:txBody>
      </p:sp>
      <p:cxnSp>
        <p:nvCxnSpPr>
          <p:cNvPr id="21" name="Connecteur droit 20">
            <a:extLst>
              <a:ext uri="{FF2B5EF4-FFF2-40B4-BE49-F238E27FC236}">
                <a16:creationId xmlns:a16="http://schemas.microsoft.com/office/drawing/2014/main" id="{35E31E03-28CF-A745-84AB-759D7F38356F}"/>
              </a:ext>
            </a:extLst>
          </p:cNvPr>
          <p:cNvCxnSpPr>
            <a:cxnSpLocks/>
          </p:cNvCxnSpPr>
          <p:nvPr/>
        </p:nvCxnSpPr>
        <p:spPr>
          <a:xfrm flipH="1">
            <a:off x="9034424" y="2874094"/>
            <a:ext cx="14911" cy="1544060"/>
          </a:xfrm>
          <a:prstGeom prst="line">
            <a:avLst/>
          </a:prstGeom>
          <a:ln>
            <a:solidFill>
              <a:srgbClr val="ED7D31"/>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3C6123A9-AB3A-5442-B46E-49D4FB053F83}"/>
              </a:ext>
            </a:extLst>
          </p:cNvPr>
          <p:cNvSpPr>
            <a:spLocks noChangeArrowheads="1"/>
          </p:cNvSpPr>
          <p:nvPr/>
        </p:nvSpPr>
        <p:spPr bwMode="auto">
          <a:xfrm>
            <a:off x="7141256" y="2137321"/>
            <a:ext cx="721406" cy="360704"/>
          </a:xfrm>
          <a:prstGeom prst="rect">
            <a:avLst/>
          </a:prstGeom>
          <a:solidFill>
            <a:srgbClr val="ED7D31"/>
          </a:solidFill>
          <a:ln w="6350">
            <a:noFill/>
            <a:prstDash val="sysDot"/>
            <a:miter lim="800000"/>
            <a:headEnd/>
            <a:tailEnd/>
          </a:ln>
          <a:effectLst>
            <a:outerShdw blurRad="50800" dist="38100" dir="2700000" algn="tl" rotWithShape="0">
              <a:prstClr val="black">
                <a:alpha val="40000"/>
              </a:prst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308063" fontAlgn="base">
              <a:spcBef>
                <a:spcPct val="0"/>
              </a:spcBef>
              <a:spcAft>
                <a:spcPct val="0"/>
              </a:spcAft>
            </a:pPr>
            <a:endParaRPr lang="en-US" sz="1055" dirty="0">
              <a:solidFill>
                <a:schemeClr val="bg1"/>
              </a:solidFill>
              <a:latin typeface="+mn-lt"/>
              <a:sym typeface="Helvetica Light"/>
            </a:endParaRPr>
          </a:p>
          <a:p>
            <a:pPr algn="ctr" defTabSz="308063" fontAlgn="base">
              <a:spcBef>
                <a:spcPct val="0"/>
              </a:spcBef>
              <a:spcAft>
                <a:spcPct val="0"/>
              </a:spcAft>
            </a:pPr>
            <a:r>
              <a:rPr lang="en-US" sz="1055" b="1" dirty="0">
                <a:solidFill>
                  <a:schemeClr val="bg1"/>
                </a:solidFill>
                <a:latin typeface="+mn-lt"/>
                <a:sym typeface="Helvetica Light"/>
              </a:rPr>
              <a:t>S&amp;T</a:t>
            </a:r>
          </a:p>
          <a:p>
            <a:pPr algn="ctr" defTabSz="308063" fontAlgn="base">
              <a:spcBef>
                <a:spcPct val="0"/>
              </a:spcBef>
              <a:spcAft>
                <a:spcPct val="0"/>
              </a:spcAft>
            </a:pPr>
            <a:r>
              <a:rPr lang="en-US" sz="1055" dirty="0">
                <a:solidFill>
                  <a:schemeClr val="bg1"/>
                </a:solidFill>
                <a:latin typeface="+mn-lt"/>
                <a:sym typeface="Helvetica Light"/>
              </a:rPr>
              <a:t>656  m²</a:t>
            </a:r>
          </a:p>
          <a:p>
            <a:pPr algn="ctr" defTabSz="308063" fontAlgn="base">
              <a:spcBef>
                <a:spcPct val="0"/>
              </a:spcBef>
              <a:spcAft>
                <a:spcPct val="0"/>
              </a:spcAft>
            </a:pPr>
            <a:endParaRPr lang="fr-FR" sz="1055" dirty="0">
              <a:solidFill>
                <a:schemeClr val="bg1"/>
              </a:solidFill>
              <a:latin typeface="+mn-lt"/>
              <a:sym typeface="Helvetica Light"/>
            </a:endParaRPr>
          </a:p>
        </p:txBody>
      </p:sp>
      <p:sp>
        <p:nvSpPr>
          <p:cNvPr id="23" name="Rectangle 70">
            <a:extLst>
              <a:ext uri="{FF2B5EF4-FFF2-40B4-BE49-F238E27FC236}">
                <a16:creationId xmlns:a16="http://schemas.microsoft.com/office/drawing/2014/main" id="{3A254DE6-60E9-A645-A3B3-97376CEC8057}"/>
              </a:ext>
            </a:extLst>
          </p:cNvPr>
          <p:cNvSpPr>
            <a:spLocks noChangeAspect="1" noChangeArrowheads="1"/>
          </p:cNvSpPr>
          <p:nvPr/>
        </p:nvSpPr>
        <p:spPr bwMode="auto">
          <a:xfrm>
            <a:off x="7134303" y="2572598"/>
            <a:ext cx="735207" cy="368457"/>
          </a:xfrm>
          <a:prstGeom prst="rect">
            <a:avLst/>
          </a:prstGeom>
          <a:solidFill>
            <a:srgbClr val="ED7D31"/>
          </a:solidFill>
          <a:ln w="6350">
            <a:noFill/>
            <a:prstDash val="sysDot"/>
            <a:miter lim="800000"/>
            <a:headEnd/>
            <a:tailEnd/>
          </a:ln>
          <a:effectLst>
            <a:outerShdw blurRad="50800" dist="38100" dir="2700000" algn="tl" rotWithShape="0">
              <a:prstClr val="black">
                <a:alpha val="40000"/>
              </a:prst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308063" fontAlgn="base">
              <a:spcBef>
                <a:spcPct val="0"/>
              </a:spcBef>
              <a:spcAft>
                <a:spcPct val="0"/>
              </a:spcAft>
            </a:pPr>
            <a:endParaRPr lang="fr-FR" sz="1055" dirty="0">
              <a:solidFill>
                <a:schemeClr val="bg1"/>
              </a:solidFill>
              <a:latin typeface="+mn-lt"/>
              <a:sym typeface="Helvetica Light"/>
            </a:endParaRPr>
          </a:p>
          <a:p>
            <a:pPr algn="ctr" defTabSz="308063" fontAlgn="base">
              <a:spcBef>
                <a:spcPct val="0"/>
              </a:spcBef>
              <a:spcAft>
                <a:spcPct val="0"/>
              </a:spcAft>
            </a:pPr>
            <a:r>
              <a:rPr lang="fr-FR" sz="1055" b="1" dirty="0">
                <a:solidFill>
                  <a:schemeClr val="bg1"/>
                </a:solidFill>
                <a:latin typeface="+mn-lt"/>
                <a:sym typeface="Helvetica Light"/>
              </a:rPr>
              <a:t>AGORA</a:t>
            </a:r>
          </a:p>
          <a:p>
            <a:pPr algn="ctr" defTabSz="308063" fontAlgn="base">
              <a:spcBef>
                <a:spcPct val="0"/>
              </a:spcBef>
              <a:spcAft>
                <a:spcPct val="0"/>
              </a:spcAft>
            </a:pPr>
            <a:r>
              <a:rPr lang="fr-FR" sz="1055" dirty="0">
                <a:solidFill>
                  <a:schemeClr val="bg1"/>
                </a:solidFill>
                <a:latin typeface="+mn-lt"/>
                <a:sym typeface="Helvetica Light"/>
              </a:rPr>
              <a:t>1014 m²</a:t>
            </a:r>
          </a:p>
          <a:p>
            <a:pPr algn="ctr" defTabSz="308063" fontAlgn="base">
              <a:spcBef>
                <a:spcPct val="0"/>
              </a:spcBef>
              <a:spcAft>
                <a:spcPct val="0"/>
              </a:spcAft>
            </a:pPr>
            <a:endParaRPr lang="fr-FR" sz="1055" dirty="0">
              <a:solidFill>
                <a:schemeClr val="bg1"/>
              </a:solidFill>
              <a:latin typeface="+mn-lt"/>
              <a:sym typeface="Helvetica Light"/>
            </a:endParaRPr>
          </a:p>
        </p:txBody>
      </p:sp>
      <p:sp>
        <p:nvSpPr>
          <p:cNvPr id="24" name="Rectangle 23">
            <a:extLst>
              <a:ext uri="{FF2B5EF4-FFF2-40B4-BE49-F238E27FC236}">
                <a16:creationId xmlns:a16="http://schemas.microsoft.com/office/drawing/2014/main" id="{F7AB8D6A-14E3-3347-9570-AB2638FE71D0}"/>
              </a:ext>
            </a:extLst>
          </p:cNvPr>
          <p:cNvSpPr/>
          <p:nvPr/>
        </p:nvSpPr>
        <p:spPr>
          <a:xfrm>
            <a:off x="7495059" y="3498006"/>
            <a:ext cx="184731" cy="276999"/>
          </a:xfrm>
          <a:prstGeom prst="rect">
            <a:avLst/>
          </a:prstGeom>
        </p:spPr>
        <p:txBody>
          <a:bodyPr wrap="square">
            <a:spAutoFit/>
          </a:bodyPr>
          <a:lstStyle/>
          <a:p>
            <a:endParaRPr lang="fr-FR" sz="1200" dirty="0">
              <a:solidFill>
                <a:srgbClr val="FF0000"/>
              </a:solidFill>
            </a:endParaRPr>
          </a:p>
        </p:txBody>
      </p:sp>
      <p:sp>
        <p:nvSpPr>
          <p:cNvPr id="25" name="Rectangle 24">
            <a:extLst>
              <a:ext uri="{FF2B5EF4-FFF2-40B4-BE49-F238E27FC236}">
                <a16:creationId xmlns:a16="http://schemas.microsoft.com/office/drawing/2014/main" id="{F593DA08-143D-584E-8339-2C32D4F5C0BD}"/>
              </a:ext>
            </a:extLst>
          </p:cNvPr>
          <p:cNvSpPr/>
          <p:nvPr/>
        </p:nvSpPr>
        <p:spPr>
          <a:xfrm flipH="1">
            <a:off x="7334663" y="4014681"/>
            <a:ext cx="755251" cy="276999"/>
          </a:xfrm>
          <a:prstGeom prst="rect">
            <a:avLst/>
          </a:prstGeom>
        </p:spPr>
        <p:txBody>
          <a:bodyPr wrap="square">
            <a:spAutoFit/>
          </a:bodyPr>
          <a:lstStyle/>
          <a:p>
            <a:r>
              <a:rPr lang="fr-FR" sz="1200" dirty="0">
                <a:solidFill>
                  <a:schemeClr val="bg1"/>
                </a:solidFill>
              </a:rPr>
              <a:t> 168 m²</a:t>
            </a:r>
          </a:p>
        </p:txBody>
      </p:sp>
      <p:cxnSp>
        <p:nvCxnSpPr>
          <p:cNvPr id="26" name="Connecteur droit 25">
            <a:extLst>
              <a:ext uri="{FF2B5EF4-FFF2-40B4-BE49-F238E27FC236}">
                <a16:creationId xmlns:a16="http://schemas.microsoft.com/office/drawing/2014/main" id="{918A147A-0C03-0245-8B9F-A42B708A63B8}"/>
              </a:ext>
            </a:extLst>
          </p:cNvPr>
          <p:cNvCxnSpPr>
            <a:cxnSpLocks/>
          </p:cNvCxnSpPr>
          <p:nvPr/>
        </p:nvCxnSpPr>
        <p:spPr>
          <a:xfrm flipH="1">
            <a:off x="7483781" y="4742445"/>
            <a:ext cx="11278" cy="869157"/>
          </a:xfrm>
          <a:prstGeom prst="line">
            <a:avLst/>
          </a:prstGeom>
          <a:ln>
            <a:solidFill>
              <a:srgbClr val="ED7D31"/>
            </a:solidFill>
          </a:ln>
        </p:spPr>
        <p:style>
          <a:lnRef idx="1">
            <a:schemeClr val="accent1"/>
          </a:lnRef>
          <a:fillRef idx="0">
            <a:schemeClr val="accent1"/>
          </a:fillRef>
          <a:effectRef idx="0">
            <a:schemeClr val="accent1"/>
          </a:effectRef>
          <a:fontRef idx="minor">
            <a:schemeClr val="tx1"/>
          </a:fontRef>
        </p:style>
      </p:cxnSp>
      <p:sp>
        <p:nvSpPr>
          <p:cNvPr id="27" name="ZoneTexte 26">
            <a:extLst>
              <a:ext uri="{FF2B5EF4-FFF2-40B4-BE49-F238E27FC236}">
                <a16:creationId xmlns:a16="http://schemas.microsoft.com/office/drawing/2014/main" id="{00CA17A1-CBA8-174A-8D58-FCB2995DBAA6}"/>
              </a:ext>
            </a:extLst>
          </p:cNvPr>
          <p:cNvSpPr txBox="1"/>
          <p:nvPr/>
        </p:nvSpPr>
        <p:spPr>
          <a:xfrm>
            <a:off x="6579761" y="2907217"/>
            <a:ext cx="1938230" cy="246221"/>
          </a:xfrm>
          <a:prstGeom prst="rect">
            <a:avLst/>
          </a:prstGeom>
          <a:noFill/>
        </p:spPr>
        <p:txBody>
          <a:bodyPr wrap="square" rtlCol="0">
            <a:spAutoFit/>
          </a:bodyPr>
          <a:lstStyle/>
          <a:p>
            <a:pPr algn="ctr"/>
            <a:r>
              <a:rPr lang="fr-FR" sz="1000" dirty="0"/>
              <a:t>Plateformes techniques hybrides</a:t>
            </a:r>
          </a:p>
        </p:txBody>
      </p:sp>
      <p:sp>
        <p:nvSpPr>
          <p:cNvPr id="28" name="ZoneTexte 27">
            <a:extLst>
              <a:ext uri="{FF2B5EF4-FFF2-40B4-BE49-F238E27FC236}">
                <a16:creationId xmlns:a16="http://schemas.microsoft.com/office/drawing/2014/main" id="{2AE1B3AE-9126-CD40-AB75-FE10C13BE31B}"/>
              </a:ext>
            </a:extLst>
          </p:cNvPr>
          <p:cNvSpPr txBox="1"/>
          <p:nvPr/>
        </p:nvSpPr>
        <p:spPr>
          <a:xfrm>
            <a:off x="6551565" y="1465502"/>
            <a:ext cx="1677062" cy="307777"/>
          </a:xfrm>
          <a:prstGeom prst="rect">
            <a:avLst/>
          </a:prstGeom>
          <a:noFill/>
        </p:spPr>
        <p:txBody>
          <a:bodyPr wrap="none" rtlCol="0">
            <a:spAutoFit/>
          </a:bodyPr>
          <a:lstStyle/>
          <a:p>
            <a:r>
              <a:rPr lang="fr-FR" sz="1400" dirty="0">
                <a:solidFill>
                  <a:srgbClr val="ED7D31"/>
                </a:solidFill>
              </a:rPr>
              <a:t>Totem </a:t>
            </a:r>
            <a:r>
              <a:rPr lang="fr-FR" sz="1400" dirty="0" err="1">
                <a:solidFill>
                  <a:srgbClr val="ED7D31"/>
                </a:solidFill>
              </a:rPr>
              <a:t>CampusInnov</a:t>
            </a:r>
            <a:endParaRPr lang="fr-FR" sz="1400" dirty="0">
              <a:solidFill>
                <a:srgbClr val="ED7D31"/>
              </a:solidFill>
            </a:endParaRPr>
          </a:p>
        </p:txBody>
      </p:sp>
      <p:sp>
        <p:nvSpPr>
          <p:cNvPr id="29" name="ZoneTexte 28">
            <a:extLst>
              <a:ext uri="{FF2B5EF4-FFF2-40B4-BE49-F238E27FC236}">
                <a16:creationId xmlns:a16="http://schemas.microsoft.com/office/drawing/2014/main" id="{D07536B4-349D-364B-BA02-761862F1DA8A}"/>
              </a:ext>
            </a:extLst>
          </p:cNvPr>
          <p:cNvSpPr txBox="1"/>
          <p:nvPr/>
        </p:nvSpPr>
        <p:spPr>
          <a:xfrm>
            <a:off x="6525943" y="1841668"/>
            <a:ext cx="1938230" cy="246221"/>
          </a:xfrm>
          <a:prstGeom prst="rect">
            <a:avLst/>
          </a:prstGeom>
          <a:noFill/>
        </p:spPr>
        <p:txBody>
          <a:bodyPr wrap="square" rtlCol="0">
            <a:spAutoFit/>
          </a:bodyPr>
          <a:lstStyle/>
          <a:p>
            <a:pPr algn="ctr"/>
            <a:r>
              <a:rPr lang="fr-FR" sz="1000" dirty="0"/>
              <a:t>Bâtiment central mutualisé</a:t>
            </a:r>
          </a:p>
        </p:txBody>
      </p:sp>
      <p:sp>
        <p:nvSpPr>
          <p:cNvPr id="30" name="Rectangle 29">
            <a:extLst>
              <a:ext uri="{FF2B5EF4-FFF2-40B4-BE49-F238E27FC236}">
                <a16:creationId xmlns:a16="http://schemas.microsoft.com/office/drawing/2014/main" id="{9D033F4D-9610-CE44-9BA8-3857C31C7E4A}"/>
              </a:ext>
            </a:extLst>
          </p:cNvPr>
          <p:cNvSpPr>
            <a:spLocks noChangeAspect="1" noChangeArrowheads="1"/>
          </p:cNvSpPr>
          <p:nvPr/>
        </p:nvSpPr>
        <p:spPr bwMode="auto">
          <a:xfrm>
            <a:off x="7134302" y="3757214"/>
            <a:ext cx="735207" cy="368457"/>
          </a:xfrm>
          <a:prstGeom prst="rect">
            <a:avLst/>
          </a:prstGeom>
          <a:solidFill>
            <a:srgbClr val="ED7D31"/>
          </a:solidFill>
          <a:ln w="6350">
            <a:noFill/>
            <a:prstDash val="sysDot"/>
            <a:miter lim="800000"/>
            <a:headEnd/>
            <a:tailEnd/>
          </a:ln>
          <a:effectLst>
            <a:outerShdw blurRad="50800" dist="38100" dir="2700000" algn="tl" rotWithShape="0">
              <a:prstClr val="black">
                <a:alpha val="40000"/>
              </a:prst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308063" eaLnBrk="1" fontAlgn="base" hangingPunct="1">
              <a:spcBef>
                <a:spcPct val="0"/>
              </a:spcBef>
              <a:spcAft>
                <a:spcPct val="0"/>
              </a:spcAft>
            </a:pPr>
            <a:endParaRPr lang="fr-FR" sz="1055" dirty="0">
              <a:solidFill>
                <a:schemeClr val="bg1"/>
              </a:solidFill>
              <a:latin typeface="+mn-lt"/>
              <a:sym typeface="Helvetica Light"/>
            </a:endParaRPr>
          </a:p>
          <a:p>
            <a:pPr algn="ctr" defTabSz="308063" eaLnBrk="1" fontAlgn="base" hangingPunct="1">
              <a:spcBef>
                <a:spcPct val="0"/>
              </a:spcBef>
              <a:spcAft>
                <a:spcPct val="0"/>
              </a:spcAft>
            </a:pPr>
            <a:r>
              <a:rPr lang="fr-FR" sz="1050" b="1" dirty="0">
                <a:solidFill>
                  <a:schemeClr val="bg1"/>
                </a:solidFill>
                <a:latin typeface="+mn-lt"/>
                <a:sym typeface="Helvetica Light"/>
              </a:rPr>
              <a:t>Matériaux</a:t>
            </a:r>
          </a:p>
          <a:p>
            <a:pPr algn="ctr" defTabSz="308063" eaLnBrk="1" fontAlgn="base" hangingPunct="1">
              <a:spcBef>
                <a:spcPct val="0"/>
              </a:spcBef>
              <a:spcAft>
                <a:spcPct val="0"/>
              </a:spcAft>
            </a:pPr>
            <a:r>
              <a:rPr lang="fr-FR" sz="1055" dirty="0">
                <a:solidFill>
                  <a:schemeClr val="bg1"/>
                </a:solidFill>
                <a:latin typeface="+mn-lt"/>
                <a:sym typeface="Helvetica Light"/>
              </a:rPr>
              <a:t>233 m²</a:t>
            </a:r>
          </a:p>
          <a:p>
            <a:pPr algn="ctr" defTabSz="308063" eaLnBrk="1" fontAlgn="base" hangingPunct="1">
              <a:spcBef>
                <a:spcPct val="0"/>
              </a:spcBef>
              <a:spcAft>
                <a:spcPct val="0"/>
              </a:spcAft>
            </a:pPr>
            <a:endParaRPr lang="fr-FR" sz="1055" dirty="0">
              <a:solidFill>
                <a:schemeClr val="bg1"/>
              </a:solidFill>
              <a:latin typeface="+mn-lt"/>
              <a:sym typeface="Helvetica Light"/>
            </a:endParaRPr>
          </a:p>
        </p:txBody>
      </p:sp>
      <p:sp>
        <p:nvSpPr>
          <p:cNvPr id="31" name="Rectangle 85">
            <a:extLst>
              <a:ext uri="{FF2B5EF4-FFF2-40B4-BE49-F238E27FC236}">
                <a16:creationId xmlns:a16="http://schemas.microsoft.com/office/drawing/2014/main" id="{EFDEEAF9-E0D7-D845-8F55-CB7C9B2E54BC}"/>
              </a:ext>
            </a:extLst>
          </p:cNvPr>
          <p:cNvSpPr>
            <a:spLocks noChangeAspect="1" noChangeArrowheads="1"/>
          </p:cNvSpPr>
          <p:nvPr/>
        </p:nvSpPr>
        <p:spPr bwMode="auto">
          <a:xfrm>
            <a:off x="4168708" y="2973205"/>
            <a:ext cx="694358" cy="325982"/>
          </a:xfrm>
          <a:prstGeom prst="rect">
            <a:avLst/>
          </a:prstGeom>
          <a:solidFill>
            <a:schemeClr val="tx2"/>
          </a:solidFill>
          <a:ln w="6350">
            <a:solidFill>
              <a:schemeClr val="tx2"/>
            </a:solidFill>
            <a:miter lim="800000"/>
            <a:headEnd/>
            <a:tailEnd/>
          </a:ln>
          <a:effectLst>
            <a:outerShdw blurRad="50800" dist="38100" dir="2700000" algn="tl" rotWithShape="0">
              <a:prstClr val="black">
                <a:alpha val="40000"/>
              </a:prst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308063" eaLnBrk="1" fontAlgn="base" hangingPunct="1">
              <a:spcBef>
                <a:spcPct val="0"/>
              </a:spcBef>
              <a:spcAft>
                <a:spcPct val="0"/>
              </a:spcAft>
            </a:pPr>
            <a:r>
              <a:rPr lang="fr-FR" sz="1050" b="1" dirty="0">
                <a:solidFill>
                  <a:schemeClr val="bg1"/>
                </a:solidFill>
                <a:latin typeface="+mn-lt"/>
                <a:sym typeface="Helvetica Light"/>
              </a:rPr>
              <a:t>B.U</a:t>
            </a:r>
          </a:p>
          <a:p>
            <a:pPr algn="ctr" defTabSz="308063" eaLnBrk="1" fontAlgn="base" hangingPunct="1">
              <a:spcBef>
                <a:spcPct val="0"/>
              </a:spcBef>
              <a:spcAft>
                <a:spcPct val="0"/>
              </a:spcAft>
            </a:pPr>
            <a:r>
              <a:rPr lang="fr-FR" sz="1055" dirty="0">
                <a:solidFill>
                  <a:schemeClr val="bg1"/>
                </a:solidFill>
                <a:latin typeface="+mn-lt"/>
                <a:sym typeface="Helvetica Light"/>
              </a:rPr>
              <a:t>300 m²</a:t>
            </a:r>
          </a:p>
        </p:txBody>
      </p:sp>
      <p:cxnSp>
        <p:nvCxnSpPr>
          <p:cNvPr id="32" name="Connecteur droit 31">
            <a:extLst>
              <a:ext uri="{FF2B5EF4-FFF2-40B4-BE49-F238E27FC236}">
                <a16:creationId xmlns:a16="http://schemas.microsoft.com/office/drawing/2014/main" id="{F66E2822-FBD1-D64F-B3E2-AC92359CAB61}"/>
              </a:ext>
            </a:extLst>
          </p:cNvPr>
          <p:cNvCxnSpPr>
            <a:cxnSpLocks/>
          </p:cNvCxnSpPr>
          <p:nvPr/>
        </p:nvCxnSpPr>
        <p:spPr>
          <a:xfrm flipH="1">
            <a:off x="4426596" y="3397502"/>
            <a:ext cx="14911" cy="1544060"/>
          </a:xfrm>
          <a:prstGeom prst="line">
            <a:avLst/>
          </a:prstGeom>
          <a:ln>
            <a:solidFill>
              <a:srgbClr val="ED7D31"/>
            </a:solidFill>
          </a:ln>
        </p:spPr>
        <p:style>
          <a:lnRef idx="1">
            <a:schemeClr val="accent1"/>
          </a:lnRef>
          <a:fillRef idx="0">
            <a:schemeClr val="accent1"/>
          </a:fillRef>
          <a:effectRef idx="0">
            <a:schemeClr val="accent1"/>
          </a:effectRef>
          <a:fontRef idx="minor">
            <a:schemeClr val="tx1"/>
          </a:fontRef>
        </p:style>
      </p:cxnSp>
      <p:sp>
        <p:nvSpPr>
          <p:cNvPr id="33" name="Rectangle 61">
            <a:extLst>
              <a:ext uri="{FF2B5EF4-FFF2-40B4-BE49-F238E27FC236}">
                <a16:creationId xmlns:a16="http://schemas.microsoft.com/office/drawing/2014/main" id="{42A105DB-123C-1B42-8DD8-5E462B2F8DB1}"/>
              </a:ext>
            </a:extLst>
          </p:cNvPr>
          <p:cNvSpPr>
            <a:spLocks noChangeAspect="1" noChangeArrowheads="1"/>
          </p:cNvSpPr>
          <p:nvPr/>
        </p:nvSpPr>
        <p:spPr bwMode="auto">
          <a:xfrm>
            <a:off x="9632068" y="3171003"/>
            <a:ext cx="734925" cy="368346"/>
          </a:xfrm>
          <a:prstGeom prst="rect">
            <a:avLst/>
          </a:prstGeom>
          <a:solidFill>
            <a:schemeClr val="tx2"/>
          </a:solidFill>
          <a:ln w="6350">
            <a:solidFill>
              <a:schemeClr val="tx2"/>
            </a:solidFill>
            <a:miter lim="800000"/>
            <a:headEnd/>
            <a:tailEnd/>
          </a:ln>
          <a:effectLst>
            <a:outerShdw blurRad="50800" dist="38100" dir="2700000" algn="tl" rotWithShape="0">
              <a:prstClr val="black">
                <a:alpha val="40000"/>
              </a:prstClr>
            </a:outerShdw>
          </a:effectLst>
        </p:spPr>
        <p:txBody>
          <a:bodyPr wrap="none" anchor="ctr"/>
          <a:lstStyle/>
          <a:p>
            <a:pPr algn="ctr" defTabSz="308063" eaLnBrk="0" fontAlgn="base" hangingPunct="0">
              <a:spcBef>
                <a:spcPct val="0"/>
              </a:spcBef>
              <a:spcAft>
                <a:spcPct val="0"/>
              </a:spcAft>
              <a:defRPr/>
            </a:pPr>
            <a:r>
              <a:rPr lang="fr-FR" sz="1050" b="1" dirty="0">
                <a:solidFill>
                  <a:schemeClr val="bg1"/>
                </a:solidFill>
                <a:sym typeface="Helvetica Light"/>
              </a:rPr>
              <a:t>DROIT</a:t>
            </a:r>
          </a:p>
          <a:p>
            <a:pPr algn="ctr" defTabSz="308063" eaLnBrk="0" fontAlgn="base" hangingPunct="0">
              <a:spcBef>
                <a:spcPct val="0"/>
              </a:spcBef>
              <a:spcAft>
                <a:spcPct val="0"/>
              </a:spcAft>
              <a:defRPr/>
            </a:pPr>
            <a:r>
              <a:rPr lang="fr-FR" sz="1055" dirty="0">
                <a:solidFill>
                  <a:schemeClr val="bg1"/>
                </a:solidFill>
                <a:sym typeface="Helvetica Light"/>
              </a:rPr>
              <a:t>200 m²</a:t>
            </a:r>
          </a:p>
        </p:txBody>
      </p:sp>
      <p:cxnSp>
        <p:nvCxnSpPr>
          <p:cNvPr id="34" name="Connecteur droit 33">
            <a:extLst>
              <a:ext uri="{FF2B5EF4-FFF2-40B4-BE49-F238E27FC236}">
                <a16:creationId xmlns:a16="http://schemas.microsoft.com/office/drawing/2014/main" id="{EA3173D9-8F71-264B-A04D-D349BD01A01A}"/>
              </a:ext>
            </a:extLst>
          </p:cNvPr>
          <p:cNvCxnSpPr>
            <a:cxnSpLocks/>
            <a:stCxn id="36" idx="2"/>
          </p:cNvCxnSpPr>
          <p:nvPr/>
        </p:nvCxnSpPr>
        <p:spPr>
          <a:xfrm>
            <a:off x="6080092" y="3221710"/>
            <a:ext cx="802971" cy="2206970"/>
          </a:xfrm>
          <a:prstGeom prst="line">
            <a:avLst/>
          </a:prstGeom>
          <a:ln>
            <a:solidFill>
              <a:srgbClr val="ED7D31"/>
            </a:solidFill>
          </a:ln>
        </p:spPr>
        <p:style>
          <a:lnRef idx="1">
            <a:schemeClr val="accent1"/>
          </a:lnRef>
          <a:fillRef idx="0">
            <a:schemeClr val="accent1"/>
          </a:fillRef>
          <a:effectRef idx="0">
            <a:schemeClr val="accent1"/>
          </a:effectRef>
          <a:fontRef idx="minor">
            <a:schemeClr val="tx1"/>
          </a:fontRef>
        </p:style>
      </p:cxnSp>
      <p:sp>
        <p:nvSpPr>
          <p:cNvPr id="35" name="Rectangle 61">
            <a:extLst>
              <a:ext uri="{FF2B5EF4-FFF2-40B4-BE49-F238E27FC236}">
                <a16:creationId xmlns:a16="http://schemas.microsoft.com/office/drawing/2014/main" id="{69D7193C-4B84-7947-99E4-107316D4DF4D}"/>
              </a:ext>
            </a:extLst>
          </p:cNvPr>
          <p:cNvSpPr>
            <a:spLocks noChangeAspect="1" noChangeArrowheads="1"/>
          </p:cNvSpPr>
          <p:nvPr/>
        </p:nvSpPr>
        <p:spPr bwMode="auto">
          <a:xfrm>
            <a:off x="9609837" y="2669136"/>
            <a:ext cx="734925" cy="368346"/>
          </a:xfrm>
          <a:prstGeom prst="rect">
            <a:avLst/>
          </a:prstGeom>
          <a:solidFill>
            <a:schemeClr val="tx2"/>
          </a:solidFill>
          <a:ln w="6350">
            <a:solidFill>
              <a:schemeClr val="tx2"/>
            </a:solidFill>
            <a:miter lim="800000"/>
            <a:headEnd/>
            <a:tailEnd/>
          </a:ln>
          <a:effectLst>
            <a:outerShdw blurRad="50800" dist="38100" dir="2700000" algn="tl" rotWithShape="0">
              <a:prstClr val="black">
                <a:alpha val="40000"/>
              </a:prstClr>
            </a:outerShdw>
          </a:effectLst>
        </p:spPr>
        <p:txBody>
          <a:bodyPr wrap="none" anchor="ctr"/>
          <a:lstStyle/>
          <a:p>
            <a:pPr algn="ctr" defTabSz="308063" eaLnBrk="0" fontAlgn="base" hangingPunct="0">
              <a:spcBef>
                <a:spcPct val="0"/>
              </a:spcBef>
              <a:spcAft>
                <a:spcPct val="0"/>
              </a:spcAft>
              <a:defRPr/>
            </a:pPr>
            <a:r>
              <a:rPr lang="fr-FR" sz="1050" b="1" dirty="0">
                <a:solidFill>
                  <a:schemeClr val="bg1"/>
                </a:solidFill>
                <a:sym typeface="Helvetica Light"/>
              </a:rPr>
              <a:t>I.A.E</a:t>
            </a:r>
          </a:p>
          <a:p>
            <a:pPr algn="ctr" defTabSz="308063" eaLnBrk="0" fontAlgn="base" hangingPunct="0">
              <a:spcBef>
                <a:spcPct val="0"/>
              </a:spcBef>
              <a:spcAft>
                <a:spcPct val="0"/>
              </a:spcAft>
              <a:defRPr/>
            </a:pPr>
            <a:r>
              <a:rPr lang="fr-FR" sz="1055" dirty="0">
                <a:solidFill>
                  <a:schemeClr val="bg1"/>
                </a:solidFill>
                <a:sym typeface="Helvetica Light"/>
              </a:rPr>
              <a:t>99 m²</a:t>
            </a:r>
          </a:p>
        </p:txBody>
      </p:sp>
      <p:sp>
        <p:nvSpPr>
          <p:cNvPr id="36" name="Rectangle 70">
            <a:extLst>
              <a:ext uri="{FF2B5EF4-FFF2-40B4-BE49-F238E27FC236}">
                <a16:creationId xmlns:a16="http://schemas.microsoft.com/office/drawing/2014/main" id="{0D1682F8-86FA-9D47-9CFC-D4C5141E15BF}"/>
              </a:ext>
            </a:extLst>
          </p:cNvPr>
          <p:cNvSpPr>
            <a:spLocks noChangeAspect="1" noChangeArrowheads="1"/>
          </p:cNvSpPr>
          <p:nvPr/>
        </p:nvSpPr>
        <p:spPr bwMode="auto">
          <a:xfrm>
            <a:off x="5712488" y="2853253"/>
            <a:ext cx="735207" cy="368457"/>
          </a:xfrm>
          <a:prstGeom prst="rect">
            <a:avLst/>
          </a:prstGeom>
          <a:solidFill>
            <a:schemeClr val="tx2"/>
          </a:solidFill>
          <a:ln w="6350">
            <a:solidFill>
              <a:schemeClr val="tx2"/>
            </a:solidFill>
            <a:prstDash val="solid"/>
            <a:miter lim="800000"/>
            <a:headEnd/>
            <a:tailEnd/>
          </a:ln>
          <a:effectLst>
            <a:outerShdw blurRad="50800" dist="38100" dir="2700000" algn="tl" rotWithShape="0">
              <a:prstClr val="black">
                <a:alpha val="40000"/>
              </a:prst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308063" eaLnBrk="1" fontAlgn="base" hangingPunct="1">
              <a:spcBef>
                <a:spcPct val="0"/>
              </a:spcBef>
              <a:spcAft>
                <a:spcPct val="0"/>
              </a:spcAft>
            </a:pPr>
            <a:r>
              <a:rPr lang="fr-FR" sz="1050" b="1" dirty="0">
                <a:solidFill>
                  <a:schemeClr val="bg1"/>
                </a:solidFill>
                <a:latin typeface="+mn-lt"/>
                <a:sym typeface="Helvetica Light"/>
              </a:rPr>
              <a:t>C.M.I</a:t>
            </a:r>
          </a:p>
          <a:p>
            <a:pPr algn="ctr" defTabSz="308063" eaLnBrk="1" fontAlgn="base" hangingPunct="1">
              <a:spcBef>
                <a:spcPct val="0"/>
              </a:spcBef>
              <a:spcAft>
                <a:spcPct val="0"/>
              </a:spcAft>
            </a:pPr>
            <a:r>
              <a:rPr lang="fr-FR" sz="1050" dirty="0">
                <a:solidFill>
                  <a:schemeClr val="bg1"/>
                </a:solidFill>
                <a:latin typeface="+mn-lt"/>
                <a:sym typeface="Helvetica Light"/>
              </a:rPr>
              <a:t>168 m²</a:t>
            </a:r>
          </a:p>
        </p:txBody>
      </p:sp>
      <p:cxnSp>
        <p:nvCxnSpPr>
          <p:cNvPr id="37" name="Connecteur droit 36">
            <a:extLst>
              <a:ext uri="{FF2B5EF4-FFF2-40B4-BE49-F238E27FC236}">
                <a16:creationId xmlns:a16="http://schemas.microsoft.com/office/drawing/2014/main" id="{BBD0C21B-4B23-CB43-A249-8275A5BC1575}"/>
              </a:ext>
            </a:extLst>
          </p:cNvPr>
          <p:cNvCxnSpPr>
            <a:cxnSpLocks/>
          </p:cNvCxnSpPr>
          <p:nvPr/>
        </p:nvCxnSpPr>
        <p:spPr>
          <a:xfrm>
            <a:off x="9977300" y="3620686"/>
            <a:ext cx="22230" cy="1074609"/>
          </a:xfrm>
          <a:prstGeom prst="line">
            <a:avLst/>
          </a:prstGeom>
          <a:ln>
            <a:solidFill>
              <a:srgbClr val="ED7D31"/>
            </a:solidFill>
          </a:ln>
        </p:spPr>
        <p:style>
          <a:lnRef idx="1">
            <a:schemeClr val="accent1"/>
          </a:lnRef>
          <a:fillRef idx="0">
            <a:schemeClr val="accent1"/>
          </a:fillRef>
          <a:effectRef idx="0">
            <a:schemeClr val="accent1"/>
          </a:effectRef>
          <a:fontRef idx="minor">
            <a:schemeClr val="tx1"/>
          </a:fontRef>
        </p:style>
      </p:cxnSp>
      <p:sp>
        <p:nvSpPr>
          <p:cNvPr id="38" name="Rectangle 70">
            <a:extLst>
              <a:ext uri="{FF2B5EF4-FFF2-40B4-BE49-F238E27FC236}">
                <a16:creationId xmlns:a16="http://schemas.microsoft.com/office/drawing/2014/main" id="{7531794A-2ED7-0B48-989B-15ADAD10F709}"/>
              </a:ext>
            </a:extLst>
          </p:cNvPr>
          <p:cNvSpPr>
            <a:spLocks noChangeAspect="1" noChangeArrowheads="1"/>
          </p:cNvSpPr>
          <p:nvPr/>
        </p:nvSpPr>
        <p:spPr bwMode="auto">
          <a:xfrm>
            <a:off x="7090870" y="4236327"/>
            <a:ext cx="889415" cy="368457"/>
          </a:xfrm>
          <a:prstGeom prst="rect">
            <a:avLst/>
          </a:prstGeom>
          <a:solidFill>
            <a:srgbClr val="ED7D31"/>
          </a:solidFill>
          <a:ln w="6350">
            <a:noFill/>
            <a:prstDash val="sysDot"/>
            <a:miter lim="800000"/>
            <a:headEnd/>
            <a:tailEnd/>
          </a:ln>
          <a:effectLst>
            <a:outerShdw blurRad="50800" dist="38100" dir="2700000" algn="tl" rotWithShape="0">
              <a:prstClr val="black">
                <a:alpha val="40000"/>
              </a:prstClr>
            </a:outerShdw>
          </a:effectLst>
        </p:spPr>
        <p:txBody>
          <a:bodyPr wrap="none" anchor="ctr"/>
          <a:lstStyle/>
          <a:p>
            <a:pPr algn="ctr" defTabSz="308063" fontAlgn="base">
              <a:spcBef>
                <a:spcPct val="0"/>
              </a:spcBef>
              <a:spcAft>
                <a:spcPct val="0"/>
              </a:spcAft>
            </a:pPr>
            <a:endParaRPr lang="fr-FR" sz="1055" dirty="0">
              <a:solidFill>
                <a:schemeClr val="bg1"/>
              </a:solidFill>
              <a:sym typeface="Helvetica Light"/>
            </a:endParaRPr>
          </a:p>
          <a:p>
            <a:pPr algn="ctr" defTabSz="308063" fontAlgn="base">
              <a:spcBef>
                <a:spcPct val="0"/>
              </a:spcBef>
              <a:spcAft>
                <a:spcPct val="0"/>
              </a:spcAft>
            </a:pPr>
            <a:r>
              <a:rPr lang="fr-FR" sz="1055" b="1" dirty="0">
                <a:solidFill>
                  <a:schemeClr val="bg1"/>
                </a:solidFill>
                <a:sym typeface="Helvetica Light"/>
              </a:rPr>
              <a:t>Biotechnologie</a:t>
            </a:r>
          </a:p>
          <a:p>
            <a:pPr algn="ctr" defTabSz="308063" fontAlgn="base">
              <a:spcBef>
                <a:spcPct val="0"/>
              </a:spcBef>
              <a:spcAft>
                <a:spcPct val="0"/>
              </a:spcAft>
            </a:pPr>
            <a:r>
              <a:rPr lang="fr-FR" sz="1055" dirty="0">
                <a:solidFill>
                  <a:schemeClr val="bg1"/>
                </a:solidFill>
                <a:sym typeface="Helvetica Light"/>
              </a:rPr>
              <a:t>1688 m²</a:t>
            </a:r>
          </a:p>
          <a:p>
            <a:pPr algn="ctr" defTabSz="308063" fontAlgn="base">
              <a:spcBef>
                <a:spcPct val="0"/>
              </a:spcBef>
              <a:spcAft>
                <a:spcPct val="0"/>
              </a:spcAft>
            </a:pPr>
            <a:endParaRPr lang="fr-FR" sz="1055" dirty="0">
              <a:solidFill>
                <a:schemeClr val="bg1"/>
              </a:solidFill>
              <a:sym typeface="Helvetica Light"/>
            </a:endParaRPr>
          </a:p>
        </p:txBody>
      </p:sp>
      <p:sp>
        <p:nvSpPr>
          <p:cNvPr id="39" name="Rectangle 38">
            <a:extLst>
              <a:ext uri="{FF2B5EF4-FFF2-40B4-BE49-F238E27FC236}">
                <a16:creationId xmlns:a16="http://schemas.microsoft.com/office/drawing/2014/main" id="{365655F2-E4C4-934C-BF47-94E3DC89CCCD}"/>
              </a:ext>
            </a:extLst>
          </p:cNvPr>
          <p:cNvSpPr>
            <a:spLocks noChangeAspect="1" noChangeArrowheads="1"/>
          </p:cNvSpPr>
          <p:nvPr/>
        </p:nvSpPr>
        <p:spPr bwMode="auto">
          <a:xfrm>
            <a:off x="8734695" y="2924391"/>
            <a:ext cx="734925" cy="368346"/>
          </a:xfrm>
          <a:prstGeom prst="rect">
            <a:avLst/>
          </a:prstGeom>
          <a:solidFill>
            <a:schemeClr val="tx2"/>
          </a:solidFill>
          <a:ln w="6350">
            <a:solidFill>
              <a:schemeClr val="tx2"/>
            </a:solidFill>
            <a:miter lim="800000"/>
            <a:headEnd/>
            <a:tailEnd/>
          </a:ln>
          <a:effectLst>
            <a:outerShdw blurRad="50800" dist="38100" dir="2700000" algn="tl" rotWithShape="0">
              <a:prstClr val="black">
                <a:alpha val="40000"/>
              </a:prstClr>
            </a:outerShdw>
          </a:effectLst>
        </p:spPr>
        <p:txBody>
          <a:bodyPr wrap="none" anchor="ctr"/>
          <a:lstStyle/>
          <a:p>
            <a:pPr algn="ctr" defTabSz="308063" eaLnBrk="0" fontAlgn="base" hangingPunct="0">
              <a:spcBef>
                <a:spcPct val="0"/>
              </a:spcBef>
              <a:spcAft>
                <a:spcPct val="0"/>
              </a:spcAft>
              <a:defRPr/>
            </a:pPr>
            <a:r>
              <a:rPr lang="fr-FR" sz="1050" b="1" dirty="0">
                <a:solidFill>
                  <a:schemeClr val="bg1"/>
                </a:solidFill>
                <a:sym typeface="Helvetica Light"/>
              </a:rPr>
              <a:t>I.U.T</a:t>
            </a:r>
          </a:p>
          <a:p>
            <a:pPr algn="ctr" defTabSz="308063" eaLnBrk="0" fontAlgn="base" hangingPunct="0">
              <a:spcBef>
                <a:spcPct val="0"/>
              </a:spcBef>
              <a:spcAft>
                <a:spcPct val="0"/>
              </a:spcAft>
              <a:defRPr/>
            </a:pPr>
            <a:r>
              <a:rPr lang="fr-FR" sz="1055" dirty="0">
                <a:solidFill>
                  <a:schemeClr val="bg1"/>
                </a:solidFill>
                <a:sym typeface="Helvetica Light"/>
              </a:rPr>
              <a:t>100 m²</a:t>
            </a:r>
          </a:p>
        </p:txBody>
      </p:sp>
      <p:sp>
        <p:nvSpPr>
          <p:cNvPr id="40" name="Rectangle 39">
            <a:extLst>
              <a:ext uri="{FF2B5EF4-FFF2-40B4-BE49-F238E27FC236}">
                <a16:creationId xmlns:a16="http://schemas.microsoft.com/office/drawing/2014/main" id="{469342A3-E292-F641-BE39-D2993DC775A3}"/>
              </a:ext>
            </a:extLst>
          </p:cNvPr>
          <p:cNvSpPr/>
          <p:nvPr/>
        </p:nvSpPr>
        <p:spPr>
          <a:xfrm>
            <a:off x="3675737" y="230230"/>
            <a:ext cx="2632955" cy="938295"/>
          </a:xfrm>
          <a:prstGeom prst="rect">
            <a:avLst/>
          </a:prstGeom>
          <a:noFill/>
          <a:ln>
            <a:solidFill>
              <a:srgbClr val="1B6E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1" name="Rectangle 40">
            <a:extLst>
              <a:ext uri="{FF2B5EF4-FFF2-40B4-BE49-F238E27FC236}">
                <a16:creationId xmlns:a16="http://schemas.microsoft.com/office/drawing/2014/main" id="{F9271588-BBB4-B24A-8A68-76A6824836B9}"/>
              </a:ext>
            </a:extLst>
          </p:cNvPr>
          <p:cNvSpPr/>
          <p:nvPr/>
        </p:nvSpPr>
        <p:spPr>
          <a:xfrm>
            <a:off x="3864434" y="391455"/>
            <a:ext cx="2218877" cy="636072"/>
          </a:xfrm>
          <a:prstGeom prst="rect">
            <a:avLst/>
          </a:prstGeom>
        </p:spPr>
        <p:txBody>
          <a:bodyPr wrap="none">
            <a:spAutoFit/>
          </a:bodyPr>
          <a:lstStyle/>
          <a:p>
            <a:pPr algn="ctr">
              <a:spcBef>
                <a:spcPts val="400"/>
              </a:spcBef>
            </a:pPr>
            <a:r>
              <a:rPr lang="fr-FR" sz="1600" dirty="0">
                <a:solidFill>
                  <a:srgbClr val="1B6EB6"/>
                </a:solidFill>
                <a:ea typeface="Arial" charset="0"/>
                <a:cs typeface="Arial" charset="0"/>
                <a:sym typeface="Helvetica Light"/>
              </a:rPr>
              <a:t>Démarrage Janvier 2019</a:t>
            </a:r>
          </a:p>
          <a:p>
            <a:pPr algn="ctr">
              <a:spcBef>
                <a:spcPts val="400"/>
              </a:spcBef>
            </a:pPr>
            <a:r>
              <a:rPr lang="fr-FR" sz="1600" dirty="0">
                <a:solidFill>
                  <a:srgbClr val="1B6EB6"/>
                </a:solidFill>
                <a:ea typeface="Arial" charset="0"/>
                <a:cs typeface="Arial" charset="0"/>
                <a:sym typeface="Helvetica Light"/>
              </a:rPr>
              <a:t>Livraison finale T1 2025</a:t>
            </a:r>
          </a:p>
        </p:txBody>
      </p:sp>
      <p:sp>
        <p:nvSpPr>
          <p:cNvPr id="42" name="Rectangle 70">
            <a:extLst>
              <a:ext uri="{FF2B5EF4-FFF2-40B4-BE49-F238E27FC236}">
                <a16:creationId xmlns:a16="http://schemas.microsoft.com/office/drawing/2014/main" id="{CA876D51-AD09-FB43-B927-B265613BF680}"/>
              </a:ext>
            </a:extLst>
          </p:cNvPr>
          <p:cNvSpPr>
            <a:spLocks noChangeAspect="1" noChangeArrowheads="1"/>
          </p:cNvSpPr>
          <p:nvPr/>
        </p:nvSpPr>
        <p:spPr bwMode="auto">
          <a:xfrm>
            <a:off x="6437807" y="387026"/>
            <a:ext cx="532328" cy="266782"/>
          </a:xfrm>
          <a:prstGeom prst="rect">
            <a:avLst/>
          </a:prstGeom>
          <a:solidFill>
            <a:schemeClr val="tx2"/>
          </a:solidFill>
          <a:ln w="6350">
            <a:solidFill>
              <a:schemeClr val="tx2"/>
            </a:solidFill>
            <a:prstDash val="solid"/>
            <a:miter lim="800000"/>
            <a:headEnd/>
            <a:tailEnd/>
          </a:ln>
          <a:effectLst>
            <a:outerShdw blurRad="50800" dist="38100" dir="2700000" algn="tl" rotWithShape="0">
              <a:prstClr val="black">
                <a:alpha val="40000"/>
              </a:prst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308063" eaLnBrk="1" fontAlgn="base" hangingPunct="1">
              <a:spcBef>
                <a:spcPct val="0"/>
              </a:spcBef>
              <a:spcAft>
                <a:spcPct val="0"/>
              </a:spcAft>
            </a:pPr>
            <a:r>
              <a:rPr lang="fr-FR" sz="1050" dirty="0">
                <a:solidFill>
                  <a:schemeClr val="bg1"/>
                </a:solidFill>
                <a:latin typeface="+mn-lt"/>
                <a:sym typeface="Helvetica Light"/>
              </a:rPr>
              <a:t>867m</a:t>
            </a:r>
            <a:r>
              <a:rPr lang="fr-FR" sz="1050" baseline="30000" dirty="0">
                <a:solidFill>
                  <a:schemeClr val="bg1"/>
                </a:solidFill>
                <a:latin typeface="+mn-lt"/>
                <a:sym typeface="Helvetica Light"/>
              </a:rPr>
              <a:t>2</a:t>
            </a:r>
            <a:endParaRPr lang="fr-FR" sz="1050" dirty="0">
              <a:solidFill>
                <a:schemeClr val="bg1"/>
              </a:solidFill>
              <a:latin typeface="+mn-lt"/>
              <a:sym typeface="Helvetica Light"/>
            </a:endParaRPr>
          </a:p>
        </p:txBody>
      </p:sp>
      <p:sp>
        <p:nvSpPr>
          <p:cNvPr id="43" name="Rectangle 70">
            <a:extLst>
              <a:ext uri="{FF2B5EF4-FFF2-40B4-BE49-F238E27FC236}">
                <a16:creationId xmlns:a16="http://schemas.microsoft.com/office/drawing/2014/main" id="{4E4086F5-AB21-CF47-9951-F18A9A1B736A}"/>
              </a:ext>
            </a:extLst>
          </p:cNvPr>
          <p:cNvSpPr>
            <a:spLocks noChangeAspect="1" noChangeArrowheads="1"/>
          </p:cNvSpPr>
          <p:nvPr/>
        </p:nvSpPr>
        <p:spPr bwMode="auto">
          <a:xfrm>
            <a:off x="6437807" y="813248"/>
            <a:ext cx="517065" cy="259133"/>
          </a:xfrm>
          <a:prstGeom prst="rect">
            <a:avLst/>
          </a:prstGeom>
          <a:solidFill>
            <a:srgbClr val="ED7D31"/>
          </a:solidFill>
          <a:ln w="6350">
            <a:noFill/>
            <a:prstDash val="sysDot"/>
            <a:miter lim="800000"/>
            <a:headEnd/>
            <a:tailEnd/>
          </a:ln>
          <a:effectLst>
            <a:outerShdw blurRad="50800" dist="38100" dir="2700000" algn="tl" rotWithShape="0">
              <a:prstClr val="black">
                <a:alpha val="40000"/>
              </a:prstClr>
            </a:outerShdw>
          </a:effectLst>
        </p:spPr>
        <p:txBody>
          <a:bodyPr wrap="none" anchor="ctr"/>
          <a:lstStyle/>
          <a:p>
            <a:pPr algn="ctr" defTabSz="308063" fontAlgn="base">
              <a:spcBef>
                <a:spcPct val="0"/>
              </a:spcBef>
              <a:spcAft>
                <a:spcPct val="0"/>
              </a:spcAft>
            </a:pPr>
            <a:r>
              <a:rPr lang="fr-FR" sz="1055" dirty="0">
                <a:solidFill>
                  <a:schemeClr val="bg1"/>
                </a:solidFill>
                <a:sym typeface="Helvetica Light"/>
              </a:rPr>
              <a:t>4802 m</a:t>
            </a:r>
            <a:r>
              <a:rPr lang="fr-FR" sz="1055" baseline="30000" dirty="0">
                <a:solidFill>
                  <a:schemeClr val="bg1"/>
                </a:solidFill>
                <a:sym typeface="Helvetica Light"/>
              </a:rPr>
              <a:t>2</a:t>
            </a:r>
            <a:endParaRPr lang="fr-FR" sz="1055" dirty="0">
              <a:solidFill>
                <a:schemeClr val="bg1"/>
              </a:solidFill>
              <a:sym typeface="Helvetica Light"/>
            </a:endParaRPr>
          </a:p>
        </p:txBody>
      </p:sp>
      <p:sp>
        <p:nvSpPr>
          <p:cNvPr id="44" name="ZoneTexte 43">
            <a:extLst>
              <a:ext uri="{FF2B5EF4-FFF2-40B4-BE49-F238E27FC236}">
                <a16:creationId xmlns:a16="http://schemas.microsoft.com/office/drawing/2014/main" id="{25350731-22D5-D44E-A85C-61ED4A4C58F7}"/>
              </a:ext>
            </a:extLst>
          </p:cNvPr>
          <p:cNvSpPr txBox="1"/>
          <p:nvPr/>
        </p:nvSpPr>
        <p:spPr>
          <a:xfrm>
            <a:off x="7099250" y="392323"/>
            <a:ext cx="1783493" cy="292388"/>
          </a:xfrm>
          <a:prstGeom prst="rect">
            <a:avLst/>
          </a:prstGeom>
          <a:noFill/>
        </p:spPr>
        <p:txBody>
          <a:bodyPr wrap="square" rtlCol="0">
            <a:spAutoFit/>
          </a:bodyPr>
          <a:lstStyle/>
          <a:p>
            <a:r>
              <a:rPr lang="fr-FR" sz="1300" dirty="0"/>
              <a:t>Réaménagements</a:t>
            </a:r>
          </a:p>
        </p:txBody>
      </p:sp>
      <p:sp>
        <p:nvSpPr>
          <p:cNvPr id="45" name="ZoneTexte 44">
            <a:extLst>
              <a:ext uri="{FF2B5EF4-FFF2-40B4-BE49-F238E27FC236}">
                <a16:creationId xmlns:a16="http://schemas.microsoft.com/office/drawing/2014/main" id="{EA4DCAC1-C0CB-254B-945D-168752CA307F}"/>
              </a:ext>
            </a:extLst>
          </p:cNvPr>
          <p:cNvSpPr txBox="1"/>
          <p:nvPr/>
        </p:nvSpPr>
        <p:spPr>
          <a:xfrm>
            <a:off x="7099250" y="754147"/>
            <a:ext cx="1935174" cy="292388"/>
          </a:xfrm>
          <a:prstGeom prst="rect">
            <a:avLst/>
          </a:prstGeom>
          <a:noFill/>
        </p:spPr>
        <p:txBody>
          <a:bodyPr wrap="square" rtlCol="0">
            <a:spAutoFit/>
          </a:bodyPr>
          <a:lstStyle/>
          <a:p>
            <a:r>
              <a:rPr lang="fr-FR" sz="1300" dirty="0"/>
              <a:t>Constructions neuves</a:t>
            </a:r>
          </a:p>
        </p:txBody>
      </p:sp>
      <p:sp>
        <p:nvSpPr>
          <p:cNvPr id="46" name="Rectangle 45">
            <a:extLst>
              <a:ext uri="{FF2B5EF4-FFF2-40B4-BE49-F238E27FC236}">
                <a16:creationId xmlns:a16="http://schemas.microsoft.com/office/drawing/2014/main" id="{1E3413E1-EDED-7E43-BCA4-FCADB49F6B62}"/>
              </a:ext>
            </a:extLst>
          </p:cNvPr>
          <p:cNvSpPr/>
          <p:nvPr/>
        </p:nvSpPr>
        <p:spPr>
          <a:xfrm rot="20444157">
            <a:off x="3749741" y="6017627"/>
            <a:ext cx="1241502" cy="338554"/>
          </a:xfrm>
          <a:prstGeom prst="rect">
            <a:avLst/>
          </a:prstGeom>
          <a:effectLst>
            <a:outerShdw blurRad="50800" dist="38100" dir="2700000" algn="tl" rotWithShape="0">
              <a:prstClr val="black">
                <a:alpha val="0"/>
              </a:prstClr>
            </a:outerShdw>
          </a:effectLst>
        </p:spPr>
        <p:txBody>
          <a:bodyPr wrap="square">
            <a:spAutoFit/>
          </a:bodyPr>
          <a:lstStyle/>
          <a:p>
            <a:pPr defTabSz="308063" eaLnBrk="0" fontAlgn="base" hangingPunct="0">
              <a:spcBef>
                <a:spcPct val="0"/>
              </a:spcBef>
              <a:spcAft>
                <a:spcPct val="0"/>
              </a:spcAft>
            </a:pPr>
            <a:r>
              <a:rPr lang="fr-FR" sz="1600" dirty="0">
                <a:solidFill>
                  <a:srgbClr val="70AD47"/>
                </a:solidFill>
                <a:sym typeface="Helvetica Light"/>
              </a:rPr>
              <a:t>Entrée nord</a:t>
            </a:r>
          </a:p>
        </p:txBody>
      </p:sp>
      <p:sp>
        <p:nvSpPr>
          <p:cNvPr id="47" name="Rectangle 46">
            <a:extLst>
              <a:ext uri="{FF2B5EF4-FFF2-40B4-BE49-F238E27FC236}">
                <a16:creationId xmlns:a16="http://schemas.microsoft.com/office/drawing/2014/main" id="{3702F316-AA7A-C14B-8B58-8F87F6F85E84}"/>
              </a:ext>
            </a:extLst>
          </p:cNvPr>
          <p:cNvSpPr/>
          <p:nvPr/>
        </p:nvSpPr>
        <p:spPr>
          <a:xfrm rot="20444157">
            <a:off x="5962836" y="5656881"/>
            <a:ext cx="1309974" cy="584775"/>
          </a:xfrm>
          <a:prstGeom prst="rect">
            <a:avLst/>
          </a:prstGeom>
          <a:effectLst>
            <a:outerShdw blurRad="50800" dist="38100" dir="2700000" algn="tl" rotWithShape="0">
              <a:prstClr val="black">
                <a:alpha val="0"/>
              </a:prstClr>
            </a:outerShdw>
          </a:effectLst>
        </p:spPr>
        <p:txBody>
          <a:bodyPr wrap="square">
            <a:spAutoFit/>
          </a:bodyPr>
          <a:lstStyle/>
          <a:p>
            <a:pPr defTabSz="308063" eaLnBrk="0" fontAlgn="base" hangingPunct="0">
              <a:spcBef>
                <a:spcPct val="0"/>
              </a:spcBef>
              <a:spcAft>
                <a:spcPct val="0"/>
              </a:spcAft>
            </a:pPr>
            <a:r>
              <a:rPr lang="fr-FR" sz="1600" dirty="0">
                <a:solidFill>
                  <a:srgbClr val="70AD47"/>
                </a:solidFill>
                <a:sym typeface="Helvetica Light"/>
              </a:rPr>
              <a:t>Secteur centre</a:t>
            </a:r>
          </a:p>
        </p:txBody>
      </p:sp>
      <p:sp>
        <p:nvSpPr>
          <p:cNvPr id="48" name="Rectangle 47">
            <a:extLst>
              <a:ext uri="{FF2B5EF4-FFF2-40B4-BE49-F238E27FC236}">
                <a16:creationId xmlns:a16="http://schemas.microsoft.com/office/drawing/2014/main" id="{534839B7-0BB6-2342-8E7F-AE77C00E393D}"/>
              </a:ext>
            </a:extLst>
          </p:cNvPr>
          <p:cNvSpPr/>
          <p:nvPr/>
        </p:nvSpPr>
        <p:spPr>
          <a:xfrm rot="20444157">
            <a:off x="8655978" y="6108159"/>
            <a:ext cx="1347717" cy="338554"/>
          </a:xfrm>
          <a:prstGeom prst="rect">
            <a:avLst/>
          </a:prstGeom>
          <a:effectLst>
            <a:outerShdw blurRad="50800" dist="38100" dir="2700000" algn="tl" rotWithShape="0">
              <a:prstClr val="black">
                <a:alpha val="0"/>
              </a:prstClr>
            </a:outerShdw>
          </a:effectLst>
        </p:spPr>
        <p:txBody>
          <a:bodyPr wrap="square">
            <a:spAutoFit/>
          </a:bodyPr>
          <a:lstStyle/>
          <a:p>
            <a:pPr defTabSz="308063" eaLnBrk="0" fontAlgn="base" hangingPunct="0">
              <a:spcBef>
                <a:spcPct val="0"/>
              </a:spcBef>
              <a:spcAft>
                <a:spcPct val="0"/>
              </a:spcAft>
            </a:pPr>
            <a:r>
              <a:rPr lang="fr-FR" sz="1600" dirty="0">
                <a:solidFill>
                  <a:srgbClr val="70AD47"/>
                </a:solidFill>
                <a:sym typeface="Helvetica Light"/>
              </a:rPr>
              <a:t>Secteur sud</a:t>
            </a:r>
          </a:p>
        </p:txBody>
      </p:sp>
      <p:cxnSp>
        <p:nvCxnSpPr>
          <p:cNvPr id="49" name="Connecteur droit avec flèche 48">
            <a:extLst>
              <a:ext uri="{FF2B5EF4-FFF2-40B4-BE49-F238E27FC236}">
                <a16:creationId xmlns:a16="http://schemas.microsoft.com/office/drawing/2014/main" id="{37A80986-11FF-CD49-A09F-5D8EE1976707}"/>
              </a:ext>
            </a:extLst>
          </p:cNvPr>
          <p:cNvCxnSpPr>
            <a:cxnSpLocks/>
          </p:cNvCxnSpPr>
          <p:nvPr/>
        </p:nvCxnSpPr>
        <p:spPr>
          <a:xfrm>
            <a:off x="3822615" y="6619712"/>
            <a:ext cx="6143625" cy="0"/>
          </a:xfrm>
          <a:prstGeom prst="straightConnector1">
            <a:avLst/>
          </a:prstGeom>
          <a:ln w="3175">
            <a:solidFill>
              <a:schemeClr val="tx1"/>
            </a:solidFill>
            <a:prstDash val="sysDash"/>
            <a:headEnd type="triangle"/>
            <a:tailEnd type="triangle"/>
          </a:ln>
        </p:spPr>
        <p:style>
          <a:lnRef idx="2">
            <a:schemeClr val="accent1"/>
          </a:lnRef>
          <a:fillRef idx="0">
            <a:schemeClr val="accent1"/>
          </a:fillRef>
          <a:effectRef idx="1">
            <a:schemeClr val="accent1"/>
          </a:effectRef>
          <a:fontRef idx="minor">
            <a:schemeClr val="tx1"/>
          </a:fontRef>
        </p:style>
      </p:cxnSp>
      <p:sp>
        <p:nvSpPr>
          <p:cNvPr id="50" name="ZoneTexte 49">
            <a:extLst>
              <a:ext uri="{FF2B5EF4-FFF2-40B4-BE49-F238E27FC236}">
                <a16:creationId xmlns:a16="http://schemas.microsoft.com/office/drawing/2014/main" id="{D9EB7461-0093-E24E-9748-1A2047E9771B}"/>
              </a:ext>
            </a:extLst>
          </p:cNvPr>
          <p:cNvSpPr txBox="1"/>
          <p:nvPr/>
        </p:nvSpPr>
        <p:spPr>
          <a:xfrm>
            <a:off x="166930" y="4177398"/>
            <a:ext cx="2900920" cy="1569660"/>
          </a:xfrm>
          <a:prstGeom prst="rect">
            <a:avLst/>
          </a:prstGeom>
          <a:noFill/>
        </p:spPr>
        <p:txBody>
          <a:bodyPr wrap="square" rtlCol="0">
            <a:spAutoFit/>
          </a:bodyPr>
          <a:lstStyle/>
          <a:p>
            <a:pPr marL="582613" indent="-531813" algn="l"/>
            <a:r>
              <a:rPr lang="fr-FR" sz="1600" dirty="0">
                <a:solidFill>
                  <a:schemeClr val="bg1"/>
                </a:solidFill>
              </a:rPr>
              <a:t>5 	Ingénieurs de recherche</a:t>
            </a:r>
          </a:p>
          <a:p>
            <a:pPr marL="582613" indent="-531813" algn="l"/>
            <a:r>
              <a:rPr lang="fr-FR" sz="1600" dirty="0">
                <a:solidFill>
                  <a:schemeClr val="bg1"/>
                </a:solidFill>
              </a:rPr>
              <a:t>5 	Rh support</a:t>
            </a:r>
          </a:p>
          <a:p>
            <a:pPr marL="582613" indent="-531813" algn="l"/>
            <a:r>
              <a:rPr lang="fr-FR" sz="1600" dirty="0">
                <a:solidFill>
                  <a:schemeClr val="bg1"/>
                </a:solidFill>
              </a:rPr>
              <a:t>10 	Enseignants chercheurs</a:t>
            </a:r>
          </a:p>
          <a:p>
            <a:pPr marL="582613" indent="-531813" algn="l"/>
            <a:r>
              <a:rPr lang="fr-FR" sz="1600" dirty="0">
                <a:solidFill>
                  <a:schemeClr val="bg1"/>
                </a:solidFill>
              </a:rPr>
              <a:t>5700	 m2 </a:t>
            </a:r>
          </a:p>
          <a:p>
            <a:pPr marL="582613" indent="-531813" algn="l"/>
            <a:r>
              <a:rPr lang="fr-FR" sz="1600" dirty="0">
                <a:solidFill>
                  <a:schemeClr val="bg1"/>
                </a:solidFill>
              </a:rPr>
              <a:t>25 	m€ d’investissement</a:t>
            </a:r>
          </a:p>
          <a:p>
            <a:pPr algn="l"/>
            <a:endParaRPr lang="fr-FR" sz="1600" dirty="0">
              <a:solidFill>
                <a:schemeClr val="bg1"/>
              </a:solidFill>
            </a:endParaRPr>
          </a:p>
        </p:txBody>
      </p:sp>
      <p:pic>
        <p:nvPicPr>
          <p:cNvPr id="2" name="Picture 2" descr="logo vectoriel Université de La Rochelle – Logothèque vectorielle">
            <a:extLst>
              <a:ext uri="{FF2B5EF4-FFF2-40B4-BE49-F238E27FC236}">
                <a16:creationId xmlns:a16="http://schemas.microsoft.com/office/drawing/2014/main" id="{837F7709-D722-C6CF-B586-66ECCEE592BB}"/>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6390" r="25068" b="6100"/>
          <a:stretch/>
        </p:blipFill>
        <p:spPr bwMode="auto">
          <a:xfrm>
            <a:off x="410648" y="222646"/>
            <a:ext cx="1160044" cy="11398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00806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9319647A-D4F1-4C38-A64F-3FA6D18366A7}"/>
              </a:ext>
            </a:extLst>
          </p:cNvPr>
          <p:cNvSpPr>
            <a:spLocks noGrp="1"/>
          </p:cNvSpPr>
          <p:nvPr>
            <p:ph type="sldNum" sz="quarter" idx="12"/>
          </p:nvPr>
        </p:nvSpPr>
        <p:spPr/>
        <p:txBody>
          <a:bodyPr/>
          <a:lstStyle/>
          <a:p>
            <a:fld id="{DB324822-C6A4-46FB-813A-DB567823C0AB}" type="slidenum">
              <a:rPr lang="fr-FR" smtClean="0"/>
              <a:pPr/>
              <a:t>24</a:t>
            </a:fld>
            <a:endParaRPr lang="fr-FR" dirty="0"/>
          </a:p>
        </p:txBody>
      </p:sp>
      <p:sp>
        <p:nvSpPr>
          <p:cNvPr id="10" name="Titre 9">
            <a:extLst>
              <a:ext uri="{FF2B5EF4-FFF2-40B4-BE49-F238E27FC236}">
                <a16:creationId xmlns:a16="http://schemas.microsoft.com/office/drawing/2014/main" id="{133F34EA-1CBA-45F0-8B4A-D51C31F5CFEB}"/>
              </a:ext>
            </a:extLst>
          </p:cNvPr>
          <p:cNvSpPr>
            <a:spLocks noGrp="1"/>
          </p:cNvSpPr>
          <p:nvPr>
            <p:ph type="ctrTitle"/>
          </p:nvPr>
        </p:nvSpPr>
        <p:spPr>
          <a:xfrm>
            <a:off x="1570692" y="-885446"/>
            <a:ext cx="9593073" cy="2247901"/>
          </a:xfrm>
        </p:spPr>
        <p:txBody>
          <a:bodyPr>
            <a:normAutofit/>
          </a:bodyPr>
          <a:lstStyle/>
          <a:p>
            <a:r>
              <a:rPr lang="fr-FR" sz="2000" dirty="0"/>
              <a:t>Rayonner à l’international : </a:t>
            </a:r>
            <a:br>
              <a:rPr lang="fr-FR" sz="2000" dirty="0"/>
            </a:br>
            <a:r>
              <a:rPr lang="fr-FR" sz="2000" dirty="0"/>
              <a:t>une politique </a:t>
            </a:r>
            <a:r>
              <a:rPr lang="fr-FR" sz="2000" dirty="0" err="1"/>
              <a:t>re-visitée</a:t>
            </a:r>
            <a:r>
              <a:rPr lang="fr-FR" sz="2000" dirty="0"/>
              <a:t> dans sa globalité</a:t>
            </a:r>
          </a:p>
        </p:txBody>
      </p:sp>
      <p:pic>
        <p:nvPicPr>
          <p:cNvPr id="3" name="Picture 2" descr="logo vectoriel Université de La Rochelle – Logothèque vectorielle">
            <a:extLst>
              <a:ext uri="{FF2B5EF4-FFF2-40B4-BE49-F238E27FC236}">
                <a16:creationId xmlns:a16="http://schemas.microsoft.com/office/drawing/2014/main" id="{FCCCC757-4328-084F-6E2F-3B4701FF066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390" r="25068" b="6100"/>
          <a:stretch/>
        </p:blipFill>
        <p:spPr bwMode="auto">
          <a:xfrm>
            <a:off x="410648" y="222646"/>
            <a:ext cx="1160044" cy="11398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2324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711200" y="2276872"/>
            <a:ext cx="8928992" cy="2592287"/>
          </a:xfrm>
        </p:spPr>
        <p:txBody>
          <a:bodyPr>
            <a:normAutofit fontScale="90000"/>
          </a:bodyPr>
          <a:lstStyle/>
          <a:p>
            <a:pPr>
              <a:defRPr/>
            </a:pPr>
            <a:r>
              <a:rPr lang="fr-FR" sz="4000" dirty="0"/>
              <a:t>EU-CONEXUS</a:t>
            </a:r>
            <a:br>
              <a:rPr lang="fr-FR" sz="4000" dirty="0"/>
            </a:br>
            <a:r>
              <a:rPr lang="fr-FR" sz="4000" dirty="0"/>
              <a:t>Université européenne pour le Littoral Urbain Durable Intelligent</a:t>
            </a:r>
            <a:r>
              <a:rPr lang="lt-LT" dirty="0"/>
              <a:t/>
            </a:r>
            <a:br>
              <a:rPr lang="lt-LT" dirty="0"/>
            </a:br>
            <a:r>
              <a:rPr lang="lt-LT" sz="1800" dirty="0"/>
              <a:t/>
            </a:r>
            <a:br>
              <a:rPr lang="lt-LT" sz="1800" dirty="0"/>
            </a:br>
            <a:r>
              <a:rPr lang="lt-LT" sz="1800" dirty="0"/>
              <a:t>AG AUREF </a:t>
            </a:r>
            <a:br>
              <a:rPr lang="lt-LT" sz="1800" dirty="0"/>
            </a:br>
            <a:r>
              <a:rPr lang="lt-LT" sz="1800" dirty="0" err="1">
                <a:solidFill>
                  <a:schemeClr val="accent6"/>
                </a:solidFill>
              </a:rPr>
              <a:t>Jean-Marc</a:t>
            </a:r>
            <a:r>
              <a:rPr lang="lt-LT" sz="1800" dirty="0">
                <a:solidFill>
                  <a:schemeClr val="accent6"/>
                </a:solidFill>
              </a:rPr>
              <a:t> </a:t>
            </a:r>
            <a:r>
              <a:rPr lang="lt-LT" sz="1800" dirty="0" err="1">
                <a:solidFill>
                  <a:schemeClr val="accent6"/>
                </a:solidFill>
              </a:rPr>
              <a:t>Ogier</a:t>
            </a:r>
            <a:r>
              <a:rPr lang="lt-LT" sz="1800" dirty="0"/>
              <a:t>, </a:t>
            </a:r>
            <a:r>
              <a:rPr lang="lt-LT" sz="1800" dirty="0" err="1"/>
              <a:t>Chair</a:t>
            </a:r>
            <a:r>
              <a:rPr lang="lt-LT" sz="1800" dirty="0"/>
              <a:t> </a:t>
            </a:r>
            <a:r>
              <a:rPr lang="lt-LT" sz="1800" dirty="0" err="1"/>
              <a:t>Governing</a:t>
            </a:r>
            <a:r>
              <a:rPr lang="lt-LT" sz="1800" dirty="0"/>
              <a:t> </a:t>
            </a:r>
            <a:r>
              <a:rPr lang="lt-LT" sz="1800" dirty="0" err="1"/>
              <a:t>Board</a:t>
            </a:r>
            <a:r>
              <a:rPr lang="lt-LT" sz="1800" dirty="0"/>
              <a:t>,  EU-CONEXUS</a:t>
            </a:r>
            <a:r>
              <a:rPr lang="lt-LT" dirty="0"/>
              <a:t/>
            </a:r>
            <a:br>
              <a:rPr lang="lt-LT" dirty="0"/>
            </a:br>
            <a:r>
              <a:rPr lang="lt-LT" sz="2000" dirty="0">
                <a:solidFill>
                  <a:schemeClr val="accent6"/>
                </a:solidFill>
              </a:rPr>
              <a:t>Isabella Baer-Eiselt</a:t>
            </a:r>
            <a:r>
              <a:rPr lang="lt-LT" sz="2000" dirty="0"/>
              <a:t>, </a:t>
            </a:r>
            <a:r>
              <a:rPr lang="lt-LT" sz="2000" dirty="0" err="1"/>
              <a:t>Directrice</a:t>
            </a:r>
            <a:r>
              <a:rPr lang="lt-LT" sz="2000" dirty="0"/>
              <a:t> EU-CONEXUS</a:t>
            </a:r>
            <a:r>
              <a:rPr lang="lt-LT" sz="2400" dirty="0">
                <a:latin typeface="Grantipo"/>
              </a:rPr>
              <a:t/>
            </a:r>
            <a:br>
              <a:rPr lang="lt-LT" sz="2400" dirty="0">
                <a:latin typeface="Grantipo"/>
              </a:rPr>
            </a:br>
            <a:endParaRPr lang="en-US" sz="2400" dirty="0">
              <a:latin typeface="Grantipo"/>
            </a:endParaRPr>
          </a:p>
        </p:txBody>
      </p:sp>
      <p:sp>
        <p:nvSpPr>
          <p:cNvPr id="5" name="Subtitle 2"/>
          <p:cNvSpPr>
            <a:spLocks noGrp="1"/>
          </p:cNvSpPr>
          <p:nvPr>
            <p:ph type="subTitle" idx="1"/>
          </p:nvPr>
        </p:nvSpPr>
        <p:spPr bwMode="auto">
          <a:xfrm>
            <a:off x="711200" y="5940424"/>
            <a:ext cx="2786063" cy="230188"/>
          </a:xfrm>
        </p:spPr>
        <p:txBody>
          <a:bodyPr/>
          <a:lstStyle/>
          <a:p>
            <a:pPr>
              <a:defRPr/>
            </a:pPr>
            <a:fld id="{AF7173C5-5D35-EB4F-B190-33D51AAA5807}" type="datetime3">
              <a:rPr lang="en-US"/>
              <a:t>5 June 2025</a:t>
            </a:fld>
            <a:endParaRPr lang="en-US" dirty="0"/>
          </a:p>
        </p:txBody>
      </p:sp>
      <p:cxnSp>
        <p:nvCxnSpPr>
          <p:cNvPr id="6" name="Straight Connector 3"/>
          <p:cNvCxnSpPr>
            <a:cxnSpLocks/>
          </p:cNvCxnSpPr>
          <p:nvPr/>
        </p:nvCxnSpPr>
        <p:spPr bwMode="auto">
          <a:xfrm>
            <a:off x="551384" y="2276872"/>
            <a:ext cx="0" cy="2492657"/>
          </a:xfrm>
          <a:prstGeom prst="line">
            <a:avLst/>
          </a:prstGeom>
          <a:ln w="47625" cap="rnd">
            <a:solidFill>
              <a:schemeClr val="accent3"/>
            </a:solidFill>
          </a:ln>
        </p:spPr>
        <p:style>
          <a:lnRef idx="1">
            <a:schemeClr val="accent1"/>
          </a:lnRef>
          <a:fillRef idx="0">
            <a:schemeClr val="accent1"/>
          </a:fillRef>
          <a:effectRef idx="0">
            <a:schemeClr val="accent1"/>
          </a:effectRef>
          <a:fontRef idx="minor">
            <a:schemeClr val="tx1"/>
          </a:fontRef>
        </p:style>
      </p:cxnSp>
      <p:pic>
        <p:nvPicPr>
          <p:cNvPr id="7" name="Image 8">
            <a:extLst>
              <a:ext uri="{FF2B5EF4-FFF2-40B4-BE49-F238E27FC236}">
                <a16:creationId xmlns:a16="http://schemas.microsoft.com/office/drawing/2014/main" id="{83E37026-C822-4E9B-9560-8B06F7581770}"/>
              </a:ext>
            </a:extLst>
          </p:cNvPr>
          <p:cNvPicPr>
            <a:picLocks noChangeAspect="1"/>
          </p:cNvPicPr>
          <p:nvPr/>
        </p:nvPicPr>
        <p:blipFill>
          <a:blip r:embed="rId2"/>
          <a:stretch/>
        </p:blipFill>
        <p:spPr bwMode="auto">
          <a:xfrm>
            <a:off x="6816080" y="620688"/>
            <a:ext cx="926246" cy="617759"/>
          </a:xfrm>
          <a:prstGeom prst="rect">
            <a:avLst/>
          </a:prstGeom>
        </p:spPr>
      </p:pic>
      <p:sp>
        <p:nvSpPr>
          <p:cNvPr id="8" name="Rectangle 7">
            <a:extLst>
              <a:ext uri="{FF2B5EF4-FFF2-40B4-BE49-F238E27FC236}">
                <a16:creationId xmlns:a16="http://schemas.microsoft.com/office/drawing/2014/main" id="{E0BF7965-4B21-4FE9-AB94-D635BC7717F2}"/>
              </a:ext>
            </a:extLst>
          </p:cNvPr>
          <p:cNvSpPr/>
          <p:nvPr/>
        </p:nvSpPr>
        <p:spPr bwMode="auto">
          <a:xfrm>
            <a:off x="7752184" y="548680"/>
            <a:ext cx="2088232" cy="936104"/>
          </a:xfrm>
          <a:prstGeom prst="rect">
            <a:avLst/>
          </a:prstGeom>
        </p:spPr>
        <p:txBody>
          <a:bodyPr wrap="square">
            <a:spAutoFit/>
          </a:bodyPr>
          <a:lstStyle/>
          <a:p>
            <a:pPr>
              <a:defRPr/>
            </a:pPr>
            <a:r>
              <a:rPr lang="en-US" sz="1050" dirty="0">
                <a:solidFill>
                  <a:srgbClr val="060216"/>
                </a:solidFill>
                <a:latin typeface="Grantipo"/>
              </a:rPr>
              <a:t>This project has received funding from the European Union’s Horizon 2020 research and innovation </a:t>
            </a:r>
            <a:r>
              <a:rPr lang="lt-LT" sz="1050" dirty="0">
                <a:solidFill>
                  <a:srgbClr val="060216"/>
                </a:solidFill>
                <a:latin typeface="Grantipo"/>
              </a:rPr>
              <a:t>P</a:t>
            </a:r>
            <a:r>
              <a:rPr lang="en-US" sz="1050" dirty="0" err="1">
                <a:solidFill>
                  <a:srgbClr val="060216"/>
                </a:solidFill>
                <a:latin typeface="Grantipo"/>
              </a:rPr>
              <a:t>rogramme</a:t>
            </a:r>
            <a:r>
              <a:rPr lang="en-US" sz="1050" dirty="0">
                <a:solidFill>
                  <a:srgbClr val="060216"/>
                </a:solidFill>
                <a:latin typeface="Grantipo"/>
              </a:rPr>
              <a:t> under grant agreement No </a:t>
            </a:r>
            <a:r>
              <a:rPr lang="lt-LT" sz="1050" dirty="0">
                <a:solidFill>
                  <a:srgbClr val="060216"/>
                </a:solidFill>
                <a:latin typeface="Grantipo"/>
              </a:rPr>
              <a:t>101017436</a:t>
            </a:r>
            <a:endParaRPr dirty="0">
              <a:solidFill>
                <a:srgbClr val="060216"/>
              </a:solidFill>
            </a:endParaRPr>
          </a:p>
        </p:txBody>
      </p:sp>
    </p:spTree>
    <p:extLst>
      <p:ext uri="{BB962C8B-B14F-4D97-AF65-F5344CB8AC3E}">
        <p14:creationId xmlns:p14="http://schemas.microsoft.com/office/powerpoint/2010/main" val="40999747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91BECDD9-6F76-4605-B612-0FEE62FE51D9}"/>
              </a:ext>
            </a:extLst>
          </p:cNvPr>
          <p:cNvSpPr>
            <a:spLocks noGrp="1"/>
          </p:cNvSpPr>
          <p:nvPr>
            <p:ph type="body" idx="12"/>
          </p:nvPr>
        </p:nvSpPr>
        <p:spPr/>
        <p:txBody>
          <a:bodyPr>
            <a:normAutofit fontScale="77500" lnSpcReduction="20000"/>
          </a:bodyPr>
          <a:lstStyle/>
          <a:p>
            <a:endParaRPr lang="fr-FR"/>
          </a:p>
        </p:txBody>
      </p:sp>
      <p:sp>
        <p:nvSpPr>
          <p:cNvPr id="6" name="Espace réservé de la date 5">
            <a:extLst>
              <a:ext uri="{FF2B5EF4-FFF2-40B4-BE49-F238E27FC236}">
                <a16:creationId xmlns:a16="http://schemas.microsoft.com/office/drawing/2014/main" id="{2E698DDD-20EA-4ADA-B8EC-5CBE1F92FA59}"/>
              </a:ext>
            </a:extLst>
          </p:cNvPr>
          <p:cNvSpPr>
            <a:spLocks noGrp="1"/>
          </p:cNvSpPr>
          <p:nvPr>
            <p:ph type="dt" sz="half" idx="2"/>
          </p:nvPr>
        </p:nvSpPr>
        <p:spPr/>
        <p:txBody>
          <a:bodyPr/>
          <a:lstStyle/>
          <a:p>
            <a:r>
              <a:rPr lang="fr-FR"/>
              <a:t>Mai 2023</a:t>
            </a:r>
            <a:endParaRPr lang="fr-FR" dirty="0"/>
          </a:p>
        </p:txBody>
      </p:sp>
      <p:pic>
        <p:nvPicPr>
          <p:cNvPr id="3" name="Image 2">
            <a:extLst>
              <a:ext uri="{FF2B5EF4-FFF2-40B4-BE49-F238E27FC236}">
                <a16:creationId xmlns:a16="http://schemas.microsoft.com/office/drawing/2014/main" id="{27ED726D-76E1-4503-A3B9-35999B79637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Espace réservé du pied de page 1">
            <a:extLst>
              <a:ext uri="{FF2B5EF4-FFF2-40B4-BE49-F238E27FC236}">
                <a16:creationId xmlns:a16="http://schemas.microsoft.com/office/drawing/2014/main" id="{11F63EF6-84C4-4F55-A258-66A78EC1156B}"/>
              </a:ext>
            </a:extLst>
          </p:cNvPr>
          <p:cNvSpPr>
            <a:spLocks noGrp="1"/>
          </p:cNvSpPr>
          <p:nvPr>
            <p:ph type="ftr" sz="quarter" idx="3"/>
          </p:nvPr>
        </p:nvSpPr>
        <p:spPr/>
        <p:txBody>
          <a:bodyPr/>
          <a:lstStyle/>
          <a:p>
            <a:r>
              <a:rPr lang="fr-FR"/>
              <a:t>La Rochelle Université </a:t>
            </a:r>
            <a:endParaRPr lang="fr-FR" dirty="0"/>
          </a:p>
        </p:txBody>
      </p:sp>
    </p:spTree>
    <p:extLst>
      <p:ext uri="{BB962C8B-B14F-4D97-AF65-F5344CB8AC3E}">
        <p14:creationId xmlns:p14="http://schemas.microsoft.com/office/powerpoint/2010/main" val="38268844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BF511359-BD22-4803-BF88-98F38C60CDCE}"/>
              </a:ext>
            </a:extLst>
          </p:cNvPr>
          <p:cNvSpPr>
            <a:spLocks noGrp="1"/>
          </p:cNvSpPr>
          <p:nvPr>
            <p:ph type="body" sz="quarter" idx="19"/>
          </p:nvPr>
        </p:nvSpPr>
        <p:spPr>
          <a:xfrm>
            <a:off x="2047878" y="2349973"/>
            <a:ext cx="3422067" cy="462483"/>
          </a:xfrm>
        </p:spPr>
        <p:txBody>
          <a:bodyPr>
            <a:normAutofit lnSpcReduction="10000"/>
          </a:bodyPr>
          <a:lstStyle/>
          <a:p>
            <a:pPr marL="0" indent="0">
              <a:buNone/>
            </a:pPr>
            <a:r>
              <a:rPr lang="fr-FR" sz="2800" b="1" dirty="0">
                <a:solidFill>
                  <a:srgbClr val="196CB4"/>
                </a:solidFill>
              </a:rPr>
              <a:t>69032</a:t>
            </a:r>
            <a:r>
              <a:rPr lang="fr-FR" sz="2800" b="1" dirty="0">
                <a:solidFill>
                  <a:schemeClr val="bg1"/>
                </a:solidFill>
              </a:rPr>
              <a:t> </a:t>
            </a:r>
            <a:r>
              <a:rPr lang="fr-FR" sz="1800" dirty="0">
                <a:solidFill>
                  <a:srgbClr val="196CB4"/>
                </a:solidFill>
              </a:rPr>
              <a:t>étudiants</a:t>
            </a:r>
            <a:endParaRPr lang="fr-FR" dirty="0">
              <a:solidFill>
                <a:srgbClr val="196CB4"/>
              </a:solidFill>
            </a:endParaRPr>
          </a:p>
        </p:txBody>
      </p:sp>
      <p:sp>
        <p:nvSpPr>
          <p:cNvPr id="5" name="Espace réservé du texte 4">
            <a:extLst>
              <a:ext uri="{FF2B5EF4-FFF2-40B4-BE49-F238E27FC236}">
                <a16:creationId xmlns:a16="http://schemas.microsoft.com/office/drawing/2014/main" id="{381A7908-1557-45BA-92EA-2ADA33DF48FD}"/>
              </a:ext>
            </a:extLst>
          </p:cNvPr>
          <p:cNvSpPr>
            <a:spLocks noGrp="1"/>
          </p:cNvSpPr>
          <p:nvPr>
            <p:ph type="body" idx="12"/>
          </p:nvPr>
        </p:nvSpPr>
        <p:spPr/>
        <p:txBody>
          <a:bodyPr>
            <a:normAutofit fontScale="77500" lnSpcReduction="20000"/>
          </a:bodyPr>
          <a:lstStyle/>
          <a:p>
            <a:pPr>
              <a:spcBef>
                <a:spcPts val="600"/>
              </a:spcBef>
            </a:pPr>
            <a:r>
              <a:rPr lang="fr-FR" dirty="0"/>
              <a:t>EU-CONEXUS: L’Université européenne dédiée au littoral urbain durable intelligent</a:t>
            </a:r>
          </a:p>
        </p:txBody>
      </p:sp>
      <p:sp>
        <p:nvSpPr>
          <p:cNvPr id="6" name="Espace réservé de la date 5">
            <a:extLst>
              <a:ext uri="{FF2B5EF4-FFF2-40B4-BE49-F238E27FC236}">
                <a16:creationId xmlns:a16="http://schemas.microsoft.com/office/drawing/2014/main" id="{27DB14B1-DEEC-4627-823F-B2ABD625B523}"/>
              </a:ext>
            </a:extLst>
          </p:cNvPr>
          <p:cNvSpPr>
            <a:spLocks noGrp="1"/>
          </p:cNvSpPr>
          <p:nvPr>
            <p:ph type="dt" sz="half" idx="2"/>
          </p:nvPr>
        </p:nvSpPr>
        <p:spPr/>
        <p:txBody>
          <a:bodyPr/>
          <a:lstStyle/>
          <a:p>
            <a:r>
              <a:rPr lang="fr-FR"/>
              <a:t>Mai 2023</a:t>
            </a:r>
            <a:endParaRPr lang="fr-FR" dirty="0"/>
          </a:p>
        </p:txBody>
      </p:sp>
      <p:sp>
        <p:nvSpPr>
          <p:cNvPr id="40" name="Forme libre : forme 39">
            <a:extLst>
              <a:ext uri="{FF2B5EF4-FFF2-40B4-BE49-F238E27FC236}">
                <a16:creationId xmlns:a16="http://schemas.microsoft.com/office/drawing/2014/main" id="{FB96CE7F-3665-496A-8B2B-318469EC2BEC}"/>
              </a:ext>
            </a:extLst>
          </p:cNvPr>
          <p:cNvSpPr/>
          <p:nvPr/>
        </p:nvSpPr>
        <p:spPr>
          <a:xfrm>
            <a:off x="1040210" y="2220501"/>
            <a:ext cx="727506" cy="727506"/>
          </a:xfrm>
          <a:custGeom>
            <a:avLst/>
            <a:gdLst>
              <a:gd name="connsiteX0" fmla="*/ 526623 w 727506"/>
              <a:gd name="connsiteY0" fmla="*/ 689090 h 727506"/>
              <a:gd name="connsiteX1" fmla="*/ 363784 w 727506"/>
              <a:gd name="connsiteY1" fmla="*/ 727507 h 727506"/>
              <a:gd name="connsiteX2" fmla="*/ 0 w 727506"/>
              <a:gd name="connsiteY2" fmla="*/ 363784 h 727506"/>
              <a:gd name="connsiteX3" fmla="*/ 363784 w 727506"/>
              <a:gd name="connsiteY3" fmla="*/ 0 h 727506"/>
              <a:gd name="connsiteX4" fmla="*/ 727507 w 727506"/>
              <a:gd name="connsiteY4" fmla="*/ 363722 h 727506"/>
              <a:gd name="connsiteX5" fmla="*/ 716168 w 727506"/>
              <a:gd name="connsiteY5" fmla="*/ 454250 h 72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7506" h="727506">
                <a:moveTo>
                  <a:pt x="526623" y="689090"/>
                </a:moveTo>
                <a:cubicBezTo>
                  <a:pt x="477610" y="713627"/>
                  <a:pt x="422339" y="727507"/>
                  <a:pt x="363784" y="727507"/>
                </a:cubicBezTo>
                <a:cubicBezTo>
                  <a:pt x="162901" y="727507"/>
                  <a:pt x="0" y="564668"/>
                  <a:pt x="0" y="363784"/>
                </a:cubicBezTo>
                <a:cubicBezTo>
                  <a:pt x="0" y="162901"/>
                  <a:pt x="162901" y="0"/>
                  <a:pt x="363784" y="0"/>
                </a:cubicBezTo>
                <a:cubicBezTo>
                  <a:pt x="564668" y="0"/>
                  <a:pt x="727507" y="162839"/>
                  <a:pt x="727507" y="363722"/>
                </a:cubicBezTo>
                <a:cubicBezTo>
                  <a:pt x="727507" y="394952"/>
                  <a:pt x="723541" y="425314"/>
                  <a:pt x="716168" y="454250"/>
                </a:cubicBezTo>
              </a:path>
            </a:pathLst>
          </a:custGeom>
          <a:noFill/>
          <a:ln w="12511" cap="rnd">
            <a:solidFill>
              <a:srgbClr val="266CB4"/>
            </a:solidFill>
            <a:prstDash val="solid"/>
            <a:miter/>
          </a:ln>
        </p:spPr>
        <p:txBody>
          <a:bodyPr rtlCol="0" anchor="ctr"/>
          <a:lstStyle/>
          <a:p>
            <a:endParaRPr lang="fr-FR"/>
          </a:p>
        </p:txBody>
      </p:sp>
      <p:grpSp>
        <p:nvGrpSpPr>
          <p:cNvPr id="41" name="Graphique 11">
            <a:extLst>
              <a:ext uri="{FF2B5EF4-FFF2-40B4-BE49-F238E27FC236}">
                <a16:creationId xmlns:a16="http://schemas.microsoft.com/office/drawing/2014/main" id="{C93E71AB-A683-4D64-9F5D-BC017A7133A2}"/>
              </a:ext>
            </a:extLst>
          </p:cNvPr>
          <p:cNvGrpSpPr/>
          <p:nvPr/>
        </p:nvGrpSpPr>
        <p:grpSpPr>
          <a:xfrm>
            <a:off x="1085875" y="2352280"/>
            <a:ext cx="633368" cy="596718"/>
            <a:chOff x="926855" y="2220395"/>
            <a:chExt cx="633368" cy="596718"/>
          </a:xfrm>
          <a:solidFill>
            <a:srgbClr val="266CB4"/>
          </a:solidFill>
        </p:grpSpPr>
        <p:sp>
          <p:nvSpPr>
            <p:cNvPr id="42" name="Forme libre : forme 41">
              <a:extLst>
                <a:ext uri="{FF2B5EF4-FFF2-40B4-BE49-F238E27FC236}">
                  <a16:creationId xmlns:a16="http://schemas.microsoft.com/office/drawing/2014/main" id="{717A4F59-7062-4EB9-BFA9-C5D8D74E446C}"/>
                </a:ext>
              </a:extLst>
            </p:cNvPr>
            <p:cNvSpPr/>
            <p:nvPr/>
          </p:nvSpPr>
          <p:spPr>
            <a:xfrm>
              <a:off x="926855" y="2220395"/>
              <a:ext cx="629302" cy="226304"/>
            </a:xfrm>
            <a:custGeom>
              <a:avLst/>
              <a:gdLst>
                <a:gd name="connsiteX0" fmla="*/ 314649 w 629302"/>
                <a:gd name="connsiteY0" fmla="*/ 226304 h 226304"/>
                <a:gd name="connsiteX1" fmla="*/ 312233 w 629302"/>
                <a:gd name="connsiteY1" fmla="*/ 225932 h 226304"/>
                <a:gd name="connsiteX2" fmla="*/ 5640 w 629302"/>
                <a:gd name="connsiteY2" fmla="*/ 128898 h 226304"/>
                <a:gd name="connsiteX3" fmla="*/ 1 w 629302"/>
                <a:gd name="connsiteY3" fmla="*/ 121401 h 226304"/>
                <a:gd name="connsiteX4" fmla="*/ 5268 w 629302"/>
                <a:gd name="connsiteY4" fmla="*/ 113594 h 226304"/>
                <a:gd name="connsiteX5" fmla="*/ 311861 w 629302"/>
                <a:gd name="connsiteY5" fmla="*/ 511 h 226304"/>
                <a:gd name="connsiteX6" fmla="*/ 317437 w 629302"/>
                <a:gd name="connsiteY6" fmla="*/ 511 h 226304"/>
                <a:gd name="connsiteX7" fmla="*/ 624030 w 629302"/>
                <a:gd name="connsiteY7" fmla="*/ 113594 h 226304"/>
                <a:gd name="connsiteX8" fmla="*/ 629297 w 629302"/>
                <a:gd name="connsiteY8" fmla="*/ 121401 h 226304"/>
                <a:gd name="connsiteX9" fmla="*/ 623658 w 629302"/>
                <a:gd name="connsiteY9" fmla="*/ 128898 h 226304"/>
                <a:gd name="connsiteX10" fmla="*/ 317066 w 629302"/>
                <a:gd name="connsiteY10" fmla="*/ 225932 h 226304"/>
                <a:gd name="connsiteX11" fmla="*/ 314649 w 629302"/>
                <a:gd name="connsiteY11" fmla="*/ 226304 h 226304"/>
                <a:gd name="connsiteX12" fmla="*/ 33028 w 629302"/>
                <a:gd name="connsiteY12" fmla="*/ 120533 h 226304"/>
                <a:gd name="connsiteX13" fmla="*/ 314649 w 629302"/>
                <a:gd name="connsiteY13" fmla="*/ 209698 h 226304"/>
                <a:gd name="connsiteX14" fmla="*/ 596271 w 629302"/>
                <a:gd name="connsiteY14" fmla="*/ 120533 h 226304"/>
                <a:gd name="connsiteX15" fmla="*/ 314649 w 629302"/>
                <a:gd name="connsiteY15" fmla="*/ 16622 h 226304"/>
                <a:gd name="connsiteX16" fmla="*/ 33028 w 629302"/>
                <a:gd name="connsiteY16" fmla="*/ 120533 h 226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29302" h="226304">
                  <a:moveTo>
                    <a:pt x="314649" y="226304"/>
                  </a:moveTo>
                  <a:cubicBezTo>
                    <a:pt x="313844" y="226304"/>
                    <a:pt x="312976" y="226180"/>
                    <a:pt x="312233" y="225932"/>
                  </a:cubicBezTo>
                  <a:lnTo>
                    <a:pt x="5640" y="128898"/>
                  </a:lnTo>
                  <a:cubicBezTo>
                    <a:pt x="2356" y="127845"/>
                    <a:pt x="63" y="124809"/>
                    <a:pt x="1" y="121401"/>
                  </a:cubicBezTo>
                  <a:cubicBezTo>
                    <a:pt x="-61" y="117931"/>
                    <a:pt x="2046" y="114833"/>
                    <a:pt x="5268" y="113594"/>
                  </a:cubicBezTo>
                  <a:lnTo>
                    <a:pt x="311861" y="511"/>
                  </a:lnTo>
                  <a:cubicBezTo>
                    <a:pt x="313658" y="-170"/>
                    <a:pt x="315641" y="-170"/>
                    <a:pt x="317437" y="511"/>
                  </a:cubicBezTo>
                  <a:lnTo>
                    <a:pt x="624030" y="113594"/>
                  </a:lnTo>
                  <a:cubicBezTo>
                    <a:pt x="627252" y="114771"/>
                    <a:pt x="629421" y="117931"/>
                    <a:pt x="629297" y="121401"/>
                  </a:cubicBezTo>
                  <a:cubicBezTo>
                    <a:pt x="629235" y="124871"/>
                    <a:pt x="626942" y="127845"/>
                    <a:pt x="623658" y="128898"/>
                  </a:cubicBezTo>
                  <a:lnTo>
                    <a:pt x="317066" y="225932"/>
                  </a:lnTo>
                  <a:cubicBezTo>
                    <a:pt x="316260" y="226180"/>
                    <a:pt x="315455" y="226304"/>
                    <a:pt x="314649" y="226304"/>
                  </a:cubicBezTo>
                  <a:close/>
                  <a:moveTo>
                    <a:pt x="33028" y="120533"/>
                  </a:moveTo>
                  <a:lnTo>
                    <a:pt x="314649" y="209698"/>
                  </a:lnTo>
                  <a:lnTo>
                    <a:pt x="596271" y="120533"/>
                  </a:lnTo>
                  <a:lnTo>
                    <a:pt x="314649" y="16622"/>
                  </a:lnTo>
                  <a:lnTo>
                    <a:pt x="33028" y="120533"/>
                  </a:lnTo>
                  <a:close/>
                </a:path>
              </a:pathLst>
            </a:custGeom>
            <a:solidFill>
              <a:srgbClr val="266CB4"/>
            </a:solidFill>
            <a:ln w="6163" cap="flat">
              <a:noFill/>
              <a:prstDash val="solid"/>
              <a:miter/>
            </a:ln>
          </p:spPr>
          <p:txBody>
            <a:bodyPr rtlCol="0" anchor="ctr"/>
            <a:lstStyle/>
            <a:p>
              <a:endParaRPr lang="fr-FR"/>
            </a:p>
          </p:txBody>
        </p:sp>
        <p:sp>
          <p:nvSpPr>
            <p:cNvPr id="43" name="Forme libre : forme 42">
              <a:extLst>
                <a:ext uri="{FF2B5EF4-FFF2-40B4-BE49-F238E27FC236}">
                  <a16:creationId xmlns:a16="http://schemas.microsoft.com/office/drawing/2014/main" id="{BB2FF6CA-FE7F-49B3-9B66-52C09631BAEC}"/>
                </a:ext>
              </a:extLst>
            </p:cNvPr>
            <p:cNvSpPr/>
            <p:nvPr/>
          </p:nvSpPr>
          <p:spPr>
            <a:xfrm>
              <a:off x="1177918" y="2242898"/>
              <a:ext cx="132804" cy="59179"/>
            </a:xfrm>
            <a:custGeom>
              <a:avLst/>
              <a:gdLst>
                <a:gd name="connsiteX0" fmla="*/ 8068 w 132804"/>
                <a:gd name="connsiteY0" fmla="*/ 59180 h 59179"/>
                <a:gd name="connsiteX1" fmla="*/ 508 w 132804"/>
                <a:gd name="connsiteY1" fmla="*/ 53913 h 59179"/>
                <a:gd name="connsiteX2" fmla="*/ 5279 w 132804"/>
                <a:gd name="connsiteY2" fmla="*/ 43503 h 59179"/>
                <a:gd name="connsiteX3" fmla="*/ 121894 w 132804"/>
                <a:gd name="connsiteY3" fmla="*/ 501 h 59179"/>
                <a:gd name="connsiteX4" fmla="*/ 132303 w 132804"/>
                <a:gd name="connsiteY4" fmla="*/ 5272 h 59179"/>
                <a:gd name="connsiteX5" fmla="*/ 127532 w 132804"/>
                <a:gd name="connsiteY5" fmla="*/ 15620 h 59179"/>
                <a:gd name="connsiteX6" fmla="*/ 10918 w 132804"/>
                <a:gd name="connsiteY6" fmla="*/ 58622 h 59179"/>
                <a:gd name="connsiteX7" fmla="*/ 8130 w 132804"/>
                <a:gd name="connsiteY7" fmla="*/ 59118 h 59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804" h="59179">
                  <a:moveTo>
                    <a:pt x="8068" y="59180"/>
                  </a:moveTo>
                  <a:cubicBezTo>
                    <a:pt x="4784" y="59180"/>
                    <a:pt x="1685" y="57135"/>
                    <a:pt x="508" y="53913"/>
                  </a:cubicBezTo>
                  <a:cubicBezTo>
                    <a:pt x="-1041" y="49700"/>
                    <a:pt x="1066" y="45052"/>
                    <a:pt x="5279" y="43503"/>
                  </a:cubicBezTo>
                  <a:lnTo>
                    <a:pt x="121894" y="501"/>
                  </a:lnTo>
                  <a:cubicBezTo>
                    <a:pt x="126107" y="-1048"/>
                    <a:pt x="130754" y="1121"/>
                    <a:pt x="132303" y="5272"/>
                  </a:cubicBezTo>
                  <a:cubicBezTo>
                    <a:pt x="133852" y="9424"/>
                    <a:pt x="131684" y="14133"/>
                    <a:pt x="127532" y="15620"/>
                  </a:cubicBezTo>
                  <a:lnTo>
                    <a:pt x="10918" y="58622"/>
                  </a:lnTo>
                  <a:cubicBezTo>
                    <a:pt x="9988" y="58994"/>
                    <a:pt x="9059" y="59118"/>
                    <a:pt x="8130" y="59118"/>
                  </a:cubicBezTo>
                  <a:close/>
                </a:path>
              </a:pathLst>
            </a:custGeom>
            <a:solidFill>
              <a:srgbClr val="266CB4"/>
            </a:solidFill>
            <a:ln w="6163" cap="flat">
              <a:noFill/>
              <a:prstDash val="solid"/>
              <a:miter/>
            </a:ln>
          </p:spPr>
          <p:txBody>
            <a:bodyPr rtlCol="0" anchor="ctr"/>
            <a:lstStyle/>
            <a:p>
              <a:endParaRPr lang="fr-FR"/>
            </a:p>
          </p:txBody>
        </p:sp>
        <p:sp>
          <p:nvSpPr>
            <p:cNvPr id="44" name="Forme libre : forme 43">
              <a:extLst>
                <a:ext uri="{FF2B5EF4-FFF2-40B4-BE49-F238E27FC236}">
                  <a16:creationId xmlns:a16="http://schemas.microsoft.com/office/drawing/2014/main" id="{F15E1683-E527-4931-A886-F2FD28E41FF2}"/>
                </a:ext>
              </a:extLst>
            </p:cNvPr>
            <p:cNvSpPr/>
            <p:nvPr/>
          </p:nvSpPr>
          <p:spPr>
            <a:xfrm>
              <a:off x="1030397" y="2366246"/>
              <a:ext cx="422215" cy="213115"/>
            </a:xfrm>
            <a:custGeom>
              <a:avLst/>
              <a:gdLst>
                <a:gd name="connsiteX0" fmla="*/ 211108 w 422215"/>
                <a:gd name="connsiteY0" fmla="*/ 213116 h 213115"/>
                <a:gd name="connsiteX1" fmla="*/ 17845 w 422215"/>
                <a:gd name="connsiteY1" fmla="*/ 173707 h 213115"/>
                <a:gd name="connsiteX2" fmla="*/ 0 w 422215"/>
                <a:gd name="connsiteY2" fmla="*/ 146630 h 213115"/>
                <a:gd name="connsiteX3" fmla="*/ 0 w 422215"/>
                <a:gd name="connsiteY3" fmla="*/ 8080 h 213115"/>
                <a:gd name="connsiteX4" fmla="*/ 3346 w 422215"/>
                <a:gd name="connsiteY4" fmla="*/ 1574 h 213115"/>
                <a:gd name="connsiteX5" fmla="*/ 10534 w 422215"/>
                <a:gd name="connsiteY5" fmla="*/ 397 h 213115"/>
                <a:gd name="connsiteX6" fmla="*/ 211108 w 422215"/>
                <a:gd name="connsiteY6" fmla="*/ 63909 h 213115"/>
                <a:gd name="connsiteX7" fmla="*/ 411682 w 422215"/>
                <a:gd name="connsiteY7" fmla="*/ 397 h 213115"/>
                <a:gd name="connsiteX8" fmla="*/ 418870 w 422215"/>
                <a:gd name="connsiteY8" fmla="*/ 1574 h 213115"/>
                <a:gd name="connsiteX9" fmla="*/ 422216 w 422215"/>
                <a:gd name="connsiteY9" fmla="*/ 8080 h 213115"/>
                <a:gd name="connsiteX10" fmla="*/ 422216 w 422215"/>
                <a:gd name="connsiteY10" fmla="*/ 146630 h 213115"/>
                <a:gd name="connsiteX11" fmla="*/ 404370 w 422215"/>
                <a:gd name="connsiteY11" fmla="*/ 173707 h 213115"/>
                <a:gd name="connsiteX12" fmla="*/ 211046 w 422215"/>
                <a:gd name="connsiteY12" fmla="*/ 213116 h 213115"/>
                <a:gd name="connsiteX13" fmla="*/ 16172 w 422215"/>
                <a:gd name="connsiteY13" fmla="*/ 19110 h 213115"/>
                <a:gd name="connsiteX14" fmla="*/ 16172 w 422215"/>
                <a:gd name="connsiteY14" fmla="*/ 146630 h 213115"/>
                <a:gd name="connsiteX15" fmla="*/ 24166 w 422215"/>
                <a:gd name="connsiteY15" fmla="*/ 158836 h 213115"/>
                <a:gd name="connsiteX16" fmla="*/ 211108 w 422215"/>
                <a:gd name="connsiteY16" fmla="*/ 196943 h 213115"/>
                <a:gd name="connsiteX17" fmla="*/ 398050 w 422215"/>
                <a:gd name="connsiteY17" fmla="*/ 158836 h 213115"/>
                <a:gd name="connsiteX18" fmla="*/ 406043 w 422215"/>
                <a:gd name="connsiteY18" fmla="*/ 146630 h 213115"/>
                <a:gd name="connsiteX19" fmla="*/ 406043 w 422215"/>
                <a:gd name="connsiteY19" fmla="*/ 19110 h 213115"/>
                <a:gd name="connsiteX20" fmla="*/ 213524 w 422215"/>
                <a:gd name="connsiteY20" fmla="*/ 80081 h 213115"/>
                <a:gd name="connsiteX21" fmla="*/ 208629 w 422215"/>
                <a:gd name="connsiteY21" fmla="*/ 80081 h 213115"/>
                <a:gd name="connsiteX22" fmla="*/ 16110 w 422215"/>
                <a:gd name="connsiteY22" fmla="*/ 19110 h 213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22215" h="213115">
                  <a:moveTo>
                    <a:pt x="211108" y="213116"/>
                  </a:moveTo>
                  <a:cubicBezTo>
                    <a:pt x="119836" y="213116"/>
                    <a:pt x="45543" y="185542"/>
                    <a:pt x="17845" y="173707"/>
                  </a:cubicBezTo>
                  <a:cubicBezTo>
                    <a:pt x="7002" y="169060"/>
                    <a:pt x="0" y="158465"/>
                    <a:pt x="0" y="146630"/>
                  </a:cubicBezTo>
                  <a:lnTo>
                    <a:pt x="0" y="8080"/>
                  </a:lnTo>
                  <a:cubicBezTo>
                    <a:pt x="0" y="5478"/>
                    <a:pt x="1239" y="3061"/>
                    <a:pt x="3346" y="1574"/>
                  </a:cubicBezTo>
                  <a:cubicBezTo>
                    <a:pt x="5391" y="87"/>
                    <a:pt x="8117" y="-408"/>
                    <a:pt x="10534" y="397"/>
                  </a:cubicBezTo>
                  <a:lnTo>
                    <a:pt x="211108" y="63909"/>
                  </a:lnTo>
                  <a:lnTo>
                    <a:pt x="411682" y="397"/>
                  </a:lnTo>
                  <a:cubicBezTo>
                    <a:pt x="414160" y="-408"/>
                    <a:pt x="416825" y="25"/>
                    <a:pt x="418870" y="1574"/>
                  </a:cubicBezTo>
                  <a:cubicBezTo>
                    <a:pt x="420976" y="3061"/>
                    <a:pt x="422216" y="5540"/>
                    <a:pt x="422216" y="8080"/>
                  </a:cubicBezTo>
                  <a:lnTo>
                    <a:pt x="422216" y="146630"/>
                  </a:lnTo>
                  <a:cubicBezTo>
                    <a:pt x="422216" y="158465"/>
                    <a:pt x="415214" y="169060"/>
                    <a:pt x="404370" y="173707"/>
                  </a:cubicBezTo>
                  <a:cubicBezTo>
                    <a:pt x="376673" y="185542"/>
                    <a:pt x="302379" y="213116"/>
                    <a:pt x="211046" y="213116"/>
                  </a:cubicBezTo>
                  <a:close/>
                  <a:moveTo>
                    <a:pt x="16172" y="19110"/>
                  </a:moveTo>
                  <a:lnTo>
                    <a:pt x="16172" y="146630"/>
                  </a:lnTo>
                  <a:cubicBezTo>
                    <a:pt x="16172" y="151958"/>
                    <a:pt x="19332" y="156730"/>
                    <a:pt x="24166" y="158836"/>
                  </a:cubicBezTo>
                  <a:cubicBezTo>
                    <a:pt x="50934" y="170299"/>
                    <a:pt x="122811" y="196943"/>
                    <a:pt x="211108" y="196943"/>
                  </a:cubicBezTo>
                  <a:cubicBezTo>
                    <a:pt x="299405" y="196943"/>
                    <a:pt x="371282" y="170299"/>
                    <a:pt x="398050" y="158836"/>
                  </a:cubicBezTo>
                  <a:cubicBezTo>
                    <a:pt x="402945" y="156792"/>
                    <a:pt x="406043" y="151958"/>
                    <a:pt x="406043" y="146630"/>
                  </a:cubicBezTo>
                  <a:lnTo>
                    <a:pt x="406043" y="19110"/>
                  </a:lnTo>
                  <a:lnTo>
                    <a:pt x="213524" y="80081"/>
                  </a:lnTo>
                  <a:cubicBezTo>
                    <a:pt x="211913" y="80577"/>
                    <a:pt x="210240" y="80577"/>
                    <a:pt x="208629" y="80081"/>
                  </a:cubicBezTo>
                  <a:lnTo>
                    <a:pt x="16110" y="19110"/>
                  </a:lnTo>
                  <a:close/>
                </a:path>
              </a:pathLst>
            </a:custGeom>
            <a:solidFill>
              <a:srgbClr val="266CB4"/>
            </a:solidFill>
            <a:ln w="6163" cap="flat">
              <a:noFill/>
              <a:prstDash val="solid"/>
              <a:miter/>
            </a:ln>
          </p:spPr>
          <p:txBody>
            <a:bodyPr rtlCol="0" anchor="ctr"/>
            <a:lstStyle/>
            <a:p>
              <a:endParaRPr lang="fr-FR"/>
            </a:p>
          </p:txBody>
        </p:sp>
        <p:sp>
          <p:nvSpPr>
            <p:cNvPr id="45" name="Forme libre : forme 44">
              <a:extLst>
                <a:ext uri="{FF2B5EF4-FFF2-40B4-BE49-F238E27FC236}">
                  <a16:creationId xmlns:a16="http://schemas.microsoft.com/office/drawing/2014/main" id="{9CDB2659-3A8C-49CA-979C-C6709B6D99D1}"/>
                </a:ext>
              </a:extLst>
            </p:cNvPr>
            <p:cNvSpPr/>
            <p:nvPr/>
          </p:nvSpPr>
          <p:spPr>
            <a:xfrm>
              <a:off x="1030335" y="2451471"/>
              <a:ext cx="161354" cy="70885"/>
            </a:xfrm>
            <a:custGeom>
              <a:avLst/>
              <a:gdLst>
                <a:gd name="connsiteX0" fmla="*/ 153358 w 161354"/>
                <a:gd name="connsiteY0" fmla="*/ 70886 h 70885"/>
                <a:gd name="connsiteX1" fmla="*/ 17845 w 161354"/>
                <a:gd name="connsiteY1" fmla="*/ 35133 h 70885"/>
                <a:gd name="connsiteX2" fmla="*/ 0 w 161354"/>
                <a:gd name="connsiteY2" fmla="*/ 8055 h 70885"/>
                <a:gd name="connsiteX3" fmla="*/ 8117 w 161354"/>
                <a:gd name="connsiteY3" fmla="*/ 0 h 70885"/>
                <a:gd name="connsiteX4" fmla="*/ 16172 w 161354"/>
                <a:gd name="connsiteY4" fmla="*/ 8055 h 70885"/>
                <a:gd name="connsiteX5" fmla="*/ 24166 w 161354"/>
                <a:gd name="connsiteY5" fmla="*/ 20262 h 70885"/>
                <a:gd name="connsiteX6" fmla="*/ 154288 w 161354"/>
                <a:gd name="connsiteY6" fmla="*/ 54775 h 70885"/>
                <a:gd name="connsiteX7" fmla="*/ 161290 w 161354"/>
                <a:gd name="connsiteY7" fmla="*/ 63760 h 70885"/>
                <a:gd name="connsiteX8" fmla="*/ 153296 w 161354"/>
                <a:gd name="connsiteY8" fmla="*/ 70824 h 70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1354" h="70885">
                  <a:moveTo>
                    <a:pt x="153358" y="70886"/>
                  </a:moveTo>
                  <a:cubicBezTo>
                    <a:pt x="89908" y="63078"/>
                    <a:pt x="41267" y="45109"/>
                    <a:pt x="17845" y="35133"/>
                  </a:cubicBezTo>
                  <a:cubicBezTo>
                    <a:pt x="7002" y="30486"/>
                    <a:pt x="0" y="19890"/>
                    <a:pt x="0" y="8055"/>
                  </a:cubicBezTo>
                  <a:cubicBezTo>
                    <a:pt x="0" y="3594"/>
                    <a:pt x="3594" y="0"/>
                    <a:pt x="8117" y="0"/>
                  </a:cubicBezTo>
                  <a:cubicBezTo>
                    <a:pt x="12640" y="0"/>
                    <a:pt x="16172" y="3594"/>
                    <a:pt x="16172" y="8055"/>
                  </a:cubicBezTo>
                  <a:cubicBezTo>
                    <a:pt x="16172" y="13384"/>
                    <a:pt x="19332" y="18155"/>
                    <a:pt x="24166" y="20262"/>
                  </a:cubicBezTo>
                  <a:cubicBezTo>
                    <a:pt x="46782" y="29928"/>
                    <a:pt x="93812" y="47278"/>
                    <a:pt x="154288" y="54775"/>
                  </a:cubicBezTo>
                  <a:cubicBezTo>
                    <a:pt x="158749" y="55333"/>
                    <a:pt x="161847" y="59361"/>
                    <a:pt x="161290" y="63760"/>
                  </a:cubicBezTo>
                  <a:cubicBezTo>
                    <a:pt x="160794" y="67849"/>
                    <a:pt x="157324" y="70824"/>
                    <a:pt x="153296" y="70824"/>
                  </a:cubicBezTo>
                  <a:close/>
                </a:path>
              </a:pathLst>
            </a:custGeom>
            <a:solidFill>
              <a:srgbClr val="266CB4"/>
            </a:solidFill>
            <a:ln w="6163" cap="flat">
              <a:noFill/>
              <a:prstDash val="solid"/>
              <a:miter/>
            </a:ln>
          </p:spPr>
          <p:txBody>
            <a:bodyPr rtlCol="0" anchor="ctr"/>
            <a:lstStyle/>
            <a:p>
              <a:endParaRPr lang="fr-FR"/>
            </a:p>
          </p:txBody>
        </p:sp>
        <p:sp>
          <p:nvSpPr>
            <p:cNvPr id="46" name="Forme libre : forme 45">
              <a:extLst>
                <a:ext uri="{FF2B5EF4-FFF2-40B4-BE49-F238E27FC236}">
                  <a16:creationId xmlns:a16="http://schemas.microsoft.com/office/drawing/2014/main" id="{9C500496-8E9C-4C02-9C9A-8D83FD5DB94F}"/>
                </a:ext>
              </a:extLst>
            </p:cNvPr>
            <p:cNvSpPr/>
            <p:nvPr/>
          </p:nvSpPr>
          <p:spPr>
            <a:xfrm>
              <a:off x="1490285" y="2349294"/>
              <a:ext cx="16110" cy="216932"/>
            </a:xfrm>
            <a:custGeom>
              <a:avLst/>
              <a:gdLst>
                <a:gd name="connsiteX0" fmla="*/ 8055 w 16110"/>
                <a:gd name="connsiteY0" fmla="*/ 216932 h 216932"/>
                <a:gd name="connsiteX1" fmla="*/ 0 w 16110"/>
                <a:gd name="connsiteY1" fmla="*/ 208877 h 216932"/>
                <a:gd name="connsiteX2" fmla="*/ 0 w 16110"/>
                <a:gd name="connsiteY2" fmla="*/ 8055 h 216932"/>
                <a:gd name="connsiteX3" fmla="*/ 8055 w 16110"/>
                <a:gd name="connsiteY3" fmla="*/ 0 h 216932"/>
                <a:gd name="connsiteX4" fmla="*/ 16110 w 16110"/>
                <a:gd name="connsiteY4" fmla="*/ 8055 h 216932"/>
                <a:gd name="connsiteX5" fmla="*/ 16110 w 16110"/>
                <a:gd name="connsiteY5" fmla="*/ 208877 h 216932"/>
                <a:gd name="connsiteX6" fmla="*/ 8055 w 16110"/>
                <a:gd name="connsiteY6" fmla="*/ 216932 h 21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10" h="216932">
                  <a:moveTo>
                    <a:pt x="8055" y="216932"/>
                  </a:moveTo>
                  <a:cubicBezTo>
                    <a:pt x="3594" y="216932"/>
                    <a:pt x="0" y="213338"/>
                    <a:pt x="0" y="208877"/>
                  </a:cubicBezTo>
                  <a:lnTo>
                    <a:pt x="0" y="8055"/>
                  </a:lnTo>
                  <a:cubicBezTo>
                    <a:pt x="0" y="3594"/>
                    <a:pt x="3594" y="0"/>
                    <a:pt x="8055" y="0"/>
                  </a:cubicBezTo>
                  <a:cubicBezTo>
                    <a:pt x="12517" y="0"/>
                    <a:pt x="16110" y="3594"/>
                    <a:pt x="16110" y="8055"/>
                  </a:cubicBezTo>
                  <a:lnTo>
                    <a:pt x="16110" y="208877"/>
                  </a:lnTo>
                  <a:cubicBezTo>
                    <a:pt x="16110" y="213338"/>
                    <a:pt x="12517" y="216932"/>
                    <a:pt x="8055" y="216932"/>
                  </a:cubicBezTo>
                  <a:close/>
                </a:path>
              </a:pathLst>
            </a:custGeom>
            <a:solidFill>
              <a:srgbClr val="266CB4"/>
            </a:solidFill>
            <a:ln w="6163" cap="flat">
              <a:noFill/>
              <a:prstDash val="solid"/>
              <a:miter/>
            </a:ln>
          </p:spPr>
          <p:txBody>
            <a:bodyPr rtlCol="0" anchor="ctr"/>
            <a:lstStyle/>
            <a:p>
              <a:endParaRPr lang="fr-FR"/>
            </a:p>
          </p:txBody>
        </p:sp>
        <p:sp>
          <p:nvSpPr>
            <p:cNvPr id="47" name="Forme libre : forme 46">
              <a:extLst>
                <a:ext uri="{FF2B5EF4-FFF2-40B4-BE49-F238E27FC236}">
                  <a16:creationId xmlns:a16="http://schemas.microsoft.com/office/drawing/2014/main" id="{4BAE2062-64ED-4E25-BC41-B8F6228C8DB6}"/>
                </a:ext>
              </a:extLst>
            </p:cNvPr>
            <p:cNvSpPr/>
            <p:nvPr/>
          </p:nvSpPr>
          <p:spPr>
            <a:xfrm>
              <a:off x="1442884" y="2550054"/>
              <a:ext cx="110913" cy="110913"/>
            </a:xfrm>
            <a:custGeom>
              <a:avLst/>
              <a:gdLst>
                <a:gd name="connsiteX0" fmla="*/ 55457 w 110913"/>
                <a:gd name="connsiteY0" fmla="*/ 110914 h 110913"/>
                <a:gd name="connsiteX1" fmla="*/ 0 w 110913"/>
                <a:gd name="connsiteY1" fmla="*/ 55457 h 110913"/>
                <a:gd name="connsiteX2" fmla="*/ 55457 w 110913"/>
                <a:gd name="connsiteY2" fmla="*/ 0 h 110913"/>
                <a:gd name="connsiteX3" fmla="*/ 110914 w 110913"/>
                <a:gd name="connsiteY3" fmla="*/ 55457 h 110913"/>
                <a:gd name="connsiteX4" fmla="*/ 55457 w 110913"/>
                <a:gd name="connsiteY4" fmla="*/ 110914 h 110913"/>
                <a:gd name="connsiteX5" fmla="*/ 55457 w 110913"/>
                <a:gd name="connsiteY5" fmla="*/ 16172 h 110913"/>
                <a:gd name="connsiteX6" fmla="*/ 16172 w 110913"/>
                <a:gd name="connsiteY6" fmla="*/ 55457 h 110913"/>
                <a:gd name="connsiteX7" fmla="*/ 55457 w 110913"/>
                <a:gd name="connsiteY7" fmla="*/ 94741 h 110913"/>
                <a:gd name="connsiteX8" fmla="*/ 94741 w 110913"/>
                <a:gd name="connsiteY8" fmla="*/ 55457 h 110913"/>
                <a:gd name="connsiteX9" fmla="*/ 55457 w 110913"/>
                <a:gd name="connsiteY9" fmla="*/ 16172 h 110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913" h="110913">
                  <a:moveTo>
                    <a:pt x="55457" y="110914"/>
                  </a:moveTo>
                  <a:cubicBezTo>
                    <a:pt x="24909" y="110914"/>
                    <a:pt x="0" y="86005"/>
                    <a:pt x="0" y="55457"/>
                  </a:cubicBezTo>
                  <a:cubicBezTo>
                    <a:pt x="0" y="24909"/>
                    <a:pt x="24909" y="0"/>
                    <a:pt x="55457" y="0"/>
                  </a:cubicBezTo>
                  <a:cubicBezTo>
                    <a:pt x="86005" y="0"/>
                    <a:pt x="110914" y="24847"/>
                    <a:pt x="110914" y="55457"/>
                  </a:cubicBezTo>
                  <a:cubicBezTo>
                    <a:pt x="110914" y="86067"/>
                    <a:pt x="86067" y="110914"/>
                    <a:pt x="55457" y="110914"/>
                  </a:cubicBezTo>
                  <a:close/>
                  <a:moveTo>
                    <a:pt x="55457" y="16172"/>
                  </a:moveTo>
                  <a:cubicBezTo>
                    <a:pt x="33770" y="16172"/>
                    <a:pt x="16172" y="33832"/>
                    <a:pt x="16172" y="55457"/>
                  </a:cubicBezTo>
                  <a:cubicBezTo>
                    <a:pt x="16172" y="77082"/>
                    <a:pt x="33770" y="94741"/>
                    <a:pt x="55457" y="94741"/>
                  </a:cubicBezTo>
                  <a:cubicBezTo>
                    <a:pt x="77144" y="94741"/>
                    <a:pt x="94741" y="77082"/>
                    <a:pt x="94741" y="55457"/>
                  </a:cubicBezTo>
                  <a:cubicBezTo>
                    <a:pt x="94741" y="33832"/>
                    <a:pt x="77144" y="16172"/>
                    <a:pt x="55457" y="16172"/>
                  </a:cubicBezTo>
                  <a:close/>
                </a:path>
              </a:pathLst>
            </a:custGeom>
            <a:solidFill>
              <a:srgbClr val="266CB4"/>
            </a:solidFill>
            <a:ln w="6163" cap="flat">
              <a:noFill/>
              <a:prstDash val="solid"/>
              <a:miter/>
            </a:ln>
          </p:spPr>
          <p:txBody>
            <a:bodyPr rtlCol="0" anchor="ctr"/>
            <a:lstStyle/>
            <a:p>
              <a:endParaRPr lang="fr-FR"/>
            </a:p>
          </p:txBody>
        </p:sp>
        <p:sp>
          <p:nvSpPr>
            <p:cNvPr id="48" name="Forme libre : forme 47">
              <a:extLst>
                <a:ext uri="{FF2B5EF4-FFF2-40B4-BE49-F238E27FC236}">
                  <a16:creationId xmlns:a16="http://schemas.microsoft.com/office/drawing/2014/main" id="{D64C0C60-55E7-48A5-9F55-E4F371FC402C}"/>
                </a:ext>
              </a:extLst>
            </p:cNvPr>
            <p:cNvSpPr/>
            <p:nvPr/>
          </p:nvSpPr>
          <p:spPr>
            <a:xfrm>
              <a:off x="1442884" y="2550054"/>
              <a:ext cx="110913" cy="110913"/>
            </a:xfrm>
            <a:custGeom>
              <a:avLst/>
              <a:gdLst>
                <a:gd name="connsiteX0" fmla="*/ 55457 w 110913"/>
                <a:gd name="connsiteY0" fmla="*/ 110914 h 110913"/>
                <a:gd name="connsiteX1" fmla="*/ 0 w 110913"/>
                <a:gd name="connsiteY1" fmla="*/ 55457 h 110913"/>
                <a:gd name="connsiteX2" fmla="*/ 55457 w 110913"/>
                <a:gd name="connsiteY2" fmla="*/ 0 h 110913"/>
                <a:gd name="connsiteX3" fmla="*/ 110914 w 110913"/>
                <a:gd name="connsiteY3" fmla="*/ 55457 h 110913"/>
                <a:gd name="connsiteX4" fmla="*/ 55457 w 110913"/>
                <a:gd name="connsiteY4" fmla="*/ 110914 h 110913"/>
                <a:gd name="connsiteX5" fmla="*/ 94741 w 110913"/>
                <a:gd name="connsiteY5" fmla="*/ 55457 h 110913"/>
                <a:gd name="connsiteX6" fmla="*/ 55457 w 110913"/>
                <a:gd name="connsiteY6" fmla="*/ 16172 h 110913"/>
                <a:gd name="connsiteX7" fmla="*/ 16172 w 110913"/>
                <a:gd name="connsiteY7" fmla="*/ 55457 h 110913"/>
                <a:gd name="connsiteX8" fmla="*/ 55457 w 110913"/>
                <a:gd name="connsiteY8" fmla="*/ 94741 h 110913"/>
                <a:gd name="connsiteX9" fmla="*/ 94741 w 110913"/>
                <a:gd name="connsiteY9" fmla="*/ 55457 h 110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913" h="110913">
                  <a:moveTo>
                    <a:pt x="55457" y="110914"/>
                  </a:moveTo>
                  <a:cubicBezTo>
                    <a:pt x="24909" y="110914"/>
                    <a:pt x="0" y="86005"/>
                    <a:pt x="0" y="55457"/>
                  </a:cubicBezTo>
                  <a:cubicBezTo>
                    <a:pt x="0" y="24909"/>
                    <a:pt x="24909" y="0"/>
                    <a:pt x="55457" y="0"/>
                  </a:cubicBezTo>
                  <a:cubicBezTo>
                    <a:pt x="86005" y="0"/>
                    <a:pt x="110914" y="24847"/>
                    <a:pt x="110914" y="55457"/>
                  </a:cubicBezTo>
                  <a:cubicBezTo>
                    <a:pt x="110914" y="86067"/>
                    <a:pt x="86067" y="110914"/>
                    <a:pt x="55457" y="110914"/>
                  </a:cubicBezTo>
                  <a:close/>
                  <a:moveTo>
                    <a:pt x="94741" y="55457"/>
                  </a:moveTo>
                  <a:cubicBezTo>
                    <a:pt x="94741" y="33770"/>
                    <a:pt x="77144" y="16172"/>
                    <a:pt x="55457" y="16172"/>
                  </a:cubicBezTo>
                  <a:cubicBezTo>
                    <a:pt x="33770" y="16172"/>
                    <a:pt x="16172" y="33832"/>
                    <a:pt x="16172" y="55457"/>
                  </a:cubicBezTo>
                  <a:cubicBezTo>
                    <a:pt x="16172" y="77082"/>
                    <a:pt x="33770" y="94741"/>
                    <a:pt x="55457" y="94741"/>
                  </a:cubicBezTo>
                  <a:cubicBezTo>
                    <a:pt x="77144" y="94741"/>
                    <a:pt x="94741" y="77082"/>
                    <a:pt x="94741" y="55457"/>
                  </a:cubicBezTo>
                </a:path>
              </a:pathLst>
            </a:custGeom>
            <a:solidFill>
              <a:srgbClr val="266CB4"/>
            </a:solidFill>
            <a:ln w="6163" cap="flat">
              <a:noFill/>
              <a:prstDash val="solid"/>
              <a:miter/>
            </a:ln>
          </p:spPr>
          <p:txBody>
            <a:bodyPr rtlCol="0" anchor="ctr"/>
            <a:lstStyle/>
            <a:p>
              <a:endParaRPr lang="fr-FR"/>
            </a:p>
          </p:txBody>
        </p:sp>
        <p:sp>
          <p:nvSpPr>
            <p:cNvPr id="49" name="Forme libre : forme 48">
              <a:extLst>
                <a:ext uri="{FF2B5EF4-FFF2-40B4-BE49-F238E27FC236}">
                  <a16:creationId xmlns:a16="http://schemas.microsoft.com/office/drawing/2014/main" id="{27B1445F-A34B-438E-9CE6-4F1F36941A14}"/>
                </a:ext>
              </a:extLst>
            </p:cNvPr>
            <p:cNvSpPr/>
            <p:nvPr/>
          </p:nvSpPr>
          <p:spPr>
            <a:xfrm>
              <a:off x="1436582" y="2629124"/>
              <a:ext cx="123641" cy="187990"/>
            </a:xfrm>
            <a:custGeom>
              <a:avLst/>
              <a:gdLst>
                <a:gd name="connsiteX0" fmla="*/ 94104 w 123641"/>
                <a:gd name="connsiteY0" fmla="*/ 187990 h 187990"/>
                <a:gd name="connsiteX1" fmla="*/ 29414 w 123641"/>
                <a:gd name="connsiteY1" fmla="*/ 187990 h 187990"/>
                <a:gd name="connsiteX2" fmla="*/ 7355 w 123641"/>
                <a:gd name="connsiteY2" fmla="*/ 178076 h 187990"/>
                <a:gd name="connsiteX3" fmla="*/ 230 w 123641"/>
                <a:gd name="connsiteY3" fmla="*/ 154964 h 187990"/>
                <a:gd name="connsiteX4" fmla="*/ 18633 w 123641"/>
                <a:gd name="connsiteY4" fmla="*/ 7120 h 187990"/>
                <a:gd name="connsiteX5" fmla="*/ 23156 w 123641"/>
                <a:gd name="connsiteY5" fmla="*/ 862 h 187990"/>
                <a:gd name="connsiteX6" fmla="*/ 32760 w 123641"/>
                <a:gd name="connsiteY6" fmla="*/ 2659 h 187990"/>
                <a:gd name="connsiteX7" fmla="*/ 61821 w 123641"/>
                <a:gd name="connsiteY7" fmla="*/ 15795 h 187990"/>
                <a:gd name="connsiteX8" fmla="*/ 90881 w 123641"/>
                <a:gd name="connsiteY8" fmla="*/ 2659 h 187990"/>
                <a:gd name="connsiteX9" fmla="*/ 100424 w 123641"/>
                <a:gd name="connsiteY9" fmla="*/ 800 h 187990"/>
                <a:gd name="connsiteX10" fmla="*/ 105071 w 123641"/>
                <a:gd name="connsiteY10" fmla="*/ 7120 h 187990"/>
                <a:gd name="connsiteX11" fmla="*/ 123412 w 123641"/>
                <a:gd name="connsiteY11" fmla="*/ 154964 h 187990"/>
                <a:gd name="connsiteX12" fmla="*/ 116286 w 123641"/>
                <a:gd name="connsiteY12" fmla="*/ 178076 h 187990"/>
                <a:gd name="connsiteX13" fmla="*/ 94227 w 123641"/>
                <a:gd name="connsiteY13" fmla="*/ 187990 h 187990"/>
                <a:gd name="connsiteX14" fmla="*/ 32822 w 123641"/>
                <a:gd name="connsiteY14" fmla="*/ 23540 h 187990"/>
                <a:gd name="connsiteX15" fmla="*/ 16278 w 123641"/>
                <a:gd name="connsiteY15" fmla="*/ 156885 h 187990"/>
                <a:gd name="connsiteX16" fmla="*/ 19500 w 123641"/>
                <a:gd name="connsiteY16" fmla="*/ 167294 h 187990"/>
                <a:gd name="connsiteX17" fmla="*/ 29414 w 123641"/>
                <a:gd name="connsiteY17" fmla="*/ 171756 h 187990"/>
                <a:gd name="connsiteX18" fmla="*/ 94104 w 123641"/>
                <a:gd name="connsiteY18" fmla="*/ 171756 h 187990"/>
                <a:gd name="connsiteX19" fmla="*/ 104018 w 123641"/>
                <a:gd name="connsiteY19" fmla="*/ 167294 h 187990"/>
                <a:gd name="connsiteX20" fmla="*/ 107240 w 123641"/>
                <a:gd name="connsiteY20" fmla="*/ 156885 h 187990"/>
                <a:gd name="connsiteX21" fmla="*/ 90696 w 123641"/>
                <a:gd name="connsiteY21" fmla="*/ 23540 h 187990"/>
                <a:gd name="connsiteX22" fmla="*/ 32760 w 123641"/>
                <a:gd name="connsiteY22" fmla="*/ 23540 h 187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3641" h="187990">
                  <a:moveTo>
                    <a:pt x="94104" y="187990"/>
                  </a:moveTo>
                  <a:lnTo>
                    <a:pt x="29414" y="187990"/>
                  </a:lnTo>
                  <a:cubicBezTo>
                    <a:pt x="20987" y="187990"/>
                    <a:pt x="12932" y="184396"/>
                    <a:pt x="7355" y="178076"/>
                  </a:cubicBezTo>
                  <a:cubicBezTo>
                    <a:pt x="1779" y="171756"/>
                    <a:pt x="-824" y="163329"/>
                    <a:pt x="230" y="154964"/>
                  </a:cubicBezTo>
                  <a:lnTo>
                    <a:pt x="18633" y="7120"/>
                  </a:lnTo>
                  <a:cubicBezTo>
                    <a:pt x="18943" y="4394"/>
                    <a:pt x="20678" y="2039"/>
                    <a:pt x="23156" y="862"/>
                  </a:cubicBezTo>
                  <a:cubicBezTo>
                    <a:pt x="26378" y="-687"/>
                    <a:pt x="30406" y="-6"/>
                    <a:pt x="32760" y="2659"/>
                  </a:cubicBezTo>
                  <a:cubicBezTo>
                    <a:pt x="40382" y="11086"/>
                    <a:pt x="50730" y="15795"/>
                    <a:pt x="61821" y="15795"/>
                  </a:cubicBezTo>
                  <a:cubicBezTo>
                    <a:pt x="72912" y="15795"/>
                    <a:pt x="83260" y="11148"/>
                    <a:pt x="90881" y="2659"/>
                  </a:cubicBezTo>
                  <a:cubicBezTo>
                    <a:pt x="93298" y="-6"/>
                    <a:pt x="97202" y="-749"/>
                    <a:pt x="100424" y="800"/>
                  </a:cubicBezTo>
                  <a:cubicBezTo>
                    <a:pt x="102902" y="1977"/>
                    <a:pt x="104699" y="4394"/>
                    <a:pt x="105071" y="7120"/>
                  </a:cubicBezTo>
                  <a:lnTo>
                    <a:pt x="123412" y="154964"/>
                  </a:lnTo>
                  <a:cubicBezTo>
                    <a:pt x="124465" y="163329"/>
                    <a:pt x="121863" y="171756"/>
                    <a:pt x="116286" y="178076"/>
                  </a:cubicBezTo>
                  <a:cubicBezTo>
                    <a:pt x="110710" y="184396"/>
                    <a:pt x="102654" y="187990"/>
                    <a:pt x="94227" y="187990"/>
                  </a:cubicBezTo>
                  <a:close/>
                  <a:moveTo>
                    <a:pt x="32822" y="23540"/>
                  </a:moveTo>
                  <a:lnTo>
                    <a:pt x="16278" y="156885"/>
                  </a:lnTo>
                  <a:cubicBezTo>
                    <a:pt x="15782" y="160726"/>
                    <a:pt x="16960" y="164444"/>
                    <a:pt x="19500" y="167294"/>
                  </a:cubicBezTo>
                  <a:cubicBezTo>
                    <a:pt x="22041" y="170207"/>
                    <a:pt x="25573" y="171756"/>
                    <a:pt x="29414" y="171756"/>
                  </a:cubicBezTo>
                  <a:lnTo>
                    <a:pt x="94104" y="171756"/>
                  </a:lnTo>
                  <a:cubicBezTo>
                    <a:pt x="97945" y="171756"/>
                    <a:pt x="101477" y="170145"/>
                    <a:pt x="104018" y="167294"/>
                  </a:cubicBezTo>
                  <a:cubicBezTo>
                    <a:pt x="106558" y="164382"/>
                    <a:pt x="107735" y="160664"/>
                    <a:pt x="107240" y="156885"/>
                  </a:cubicBezTo>
                  <a:lnTo>
                    <a:pt x="90696" y="23540"/>
                  </a:lnTo>
                  <a:cubicBezTo>
                    <a:pt x="73346" y="34322"/>
                    <a:pt x="50110" y="34322"/>
                    <a:pt x="32760" y="23540"/>
                  </a:cubicBezTo>
                  <a:close/>
                </a:path>
              </a:pathLst>
            </a:custGeom>
            <a:solidFill>
              <a:srgbClr val="266CB4"/>
            </a:solidFill>
            <a:ln w="6163" cap="flat">
              <a:noFill/>
              <a:prstDash val="solid"/>
              <a:miter/>
            </a:ln>
          </p:spPr>
          <p:txBody>
            <a:bodyPr rtlCol="0" anchor="ctr"/>
            <a:lstStyle/>
            <a:p>
              <a:endParaRPr lang="fr-FR"/>
            </a:p>
          </p:txBody>
        </p:sp>
      </p:grpSp>
      <p:grpSp>
        <p:nvGrpSpPr>
          <p:cNvPr id="19" name="Groupe 18">
            <a:extLst>
              <a:ext uri="{FF2B5EF4-FFF2-40B4-BE49-F238E27FC236}">
                <a16:creationId xmlns:a16="http://schemas.microsoft.com/office/drawing/2014/main" id="{A76747FB-A74F-4454-A87A-10F445361420}"/>
              </a:ext>
            </a:extLst>
          </p:cNvPr>
          <p:cNvGrpSpPr/>
          <p:nvPr/>
        </p:nvGrpSpPr>
        <p:grpSpPr>
          <a:xfrm>
            <a:off x="1055661" y="4204687"/>
            <a:ext cx="5038160" cy="737358"/>
            <a:chOff x="1338642" y="4511515"/>
            <a:chExt cx="5038160" cy="737358"/>
          </a:xfrm>
        </p:grpSpPr>
        <p:pic>
          <p:nvPicPr>
            <p:cNvPr id="20" name="Graphique 19">
              <a:extLst>
                <a:ext uri="{FF2B5EF4-FFF2-40B4-BE49-F238E27FC236}">
                  <a16:creationId xmlns:a16="http://schemas.microsoft.com/office/drawing/2014/main" id="{B81A7062-48E6-4D17-ABC6-091DC97DC5F7}"/>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1338642" y="4511515"/>
              <a:ext cx="731314" cy="737358"/>
            </a:xfrm>
            <a:prstGeom prst="rect">
              <a:avLst/>
            </a:prstGeom>
          </p:spPr>
        </p:pic>
        <p:sp>
          <p:nvSpPr>
            <p:cNvPr id="21" name="Espace réservé du texte 3">
              <a:extLst>
                <a:ext uri="{FF2B5EF4-FFF2-40B4-BE49-F238E27FC236}">
                  <a16:creationId xmlns:a16="http://schemas.microsoft.com/office/drawing/2014/main" id="{47EC1511-6078-4311-B2E2-B77B6C9E2C28}"/>
                </a:ext>
              </a:extLst>
            </p:cNvPr>
            <p:cNvSpPr txBox="1">
              <a:spLocks/>
            </p:cNvSpPr>
            <p:nvPr/>
          </p:nvSpPr>
          <p:spPr>
            <a:xfrm>
              <a:off x="2358387" y="4648952"/>
              <a:ext cx="4018415" cy="462483"/>
            </a:xfrm>
            <a:prstGeom prst="rect">
              <a:avLst/>
            </a:prstGeom>
          </p:spPr>
          <p:txBody>
            <a:bodyPr/>
            <a:lstStyle>
              <a:lvl1pPr marL="457200" indent="-468000" algn="just" defTabSz="914400" rtl="0" eaLnBrk="1" latinLnBrk="0" hangingPunct="1">
                <a:lnSpc>
                  <a:spcPct val="90000"/>
                </a:lnSpc>
                <a:spcBef>
                  <a:spcPts val="1000"/>
                </a:spcBef>
                <a:buFontTx/>
                <a:buBlip>
                  <a:blip r:embed="rId5"/>
                </a:buBlip>
                <a:defRPr sz="2000" kern="1200">
                  <a:solidFill>
                    <a:schemeClr val="tx1"/>
                  </a:solidFill>
                  <a:latin typeface="Raleway" panose="020B0503030101060003" pitchFamily="34" charset="0"/>
                  <a:ea typeface="+mn-ea"/>
                  <a:cs typeface="+mn-cs"/>
                </a:defRPr>
              </a:lvl1pPr>
              <a:lvl2pPr marL="900000" indent="-342900" algn="just" defTabSz="914400" rtl="0" eaLnBrk="1" latinLnBrk="0" hangingPunct="1">
                <a:lnSpc>
                  <a:spcPct val="90000"/>
                </a:lnSpc>
                <a:spcBef>
                  <a:spcPts val="500"/>
                </a:spcBef>
                <a:buFont typeface="Raleway" panose="020B0503030101060003" pitchFamily="34" charset="0"/>
                <a:buChar char="&gt;"/>
                <a:defRPr sz="1800" kern="1200">
                  <a:solidFill>
                    <a:schemeClr val="tx1"/>
                  </a:solidFill>
                  <a:latin typeface="Raleway" panose="020B0503030101060003" pitchFamily="34" charset="0"/>
                  <a:ea typeface="+mn-ea"/>
                  <a:cs typeface="+mn-cs"/>
                </a:defRPr>
              </a:lvl2pPr>
              <a:lvl3pPr marL="1143000" indent="-228600" algn="just" defTabSz="914400" rtl="0" eaLnBrk="1" latinLnBrk="0" hangingPunct="1">
                <a:lnSpc>
                  <a:spcPct val="90000"/>
                </a:lnSpc>
                <a:spcBef>
                  <a:spcPts val="500"/>
                </a:spcBef>
                <a:buFont typeface="Raleway" panose="020B0503030101060003" pitchFamily="34" charset="0"/>
                <a:buChar char="-"/>
                <a:defRPr sz="1600" kern="1200">
                  <a:solidFill>
                    <a:schemeClr val="tx1"/>
                  </a:solidFill>
                  <a:latin typeface="Raleway" panose="020B0503030101060003" pitchFamily="34" charset="0"/>
                  <a:ea typeface="+mn-ea"/>
                  <a:cs typeface="+mn-cs"/>
                </a:defRPr>
              </a:lvl3pPr>
              <a:lvl4pPr marL="1600200" indent="-228600" algn="just"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Raleway" panose="020B0503030101060003" pitchFamily="34" charset="0"/>
                  <a:ea typeface="+mn-ea"/>
                  <a:cs typeface="+mn-cs"/>
                </a:defRPr>
              </a:lvl4pPr>
              <a:lvl5pPr marL="2057400" indent="-228600" algn="just"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aleway" panose="020B05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2800" b="1" dirty="0">
                  <a:solidFill>
                    <a:srgbClr val="196CB4"/>
                  </a:solidFill>
                </a:rPr>
                <a:t>218</a:t>
              </a:r>
              <a:r>
                <a:rPr lang="fr-FR" dirty="0"/>
                <a:t> </a:t>
              </a:r>
              <a:r>
                <a:rPr lang="fr-FR" sz="1800" dirty="0">
                  <a:solidFill>
                    <a:srgbClr val="196CB4"/>
                  </a:solidFill>
                </a:rPr>
                <a:t>unités de recherche</a:t>
              </a:r>
              <a:endParaRPr lang="fr-FR" dirty="0">
                <a:solidFill>
                  <a:srgbClr val="196CB4"/>
                </a:solidFill>
              </a:endParaRPr>
            </a:p>
          </p:txBody>
        </p:sp>
      </p:grpSp>
      <p:grpSp>
        <p:nvGrpSpPr>
          <p:cNvPr id="38" name="Groupe 37">
            <a:extLst>
              <a:ext uri="{FF2B5EF4-FFF2-40B4-BE49-F238E27FC236}">
                <a16:creationId xmlns:a16="http://schemas.microsoft.com/office/drawing/2014/main" id="{99EE9509-A06E-4AA0-A190-44538C36B6FD}"/>
              </a:ext>
            </a:extLst>
          </p:cNvPr>
          <p:cNvGrpSpPr/>
          <p:nvPr/>
        </p:nvGrpSpPr>
        <p:grpSpPr>
          <a:xfrm>
            <a:off x="1039996" y="3192205"/>
            <a:ext cx="5018168" cy="737359"/>
            <a:chOff x="880976" y="3060320"/>
            <a:chExt cx="5018168" cy="737359"/>
          </a:xfrm>
        </p:grpSpPr>
        <p:sp>
          <p:nvSpPr>
            <p:cNvPr id="15" name="Espace réservé du texte 3">
              <a:extLst>
                <a:ext uri="{FF2B5EF4-FFF2-40B4-BE49-F238E27FC236}">
                  <a16:creationId xmlns:a16="http://schemas.microsoft.com/office/drawing/2014/main" id="{14554DF1-A8CC-470D-B3EE-F82D64803736}"/>
                </a:ext>
              </a:extLst>
            </p:cNvPr>
            <p:cNvSpPr txBox="1">
              <a:spLocks/>
            </p:cNvSpPr>
            <p:nvPr/>
          </p:nvSpPr>
          <p:spPr>
            <a:xfrm>
              <a:off x="1880729" y="3209617"/>
              <a:ext cx="4018415" cy="462483"/>
            </a:xfrm>
            <a:prstGeom prst="rect">
              <a:avLst/>
            </a:prstGeom>
          </p:spPr>
          <p:txBody>
            <a:bodyPr/>
            <a:lstStyle>
              <a:lvl1pPr marL="457200" indent="-468000" algn="just" defTabSz="914400" rtl="0" eaLnBrk="1" latinLnBrk="0" hangingPunct="1">
                <a:lnSpc>
                  <a:spcPct val="90000"/>
                </a:lnSpc>
                <a:spcBef>
                  <a:spcPts val="1000"/>
                </a:spcBef>
                <a:buFontTx/>
                <a:buBlip>
                  <a:blip r:embed="rId5"/>
                </a:buBlip>
                <a:defRPr sz="2000" kern="1200">
                  <a:solidFill>
                    <a:schemeClr val="tx1"/>
                  </a:solidFill>
                  <a:latin typeface="Raleway" panose="020B0503030101060003" pitchFamily="34" charset="0"/>
                  <a:ea typeface="+mn-ea"/>
                  <a:cs typeface="+mn-cs"/>
                </a:defRPr>
              </a:lvl1pPr>
              <a:lvl2pPr marL="900000" indent="-342900" algn="just" defTabSz="914400" rtl="0" eaLnBrk="1" latinLnBrk="0" hangingPunct="1">
                <a:lnSpc>
                  <a:spcPct val="90000"/>
                </a:lnSpc>
                <a:spcBef>
                  <a:spcPts val="500"/>
                </a:spcBef>
                <a:buFont typeface="Raleway" panose="020B0503030101060003" pitchFamily="34" charset="0"/>
                <a:buChar char="&gt;"/>
                <a:defRPr sz="1800" kern="1200">
                  <a:solidFill>
                    <a:schemeClr val="tx1"/>
                  </a:solidFill>
                  <a:latin typeface="Raleway" panose="020B0503030101060003" pitchFamily="34" charset="0"/>
                  <a:ea typeface="+mn-ea"/>
                  <a:cs typeface="+mn-cs"/>
                </a:defRPr>
              </a:lvl2pPr>
              <a:lvl3pPr marL="1143000" indent="-228600" algn="just" defTabSz="914400" rtl="0" eaLnBrk="1" latinLnBrk="0" hangingPunct="1">
                <a:lnSpc>
                  <a:spcPct val="90000"/>
                </a:lnSpc>
                <a:spcBef>
                  <a:spcPts val="500"/>
                </a:spcBef>
                <a:buFont typeface="Raleway" panose="020B0503030101060003" pitchFamily="34" charset="0"/>
                <a:buChar char="-"/>
                <a:defRPr sz="1600" kern="1200">
                  <a:solidFill>
                    <a:schemeClr val="tx1"/>
                  </a:solidFill>
                  <a:latin typeface="Raleway" panose="020B0503030101060003" pitchFamily="34" charset="0"/>
                  <a:ea typeface="+mn-ea"/>
                  <a:cs typeface="+mn-cs"/>
                </a:defRPr>
              </a:lvl3pPr>
              <a:lvl4pPr marL="1600200" indent="-228600" algn="just"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Raleway" panose="020B0503030101060003" pitchFamily="34" charset="0"/>
                  <a:ea typeface="+mn-ea"/>
                  <a:cs typeface="+mn-cs"/>
                </a:defRPr>
              </a:lvl4pPr>
              <a:lvl5pPr marL="2057400" indent="-228600" algn="just"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aleway" panose="020B05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2800" b="1" dirty="0">
                  <a:solidFill>
                    <a:srgbClr val="196CB4"/>
                  </a:solidFill>
                </a:rPr>
                <a:t>8035</a:t>
              </a:r>
              <a:r>
                <a:rPr lang="fr-FR" dirty="0"/>
                <a:t> </a:t>
              </a:r>
              <a:r>
                <a:rPr lang="fr-FR" sz="1800" dirty="0">
                  <a:solidFill>
                    <a:srgbClr val="196CB4"/>
                  </a:solidFill>
                </a:rPr>
                <a:t>membres du personnel</a:t>
              </a:r>
              <a:endParaRPr lang="fr-FR" dirty="0">
                <a:solidFill>
                  <a:srgbClr val="196CB4"/>
                </a:solidFill>
              </a:endParaRPr>
            </a:p>
          </p:txBody>
        </p:sp>
        <p:pic>
          <p:nvPicPr>
            <p:cNvPr id="34" name="Graphique 33">
              <a:extLst>
                <a:ext uri="{FF2B5EF4-FFF2-40B4-BE49-F238E27FC236}">
                  <a16:creationId xmlns:a16="http://schemas.microsoft.com/office/drawing/2014/main" id="{D5CC5103-99C7-4C56-87A6-A28F62FE524C}"/>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880976" y="3060320"/>
              <a:ext cx="731315" cy="737359"/>
            </a:xfrm>
            <a:prstGeom prst="rect">
              <a:avLst/>
            </a:prstGeom>
          </p:spPr>
        </p:pic>
      </p:grpSp>
      <p:grpSp>
        <p:nvGrpSpPr>
          <p:cNvPr id="37" name="Groupe 36">
            <a:extLst>
              <a:ext uri="{FF2B5EF4-FFF2-40B4-BE49-F238E27FC236}">
                <a16:creationId xmlns:a16="http://schemas.microsoft.com/office/drawing/2014/main" id="{EE13D9D2-1F38-46F5-92D5-1090E0FD5221}"/>
              </a:ext>
            </a:extLst>
          </p:cNvPr>
          <p:cNvGrpSpPr/>
          <p:nvPr/>
        </p:nvGrpSpPr>
        <p:grpSpPr>
          <a:xfrm>
            <a:off x="1055661" y="5182649"/>
            <a:ext cx="5038160" cy="737359"/>
            <a:chOff x="896641" y="5050764"/>
            <a:chExt cx="5038160" cy="737359"/>
          </a:xfrm>
        </p:grpSpPr>
        <p:sp>
          <p:nvSpPr>
            <p:cNvPr id="24" name="Espace réservé du texte 3">
              <a:extLst>
                <a:ext uri="{FF2B5EF4-FFF2-40B4-BE49-F238E27FC236}">
                  <a16:creationId xmlns:a16="http://schemas.microsoft.com/office/drawing/2014/main" id="{8EC373FB-93C5-43E6-8378-F80E5FDABD20}"/>
                </a:ext>
              </a:extLst>
            </p:cNvPr>
            <p:cNvSpPr txBox="1">
              <a:spLocks/>
            </p:cNvSpPr>
            <p:nvPr/>
          </p:nvSpPr>
          <p:spPr>
            <a:xfrm>
              <a:off x="1916386" y="5222104"/>
              <a:ext cx="4018415" cy="462483"/>
            </a:xfrm>
            <a:prstGeom prst="rect">
              <a:avLst/>
            </a:prstGeom>
          </p:spPr>
          <p:txBody>
            <a:bodyPr/>
            <a:lstStyle>
              <a:lvl1pPr marL="457200" indent="-468000" algn="just" defTabSz="914400" rtl="0" eaLnBrk="1" latinLnBrk="0" hangingPunct="1">
                <a:lnSpc>
                  <a:spcPct val="90000"/>
                </a:lnSpc>
                <a:spcBef>
                  <a:spcPts val="1000"/>
                </a:spcBef>
                <a:buFontTx/>
                <a:buBlip>
                  <a:blip r:embed="rId5"/>
                </a:buBlip>
                <a:defRPr sz="2000" kern="1200">
                  <a:solidFill>
                    <a:schemeClr val="tx1"/>
                  </a:solidFill>
                  <a:latin typeface="Raleway" panose="020B0503030101060003" pitchFamily="34" charset="0"/>
                  <a:ea typeface="+mn-ea"/>
                  <a:cs typeface="+mn-cs"/>
                </a:defRPr>
              </a:lvl1pPr>
              <a:lvl2pPr marL="900000" indent="-342900" algn="just" defTabSz="914400" rtl="0" eaLnBrk="1" latinLnBrk="0" hangingPunct="1">
                <a:lnSpc>
                  <a:spcPct val="90000"/>
                </a:lnSpc>
                <a:spcBef>
                  <a:spcPts val="500"/>
                </a:spcBef>
                <a:buFont typeface="Raleway" panose="020B0503030101060003" pitchFamily="34" charset="0"/>
                <a:buChar char="&gt;"/>
                <a:defRPr sz="1800" kern="1200">
                  <a:solidFill>
                    <a:schemeClr val="tx1"/>
                  </a:solidFill>
                  <a:latin typeface="Raleway" panose="020B0503030101060003" pitchFamily="34" charset="0"/>
                  <a:ea typeface="+mn-ea"/>
                  <a:cs typeface="+mn-cs"/>
                </a:defRPr>
              </a:lvl2pPr>
              <a:lvl3pPr marL="1143000" indent="-228600" algn="just" defTabSz="914400" rtl="0" eaLnBrk="1" latinLnBrk="0" hangingPunct="1">
                <a:lnSpc>
                  <a:spcPct val="90000"/>
                </a:lnSpc>
                <a:spcBef>
                  <a:spcPts val="500"/>
                </a:spcBef>
                <a:buFont typeface="Raleway" panose="020B0503030101060003" pitchFamily="34" charset="0"/>
                <a:buChar char="-"/>
                <a:defRPr sz="1600" kern="1200">
                  <a:solidFill>
                    <a:schemeClr val="tx1"/>
                  </a:solidFill>
                  <a:latin typeface="Raleway" panose="020B0503030101060003" pitchFamily="34" charset="0"/>
                  <a:ea typeface="+mn-ea"/>
                  <a:cs typeface="+mn-cs"/>
                </a:defRPr>
              </a:lvl3pPr>
              <a:lvl4pPr marL="1600200" indent="-228600" algn="just"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Raleway" panose="020B0503030101060003" pitchFamily="34" charset="0"/>
                  <a:ea typeface="+mn-ea"/>
                  <a:cs typeface="+mn-cs"/>
                </a:defRPr>
              </a:lvl4pPr>
              <a:lvl5pPr marL="2057400" indent="-228600" algn="just"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aleway" panose="020B05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2800" b="1" dirty="0">
                  <a:solidFill>
                    <a:srgbClr val="196CB4"/>
                  </a:solidFill>
                </a:rPr>
                <a:t>899</a:t>
              </a:r>
              <a:r>
                <a:rPr lang="fr-FR" dirty="0"/>
                <a:t> </a:t>
              </a:r>
              <a:r>
                <a:rPr lang="fr-FR" sz="1800" dirty="0">
                  <a:solidFill>
                    <a:srgbClr val="196CB4"/>
                  </a:solidFill>
                </a:rPr>
                <a:t>programmes d’études</a:t>
              </a:r>
              <a:endParaRPr lang="fr-FR" dirty="0">
                <a:solidFill>
                  <a:srgbClr val="196CB4"/>
                </a:solidFill>
              </a:endParaRPr>
            </a:p>
          </p:txBody>
        </p:sp>
        <p:pic>
          <p:nvPicPr>
            <p:cNvPr id="36" name="Graphique 35">
              <a:extLst>
                <a:ext uri="{FF2B5EF4-FFF2-40B4-BE49-F238E27FC236}">
                  <a16:creationId xmlns:a16="http://schemas.microsoft.com/office/drawing/2014/main" id="{60AE4484-10C2-4760-9FB8-16BDDAD764CB}"/>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896641" y="5050764"/>
              <a:ext cx="731315" cy="737359"/>
            </a:xfrm>
            <a:prstGeom prst="rect">
              <a:avLst/>
            </a:prstGeom>
          </p:spPr>
        </p:pic>
      </p:grpSp>
      <p:grpSp>
        <p:nvGrpSpPr>
          <p:cNvPr id="2" name="Groupe 1">
            <a:extLst>
              <a:ext uri="{FF2B5EF4-FFF2-40B4-BE49-F238E27FC236}">
                <a16:creationId xmlns:a16="http://schemas.microsoft.com/office/drawing/2014/main" id="{30DFC76F-F990-4131-B69F-56072088ACEA}"/>
              </a:ext>
            </a:extLst>
          </p:cNvPr>
          <p:cNvGrpSpPr/>
          <p:nvPr/>
        </p:nvGrpSpPr>
        <p:grpSpPr>
          <a:xfrm>
            <a:off x="5858931" y="1988874"/>
            <a:ext cx="6184749" cy="4232799"/>
            <a:chOff x="5858931" y="1988874"/>
            <a:chExt cx="6184749" cy="4232799"/>
          </a:xfrm>
        </p:grpSpPr>
        <p:grpSp>
          <p:nvGrpSpPr>
            <p:cNvPr id="54" name="Groupe 53">
              <a:extLst>
                <a:ext uri="{FF2B5EF4-FFF2-40B4-BE49-F238E27FC236}">
                  <a16:creationId xmlns:a16="http://schemas.microsoft.com/office/drawing/2014/main" id="{FDC3DE10-A4BD-476F-809F-62F3126453A9}"/>
                </a:ext>
              </a:extLst>
            </p:cNvPr>
            <p:cNvGrpSpPr/>
            <p:nvPr/>
          </p:nvGrpSpPr>
          <p:grpSpPr>
            <a:xfrm>
              <a:off x="5858931" y="1988874"/>
              <a:ext cx="6184749" cy="4232799"/>
              <a:chOff x="5850139" y="2047680"/>
              <a:chExt cx="6184749" cy="4482129"/>
            </a:xfrm>
          </p:grpSpPr>
          <p:sp>
            <p:nvSpPr>
              <p:cNvPr id="28" name="Rectangle : coins arrondis 27">
                <a:extLst>
                  <a:ext uri="{FF2B5EF4-FFF2-40B4-BE49-F238E27FC236}">
                    <a16:creationId xmlns:a16="http://schemas.microsoft.com/office/drawing/2014/main" id="{7AB62E7E-A3F3-4066-BDCA-DDD2988BF1FC}"/>
                  </a:ext>
                </a:extLst>
              </p:cNvPr>
              <p:cNvSpPr/>
              <p:nvPr/>
            </p:nvSpPr>
            <p:spPr>
              <a:xfrm>
                <a:off x="5850139" y="2047680"/>
                <a:ext cx="5785174" cy="448212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Espace réservé du texte 3">
                <a:extLst>
                  <a:ext uri="{FF2B5EF4-FFF2-40B4-BE49-F238E27FC236}">
                    <a16:creationId xmlns:a16="http://schemas.microsoft.com/office/drawing/2014/main" id="{118B89BA-F96E-4C4C-A95B-52609F694353}"/>
                  </a:ext>
                </a:extLst>
              </p:cNvPr>
              <p:cNvSpPr txBox="1">
                <a:spLocks/>
              </p:cNvSpPr>
              <p:nvPr/>
            </p:nvSpPr>
            <p:spPr>
              <a:xfrm>
                <a:off x="6690575" y="3536304"/>
                <a:ext cx="5344313" cy="2385107"/>
              </a:xfrm>
              <a:prstGeom prst="rect">
                <a:avLst/>
              </a:prstGeom>
            </p:spPr>
            <p:txBody>
              <a:bodyPr/>
              <a:lstStyle>
                <a:lvl1pPr marL="457200" indent="-468000" algn="just" defTabSz="914400" rtl="0" eaLnBrk="1" latinLnBrk="0" hangingPunct="1">
                  <a:lnSpc>
                    <a:spcPct val="90000"/>
                  </a:lnSpc>
                  <a:spcBef>
                    <a:spcPts val="1000"/>
                  </a:spcBef>
                  <a:buFontTx/>
                  <a:buBlip>
                    <a:blip r:embed="rId5"/>
                  </a:buBlip>
                  <a:defRPr sz="2000" kern="1200">
                    <a:solidFill>
                      <a:schemeClr val="tx1"/>
                    </a:solidFill>
                    <a:latin typeface="Raleway" panose="020B0503030101060003" pitchFamily="34" charset="0"/>
                    <a:ea typeface="+mn-ea"/>
                    <a:cs typeface="+mn-cs"/>
                  </a:defRPr>
                </a:lvl1pPr>
                <a:lvl2pPr marL="900000" indent="-342900" algn="just" defTabSz="914400" rtl="0" eaLnBrk="1" latinLnBrk="0" hangingPunct="1">
                  <a:lnSpc>
                    <a:spcPct val="90000"/>
                  </a:lnSpc>
                  <a:spcBef>
                    <a:spcPts val="500"/>
                  </a:spcBef>
                  <a:buFont typeface="Raleway" panose="020B0503030101060003" pitchFamily="34" charset="0"/>
                  <a:buChar char="&gt;"/>
                  <a:defRPr sz="1800" kern="1200">
                    <a:solidFill>
                      <a:schemeClr val="tx1"/>
                    </a:solidFill>
                    <a:latin typeface="Raleway" panose="020B0503030101060003" pitchFamily="34" charset="0"/>
                    <a:ea typeface="+mn-ea"/>
                    <a:cs typeface="+mn-cs"/>
                  </a:defRPr>
                </a:lvl2pPr>
                <a:lvl3pPr marL="1143000" indent="-228600" algn="just" defTabSz="914400" rtl="0" eaLnBrk="1" latinLnBrk="0" hangingPunct="1">
                  <a:lnSpc>
                    <a:spcPct val="90000"/>
                  </a:lnSpc>
                  <a:spcBef>
                    <a:spcPts val="500"/>
                  </a:spcBef>
                  <a:buFont typeface="Raleway" panose="020B0503030101060003" pitchFamily="34" charset="0"/>
                  <a:buChar char="-"/>
                  <a:defRPr sz="1600" kern="1200">
                    <a:solidFill>
                      <a:schemeClr val="tx1"/>
                    </a:solidFill>
                    <a:latin typeface="Raleway" panose="020B0503030101060003" pitchFamily="34" charset="0"/>
                    <a:ea typeface="+mn-ea"/>
                    <a:cs typeface="+mn-cs"/>
                  </a:defRPr>
                </a:lvl3pPr>
                <a:lvl4pPr marL="1600200" indent="-228600" algn="just"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Raleway" panose="020B0503030101060003" pitchFamily="34" charset="0"/>
                    <a:ea typeface="+mn-ea"/>
                    <a:cs typeface="+mn-cs"/>
                  </a:defRPr>
                </a:lvl4pPr>
                <a:lvl5pPr marL="2057400" indent="-228600" algn="just"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aleway" panose="020B05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spcBef>
                    <a:spcPts val="0"/>
                  </a:spcBef>
                  <a:buNone/>
                </a:pPr>
                <a:r>
                  <a:rPr lang="fr-FR" sz="2800" b="1" dirty="0">
                    <a:solidFill>
                      <a:schemeClr val="bg1"/>
                    </a:solidFill>
                  </a:rPr>
                  <a:t>1</a:t>
                </a:r>
                <a:r>
                  <a:rPr lang="fr-FR" sz="1800" b="1" dirty="0">
                    <a:solidFill>
                      <a:schemeClr val="bg1"/>
                    </a:solidFill>
                  </a:rPr>
                  <a:t> Master en biotechnologie marine        </a:t>
                </a:r>
              </a:p>
              <a:p>
                <a:pPr marL="0" indent="0" algn="l">
                  <a:spcBef>
                    <a:spcPts val="0"/>
                  </a:spcBef>
                  <a:buNone/>
                </a:pPr>
                <a:r>
                  <a:rPr lang="fr-FR" sz="1400" i="1" dirty="0">
                    <a:solidFill>
                      <a:schemeClr val="bg1"/>
                    </a:solidFill>
                  </a:rPr>
                  <a:t>( Joint Master Programme in Marine Biotechnology </a:t>
                </a:r>
                <a:r>
                  <a:rPr lang="fr-FR" sz="1800" i="1" dirty="0">
                    <a:solidFill>
                      <a:schemeClr val="bg1"/>
                    </a:solidFill>
                  </a:rPr>
                  <a:t>)</a:t>
                </a:r>
              </a:p>
              <a:p>
                <a:pPr marL="0" indent="0" algn="l">
                  <a:spcBef>
                    <a:spcPts val="0"/>
                  </a:spcBef>
                  <a:buNone/>
                </a:pPr>
                <a:endParaRPr lang="fr-FR" sz="1800" i="1" dirty="0">
                  <a:solidFill>
                    <a:schemeClr val="bg1"/>
                  </a:solidFill>
                </a:endParaRPr>
              </a:p>
              <a:p>
                <a:pPr marL="0" indent="0" algn="l">
                  <a:spcBef>
                    <a:spcPts val="0"/>
                  </a:spcBef>
                  <a:buNone/>
                </a:pPr>
                <a:r>
                  <a:rPr lang="fr-FR" sz="2800" b="1" dirty="0">
                    <a:solidFill>
                      <a:schemeClr val="bg1"/>
                    </a:solidFill>
                  </a:rPr>
                  <a:t>2</a:t>
                </a:r>
                <a:r>
                  <a:rPr lang="fr-FR" sz="1800" b="1" dirty="0">
                    <a:solidFill>
                      <a:schemeClr val="bg1"/>
                    </a:solidFill>
                  </a:rPr>
                  <a:t> Mineures </a:t>
                </a:r>
              </a:p>
              <a:p>
                <a:pPr marL="0" indent="0" algn="l">
                  <a:spcBef>
                    <a:spcPts val="0"/>
                  </a:spcBef>
                  <a:buNone/>
                </a:pPr>
                <a:r>
                  <a:rPr lang="fr-FR" sz="1400" dirty="0">
                    <a:solidFill>
                      <a:schemeClr val="bg1"/>
                    </a:solidFill>
                  </a:rPr>
                  <a:t>( </a:t>
                </a:r>
                <a:r>
                  <a:rPr lang="fr-FR" sz="1400" i="1" dirty="0">
                    <a:solidFill>
                      <a:schemeClr val="bg1"/>
                    </a:solidFill>
                  </a:rPr>
                  <a:t>Économie bleue &amp; croissance /</a:t>
                </a:r>
                <a:r>
                  <a:rPr lang="fr-FR" sz="1400" dirty="0">
                    <a:solidFill>
                      <a:schemeClr val="bg1"/>
                    </a:solidFill>
                  </a:rPr>
                  <a:t> </a:t>
                </a:r>
                <a:r>
                  <a:rPr lang="fr-FR" sz="1400" i="1" dirty="0">
                    <a:solidFill>
                      <a:schemeClr val="bg1"/>
                    </a:solidFill>
                  </a:rPr>
                  <a:t>Développement côtier </a:t>
                </a:r>
              </a:p>
              <a:p>
                <a:pPr marL="0" indent="0" algn="l">
                  <a:spcBef>
                    <a:spcPts val="0"/>
                  </a:spcBef>
                  <a:buNone/>
                </a:pPr>
                <a:r>
                  <a:rPr lang="fr-FR" sz="1400" i="1" dirty="0">
                    <a:solidFill>
                      <a:schemeClr val="bg1"/>
                    </a:solidFill>
                  </a:rPr>
                  <a:t>et tourisme maritime durable </a:t>
                </a:r>
                <a:r>
                  <a:rPr lang="fr-FR" sz="1400" dirty="0">
                    <a:solidFill>
                      <a:schemeClr val="bg1"/>
                    </a:solidFill>
                  </a:rPr>
                  <a:t>) </a:t>
                </a:r>
              </a:p>
              <a:p>
                <a:pPr marL="0" indent="0" algn="l">
                  <a:spcBef>
                    <a:spcPts val="0"/>
                  </a:spcBef>
                  <a:buNone/>
                </a:pPr>
                <a:endParaRPr lang="fr-FR" sz="1400" dirty="0">
                  <a:solidFill>
                    <a:schemeClr val="bg1"/>
                  </a:solidFill>
                </a:endParaRPr>
              </a:p>
              <a:p>
                <a:pPr marL="0" indent="0" algn="l">
                  <a:spcBef>
                    <a:spcPts val="0"/>
                  </a:spcBef>
                  <a:buNone/>
                </a:pPr>
                <a:r>
                  <a:rPr lang="fr-FR" sz="1800" b="1" dirty="0">
                    <a:solidFill>
                      <a:schemeClr val="bg1"/>
                    </a:solidFill>
                  </a:rPr>
                  <a:t>Programmes de Micro-crédits</a:t>
                </a:r>
                <a:r>
                  <a:rPr lang="fr-FR" sz="1600" i="1" dirty="0">
                    <a:solidFill>
                      <a:schemeClr val="bg1"/>
                    </a:solidFill>
                  </a:rPr>
                  <a:t> </a:t>
                </a:r>
              </a:p>
              <a:p>
                <a:pPr marL="0" indent="0" algn="l">
                  <a:spcBef>
                    <a:spcPts val="0"/>
                  </a:spcBef>
                  <a:buNone/>
                </a:pPr>
                <a:r>
                  <a:rPr lang="fr-FR" sz="1400" i="1" dirty="0">
                    <a:solidFill>
                      <a:schemeClr val="bg1"/>
                    </a:solidFill>
                  </a:rPr>
                  <a:t>( </a:t>
                </a:r>
                <a:r>
                  <a:rPr lang="fr-FR" sz="1800" i="1" dirty="0">
                    <a:solidFill>
                      <a:schemeClr val="bg1"/>
                    </a:solidFill>
                  </a:rPr>
                  <a:t>1</a:t>
                </a:r>
                <a:r>
                  <a:rPr lang="fr-FR" sz="1400" i="1" dirty="0">
                    <a:solidFill>
                      <a:schemeClr val="bg1"/>
                    </a:solidFill>
                  </a:rPr>
                  <a:t> ECTS – enseignements courts et ciblés )</a:t>
                </a:r>
              </a:p>
              <a:p>
                <a:endParaRPr lang="fr-FR" i="1" dirty="0"/>
              </a:p>
            </p:txBody>
          </p:sp>
          <p:sp>
            <p:nvSpPr>
              <p:cNvPr id="26" name="Rectangle 25">
                <a:extLst>
                  <a:ext uri="{FF2B5EF4-FFF2-40B4-BE49-F238E27FC236}">
                    <a16:creationId xmlns:a16="http://schemas.microsoft.com/office/drawing/2014/main" id="{C4AA906E-9BA8-460E-970B-0E7679E21367}"/>
                  </a:ext>
                </a:extLst>
              </p:cNvPr>
              <p:cNvSpPr/>
              <p:nvPr/>
            </p:nvSpPr>
            <p:spPr>
              <a:xfrm>
                <a:off x="6380839" y="2539673"/>
                <a:ext cx="4821784" cy="6873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a:t>EU-CONEXUS</a:t>
                </a:r>
                <a:r>
                  <a:rPr lang="fr-FR" sz="2000" dirty="0"/>
                  <a:t> propose des formations accessibles </a:t>
                </a:r>
                <a:r>
                  <a:rPr lang="fr-FR" sz="2000" b="1" dirty="0"/>
                  <a:t>de la licence au master</a:t>
                </a:r>
                <a:endParaRPr lang="fr-FR" sz="2000" dirty="0"/>
              </a:p>
              <a:p>
                <a:endParaRPr lang="fr-FR" sz="2000" dirty="0"/>
              </a:p>
            </p:txBody>
          </p:sp>
          <p:cxnSp>
            <p:nvCxnSpPr>
              <p:cNvPr id="30" name="Connecteur droit 29">
                <a:extLst>
                  <a:ext uri="{FF2B5EF4-FFF2-40B4-BE49-F238E27FC236}">
                    <a16:creationId xmlns:a16="http://schemas.microsoft.com/office/drawing/2014/main" id="{AC18F678-132A-4B6E-A620-829D9C7B5507}"/>
                  </a:ext>
                </a:extLst>
              </p:cNvPr>
              <p:cNvCxnSpPr/>
              <p:nvPr/>
            </p:nvCxnSpPr>
            <p:spPr>
              <a:xfrm>
                <a:off x="6282830" y="3246864"/>
                <a:ext cx="4919793" cy="0"/>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grpSp>
        <p:sp>
          <p:nvSpPr>
            <p:cNvPr id="51" name="Signe Plus 50">
              <a:extLst>
                <a:ext uri="{FF2B5EF4-FFF2-40B4-BE49-F238E27FC236}">
                  <a16:creationId xmlns:a16="http://schemas.microsoft.com/office/drawing/2014/main" id="{A3FF82FA-8788-4756-8AE9-295070E87A37}"/>
                </a:ext>
              </a:extLst>
            </p:cNvPr>
            <p:cNvSpPr/>
            <p:nvPr/>
          </p:nvSpPr>
          <p:spPr>
            <a:xfrm>
              <a:off x="6197552" y="3488151"/>
              <a:ext cx="362427" cy="334141"/>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a:solidFill>
                    <a:schemeClr val="bg1"/>
                  </a:solidFill>
                </a:ln>
                <a:solidFill>
                  <a:schemeClr val="bg1"/>
                </a:solidFill>
              </a:endParaRPr>
            </a:p>
          </p:txBody>
        </p:sp>
        <p:sp>
          <p:nvSpPr>
            <p:cNvPr id="52" name="Signe Plus 51">
              <a:extLst>
                <a:ext uri="{FF2B5EF4-FFF2-40B4-BE49-F238E27FC236}">
                  <a16:creationId xmlns:a16="http://schemas.microsoft.com/office/drawing/2014/main" id="{0F7B3C1A-937E-4742-A20A-B5C31E44CBA4}"/>
                </a:ext>
              </a:extLst>
            </p:cNvPr>
            <p:cNvSpPr/>
            <p:nvPr/>
          </p:nvSpPr>
          <p:spPr>
            <a:xfrm>
              <a:off x="6188632" y="4353832"/>
              <a:ext cx="362427" cy="334141"/>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a:solidFill>
                    <a:schemeClr val="bg1"/>
                  </a:solidFill>
                </a:ln>
                <a:solidFill>
                  <a:schemeClr val="bg1"/>
                </a:solidFill>
              </a:endParaRPr>
            </a:p>
          </p:txBody>
        </p:sp>
        <p:sp>
          <p:nvSpPr>
            <p:cNvPr id="53" name="Signe Plus 52">
              <a:extLst>
                <a:ext uri="{FF2B5EF4-FFF2-40B4-BE49-F238E27FC236}">
                  <a16:creationId xmlns:a16="http://schemas.microsoft.com/office/drawing/2014/main" id="{BB496EC2-4C3C-4168-8A00-5C6F1FF82B70}"/>
                </a:ext>
              </a:extLst>
            </p:cNvPr>
            <p:cNvSpPr/>
            <p:nvPr/>
          </p:nvSpPr>
          <p:spPr>
            <a:xfrm>
              <a:off x="6188631" y="5222086"/>
              <a:ext cx="362427" cy="334141"/>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a:solidFill>
                    <a:schemeClr val="bg1"/>
                  </a:solidFill>
                </a:ln>
                <a:solidFill>
                  <a:schemeClr val="bg1"/>
                </a:solidFill>
              </a:endParaRPr>
            </a:p>
          </p:txBody>
        </p:sp>
      </p:grpSp>
      <p:sp>
        <p:nvSpPr>
          <p:cNvPr id="3" name="Espace réservé du pied de page 2">
            <a:extLst>
              <a:ext uri="{FF2B5EF4-FFF2-40B4-BE49-F238E27FC236}">
                <a16:creationId xmlns:a16="http://schemas.microsoft.com/office/drawing/2014/main" id="{2A7A2C53-06DC-4DCE-9AAE-B3389D16F77D}"/>
              </a:ext>
            </a:extLst>
          </p:cNvPr>
          <p:cNvSpPr>
            <a:spLocks noGrp="1"/>
          </p:cNvSpPr>
          <p:nvPr>
            <p:ph type="ftr" sz="quarter" idx="3"/>
          </p:nvPr>
        </p:nvSpPr>
        <p:spPr/>
        <p:txBody>
          <a:bodyPr/>
          <a:lstStyle/>
          <a:p>
            <a:r>
              <a:rPr lang="fr-FR"/>
              <a:t>La Rochelle Université </a:t>
            </a:r>
            <a:endParaRPr lang="fr-FR" dirty="0"/>
          </a:p>
        </p:txBody>
      </p:sp>
      <p:pic>
        <p:nvPicPr>
          <p:cNvPr id="7" name="Picture 2" descr="logo vectoriel Université de La Rochelle – Logothèque vectorielle">
            <a:extLst>
              <a:ext uri="{FF2B5EF4-FFF2-40B4-BE49-F238E27FC236}">
                <a16:creationId xmlns:a16="http://schemas.microsoft.com/office/drawing/2014/main" id="{1C013D85-D1B9-6BC7-22ED-671B748D5175}"/>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6390" r="25068" b="6100"/>
          <a:stretch/>
        </p:blipFill>
        <p:spPr bwMode="auto">
          <a:xfrm>
            <a:off x="410648" y="222646"/>
            <a:ext cx="1160044" cy="11398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184255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Espace réservé du numéro de diapositive 4"/>
          <p:cNvSpPr>
            <a:spLocks noGrp="1"/>
          </p:cNvSpPr>
          <p:nvPr>
            <p:ph type="sldNum" sz="quarter" idx="12"/>
          </p:nvPr>
        </p:nvSpPr>
        <p:spPr bwMode="auto"/>
        <p:txBody>
          <a:bodyPr/>
          <a:lstStyle/>
          <a:p>
            <a:pPr>
              <a:defRPr/>
            </a:pPr>
            <a:fld id="{53969381-6070-C14C-AC19-9F0CCB6EE0F1}" type="slidenum">
              <a:rPr lang="en-US"/>
              <a:t>28</a:t>
            </a:fld>
            <a:r>
              <a:rPr lang="en-US"/>
              <a:t> </a:t>
            </a:r>
          </a:p>
        </p:txBody>
      </p:sp>
      <p:sp>
        <p:nvSpPr>
          <p:cNvPr id="5" name="Rectangle 3"/>
          <p:cNvSpPr/>
          <p:nvPr/>
        </p:nvSpPr>
        <p:spPr bwMode="auto">
          <a:xfrm>
            <a:off x="2434928" y="2472829"/>
            <a:ext cx="955390" cy="338554"/>
          </a:xfrm>
          <a:prstGeom prst="rect">
            <a:avLst/>
          </a:prstGeom>
        </p:spPr>
        <p:txBody>
          <a:bodyPr wrap="none" lIns="0" rIns="0">
            <a:spAutoFit/>
          </a:bodyPr>
          <a:lstStyle/>
          <a:p>
            <a:pPr>
              <a:defRPr/>
            </a:pPr>
            <a:r>
              <a:rPr lang="fr-FR" sz="1600" cap="all" dirty="0" err="1">
                <a:solidFill>
                  <a:srgbClr val="000000"/>
                </a:solidFill>
                <a:latin typeface="Campton Medium"/>
                <a:ea typeface=".SFNSDisplay"/>
                <a:cs typeface="Calibri"/>
              </a:rPr>
              <a:t>ETUDIANTs</a:t>
            </a:r>
            <a:endParaRPr lang="fr-FR" sz="1600" cap="all" dirty="0">
              <a:solidFill>
                <a:srgbClr val="000000"/>
              </a:solidFill>
              <a:latin typeface="Campton Medium"/>
              <a:ea typeface=".SFNSDisplay"/>
              <a:cs typeface="Calibri"/>
            </a:endParaRPr>
          </a:p>
        </p:txBody>
      </p:sp>
      <p:sp>
        <p:nvSpPr>
          <p:cNvPr id="6" name="Rectangle 11"/>
          <p:cNvSpPr/>
          <p:nvPr/>
        </p:nvSpPr>
        <p:spPr bwMode="auto">
          <a:xfrm>
            <a:off x="1152595" y="2311860"/>
            <a:ext cx="1240724" cy="553998"/>
          </a:xfrm>
          <a:prstGeom prst="rect">
            <a:avLst/>
          </a:prstGeom>
        </p:spPr>
        <p:txBody>
          <a:bodyPr wrap="none" lIns="0" rIns="0">
            <a:spAutoFit/>
          </a:bodyPr>
          <a:lstStyle/>
          <a:p>
            <a:pPr>
              <a:defRPr/>
            </a:pPr>
            <a:r>
              <a:rPr lang="en-GB" sz="3000" cap="all" dirty="0">
                <a:solidFill>
                  <a:schemeClr val="accent3"/>
                </a:solidFill>
                <a:latin typeface="Campton Medium"/>
                <a:ea typeface=".SFNSDisplay"/>
                <a:cs typeface="Calibri"/>
              </a:rPr>
              <a:t>68,538</a:t>
            </a:r>
            <a:endParaRPr dirty="0"/>
          </a:p>
        </p:txBody>
      </p:sp>
      <p:sp>
        <p:nvSpPr>
          <p:cNvPr id="7" name="Rectangle 12"/>
          <p:cNvSpPr/>
          <p:nvPr/>
        </p:nvSpPr>
        <p:spPr bwMode="auto">
          <a:xfrm>
            <a:off x="1730355" y="3121296"/>
            <a:ext cx="498534" cy="307777"/>
          </a:xfrm>
          <a:prstGeom prst="rect">
            <a:avLst/>
          </a:prstGeom>
        </p:spPr>
        <p:txBody>
          <a:bodyPr wrap="none" lIns="0" rIns="0">
            <a:spAutoFit/>
          </a:bodyPr>
          <a:lstStyle/>
          <a:p>
            <a:pPr algn="r">
              <a:defRPr/>
            </a:pPr>
            <a:r>
              <a:rPr lang="en-GB" sz="1400" cap="all" dirty="0">
                <a:latin typeface="Campton Book"/>
                <a:cs typeface="Calibri"/>
              </a:rPr>
              <a:t>51267</a:t>
            </a:r>
            <a:endParaRPr dirty="0"/>
          </a:p>
        </p:txBody>
      </p:sp>
      <p:sp>
        <p:nvSpPr>
          <p:cNvPr id="8" name="Rectangle 13"/>
          <p:cNvSpPr/>
          <p:nvPr/>
        </p:nvSpPr>
        <p:spPr bwMode="auto">
          <a:xfrm>
            <a:off x="2458315" y="3146532"/>
            <a:ext cx="464871" cy="276999"/>
          </a:xfrm>
          <a:prstGeom prst="rect">
            <a:avLst/>
          </a:prstGeom>
        </p:spPr>
        <p:txBody>
          <a:bodyPr wrap="none" lIns="0" rIns="0">
            <a:spAutoFit/>
          </a:bodyPr>
          <a:lstStyle/>
          <a:p>
            <a:pPr>
              <a:defRPr/>
            </a:pPr>
            <a:r>
              <a:rPr lang="fr-FR" sz="1200" dirty="0">
                <a:latin typeface="Grantipo"/>
              </a:rPr>
              <a:t>Licence</a:t>
            </a:r>
          </a:p>
        </p:txBody>
      </p:sp>
      <p:sp>
        <p:nvSpPr>
          <p:cNvPr id="9" name="Rectangle 15"/>
          <p:cNvSpPr/>
          <p:nvPr/>
        </p:nvSpPr>
        <p:spPr bwMode="auto">
          <a:xfrm>
            <a:off x="2458315" y="3486904"/>
            <a:ext cx="447238" cy="276999"/>
          </a:xfrm>
          <a:prstGeom prst="rect">
            <a:avLst/>
          </a:prstGeom>
        </p:spPr>
        <p:txBody>
          <a:bodyPr wrap="none" lIns="0" rIns="0">
            <a:spAutoFit/>
          </a:bodyPr>
          <a:lstStyle/>
          <a:p>
            <a:pPr>
              <a:defRPr/>
            </a:pPr>
            <a:r>
              <a:rPr lang="fr-FR" sz="1200" dirty="0">
                <a:latin typeface="Grantipo"/>
              </a:rPr>
              <a:t>Master</a:t>
            </a:r>
          </a:p>
        </p:txBody>
      </p:sp>
      <p:sp>
        <p:nvSpPr>
          <p:cNvPr id="10" name="Rectangle 18"/>
          <p:cNvSpPr/>
          <p:nvPr/>
        </p:nvSpPr>
        <p:spPr bwMode="auto">
          <a:xfrm>
            <a:off x="1817427" y="4112103"/>
            <a:ext cx="416782" cy="307777"/>
          </a:xfrm>
          <a:prstGeom prst="rect">
            <a:avLst/>
          </a:prstGeom>
        </p:spPr>
        <p:txBody>
          <a:bodyPr wrap="none" lIns="0" rIns="0">
            <a:spAutoFit/>
          </a:bodyPr>
          <a:lstStyle/>
          <a:p>
            <a:pPr algn="r">
              <a:defRPr/>
            </a:pPr>
            <a:r>
              <a:rPr lang="fr-FR" sz="1400" dirty="0">
                <a:latin typeface="Campton Book"/>
              </a:rPr>
              <a:t>7924</a:t>
            </a:r>
            <a:endParaRPr dirty="0"/>
          </a:p>
        </p:txBody>
      </p:sp>
      <p:sp>
        <p:nvSpPr>
          <p:cNvPr id="11" name="Rectangle 19"/>
          <p:cNvSpPr/>
          <p:nvPr/>
        </p:nvSpPr>
        <p:spPr bwMode="auto">
          <a:xfrm>
            <a:off x="2458315" y="4137339"/>
            <a:ext cx="1221488" cy="276999"/>
          </a:xfrm>
          <a:prstGeom prst="rect">
            <a:avLst/>
          </a:prstGeom>
        </p:spPr>
        <p:txBody>
          <a:bodyPr wrap="none" lIns="0" rIns="0">
            <a:spAutoFit/>
          </a:bodyPr>
          <a:lstStyle/>
          <a:p>
            <a:pPr>
              <a:defRPr/>
            </a:pPr>
            <a:r>
              <a:rPr lang="fr-FR" sz="1200" dirty="0">
                <a:latin typeface="Grantipo"/>
              </a:rPr>
              <a:t>Etudiants étrangers</a:t>
            </a:r>
          </a:p>
        </p:txBody>
      </p:sp>
      <p:sp>
        <p:nvSpPr>
          <p:cNvPr id="14" name="Rectangle 24"/>
          <p:cNvSpPr/>
          <p:nvPr/>
        </p:nvSpPr>
        <p:spPr bwMode="auto">
          <a:xfrm>
            <a:off x="1721903" y="3461668"/>
            <a:ext cx="509755" cy="307777"/>
          </a:xfrm>
          <a:prstGeom prst="rect">
            <a:avLst/>
          </a:prstGeom>
        </p:spPr>
        <p:txBody>
          <a:bodyPr wrap="none" lIns="0" rIns="0">
            <a:spAutoFit/>
          </a:bodyPr>
          <a:lstStyle/>
          <a:p>
            <a:pPr algn="r">
              <a:defRPr/>
            </a:pPr>
            <a:r>
              <a:rPr lang="en-GB" sz="1400" cap="all" dirty="0">
                <a:latin typeface="Campton Book"/>
                <a:ea typeface=".SFNSDisplay"/>
                <a:cs typeface="Calibri"/>
              </a:rPr>
              <a:t>13974</a:t>
            </a:r>
            <a:endParaRPr dirty="0"/>
          </a:p>
        </p:txBody>
      </p:sp>
      <p:sp>
        <p:nvSpPr>
          <p:cNvPr id="15" name="Rectangle 26"/>
          <p:cNvSpPr/>
          <p:nvPr/>
        </p:nvSpPr>
        <p:spPr bwMode="auto">
          <a:xfrm>
            <a:off x="1829158" y="3795638"/>
            <a:ext cx="405560" cy="307777"/>
          </a:xfrm>
          <a:prstGeom prst="rect">
            <a:avLst/>
          </a:prstGeom>
        </p:spPr>
        <p:txBody>
          <a:bodyPr wrap="none" lIns="0" rIns="0">
            <a:spAutoFit/>
          </a:bodyPr>
          <a:lstStyle/>
          <a:p>
            <a:pPr algn="r">
              <a:defRPr/>
            </a:pPr>
            <a:r>
              <a:rPr lang="en-GB" sz="1400" cap="all" dirty="0">
                <a:latin typeface="Campton Book"/>
                <a:ea typeface=".SFNSDisplay"/>
                <a:cs typeface="Calibri"/>
              </a:rPr>
              <a:t>3397</a:t>
            </a:r>
            <a:endParaRPr dirty="0"/>
          </a:p>
        </p:txBody>
      </p:sp>
      <p:sp>
        <p:nvSpPr>
          <p:cNvPr id="16" name="Rectangle 27"/>
          <p:cNvSpPr/>
          <p:nvPr/>
        </p:nvSpPr>
        <p:spPr bwMode="auto">
          <a:xfrm>
            <a:off x="2458315" y="3820874"/>
            <a:ext cx="553037" cy="276999"/>
          </a:xfrm>
          <a:prstGeom prst="rect">
            <a:avLst/>
          </a:prstGeom>
        </p:spPr>
        <p:txBody>
          <a:bodyPr wrap="none" lIns="0" rIns="0">
            <a:spAutoFit/>
          </a:bodyPr>
          <a:lstStyle/>
          <a:p>
            <a:pPr>
              <a:defRPr/>
            </a:pPr>
            <a:r>
              <a:rPr lang="fr-FR" sz="1200" dirty="0">
                <a:latin typeface="Grantipo"/>
              </a:rPr>
              <a:t>Doctorat</a:t>
            </a:r>
          </a:p>
        </p:txBody>
      </p:sp>
      <p:cxnSp>
        <p:nvCxnSpPr>
          <p:cNvPr id="17" name="Straight Connector 29"/>
          <p:cNvCxnSpPr>
            <a:cxnSpLocks/>
          </p:cNvCxnSpPr>
          <p:nvPr/>
        </p:nvCxnSpPr>
        <p:spPr bwMode="auto">
          <a:xfrm>
            <a:off x="783060" y="1016895"/>
            <a:ext cx="0" cy="416954"/>
          </a:xfrm>
          <a:prstGeom prst="line">
            <a:avLst/>
          </a:prstGeom>
          <a:ln w="47625" cap="rnd">
            <a:solidFill>
              <a:schemeClr val="accent3"/>
            </a:solidFill>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bwMode="auto">
          <a:xfrm>
            <a:off x="5744830" y="2472829"/>
            <a:ext cx="1003480" cy="338554"/>
          </a:xfrm>
          <a:prstGeom prst="rect">
            <a:avLst/>
          </a:prstGeom>
        </p:spPr>
        <p:txBody>
          <a:bodyPr wrap="none" lIns="0" rIns="0">
            <a:spAutoFit/>
          </a:bodyPr>
          <a:lstStyle/>
          <a:p>
            <a:pPr>
              <a:defRPr/>
            </a:pPr>
            <a:r>
              <a:rPr lang="fr-FR" sz="1600" cap="all" dirty="0">
                <a:solidFill>
                  <a:srgbClr val="000000"/>
                </a:solidFill>
                <a:latin typeface="Campton Medium"/>
                <a:ea typeface=".SFNSDisplay"/>
                <a:cs typeface="Calibri"/>
              </a:rPr>
              <a:t>PERSONNEL</a:t>
            </a:r>
            <a:endParaRPr dirty="0"/>
          </a:p>
        </p:txBody>
      </p:sp>
      <p:sp>
        <p:nvSpPr>
          <p:cNvPr id="19" name="Rectangle 22"/>
          <p:cNvSpPr/>
          <p:nvPr/>
        </p:nvSpPr>
        <p:spPr bwMode="auto">
          <a:xfrm>
            <a:off x="4639500" y="2312286"/>
            <a:ext cx="1024319" cy="553998"/>
          </a:xfrm>
          <a:prstGeom prst="rect">
            <a:avLst/>
          </a:prstGeom>
        </p:spPr>
        <p:txBody>
          <a:bodyPr wrap="none" lIns="0" rIns="0">
            <a:spAutoFit/>
          </a:bodyPr>
          <a:lstStyle/>
          <a:p>
            <a:pPr>
              <a:defRPr/>
            </a:pPr>
            <a:r>
              <a:rPr lang="en-GB" sz="3000" cap="all" dirty="0">
                <a:solidFill>
                  <a:schemeClr val="accent3"/>
                </a:solidFill>
                <a:latin typeface="Campton Medium"/>
                <a:ea typeface=".SFNSDisplay"/>
                <a:cs typeface="Calibri"/>
              </a:rPr>
              <a:t>9,019</a:t>
            </a:r>
            <a:endParaRPr dirty="0"/>
          </a:p>
        </p:txBody>
      </p:sp>
      <p:sp>
        <p:nvSpPr>
          <p:cNvPr id="20" name="Rectangle 23"/>
          <p:cNvSpPr/>
          <p:nvPr/>
        </p:nvSpPr>
        <p:spPr bwMode="auto">
          <a:xfrm>
            <a:off x="5062859" y="3121296"/>
            <a:ext cx="450444" cy="307777"/>
          </a:xfrm>
          <a:prstGeom prst="rect">
            <a:avLst/>
          </a:prstGeom>
        </p:spPr>
        <p:txBody>
          <a:bodyPr wrap="none" lIns="0" rIns="0">
            <a:spAutoFit/>
          </a:bodyPr>
          <a:lstStyle/>
          <a:p>
            <a:pPr algn="r">
              <a:defRPr/>
            </a:pPr>
            <a:r>
              <a:rPr lang="en-GB" sz="1400" cap="all" dirty="0">
                <a:latin typeface="Campton Book"/>
                <a:ea typeface=".SFNSDisplay"/>
                <a:cs typeface="Calibri"/>
              </a:rPr>
              <a:t>5650</a:t>
            </a:r>
          </a:p>
        </p:txBody>
      </p:sp>
      <p:sp>
        <p:nvSpPr>
          <p:cNvPr id="21" name="Rectangle 25"/>
          <p:cNvSpPr/>
          <p:nvPr/>
        </p:nvSpPr>
        <p:spPr bwMode="auto">
          <a:xfrm>
            <a:off x="5744830" y="3146532"/>
            <a:ext cx="1514838" cy="276999"/>
          </a:xfrm>
          <a:prstGeom prst="rect">
            <a:avLst/>
          </a:prstGeom>
        </p:spPr>
        <p:txBody>
          <a:bodyPr wrap="none" lIns="0" rIns="0">
            <a:spAutoFit/>
          </a:bodyPr>
          <a:lstStyle/>
          <a:p>
            <a:pPr>
              <a:defRPr/>
            </a:pPr>
            <a:r>
              <a:rPr lang="fr-FR" sz="1200" dirty="0">
                <a:latin typeface="Grantipo"/>
              </a:rPr>
              <a:t>Enseignants/Chercheurs</a:t>
            </a:r>
          </a:p>
        </p:txBody>
      </p:sp>
      <p:sp>
        <p:nvSpPr>
          <p:cNvPr id="22" name="Rectangle 28"/>
          <p:cNvSpPr/>
          <p:nvPr/>
        </p:nvSpPr>
        <p:spPr bwMode="auto">
          <a:xfrm>
            <a:off x="5744830" y="3486904"/>
            <a:ext cx="815929" cy="276999"/>
          </a:xfrm>
          <a:prstGeom prst="rect">
            <a:avLst/>
          </a:prstGeom>
        </p:spPr>
        <p:txBody>
          <a:bodyPr wrap="none" lIns="0" rIns="0">
            <a:spAutoFit/>
          </a:bodyPr>
          <a:lstStyle/>
          <a:p>
            <a:pPr>
              <a:defRPr/>
            </a:pPr>
            <a:r>
              <a:rPr lang="fr-FR" sz="1200" dirty="0">
                <a:latin typeface="Grantipo"/>
              </a:rPr>
              <a:t>Administratif</a:t>
            </a:r>
            <a:endParaRPr dirty="0"/>
          </a:p>
        </p:txBody>
      </p:sp>
      <p:sp>
        <p:nvSpPr>
          <p:cNvPr id="23" name="Rectangle 35"/>
          <p:cNvSpPr/>
          <p:nvPr/>
        </p:nvSpPr>
        <p:spPr bwMode="auto">
          <a:xfrm>
            <a:off x="5104100" y="3461668"/>
            <a:ext cx="411972" cy="307777"/>
          </a:xfrm>
          <a:prstGeom prst="rect">
            <a:avLst/>
          </a:prstGeom>
        </p:spPr>
        <p:txBody>
          <a:bodyPr wrap="none" lIns="0" rIns="0">
            <a:spAutoFit/>
          </a:bodyPr>
          <a:lstStyle/>
          <a:p>
            <a:pPr algn="r">
              <a:defRPr/>
            </a:pPr>
            <a:r>
              <a:rPr lang="en-GB" sz="1400" cap="all" dirty="0">
                <a:latin typeface="Campton Book"/>
                <a:ea typeface=".SFNSDisplay"/>
                <a:cs typeface="Calibri"/>
              </a:rPr>
              <a:t>2745</a:t>
            </a:r>
            <a:endParaRPr dirty="0"/>
          </a:p>
        </p:txBody>
      </p:sp>
      <p:sp>
        <p:nvSpPr>
          <p:cNvPr id="24" name="Rectangle 36"/>
          <p:cNvSpPr/>
          <p:nvPr/>
        </p:nvSpPr>
        <p:spPr bwMode="auto">
          <a:xfrm>
            <a:off x="5187310" y="3796064"/>
            <a:ext cx="331822" cy="307777"/>
          </a:xfrm>
          <a:prstGeom prst="rect">
            <a:avLst/>
          </a:prstGeom>
        </p:spPr>
        <p:txBody>
          <a:bodyPr wrap="none" lIns="0" rIns="0">
            <a:spAutoFit/>
          </a:bodyPr>
          <a:lstStyle/>
          <a:p>
            <a:pPr algn="r">
              <a:defRPr/>
            </a:pPr>
            <a:r>
              <a:rPr lang="en-GB" sz="1400" cap="all" dirty="0">
                <a:latin typeface="Campton Book"/>
                <a:cs typeface="Calibri"/>
              </a:rPr>
              <a:t>459</a:t>
            </a:r>
            <a:endParaRPr dirty="0"/>
          </a:p>
        </p:txBody>
      </p:sp>
      <p:sp>
        <p:nvSpPr>
          <p:cNvPr id="25" name="Rectangle 37"/>
          <p:cNvSpPr/>
          <p:nvPr/>
        </p:nvSpPr>
        <p:spPr bwMode="auto">
          <a:xfrm>
            <a:off x="5744830" y="3818677"/>
            <a:ext cx="1133324" cy="461665"/>
          </a:xfrm>
          <a:prstGeom prst="rect">
            <a:avLst/>
          </a:prstGeom>
        </p:spPr>
        <p:txBody>
          <a:bodyPr wrap="none" lIns="0" rIns="0">
            <a:spAutoFit/>
          </a:bodyPr>
          <a:lstStyle/>
          <a:p>
            <a:pPr>
              <a:defRPr/>
            </a:pPr>
            <a:r>
              <a:rPr lang="fr-FR" sz="1200" dirty="0">
                <a:latin typeface="Grantipo"/>
              </a:rPr>
              <a:t>Autre (technique,</a:t>
            </a:r>
            <a:br>
              <a:rPr lang="fr-FR" sz="1200" dirty="0">
                <a:latin typeface="Grantipo"/>
              </a:rPr>
            </a:br>
            <a:r>
              <a:rPr lang="fr-FR" sz="1200" dirty="0">
                <a:latin typeface="Grantipo"/>
              </a:rPr>
              <a:t>infrastructure)</a:t>
            </a:r>
            <a:endParaRPr dirty="0"/>
          </a:p>
        </p:txBody>
      </p:sp>
      <p:sp>
        <p:nvSpPr>
          <p:cNvPr id="26" name="Rectangle 38"/>
          <p:cNvSpPr/>
          <p:nvPr/>
        </p:nvSpPr>
        <p:spPr bwMode="auto">
          <a:xfrm>
            <a:off x="8803923" y="2472829"/>
            <a:ext cx="1513235" cy="338554"/>
          </a:xfrm>
          <a:prstGeom prst="rect">
            <a:avLst/>
          </a:prstGeom>
        </p:spPr>
        <p:txBody>
          <a:bodyPr wrap="none" lIns="0" rIns="0">
            <a:spAutoFit/>
          </a:bodyPr>
          <a:lstStyle/>
          <a:p>
            <a:pPr>
              <a:defRPr/>
            </a:pPr>
            <a:r>
              <a:rPr lang="fr-FR" sz="1600" cap="all" dirty="0">
                <a:solidFill>
                  <a:srgbClr val="000000"/>
                </a:solidFill>
                <a:latin typeface="Campton Medium"/>
                <a:ea typeface=".SFNSDisplay"/>
                <a:cs typeface="Calibri"/>
              </a:rPr>
              <a:t>programmes</a:t>
            </a:r>
            <a:endParaRPr dirty="0"/>
          </a:p>
        </p:txBody>
      </p:sp>
      <p:sp>
        <p:nvSpPr>
          <p:cNvPr id="27" name="Rectangle 39"/>
          <p:cNvSpPr/>
          <p:nvPr/>
        </p:nvSpPr>
        <p:spPr bwMode="auto">
          <a:xfrm>
            <a:off x="7916411" y="2292741"/>
            <a:ext cx="737381" cy="553998"/>
          </a:xfrm>
          <a:prstGeom prst="rect">
            <a:avLst/>
          </a:prstGeom>
        </p:spPr>
        <p:txBody>
          <a:bodyPr wrap="none" lIns="0" rIns="0">
            <a:spAutoFit/>
          </a:bodyPr>
          <a:lstStyle/>
          <a:p>
            <a:pPr>
              <a:defRPr/>
            </a:pPr>
            <a:r>
              <a:rPr lang="en-GB" sz="3000" cap="all" dirty="0">
                <a:solidFill>
                  <a:schemeClr val="accent3"/>
                </a:solidFill>
                <a:latin typeface="Campton Medium"/>
                <a:ea typeface=".SFNSDisplay"/>
                <a:cs typeface="Calibri"/>
              </a:rPr>
              <a:t>590</a:t>
            </a:r>
            <a:endParaRPr dirty="0"/>
          </a:p>
        </p:txBody>
      </p:sp>
      <p:sp>
        <p:nvSpPr>
          <p:cNvPr id="28" name="Rectangle 40"/>
          <p:cNvSpPr/>
          <p:nvPr/>
        </p:nvSpPr>
        <p:spPr bwMode="auto">
          <a:xfrm>
            <a:off x="8274341" y="3121296"/>
            <a:ext cx="331822" cy="307777"/>
          </a:xfrm>
          <a:prstGeom prst="rect">
            <a:avLst/>
          </a:prstGeom>
        </p:spPr>
        <p:txBody>
          <a:bodyPr wrap="none" lIns="0" rIns="0">
            <a:spAutoFit/>
          </a:bodyPr>
          <a:lstStyle/>
          <a:p>
            <a:pPr algn="r">
              <a:defRPr/>
            </a:pPr>
            <a:r>
              <a:rPr lang="en-GB" sz="1400" cap="all" dirty="0">
                <a:latin typeface="Campton Book"/>
                <a:ea typeface=".SFNSDisplay"/>
                <a:cs typeface="Calibri"/>
              </a:rPr>
              <a:t>180</a:t>
            </a:r>
          </a:p>
        </p:txBody>
      </p:sp>
      <p:sp>
        <p:nvSpPr>
          <p:cNvPr id="29" name="Rectangle 41"/>
          <p:cNvSpPr/>
          <p:nvPr/>
        </p:nvSpPr>
        <p:spPr bwMode="auto">
          <a:xfrm>
            <a:off x="8803923" y="3146532"/>
            <a:ext cx="464871" cy="276999"/>
          </a:xfrm>
          <a:prstGeom prst="rect">
            <a:avLst/>
          </a:prstGeom>
        </p:spPr>
        <p:txBody>
          <a:bodyPr wrap="none" lIns="0" rIns="0">
            <a:spAutoFit/>
          </a:bodyPr>
          <a:lstStyle/>
          <a:p>
            <a:pPr>
              <a:defRPr/>
            </a:pPr>
            <a:r>
              <a:rPr lang="fr-FR" sz="1200" dirty="0">
                <a:latin typeface="Grantipo"/>
              </a:rPr>
              <a:t>Licence</a:t>
            </a:r>
          </a:p>
        </p:txBody>
      </p:sp>
      <p:sp>
        <p:nvSpPr>
          <p:cNvPr id="30" name="Rectangle 43"/>
          <p:cNvSpPr/>
          <p:nvPr/>
        </p:nvSpPr>
        <p:spPr bwMode="auto">
          <a:xfrm>
            <a:off x="8803923" y="3486904"/>
            <a:ext cx="447238" cy="276999"/>
          </a:xfrm>
          <a:prstGeom prst="rect">
            <a:avLst/>
          </a:prstGeom>
        </p:spPr>
        <p:txBody>
          <a:bodyPr wrap="none" lIns="0" rIns="0">
            <a:spAutoFit/>
          </a:bodyPr>
          <a:lstStyle/>
          <a:p>
            <a:pPr>
              <a:defRPr/>
            </a:pPr>
            <a:r>
              <a:rPr lang="fr-FR" sz="1200" dirty="0">
                <a:latin typeface="Grantipo"/>
              </a:rPr>
              <a:t>Master</a:t>
            </a:r>
          </a:p>
        </p:txBody>
      </p:sp>
      <p:sp>
        <p:nvSpPr>
          <p:cNvPr id="31" name="Rectangle 44"/>
          <p:cNvSpPr/>
          <p:nvPr/>
        </p:nvSpPr>
        <p:spPr bwMode="auto">
          <a:xfrm>
            <a:off x="8407901" y="4112103"/>
            <a:ext cx="203582" cy="307777"/>
          </a:xfrm>
          <a:prstGeom prst="rect">
            <a:avLst/>
          </a:prstGeom>
        </p:spPr>
        <p:txBody>
          <a:bodyPr wrap="none" lIns="0" rIns="0">
            <a:spAutoFit/>
          </a:bodyPr>
          <a:lstStyle/>
          <a:p>
            <a:pPr algn="r">
              <a:defRPr/>
            </a:pPr>
            <a:r>
              <a:rPr lang="fr-FR" sz="1400" dirty="0">
                <a:latin typeface="Campton Book"/>
              </a:rPr>
              <a:t>18</a:t>
            </a:r>
            <a:endParaRPr dirty="0"/>
          </a:p>
        </p:txBody>
      </p:sp>
      <p:sp>
        <p:nvSpPr>
          <p:cNvPr id="32" name="Rectangle 45"/>
          <p:cNvSpPr/>
          <p:nvPr/>
        </p:nvSpPr>
        <p:spPr bwMode="auto">
          <a:xfrm>
            <a:off x="8803923" y="4121573"/>
            <a:ext cx="3246081" cy="276999"/>
          </a:xfrm>
          <a:prstGeom prst="rect">
            <a:avLst/>
          </a:prstGeom>
        </p:spPr>
        <p:txBody>
          <a:bodyPr wrap="none" lIns="0" rIns="0">
            <a:spAutoFit/>
          </a:bodyPr>
          <a:lstStyle/>
          <a:p>
            <a:pPr>
              <a:defRPr/>
            </a:pPr>
            <a:r>
              <a:rPr lang="fr-FR" sz="1200" dirty="0">
                <a:latin typeface="Grantipo"/>
              </a:rPr>
              <a:t>Programmes d’études spécialisés de troisième cycle</a:t>
            </a:r>
            <a:endParaRPr dirty="0"/>
          </a:p>
        </p:txBody>
      </p:sp>
      <p:sp>
        <p:nvSpPr>
          <p:cNvPr id="33" name="Rectangle 48"/>
          <p:cNvSpPr/>
          <p:nvPr/>
        </p:nvSpPr>
        <p:spPr bwMode="auto">
          <a:xfrm>
            <a:off x="8267491" y="3461668"/>
            <a:ext cx="341440" cy="307777"/>
          </a:xfrm>
          <a:prstGeom prst="rect">
            <a:avLst/>
          </a:prstGeom>
        </p:spPr>
        <p:txBody>
          <a:bodyPr wrap="none" lIns="0" rIns="0">
            <a:spAutoFit/>
          </a:bodyPr>
          <a:lstStyle/>
          <a:p>
            <a:pPr algn="r">
              <a:defRPr/>
            </a:pPr>
            <a:r>
              <a:rPr lang="en-GB" sz="1400" cap="all" dirty="0">
                <a:latin typeface="Campton Book"/>
                <a:ea typeface=".SFNSDisplay"/>
                <a:cs typeface="Calibri"/>
              </a:rPr>
              <a:t>208</a:t>
            </a:r>
          </a:p>
        </p:txBody>
      </p:sp>
      <p:sp>
        <p:nvSpPr>
          <p:cNvPr id="34" name="Rectangle 49"/>
          <p:cNvSpPr/>
          <p:nvPr/>
        </p:nvSpPr>
        <p:spPr bwMode="auto">
          <a:xfrm>
            <a:off x="8419632" y="3795638"/>
            <a:ext cx="192360" cy="307777"/>
          </a:xfrm>
          <a:prstGeom prst="rect">
            <a:avLst/>
          </a:prstGeom>
        </p:spPr>
        <p:txBody>
          <a:bodyPr wrap="none" lIns="0" rIns="0">
            <a:spAutoFit/>
          </a:bodyPr>
          <a:lstStyle/>
          <a:p>
            <a:pPr algn="r">
              <a:defRPr/>
            </a:pPr>
            <a:r>
              <a:rPr lang="en-GB" sz="1400" cap="all" dirty="0">
                <a:latin typeface="Campton Book"/>
                <a:ea typeface=".SFNSDisplay"/>
                <a:cs typeface="Calibri"/>
              </a:rPr>
              <a:t>37</a:t>
            </a:r>
          </a:p>
        </p:txBody>
      </p:sp>
      <p:sp>
        <p:nvSpPr>
          <p:cNvPr id="35" name="Rectangle 50"/>
          <p:cNvSpPr/>
          <p:nvPr/>
        </p:nvSpPr>
        <p:spPr bwMode="auto">
          <a:xfrm>
            <a:off x="8803923" y="3820874"/>
            <a:ext cx="553037" cy="276999"/>
          </a:xfrm>
          <a:prstGeom prst="rect">
            <a:avLst/>
          </a:prstGeom>
        </p:spPr>
        <p:txBody>
          <a:bodyPr wrap="none" lIns="0" rIns="0">
            <a:spAutoFit/>
          </a:bodyPr>
          <a:lstStyle/>
          <a:p>
            <a:pPr>
              <a:defRPr/>
            </a:pPr>
            <a:r>
              <a:rPr lang="fr-FR" sz="1200" dirty="0">
                <a:latin typeface="Grantipo"/>
              </a:rPr>
              <a:t>Doctorat</a:t>
            </a:r>
          </a:p>
        </p:txBody>
      </p:sp>
      <p:sp>
        <p:nvSpPr>
          <p:cNvPr id="36" name="Rectangle 57"/>
          <p:cNvSpPr/>
          <p:nvPr/>
        </p:nvSpPr>
        <p:spPr bwMode="auto">
          <a:xfrm>
            <a:off x="5744830" y="5352386"/>
            <a:ext cx="2176878" cy="338554"/>
          </a:xfrm>
          <a:prstGeom prst="rect">
            <a:avLst/>
          </a:prstGeom>
        </p:spPr>
        <p:txBody>
          <a:bodyPr wrap="none" lIns="0" rIns="0">
            <a:spAutoFit/>
          </a:bodyPr>
          <a:lstStyle/>
          <a:p>
            <a:pPr>
              <a:defRPr/>
            </a:pPr>
            <a:r>
              <a:rPr lang="fr-FR" sz="1600" cap="all" dirty="0">
                <a:solidFill>
                  <a:srgbClr val="000000"/>
                </a:solidFill>
                <a:latin typeface="Campton Medium"/>
                <a:ea typeface=".SFNSDisplay"/>
                <a:cs typeface="Calibri"/>
              </a:rPr>
              <a:t>INSTITUTS DE RECHERCHE</a:t>
            </a:r>
            <a:endParaRPr dirty="0"/>
          </a:p>
        </p:txBody>
      </p:sp>
      <p:sp>
        <p:nvSpPr>
          <p:cNvPr id="37" name="Rectangle 58"/>
          <p:cNvSpPr/>
          <p:nvPr/>
        </p:nvSpPr>
        <p:spPr bwMode="auto">
          <a:xfrm>
            <a:off x="5066811" y="5199009"/>
            <a:ext cx="391133" cy="553998"/>
          </a:xfrm>
          <a:prstGeom prst="rect">
            <a:avLst/>
          </a:prstGeom>
        </p:spPr>
        <p:txBody>
          <a:bodyPr wrap="none" lIns="0" rIns="0">
            <a:spAutoFit/>
          </a:bodyPr>
          <a:lstStyle/>
          <a:p>
            <a:pPr>
              <a:defRPr/>
            </a:pPr>
            <a:r>
              <a:rPr lang="en-US" sz="3000" cap="all" dirty="0">
                <a:solidFill>
                  <a:schemeClr val="accent3"/>
                </a:solidFill>
                <a:latin typeface="Campton Medium"/>
                <a:ea typeface=".SFNSDisplay"/>
                <a:cs typeface="Calibri"/>
              </a:rPr>
              <a:t>71</a:t>
            </a:r>
            <a:endParaRPr lang="en-GB" sz="3000" cap="all" dirty="0">
              <a:solidFill>
                <a:schemeClr val="accent3"/>
              </a:solidFill>
              <a:latin typeface="Campton Medium"/>
              <a:ea typeface=".SFNSDisplay"/>
              <a:cs typeface="Calibri"/>
            </a:endParaRPr>
          </a:p>
        </p:txBody>
      </p:sp>
      <p:sp>
        <p:nvSpPr>
          <p:cNvPr id="38" name="Title 6"/>
          <p:cNvSpPr>
            <a:spLocks/>
          </p:cNvSpPr>
          <p:nvPr/>
        </p:nvSpPr>
        <p:spPr bwMode="auto">
          <a:xfrm>
            <a:off x="1817019" y="732897"/>
            <a:ext cx="10150348" cy="517037"/>
          </a:xfrm>
          <a:prstGeom prst="rect">
            <a:avLst/>
          </a:prstGeom>
        </p:spPr>
        <p:txBody>
          <a:bodyPr vert="horz" lIns="91440" tIns="45720" rIns="91440" bIns="45720" rtlCol="0" anchor="t">
            <a:noAutofit/>
          </a:bodyPr>
          <a:lstStyle>
            <a:lvl1pPr algn="l" defTabSz="914400">
              <a:lnSpc>
                <a:spcPct val="90000"/>
              </a:lnSpc>
              <a:spcBef>
                <a:spcPts val="0"/>
              </a:spcBef>
              <a:buNone/>
              <a:defRPr sz="3200" b="0" i="0" cap="none" spc="0">
                <a:solidFill>
                  <a:schemeClr val="tx1"/>
                </a:solidFill>
                <a:latin typeface="Campton Medium"/>
                <a:ea typeface="Campton Medium"/>
                <a:cs typeface="Campton Medium"/>
              </a:defRPr>
            </a:lvl1pPr>
          </a:lstStyle>
          <a:p>
            <a:pPr>
              <a:defRPr/>
            </a:pPr>
            <a:r>
              <a:rPr lang="en-GB" dirty="0"/>
              <a:t>Construction </a:t>
            </a:r>
            <a:r>
              <a:rPr lang="en-GB" dirty="0" err="1"/>
              <a:t>d’une</a:t>
            </a:r>
            <a:r>
              <a:rPr lang="en-GB" dirty="0"/>
              <a:t> </a:t>
            </a:r>
            <a:r>
              <a:rPr lang="en-GB" dirty="0" err="1"/>
              <a:t>communauté</a:t>
            </a:r>
            <a:r>
              <a:rPr lang="en-GB" dirty="0"/>
              <a:t> EU-CONEXUS</a:t>
            </a:r>
            <a:endParaRPr dirty="0"/>
          </a:p>
        </p:txBody>
      </p:sp>
      <p:cxnSp>
        <p:nvCxnSpPr>
          <p:cNvPr id="39" name="Straight Connector 46"/>
          <p:cNvCxnSpPr>
            <a:cxnSpLocks/>
          </p:cNvCxnSpPr>
          <p:nvPr/>
        </p:nvCxnSpPr>
        <p:spPr bwMode="auto">
          <a:xfrm>
            <a:off x="4520631" y="2876727"/>
            <a:ext cx="2478627" cy="0"/>
          </a:xfrm>
          <a:prstGeom prst="line">
            <a:avLst/>
          </a:prstGeom>
          <a:ln w="34925" cap="rnd">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0" name="Straight Connector 47"/>
          <p:cNvCxnSpPr>
            <a:cxnSpLocks/>
          </p:cNvCxnSpPr>
          <p:nvPr/>
        </p:nvCxnSpPr>
        <p:spPr bwMode="auto">
          <a:xfrm>
            <a:off x="7916411" y="2876727"/>
            <a:ext cx="2478627" cy="0"/>
          </a:xfrm>
          <a:prstGeom prst="line">
            <a:avLst/>
          </a:prstGeom>
          <a:ln w="34925" cap="rnd">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1" name="Straight Connector 52"/>
          <p:cNvCxnSpPr>
            <a:cxnSpLocks/>
          </p:cNvCxnSpPr>
          <p:nvPr/>
        </p:nvCxnSpPr>
        <p:spPr bwMode="auto">
          <a:xfrm>
            <a:off x="1124852" y="2876727"/>
            <a:ext cx="2478627" cy="0"/>
          </a:xfrm>
          <a:prstGeom prst="line">
            <a:avLst/>
          </a:prstGeom>
          <a:ln w="34925" cap="rnd">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42" name="Group 8"/>
          <p:cNvGrpSpPr/>
          <p:nvPr/>
        </p:nvGrpSpPr>
        <p:grpSpPr bwMode="auto">
          <a:xfrm>
            <a:off x="1690152" y="5172114"/>
            <a:ext cx="2005100" cy="580893"/>
            <a:chOff x="1690152" y="5172114"/>
            <a:chExt cx="2005100" cy="580893"/>
          </a:xfrm>
        </p:grpSpPr>
        <p:sp>
          <p:nvSpPr>
            <p:cNvPr id="43" name="Rectangle 53"/>
            <p:cNvSpPr/>
            <p:nvPr/>
          </p:nvSpPr>
          <p:spPr bwMode="auto">
            <a:xfrm>
              <a:off x="2434928" y="5352386"/>
              <a:ext cx="835165" cy="338554"/>
            </a:xfrm>
            <a:prstGeom prst="rect">
              <a:avLst/>
            </a:prstGeom>
            <a:grpFill/>
          </p:spPr>
          <p:txBody>
            <a:bodyPr wrap="none" lIns="0" rIns="0">
              <a:spAutoFit/>
            </a:bodyPr>
            <a:lstStyle/>
            <a:p>
              <a:pPr>
                <a:defRPr/>
              </a:pPr>
              <a:r>
                <a:rPr lang="fr-FR" sz="1600" cap="all" dirty="0" err="1">
                  <a:solidFill>
                    <a:srgbClr val="000000"/>
                  </a:solidFill>
                  <a:latin typeface="Campton Medium"/>
                  <a:ea typeface=".SFNSDisplay"/>
                  <a:cs typeface="Calibri"/>
                </a:rPr>
                <a:t>Facultes</a:t>
              </a:r>
              <a:endParaRPr lang="fr-FR" sz="1600" cap="all" dirty="0">
                <a:solidFill>
                  <a:srgbClr val="000000"/>
                </a:solidFill>
                <a:latin typeface="Campton Medium"/>
                <a:ea typeface=".SFNSDisplay"/>
                <a:cs typeface="Calibri"/>
              </a:endParaRPr>
            </a:p>
          </p:txBody>
        </p:sp>
        <p:sp>
          <p:nvSpPr>
            <p:cNvPr id="44" name="Rectangle 54"/>
            <p:cNvSpPr/>
            <p:nvPr/>
          </p:nvSpPr>
          <p:spPr bwMode="auto">
            <a:xfrm>
              <a:off x="1759261" y="5172114"/>
              <a:ext cx="482504" cy="553998"/>
            </a:xfrm>
            <a:prstGeom prst="rect">
              <a:avLst/>
            </a:prstGeom>
            <a:grpFill/>
          </p:spPr>
          <p:txBody>
            <a:bodyPr wrap="none" lIns="0" rIns="0">
              <a:spAutoFit/>
            </a:bodyPr>
            <a:lstStyle/>
            <a:p>
              <a:pPr>
                <a:defRPr/>
              </a:pPr>
              <a:r>
                <a:rPr lang="en-GB" sz="3000" cap="all" dirty="0">
                  <a:solidFill>
                    <a:schemeClr val="accent3"/>
                  </a:solidFill>
                  <a:latin typeface="Campton Medium"/>
                  <a:ea typeface=".SFNSDisplay"/>
                  <a:cs typeface="Calibri"/>
                </a:rPr>
                <a:t>49</a:t>
              </a:r>
              <a:endParaRPr dirty="0"/>
            </a:p>
          </p:txBody>
        </p:sp>
        <p:cxnSp>
          <p:nvCxnSpPr>
            <p:cNvPr id="45" name="Straight Connector 55"/>
            <p:cNvCxnSpPr>
              <a:cxnSpLocks/>
            </p:cNvCxnSpPr>
            <p:nvPr/>
          </p:nvCxnSpPr>
          <p:spPr bwMode="auto">
            <a:xfrm>
              <a:off x="1690152" y="5753007"/>
              <a:ext cx="2005100" cy="0"/>
            </a:xfrm>
            <a:prstGeom prst="line">
              <a:avLst/>
            </a:prstGeom>
            <a:ln w="34925" cap="rnd">
              <a:solidFill>
                <a:schemeClr val="accent3"/>
              </a:solidFill>
            </a:ln>
          </p:spPr>
          <p:style>
            <a:lnRef idx="1">
              <a:schemeClr val="accent1"/>
            </a:lnRef>
            <a:fillRef idx="0">
              <a:schemeClr val="accent1"/>
            </a:fillRef>
            <a:effectRef idx="0">
              <a:schemeClr val="accent1"/>
            </a:effectRef>
            <a:fontRef idx="minor">
              <a:schemeClr val="tx1"/>
            </a:fontRef>
          </p:style>
        </p:cxnSp>
      </p:grpSp>
      <p:cxnSp>
        <p:nvCxnSpPr>
          <p:cNvPr id="46" name="Straight Connector 56"/>
          <p:cNvCxnSpPr>
            <a:cxnSpLocks/>
          </p:cNvCxnSpPr>
          <p:nvPr/>
        </p:nvCxnSpPr>
        <p:spPr bwMode="auto">
          <a:xfrm>
            <a:off x="4932381" y="5753007"/>
            <a:ext cx="3313355" cy="0"/>
          </a:xfrm>
          <a:prstGeom prst="line">
            <a:avLst/>
          </a:prstGeom>
          <a:ln w="34925" cap="rnd">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B17D4BA6-0CDD-4DD4-8E50-BB9103173192}"/>
              </a:ext>
            </a:extLst>
          </p:cNvPr>
          <p:cNvSpPr>
            <a:spLocks noChangeArrowheads="1"/>
          </p:cNvSpPr>
          <p:nvPr/>
        </p:nvSpPr>
        <p:spPr bwMode="auto">
          <a:xfrm>
            <a:off x="1829158" y="267009"/>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dirty="0">
                <a:ln>
                  <a:noFill/>
                </a:ln>
                <a:solidFill>
                  <a:schemeClr val="tx1"/>
                </a:solidFill>
                <a:effectLst/>
                <a:latin typeface="Arial Unicode MS"/>
              </a:rPr>
              <a:t>Programme d'études spécialisées de troisième cycle</a:t>
            </a: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pic>
        <p:nvPicPr>
          <p:cNvPr id="3" name="Picture 2" descr="logo vectoriel Université de La Rochelle – Logothèque vectorielle">
            <a:extLst>
              <a:ext uri="{FF2B5EF4-FFF2-40B4-BE49-F238E27FC236}">
                <a16:creationId xmlns:a16="http://schemas.microsoft.com/office/drawing/2014/main" id="{445A9EA7-2C00-7F02-7D73-E85906CAA89A}"/>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6390" r="25068" b="6100"/>
          <a:stretch/>
        </p:blipFill>
        <p:spPr bwMode="auto">
          <a:xfrm>
            <a:off x="410648" y="222646"/>
            <a:ext cx="1160044" cy="11398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86693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1FBE4376-645E-1882-4D4D-CFBC8E798F6D}"/>
              </a:ext>
            </a:extLst>
          </p:cNvPr>
          <p:cNvGrpSpPr/>
          <p:nvPr/>
        </p:nvGrpSpPr>
        <p:grpSpPr>
          <a:xfrm>
            <a:off x="0" y="-44027"/>
            <a:ext cx="12192000" cy="2539164"/>
            <a:chOff x="0" y="-44027"/>
            <a:chExt cx="12192000" cy="2539164"/>
          </a:xfrm>
        </p:grpSpPr>
        <p:pic>
          <p:nvPicPr>
            <p:cNvPr id="5" name="Image 4">
              <a:extLst>
                <a:ext uri="{FF2B5EF4-FFF2-40B4-BE49-F238E27FC236}">
                  <a16:creationId xmlns:a16="http://schemas.microsoft.com/office/drawing/2014/main" id="{757A3C2B-1521-8BE9-BA2B-649FBB5D3A87}"/>
                </a:ext>
              </a:extLst>
            </p:cNvPr>
            <p:cNvPicPr>
              <a:picLocks noChangeAspect="1"/>
            </p:cNvPicPr>
            <p:nvPr/>
          </p:nvPicPr>
          <p:blipFill>
            <a:blip r:embed="rId3"/>
            <a:srcRect b="28861"/>
            <a:stretch/>
          </p:blipFill>
          <p:spPr>
            <a:xfrm>
              <a:off x="0" y="-44027"/>
              <a:ext cx="12192000" cy="2539164"/>
            </a:xfrm>
            <a:prstGeom prst="rect">
              <a:avLst/>
            </a:prstGeom>
          </p:spPr>
        </p:pic>
        <p:sp>
          <p:nvSpPr>
            <p:cNvPr id="6" name="ZoneTexte 5">
              <a:extLst>
                <a:ext uri="{FF2B5EF4-FFF2-40B4-BE49-F238E27FC236}">
                  <a16:creationId xmlns:a16="http://schemas.microsoft.com/office/drawing/2014/main" id="{9387A45E-37BD-2E4B-9024-95DD7AA92DA0}"/>
                </a:ext>
              </a:extLst>
            </p:cNvPr>
            <p:cNvSpPr txBox="1"/>
            <p:nvPr/>
          </p:nvSpPr>
          <p:spPr>
            <a:xfrm>
              <a:off x="6558520" y="1913742"/>
              <a:ext cx="4972833" cy="369332"/>
            </a:xfrm>
            <a:prstGeom prst="rect">
              <a:avLst/>
            </a:prstGeom>
            <a:noFill/>
          </p:spPr>
          <p:txBody>
            <a:bodyPr wrap="square" rtlCol="0">
              <a:spAutoFit/>
            </a:bodyPr>
            <a:lstStyle/>
            <a:p>
              <a:pPr algn="r"/>
              <a:r>
                <a:rPr lang="fr-FR" b="1" dirty="0">
                  <a:solidFill>
                    <a:schemeClr val="bg1"/>
                  </a:solidFill>
                </a:rPr>
                <a:t>Solveig Fernagu &amp; Jean Marc </a:t>
              </a:r>
              <a:r>
                <a:rPr lang="fr-FR" b="1" dirty="0" err="1">
                  <a:solidFill>
                    <a:schemeClr val="bg1"/>
                  </a:solidFill>
                </a:rPr>
                <a:t>Ogier</a:t>
              </a:r>
              <a:endParaRPr lang="fr-FR" b="1" dirty="0">
                <a:solidFill>
                  <a:schemeClr val="bg1"/>
                </a:solidFill>
              </a:endParaRPr>
            </a:p>
          </p:txBody>
        </p:sp>
        <p:sp>
          <p:nvSpPr>
            <p:cNvPr id="7" name="ZoneTexte 6">
              <a:extLst>
                <a:ext uri="{FF2B5EF4-FFF2-40B4-BE49-F238E27FC236}">
                  <a16:creationId xmlns:a16="http://schemas.microsoft.com/office/drawing/2014/main" id="{DC8FACA4-5D0E-84FF-87E7-6BE980351A93}"/>
                </a:ext>
              </a:extLst>
            </p:cNvPr>
            <p:cNvSpPr txBox="1"/>
            <p:nvPr/>
          </p:nvSpPr>
          <p:spPr>
            <a:xfrm>
              <a:off x="3155516" y="1908409"/>
              <a:ext cx="6306854" cy="369332"/>
            </a:xfrm>
            <a:prstGeom prst="rect">
              <a:avLst/>
            </a:prstGeom>
            <a:noFill/>
          </p:spPr>
          <p:txBody>
            <a:bodyPr wrap="square">
              <a:spAutoFit/>
            </a:bodyPr>
            <a:lstStyle/>
            <a:p>
              <a:r>
                <a:rPr lang="fr-FR" sz="1800" b="1" u="none" strike="noStrike" baseline="0" dirty="0">
                  <a:solidFill>
                    <a:schemeClr val="bg1"/>
                  </a:solidFill>
                  <a:latin typeface="Calibri" panose="020F0502020204030204" pitchFamily="34" charset="0"/>
                </a:rPr>
                <a:t>Le rôle des universités dans la professionnalisation, </a:t>
              </a:r>
              <a:endParaRPr lang="fr-FR" dirty="0">
                <a:solidFill>
                  <a:schemeClr val="bg1"/>
                </a:solidFill>
              </a:endParaRPr>
            </a:p>
          </p:txBody>
        </p:sp>
      </p:grpSp>
      <p:sp>
        <p:nvSpPr>
          <p:cNvPr id="8" name="Titre 1">
            <a:extLst>
              <a:ext uri="{FF2B5EF4-FFF2-40B4-BE49-F238E27FC236}">
                <a16:creationId xmlns:a16="http://schemas.microsoft.com/office/drawing/2014/main" id="{0434B2B1-8CF1-A868-1560-E82CF6DF5636}"/>
              </a:ext>
            </a:extLst>
          </p:cNvPr>
          <p:cNvSpPr>
            <a:spLocks noGrp="1"/>
          </p:cNvSpPr>
          <p:nvPr>
            <p:ph type="title"/>
          </p:nvPr>
        </p:nvSpPr>
        <p:spPr>
          <a:xfrm>
            <a:off x="330792" y="2929096"/>
            <a:ext cx="11956301" cy="999808"/>
          </a:xfrm>
        </p:spPr>
        <p:txBody>
          <a:bodyPr>
            <a:noAutofit/>
          </a:bodyPr>
          <a:lstStyle/>
          <a:p>
            <a:r>
              <a:rPr lang="fr-FR" sz="3600" dirty="0">
                <a:solidFill>
                  <a:schemeClr val="accent1">
                    <a:lumMod val="50000"/>
                  </a:schemeClr>
                </a:solidFill>
              </a:rPr>
              <a:t>Un témoignage qui permet de :</a:t>
            </a:r>
            <a:br>
              <a:rPr lang="fr-FR" sz="3600" dirty="0">
                <a:solidFill>
                  <a:schemeClr val="accent1">
                    <a:lumMod val="50000"/>
                  </a:schemeClr>
                </a:solidFill>
              </a:rPr>
            </a:br>
            <a:endParaRPr lang="fr-FR" sz="3600" dirty="0">
              <a:solidFill>
                <a:schemeClr val="accent1">
                  <a:lumMod val="50000"/>
                </a:schemeClr>
              </a:solidFill>
            </a:endParaRPr>
          </a:p>
        </p:txBody>
      </p:sp>
      <p:sp>
        <p:nvSpPr>
          <p:cNvPr id="3" name="ZoneTexte 2">
            <a:extLst>
              <a:ext uri="{FF2B5EF4-FFF2-40B4-BE49-F238E27FC236}">
                <a16:creationId xmlns:a16="http://schemas.microsoft.com/office/drawing/2014/main" id="{3DEF3EE3-C006-E6BC-C836-559C3A35C06A}"/>
              </a:ext>
            </a:extLst>
          </p:cNvPr>
          <p:cNvSpPr txBox="1"/>
          <p:nvPr/>
        </p:nvSpPr>
        <p:spPr>
          <a:xfrm>
            <a:off x="555624" y="3615889"/>
            <a:ext cx="11153775" cy="2677656"/>
          </a:xfrm>
          <a:prstGeom prst="rect">
            <a:avLst/>
          </a:prstGeom>
          <a:noFill/>
        </p:spPr>
        <p:txBody>
          <a:bodyPr wrap="square">
            <a:spAutoFit/>
          </a:bodyPr>
          <a:lstStyle/>
          <a:p>
            <a:pPr marL="457200" indent="-457200">
              <a:buFont typeface="Arial" panose="020B0604020202020204" pitchFamily="34" charset="0"/>
              <a:buChar char="•"/>
            </a:pPr>
            <a:r>
              <a:rPr lang="fr-FR" sz="2800" dirty="0">
                <a:solidFill>
                  <a:schemeClr val="accent1">
                    <a:lumMod val="50000"/>
                  </a:schemeClr>
                </a:solidFill>
              </a:rPr>
              <a:t>fixer un empan de la professionnalisation au-delà du développement </a:t>
            </a:r>
            <a:br>
              <a:rPr lang="fr-FR" sz="2800" dirty="0">
                <a:solidFill>
                  <a:schemeClr val="accent1">
                    <a:lumMod val="50000"/>
                  </a:schemeClr>
                </a:solidFill>
              </a:rPr>
            </a:br>
            <a:r>
              <a:rPr lang="fr-FR" sz="2800" dirty="0">
                <a:solidFill>
                  <a:schemeClr val="accent1">
                    <a:lumMod val="50000"/>
                  </a:schemeClr>
                </a:solidFill>
              </a:rPr>
              <a:t>des compétences, de l’aborder dans sa complexité</a:t>
            </a:r>
          </a:p>
          <a:p>
            <a:pPr marL="457200" indent="-457200">
              <a:buFont typeface="Arial" panose="020B0604020202020204" pitchFamily="34" charset="0"/>
              <a:buChar char="•"/>
            </a:pPr>
            <a:r>
              <a:rPr lang="fr-FR" sz="2800" dirty="0">
                <a:solidFill>
                  <a:schemeClr val="accent1">
                    <a:lumMod val="50000"/>
                  </a:schemeClr>
                </a:solidFill>
              </a:rPr>
              <a:t>insérer cet empan dans une triple perspective du développement : </a:t>
            </a:r>
            <a:br>
              <a:rPr lang="fr-FR" sz="2800" dirty="0">
                <a:solidFill>
                  <a:schemeClr val="accent1">
                    <a:lumMod val="50000"/>
                  </a:schemeClr>
                </a:solidFill>
              </a:rPr>
            </a:br>
            <a:r>
              <a:rPr lang="fr-FR" sz="2800" dirty="0">
                <a:solidFill>
                  <a:schemeClr val="accent1">
                    <a:lumMod val="50000"/>
                  </a:schemeClr>
                </a:solidFill>
              </a:rPr>
              <a:t>micro, méso, macro et une triple finalité : personnelle, professionnelle, </a:t>
            </a:r>
            <a:br>
              <a:rPr lang="fr-FR" sz="2800" dirty="0">
                <a:solidFill>
                  <a:schemeClr val="accent1">
                    <a:lumMod val="50000"/>
                  </a:schemeClr>
                </a:solidFill>
              </a:rPr>
            </a:br>
            <a:r>
              <a:rPr lang="fr-FR" sz="2800" dirty="0">
                <a:solidFill>
                  <a:schemeClr val="accent1">
                    <a:lumMod val="50000"/>
                  </a:schemeClr>
                </a:solidFill>
              </a:rPr>
              <a:t>et citoyenne</a:t>
            </a:r>
          </a:p>
          <a:p>
            <a:pPr marL="457200" indent="-457200">
              <a:buFont typeface="Arial" panose="020B0604020202020204" pitchFamily="34" charset="0"/>
              <a:buChar char="•"/>
            </a:pPr>
            <a:r>
              <a:rPr lang="fr-FR" sz="2800" dirty="0">
                <a:solidFill>
                  <a:schemeClr val="accent1">
                    <a:lumMod val="50000"/>
                  </a:schemeClr>
                </a:solidFill>
              </a:rPr>
              <a:t>penser la réciprocité et la circularité de ses effets</a:t>
            </a:r>
            <a:endParaRPr lang="fr-FR" sz="2800" dirty="0"/>
          </a:p>
        </p:txBody>
      </p:sp>
    </p:spTree>
    <p:extLst>
      <p:ext uri="{BB962C8B-B14F-4D97-AF65-F5344CB8AC3E}">
        <p14:creationId xmlns:p14="http://schemas.microsoft.com/office/powerpoint/2010/main" val="3769885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فرنسا تقدم منحتين لنيل درجة الدكتوراة (في علم الحاسوب وعلم البيانات ...">
            <a:extLst>
              <a:ext uri="{FF2B5EF4-FFF2-40B4-BE49-F238E27FC236}">
                <a16:creationId xmlns:a16="http://schemas.microsoft.com/office/drawing/2014/main" id="{8E6C8957-CD7A-E70F-8435-8D0E127B46EB}"/>
              </a:ext>
            </a:extLst>
          </p:cNvPr>
          <p:cNvPicPr>
            <a:picLocks noChangeAspect="1"/>
          </p:cNvPicPr>
          <p:nvPr/>
        </p:nvPicPr>
        <p:blipFill>
          <a:blip r:embed="rId3"/>
          <a:stretch>
            <a:fillRect/>
          </a:stretch>
        </p:blipFill>
        <p:spPr>
          <a:xfrm>
            <a:off x="10161562" y="5874920"/>
            <a:ext cx="1805354" cy="962314"/>
          </a:xfrm>
          <a:prstGeom prst="rect">
            <a:avLst/>
          </a:prstGeom>
        </p:spPr>
      </p:pic>
      <p:sp>
        <p:nvSpPr>
          <p:cNvPr id="2" name="Titre 1">
            <a:extLst>
              <a:ext uri="{FF2B5EF4-FFF2-40B4-BE49-F238E27FC236}">
                <a16:creationId xmlns:a16="http://schemas.microsoft.com/office/drawing/2014/main" id="{5CCA9557-38BA-F72F-8AB1-FC59F5AC3609}"/>
              </a:ext>
            </a:extLst>
          </p:cNvPr>
          <p:cNvSpPr>
            <a:spLocks noGrp="1"/>
          </p:cNvSpPr>
          <p:nvPr>
            <p:ph type="ctrTitle"/>
          </p:nvPr>
        </p:nvSpPr>
        <p:spPr>
          <a:xfrm>
            <a:off x="91958" y="5603459"/>
            <a:ext cx="12192000" cy="752618"/>
          </a:xfrm>
        </p:spPr>
        <p:txBody>
          <a:bodyPr>
            <a:normAutofit fontScale="90000"/>
          </a:bodyPr>
          <a:lstStyle/>
          <a:p>
            <a:pPr marL="285750" indent="-285750" algn="l">
              <a:buFont typeface="Arial" panose="020B0604020202020204" pitchFamily="34" charset="0"/>
              <a:buChar char="•"/>
            </a:pPr>
            <a:r>
              <a:rPr lang="fr-FR" sz="1800" b="1" u="sng" kern="100" dirty="0">
                <a:solidFill>
                  <a:srgbClr val="FFFFFF"/>
                </a:solidFill>
                <a:effectLst/>
                <a:latin typeface="Verdana" panose="020B0604030504040204" pitchFamily="34" charset="0"/>
                <a:ea typeface="Calibri" panose="020F0502020204030204" pitchFamily="34" charset="0"/>
                <a:cs typeface="Times New Roman" panose="02020603050405020304" pitchFamily="18" charset="0"/>
              </a:rPr>
              <a:t>Conférence plénière à 2 voix : la professionnalisation comme espace de dialogue</a:t>
            </a:r>
            <a:r>
              <a:rPr lang="fr-FR" sz="1800" b="1" kern="100" dirty="0">
                <a:solidFill>
                  <a:srgbClr val="FFFFFF"/>
                </a:solidFill>
                <a:effectLst/>
                <a:latin typeface="Verdana" panose="020B0604030504040204" pitchFamily="34" charset="0"/>
                <a:ea typeface="Calibri" panose="020F0502020204030204" pitchFamily="34" charset="0"/>
                <a:cs typeface="Times New Roman" panose="02020603050405020304" pitchFamily="18" charset="0"/>
              </a:rPr>
              <a:t/>
            </a:r>
            <a:br>
              <a:rPr lang="fr-FR" sz="1800" b="1" kern="100" dirty="0">
                <a:solidFill>
                  <a:srgbClr val="FFFFFF"/>
                </a:solidFill>
                <a:effectLst/>
                <a:latin typeface="Verdana" panose="020B0604030504040204" pitchFamily="34" charset="0"/>
                <a:ea typeface="Calibri" panose="020F0502020204030204" pitchFamily="34" charset="0"/>
                <a:cs typeface="Times New Roman" panose="02020603050405020304" pitchFamily="18" charset="0"/>
              </a:rPr>
            </a:br>
            <a:r>
              <a:rPr lang="fr-FR" sz="1800" b="1" u="sng" kern="100" dirty="0">
                <a:solidFill>
                  <a:srgbClr val="FFFFFF"/>
                </a:solidFill>
                <a:effectLst/>
                <a:latin typeface="Verdana" panose="020B0604030504040204" pitchFamily="34" charset="0"/>
                <a:ea typeface="Calibri" panose="020F0502020204030204" pitchFamily="34" charset="0"/>
                <a:cs typeface="Times New Roman" panose="02020603050405020304" pitchFamily="18" charset="0"/>
              </a:rPr>
              <a:t>Conférence plénière à 2 voix : la professionnalisation comme espace</a:t>
            </a:r>
            <a:r>
              <a:rPr lang="fr-FR" sz="1800" b="1" kern="100" dirty="0">
                <a:effectLst/>
                <a:latin typeface="Calibri" panose="020F0502020204030204" pitchFamily="34" charset="0"/>
                <a:ea typeface="Calibri" panose="020F0502020204030204" pitchFamily="34" charset="0"/>
                <a:cs typeface="Times New Roman" panose="02020603050405020304" pitchFamily="18" charset="0"/>
              </a:rPr>
              <a:t/>
            </a:r>
            <a:br>
              <a:rPr lang="fr-FR" sz="1800" b="1" kern="100" dirty="0">
                <a:effectLst/>
                <a:latin typeface="Calibri" panose="020F0502020204030204" pitchFamily="34" charset="0"/>
                <a:ea typeface="Calibri" panose="020F0502020204030204" pitchFamily="34" charset="0"/>
                <a:cs typeface="Times New Roman" panose="02020603050405020304" pitchFamily="18" charset="0"/>
              </a:rPr>
            </a:br>
            <a:r>
              <a:rPr lang="fr-FR" sz="4400" b="1" dirty="0">
                <a:solidFill>
                  <a:srgbClr val="000000"/>
                </a:solidFill>
                <a:latin typeface="Calibri" panose="020F0502020204030204" pitchFamily="34" charset="0"/>
              </a:rPr>
              <a:t>Objectif de l’intervention</a:t>
            </a:r>
            <a:r>
              <a:rPr lang="fr-FR" sz="3600" b="1" i="1" dirty="0">
                <a:solidFill>
                  <a:srgbClr val="000000"/>
                </a:solidFill>
                <a:latin typeface="Calibri" panose="020F0502020204030204" pitchFamily="34" charset="0"/>
              </a:rPr>
              <a:t/>
            </a:r>
            <a:br>
              <a:rPr lang="fr-FR" sz="3600" b="1" i="1" dirty="0">
                <a:solidFill>
                  <a:srgbClr val="000000"/>
                </a:solidFill>
                <a:latin typeface="Calibri" panose="020F0502020204030204" pitchFamily="34" charset="0"/>
              </a:rPr>
            </a:br>
            <a:r>
              <a:rPr lang="fr-FR" sz="2700" dirty="0">
                <a:solidFill>
                  <a:srgbClr val="000000"/>
                </a:solidFill>
                <a:latin typeface="Calibri" panose="020F0502020204030204" pitchFamily="34" charset="0"/>
              </a:rPr>
              <a:t>- Déterminer l’empan de la professionnalisation et son vocabulaire</a:t>
            </a:r>
            <a:br>
              <a:rPr lang="fr-FR" sz="2700" dirty="0">
                <a:solidFill>
                  <a:srgbClr val="000000"/>
                </a:solidFill>
                <a:latin typeface="Calibri" panose="020F0502020204030204" pitchFamily="34" charset="0"/>
              </a:rPr>
            </a:br>
            <a:r>
              <a:rPr lang="fr-FR" sz="2700" dirty="0">
                <a:solidFill>
                  <a:srgbClr val="000000"/>
                </a:solidFill>
                <a:latin typeface="Calibri" panose="020F0502020204030204" pitchFamily="34" charset="0"/>
              </a:rPr>
              <a:t>- (Re)situer l’origine de l’intérêt pour la question de la professionnalisation </a:t>
            </a:r>
            <a:br>
              <a:rPr lang="fr-FR" sz="2700" dirty="0">
                <a:solidFill>
                  <a:srgbClr val="000000"/>
                </a:solidFill>
                <a:latin typeface="Calibri" panose="020F0502020204030204" pitchFamily="34" charset="0"/>
              </a:rPr>
            </a:br>
            <a:r>
              <a:rPr lang="fr-FR" sz="2700" dirty="0">
                <a:solidFill>
                  <a:srgbClr val="000000"/>
                </a:solidFill>
                <a:latin typeface="Calibri" panose="020F0502020204030204" pitchFamily="34" charset="0"/>
              </a:rPr>
              <a:t>- Repérer les conditions de la professionnalisation</a:t>
            </a:r>
            <a:r>
              <a:rPr lang="fr-FR" sz="3100" dirty="0">
                <a:solidFill>
                  <a:srgbClr val="000000"/>
                </a:solidFill>
                <a:latin typeface="Calibri" panose="020F0502020204030204" pitchFamily="34" charset="0"/>
              </a:rPr>
              <a:t/>
            </a:r>
            <a:br>
              <a:rPr lang="fr-FR" sz="3100" dirty="0">
                <a:solidFill>
                  <a:srgbClr val="000000"/>
                </a:solidFill>
                <a:latin typeface="Calibri" panose="020F0502020204030204" pitchFamily="34" charset="0"/>
              </a:rPr>
            </a:br>
            <a:r>
              <a:rPr lang="fr-FR" sz="3100" dirty="0">
                <a:solidFill>
                  <a:srgbClr val="000000"/>
                </a:solidFill>
                <a:latin typeface="Calibri" panose="020F0502020204030204" pitchFamily="34" charset="0"/>
              </a:rPr>
              <a:t/>
            </a:r>
            <a:br>
              <a:rPr lang="fr-FR" sz="3100" dirty="0">
                <a:solidFill>
                  <a:srgbClr val="000000"/>
                </a:solidFill>
                <a:latin typeface="Calibri" panose="020F0502020204030204" pitchFamily="34" charset="0"/>
              </a:rPr>
            </a:br>
            <a:r>
              <a:rPr lang="fr-FR" sz="3600" b="1" i="1" dirty="0">
                <a:solidFill>
                  <a:srgbClr val="000000"/>
                </a:solidFill>
                <a:latin typeface="Calibri" panose="020F0502020204030204" pitchFamily="34" charset="0"/>
              </a:rPr>
              <a:t/>
            </a:r>
            <a:br>
              <a:rPr lang="fr-FR" sz="3600" b="1" i="1" dirty="0">
                <a:solidFill>
                  <a:srgbClr val="000000"/>
                </a:solidFill>
                <a:latin typeface="Calibri" panose="020F0502020204030204" pitchFamily="34" charset="0"/>
              </a:rPr>
            </a:br>
            <a:r>
              <a:rPr lang="fr-FR" sz="3600" b="0" i="0" u="none" strike="noStrike" baseline="0" dirty="0">
                <a:solidFill>
                  <a:srgbClr val="000000"/>
                </a:solidFill>
                <a:latin typeface="Calibri" panose="020F0502020204030204" pitchFamily="34" charset="0"/>
              </a:rPr>
              <a:t>	</a:t>
            </a:r>
            <a:r>
              <a:rPr lang="fr-FR" sz="1800" b="0" i="0" u="none" strike="noStrike" baseline="0" dirty="0">
                <a:solidFill>
                  <a:srgbClr val="000000"/>
                </a:solidFill>
                <a:latin typeface="Calibri" panose="020F0502020204030204" pitchFamily="34" charset="0"/>
              </a:rPr>
              <a:t/>
            </a:r>
            <a:br>
              <a:rPr lang="fr-FR" sz="1800" b="0" i="0" u="none" strike="noStrike" baseline="0" dirty="0">
                <a:solidFill>
                  <a:srgbClr val="000000"/>
                </a:solidFill>
                <a:latin typeface="Calibri" panose="020F0502020204030204" pitchFamily="34" charset="0"/>
              </a:rPr>
            </a:br>
            <a:endParaRPr lang="fr-FR" sz="3200" b="1" dirty="0"/>
          </a:p>
        </p:txBody>
      </p:sp>
      <p:grpSp>
        <p:nvGrpSpPr>
          <p:cNvPr id="10" name="Groupe 9">
            <a:extLst>
              <a:ext uri="{FF2B5EF4-FFF2-40B4-BE49-F238E27FC236}">
                <a16:creationId xmlns:a16="http://schemas.microsoft.com/office/drawing/2014/main" id="{7B4FB4BD-27DB-4C56-7AFA-0EDC15AB0DF3}"/>
              </a:ext>
            </a:extLst>
          </p:cNvPr>
          <p:cNvGrpSpPr/>
          <p:nvPr/>
        </p:nvGrpSpPr>
        <p:grpSpPr>
          <a:xfrm>
            <a:off x="0" y="-44027"/>
            <a:ext cx="12192000" cy="2539164"/>
            <a:chOff x="0" y="-44027"/>
            <a:chExt cx="12192000" cy="2539164"/>
          </a:xfrm>
        </p:grpSpPr>
        <p:pic>
          <p:nvPicPr>
            <p:cNvPr id="11" name="Image 10">
              <a:extLst>
                <a:ext uri="{FF2B5EF4-FFF2-40B4-BE49-F238E27FC236}">
                  <a16:creationId xmlns:a16="http://schemas.microsoft.com/office/drawing/2014/main" id="{FAE80215-41C3-0B03-CB4F-0F851D4FCA4C}"/>
                </a:ext>
              </a:extLst>
            </p:cNvPr>
            <p:cNvPicPr>
              <a:picLocks noChangeAspect="1"/>
            </p:cNvPicPr>
            <p:nvPr/>
          </p:nvPicPr>
          <p:blipFill>
            <a:blip r:embed="rId4"/>
            <a:srcRect b="28861"/>
            <a:stretch/>
          </p:blipFill>
          <p:spPr>
            <a:xfrm>
              <a:off x="0" y="-44027"/>
              <a:ext cx="12192000" cy="2539164"/>
            </a:xfrm>
            <a:prstGeom prst="rect">
              <a:avLst/>
            </a:prstGeom>
          </p:spPr>
        </p:pic>
        <p:sp>
          <p:nvSpPr>
            <p:cNvPr id="7" name="ZoneTexte 6">
              <a:extLst>
                <a:ext uri="{FF2B5EF4-FFF2-40B4-BE49-F238E27FC236}">
                  <a16:creationId xmlns:a16="http://schemas.microsoft.com/office/drawing/2014/main" id="{7189DFAA-1121-943C-6551-3FA4D8FFB243}"/>
                </a:ext>
              </a:extLst>
            </p:cNvPr>
            <p:cNvSpPr txBox="1"/>
            <p:nvPr/>
          </p:nvSpPr>
          <p:spPr>
            <a:xfrm>
              <a:off x="6558520" y="1913742"/>
              <a:ext cx="4972833" cy="369332"/>
            </a:xfrm>
            <a:prstGeom prst="rect">
              <a:avLst/>
            </a:prstGeom>
            <a:noFill/>
          </p:spPr>
          <p:txBody>
            <a:bodyPr wrap="square" rtlCol="0">
              <a:spAutoFit/>
            </a:bodyPr>
            <a:lstStyle/>
            <a:p>
              <a:pPr algn="r"/>
              <a:r>
                <a:rPr lang="fr-FR" b="1" dirty="0">
                  <a:solidFill>
                    <a:schemeClr val="bg1"/>
                  </a:solidFill>
                </a:rPr>
                <a:t>Solveig Fernagu &amp; Jean Marc </a:t>
              </a:r>
              <a:r>
                <a:rPr lang="fr-FR" b="1" dirty="0" err="1">
                  <a:solidFill>
                    <a:schemeClr val="bg1"/>
                  </a:solidFill>
                </a:rPr>
                <a:t>Ogier</a:t>
              </a:r>
              <a:endParaRPr lang="fr-FR" b="1" dirty="0">
                <a:solidFill>
                  <a:schemeClr val="bg1"/>
                </a:solidFill>
              </a:endParaRPr>
            </a:p>
          </p:txBody>
        </p:sp>
        <p:sp>
          <p:nvSpPr>
            <p:cNvPr id="9" name="ZoneTexte 8">
              <a:extLst>
                <a:ext uri="{FF2B5EF4-FFF2-40B4-BE49-F238E27FC236}">
                  <a16:creationId xmlns:a16="http://schemas.microsoft.com/office/drawing/2014/main" id="{95AAF9D8-1E1C-15C3-47F4-A27E48215E98}"/>
                </a:ext>
              </a:extLst>
            </p:cNvPr>
            <p:cNvSpPr txBox="1"/>
            <p:nvPr/>
          </p:nvSpPr>
          <p:spPr>
            <a:xfrm>
              <a:off x="3155516" y="1908409"/>
              <a:ext cx="6306854" cy="369332"/>
            </a:xfrm>
            <a:prstGeom prst="rect">
              <a:avLst/>
            </a:prstGeom>
            <a:noFill/>
          </p:spPr>
          <p:txBody>
            <a:bodyPr wrap="square">
              <a:spAutoFit/>
            </a:bodyPr>
            <a:lstStyle/>
            <a:p>
              <a:r>
                <a:rPr lang="fr-FR" sz="1800" b="1" u="none" strike="noStrike" baseline="0" dirty="0">
                  <a:solidFill>
                    <a:schemeClr val="bg1"/>
                  </a:solidFill>
                  <a:latin typeface="Calibri" panose="020F0502020204030204" pitchFamily="34" charset="0"/>
                </a:rPr>
                <a:t>Le rôle des universités dans la professionnalisation, </a:t>
              </a:r>
              <a:endParaRPr lang="fr-FR" dirty="0">
                <a:solidFill>
                  <a:schemeClr val="bg1"/>
                </a:solidFill>
              </a:endParaRPr>
            </a:p>
          </p:txBody>
        </p:sp>
      </p:grpSp>
      <p:sp>
        <p:nvSpPr>
          <p:cNvPr id="15" name="ZoneTexte 14">
            <a:extLst>
              <a:ext uri="{FF2B5EF4-FFF2-40B4-BE49-F238E27FC236}">
                <a16:creationId xmlns:a16="http://schemas.microsoft.com/office/drawing/2014/main" id="{DB066945-421D-7395-34A9-63A53838EA9C}"/>
              </a:ext>
            </a:extLst>
          </p:cNvPr>
          <p:cNvSpPr txBox="1"/>
          <p:nvPr/>
        </p:nvSpPr>
        <p:spPr>
          <a:xfrm>
            <a:off x="349249" y="4954360"/>
            <a:ext cx="10978903" cy="954107"/>
          </a:xfrm>
          <a:prstGeom prst="rect">
            <a:avLst/>
          </a:prstGeom>
          <a:noFill/>
        </p:spPr>
        <p:txBody>
          <a:bodyPr wrap="square">
            <a:spAutoFit/>
          </a:bodyPr>
          <a:lstStyle/>
          <a:p>
            <a:r>
              <a:rPr lang="fr-FR" sz="3200" b="1" dirty="0">
                <a:solidFill>
                  <a:srgbClr val="000000"/>
                </a:solidFill>
                <a:latin typeface="Calibri" panose="020F0502020204030204" pitchFamily="34" charset="0"/>
              </a:rPr>
              <a:t>D’abord commencer par un témoignage : </a:t>
            </a:r>
            <a:br>
              <a:rPr lang="fr-FR" sz="3200" b="1" dirty="0">
                <a:solidFill>
                  <a:srgbClr val="000000"/>
                </a:solidFill>
                <a:latin typeface="Calibri" panose="020F0502020204030204" pitchFamily="34" charset="0"/>
              </a:rPr>
            </a:br>
            <a:r>
              <a:rPr lang="fr-FR" sz="2400" dirty="0">
                <a:solidFill>
                  <a:srgbClr val="000000"/>
                </a:solidFill>
                <a:latin typeface="Calibri" panose="020F0502020204030204" pitchFamily="34" charset="0"/>
              </a:rPr>
              <a:t>Formation, recherche et innovation : le cas des métiers du littoral</a:t>
            </a:r>
            <a:endParaRPr lang="fr-FR" sz="3200" dirty="0"/>
          </a:p>
        </p:txBody>
      </p:sp>
    </p:spTree>
    <p:extLst>
      <p:ext uri="{BB962C8B-B14F-4D97-AF65-F5344CB8AC3E}">
        <p14:creationId xmlns:p14="http://schemas.microsoft.com/office/powerpoint/2010/main" val="3467166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1FBE4376-645E-1882-4D4D-CFBC8E798F6D}"/>
              </a:ext>
            </a:extLst>
          </p:cNvPr>
          <p:cNvGrpSpPr/>
          <p:nvPr/>
        </p:nvGrpSpPr>
        <p:grpSpPr>
          <a:xfrm>
            <a:off x="0" y="-44027"/>
            <a:ext cx="12192000" cy="2539164"/>
            <a:chOff x="0" y="-44027"/>
            <a:chExt cx="12192000" cy="2539164"/>
          </a:xfrm>
        </p:grpSpPr>
        <p:pic>
          <p:nvPicPr>
            <p:cNvPr id="5" name="Image 4">
              <a:extLst>
                <a:ext uri="{FF2B5EF4-FFF2-40B4-BE49-F238E27FC236}">
                  <a16:creationId xmlns:a16="http://schemas.microsoft.com/office/drawing/2014/main" id="{757A3C2B-1521-8BE9-BA2B-649FBB5D3A87}"/>
                </a:ext>
              </a:extLst>
            </p:cNvPr>
            <p:cNvPicPr>
              <a:picLocks noChangeAspect="1"/>
            </p:cNvPicPr>
            <p:nvPr/>
          </p:nvPicPr>
          <p:blipFill>
            <a:blip r:embed="rId2"/>
            <a:srcRect b="28861"/>
            <a:stretch/>
          </p:blipFill>
          <p:spPr>
            <a:xfrm>
              <a:off x="0" y="-44027"/>
              <a:ext cx="12192000" cy="2539164"/>
            </a:xfrm>
            <a:prstGeom prst="rect">
              <a:avLst/>
            </a:prstGeom>
          </p:spPr>
        </p:pic>
        <p:sp>
          <p:nvSpPr>
            <p:cNvPr id="6" name="ZoneTexte 5">
              <a:extLst>
                <a:ext uri="{FF2B5EF4-FFF2-40B4-BE49-F238E27FC236}">
                  <a16:creationId xmlns:a16="http://schemas.microsoft.com/office/drawing/2014/main" id="{9387A45E-37BD-2E4B-9024-95DD7AA92DA0}"/>
                </a:ext>
              </a:extLst>
            </p:cNvPr>
            <p:cNvSpPr txBox="1"/>
            <p:nvPr/>
          </p:nvSpPr>
          <p:spPr>
            <a:xfrm>
              <a:off x="6558520" y="1913742"/>
              <a:ext cx="4972833" cy="369332"/>
            </a:xfrm>
            <a:prstGeom prst="rect">
              <a:avLst/>
            </a:prstGeom>
            <a:noFill/>
          </p:spPr>
          <p:txBody>
            <a:bodyPr wrap="square" rtlCol="0">
              <a:spAutoFit/>
            </a:bodyPr>
            <a:lstStyle/>
            <a:p>
              <a:pPr algn="r"/>
              <a:r>
                <a:rPr lang="fr-FR" b="1" dirty="0">
                  <a:solidFill>
                    <a:schemeClr val="bg1"/>
                  </a:solidFill>
                </a:rPr>
                <a:t>Solveig Fernagu &amp; Jean Marc </a:t>
              </a:r>
              <a:r>
                <a:rPr lang="fr-FR" b="1" dirty="0" err="1">
                  <a:solidFill>
                    <a:schemeClr val="bg1"/>
                  </a:solidFill>
                </a:rPr>
                <a:t>Ogier</a:t>
              </a:r>
              <a:endParaRPr lang="fr-FR" b="1" dirty="0">
                <a:solidFill>
                  <a:schemeClr val="bg1"/>
                </a:solidFill>
              </a:endParaRPr>
            </a:p>
          </p:txBody>
        </p:sp>
        <p:sp>
          <p:nvSpPr>
            <p:cNvPr id="7" name="ZoneTexte 6">
              <a:extLst>
                <a:ext uri="{FF2B5EF4-FFF2-40B4-BE49-F238E27FC236}">
                  <a16:creationId xmlns:a16="http://schemas.microsoft.com/office/drawing/2014/main" id="{DC8FACA4-5D0E-84FF-87E7-6BE980351A93}"/>
                </a:ext>
              </a:extLst>
            </p:cNvPr>
            <p:cNvSpPr txBox="1"/>
            <p:nvPr/>
          </p:nvSpPr>
          <p:spPr>
            <a:xfrm>
              <a:off x="3155516" y="1908409"/>
              <a:ext cx="6306854" cy="369332"/>
            </a:xfrm>
            <a:prstGeom prst="rect">
              <a:avLst/>
            </a:prstGeom>
            <a:noFill/>
          </p:spPr>
          <p:txBody>
            <a:bodyPr wrap="square">
              <a:spAutoFit/>
            </a:bodyPr>
            <a:lstStyle/>
            <a:p>
              <a:r>
                <a:rPr lang="fr-FR" sz="1800" b="1" u="none" strike="noStrike" baseline="0" dirty="0">
                  <a:solidFill>
                    <a:schemeClr val="bg1"/>
                  </a:solidFill>
                  <a:latin typeface="Calibri" panose="020F0502020204030204" pitchFamily="34" charset="0"/>
                </a:rPr>
                <a:t>Le rôle des universités dans la professionnalisation, </a:t>
              </a:r>
              <a:endParaRPr lang="fr-FR" dirty="0">
                <a:solidFill>
                  <a:schemeClr val="bg1"/>
                </a:solidFill>
              </a:endParaRPr>
            </a:p>
          </p:txBody>
        </p:sp>
      </p:grpSp>
      <p:sp>
        <p:nvSpPr>
          <p:cNvPr id="8" name="Titre 1">
            <a:extLst>
              <a:ext uri="{FF2B5EF4-FFF2-40B4-BE49-F238E27FC236}">
                <a16:creationId xmlns:a16="http://schemas.microsoft.com/office/drawing/2014/main" id="{0434B2B1-8CF1-A868-1560-E82CF6DF5636}"/>
              </a:ext>
            </a:extLst>
          </p:cNvPr>
          <p:cNvSpPr>
            <a:spLocks noGrp="1"/>
          </p:cNvSpPr>
          <p:nvPr>
            <p:ph type="title"/>
          </p:nvPr>
        </p:nvSpPr>
        <p:spPr>
          <a:xfrm>
            <a:off x="580369" y="3552225"/>
            <a:ext cx="11956301" cy="999808"/>
          </a:xfrm>
        </p:spPr>
        <p:txBody>
          <a:bodyPr>
            <a:noAutofit/>
          </a:bodyPr>
          <a:lstStyle/>
          <a:p>
            <a:r>
              <a:rPr lang="fr-FR" sz="3600" b="1" dirty="0">
                <a:solidFill>
                  <a:schemeClr val="accent1">
                    <a:lumMod val="50000"/>
                  </a:schemeClr>
                </a:solidFill>
              </a:rPr>
              <a:t>1. L’empan de la professionnalisation : </a:t>
            </a:r>
            <a:br>
              <a:rPr lang="fr-FR" sz="3600" b="1" dirty="0">
                <a:solidFill>
                  <a:schemeClr val="accent1">
                    <a:lumMod val="50000"/>
                  </a:schemeClr>
                </a:solidFill>
              </a:rPr>
            </a:br>
            <a:r>
              <a:rPr lang="fr-FR" sz="3600" b="1" dirty="0">
                <a:solidFill>
                  <a:schemeClr val="accent1">
                    <a:lumMod val="50000"/>
                  </a:schemeClr>
                </a:solidFill>
              </a:rPr>
              <a:t>     un concept polysémique?</a:t>
            </a:r>
          </a:p>
        </p:txBody>
      </p:sp>
    </p:spTree>
    <p:extLst>
      <p:ext uri="{BB962C8B-B14F-4D97-AF65-F5344CB8AC3E}">
        <p14:creationId xmlns:p14="http://schemas.microsoft.com/office/powerpoint/2010/main" val="1138130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83161" y="580426"/>
            <a:ext cx="11956301" cy="999808"/>
          </a:xfrm>
        </p:spPr>
        <p:txBody>
          <a:bodyPr>
            <a:noAutofit/>
          </a:bodyPr>
          <a:lstStyle/>
          <a:p>
            <a:r>
              <a:rPr lang="fr-FR" sz="3600" b="1" dirty="0">
                <a:solidFill>
                  <a:schemeClr val="accent1">
                    <a:lumMod val="50000"/>
                  </a:schemeClr>
                </a:solidFill>
              </a:rPr>
              <a:t>1. L’empan de la professionnalisation : un concept polysémique?</a:t>
            </a:r>
          </a:p>
        </p:txBody>
      </p:sp>
      <p:sp>
        <p:nvSpPr>
          <p:cNvPr id="3" name="Espace réservé du contenu 2"/>
          <p:cNvSpPr>
            <a:spLocks noGrp="1"/>
          </p:cNvSpPr>
          <p:nvPr>
            <p:ph idx="1"/>
          </p:nvPr>
        </p:nvSpPr>
        <p:spPr>
          <a:xfrm>
            <a:off x="396376" y="1765833"/>
            <a:ext cx="11399247" cy="999809"/>
          </a:xfrm>
        </p:spPr>
        <p:txBody>
          <a:bodyPr vert="horz" lIns="91440" tIns="45720" rIns="91440" bIns="45720" rtlCol="0" anchor="t">
            <a:noAutofit/>
          </a:bodyPr>
          <a:lstStyle/>
          <a:p>
            <a:pPr marL="0" indent="0">
              <a:buNone/>
            </a:pPr>
            <a:r>
              <a:rPr lang="fr-FR" sz="2400" dirty="0"/>
              <a:t>La professionnalisation, une </a:t>
            </a:r>
            <a:r>
              <a:rPr lang="fr-FR" sz="2400" b="1" dirty="0"/>
              <a:t>question sociale vive</a:t>
            </a:r>
            <a:r>
              <a:rPr lang="fr-FR" sz="2400" dirty="0"/>
              <a:t> … et pourtant ancienne … </a:t>
            </a:r>
            <a:br>
              <a:rPr lang="fr-FR" sz="2400" dirty="0"/>
            </a:br>
            <a:r>
              <a:rPr lang="fr-FR" sz="2400" dirty="0"/>
              <a:t>un concept à succès dans les milieux du travail et de la formation! </a:t>
            </a:r>
          </a:p>
          <a:p>
            <a:pPr marL="0" indent="0">
              <a:buNone/>
            </a:pPr>
            <a:endParaRPr lang="fr-FR" sz="100" dirty="0"/>
          </a:p>
          <a:p>
            <a:endParaRPr lang="fr-FR" sz="2000" i="1" dirty="0"/>
          </a:p>
          <a:p>
            <a:endParaRPr lang="fr-FR" sz="1400" i="1" dirty="0"/>
          </a:p>
        </p:txBody>
      </p:sp>
      <p:sp>
        <p:nvSpPr>
          <p:cNvPr id="15" name="Rectangle 14"/>
          <p:cNvSpPr/>
          <p:nvPr/>
        </p:nvSpPr>
        <p:spPr>
          <a:xfrm>
            <a:off x="538480" y="5296099"/>
            <a:ext cx="10698480" cy="369332"/>
          </a:xfrm>
          <a:prstGeom prst="rect">
            <a:avLst/>
          </a:prstGeom>
        </p:spPr>
        <p:txBody>
          <a:bodyPr wrap="square">
            <a:spAutoFit/>
          </a:bodyPr>
          <a:lstStyle/>
          <a:p>
            <a:endParaRPr lang="fr-FR"/>
          </a:p>
        </p:txBody>
      </p:sp>
      <p:grpSp>
        <p:nvGrpSpPr>
          <p:cNvPr id="18" name="Groupe 17">
            <a:extLst>
              <a:ext uri="{FF2B5EF4-FFF2-40B4-BE49-F238E27FC236}">
                <a16:creationId xmlns:a16="http://schemas.microsoft.com/office/drawing/2014/main" id="{13497790-F7C0-9B9A-F2EE-56C7C5AAEA9D}"/>
              </a:ext>
            </a:extLst>
          </p:cNvPr>
          <p:cNvGrpSpPr/>
          <p:nvPr/>
        </p:nvGrpSpPr>
        <p:grpSpPr>
          <a:xfrm>
            <a:off x="-43544" y="-4101"/>
            <a:ext cx="13640942" cy="748208"/>
            <a:chOff x="-43544" y="-4101"/>
            <a:chExt cx="13640942" cy="748208"/>
          </a:xfrm>
        </p:grpSpPr>
        <p:pic>
          <p:nvPicPr>
            <p:cNvPr id="9" name="Image 8">
              <a:extLst>
                <a:ext uri="{FF2B5EF4-FFF2-40B4-BE49-F238E27FC236}">
                  <a16:creationId xmlns:a16="http://schemas.microsoft.com/office/drawing/2014/main" id="{7B478BDC-C4E8-1569-C9DE-EBA6CA395CDA}"/>
                </a:ext>
              </a:extLst>
            </p:cNvPr>
            <p:cNvPicPr>
              <a:picLocks noChangeAspect="1"/>
            </p:cNvPicPr>
            <p:nvPr/>
          </p:nvPicPr>
          <p:blipFill>
            <a:blip r:embed="rId3"/>
            <a:stretch>
              <a:fillRect/>
            </a:stretch>
          </p:blipFill>
          <p:spPr>
            <a:xfrm>
              <a:off x="0" y="0"/>
              <a:ext cx="4305901" cy="533474"/>
            </a:xfrm>
            <a:prstGeom prst="rect">
              <a:avLst/>
            </a:prstGeom>
          </p:spPr>
        </p:pic>
        <p:pic>
          <p:nvPicPr>
            <p:cNvPr id="1026" name="Picture 2" descr="logo vectoriel Ministère de l'Enseignement supérieur et de la Recherche ...">
              <a:extLst>
                <a:ext uri="{FF2B5EF4-FFF2-40B4-BE49-F238E27FC236}">
                  <a16:creationId xmlns:a16="http://schemas.microsoft.com/office/drawing/2014/main" id="{2A7DB1EA-24AF-B64A-A5CA-CA79262EB31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05901" y="-4101"/>
              <a:ext cx="1058351" cy="537575"/>
            </a:xfrm>
            <a:prstGeom prst="rect">
              <a:avLst/>
            </a:prstGeom>
            <a:noFill/>
            <a:extLst>
              <a:ext uri="{909E8E84-426E-40DD-AFC4-6F175D3DCCD1}">
                <a14:hiddenFill xmlns:a14="http://schemas.microsoft.com/office/drawing/2010/main">
                  <a:solidFill>
                    <a:srgbClr val="FFFFFF"/>
                  </a:solidFill>
                </a14:hiddenFill>
              </a:ext>
            </a:extLst>
          </p:spPr>
        </p:pic>
        <p:sp>
          <p:nvSpPr>
            <p:cNvPr id="14" name="ZoneTexte 13">
              <a:extLst>
                <a:ext uri="{FF2B5EF4-FFF2-40B4-BE49-F238E27FC236}">
                  <a16:creationId xmlns:a16="http://schemas.microsoft.com/office/drawing/2014/main" id="{4AA3095E-B2B2-6714-E479-3D0E528180BC}"/>
                </a:ext>
              </a:extLst>
            </p:cNvPr>
            <p:cNvSpPr txBox="1"/>
            <p:nvPr/>
          </p:nvSpPr>
          <p:spPr>
            <a:xfrm>
              <a:off x="5407796" y="5443"/>
              <a:ext cx="8189602" cy="738664"/>
            </a:xfrm>
            <a:prstGeom prst="rect">
              <a:avLst/>
            </a:prstGeom>
            <a:noFill/>
          </p:spPr>
          <p:txBody>
            <a:bodyPr wrap="square">
              <a:spAutoFit/>
            </a:bodyPr>
            <a:lstStyle/>
            <a:p>
              <a:r>
                <a:rPr lang="fr-FR" sz="1400" b="1" u="none" strike="noStrike" cap="small" baseline="0" dirty="0">
                  <a:latin typeface="Alegreya"/>
                </a:rPr>
                <a:t>Le rôle des universités dans la professionnalisation                                               </a:t>
              </a:r>
              <a:r>
                <a:rPr lang="fr-FR" sz="1400" u="none" strike="noStrike" cap="small" baseline="0" dirty="0">
                  <a:latin typeface="Alegreya"/>
                </a:rPr>
                <a:t>03/06/2025</a:t>
              </a:r>
              <a:br>
                <a:rPr lang="fr-FR" sz="1400" u="none" strike="noStrike" cap="small" baseline="0" dirty="0">
                  <a:latin typeface="Alegreya"/>
                </a:rPr>
              </a:br>
              <a:r>
                <a:rPr lang="fr-FR" sz="1400" cap="small" dirty="0">
                  <a:latin typeface="Alegreya"/>
                </a:rPr>
                <a:t>Solveig Fernagu &amp; Jean Marc </a:t>
              </a:r>
              <a:r>
                <a:rPr lang="fr-FR" sz="1400" cap="small" dirty="0" err="1">
                  <a:latin typeface="Alegreya"/>
                </a:rPr>
                <a:t>Ogier</a:t>
              </a:r>
              <a:r>
                <a:rPr lang="fr-FR" sz="1400" cap="small" dirty="0">
                  <a:latin typeface="Alegreya"/>
                </a:rPr>
                <a:t>, CESI</a:t>
              </a:r>
            </a:p>
            <a:p>
              <a:endParaRPr lang="fr-FR" sz="1400" cap="small" dirty="0">
                <a:latin typeface="Alegreya"/>
              </a:endParaRPr>
            </a:p>
          </p:txBody>
        </p:sp>
        <p:cxnSp>
          <p:nvCxnSpPr>
            <p:cNvPr id="17" name="Connecteur droit 16">
              <a:extLst>
                <a:ext uri="{FF2B5EF4-FFF2-40B4-BE49-F238E27FC236}">
                  <a16:creationId xmlns:a16="http://schemas.microsoft.com/office/drawing/2014/main" id="{1A06A655-62AD-24CE-20FA-C9A8DBC291CF}"/>
                </a:ext>
              </a:extLst>
            </p:cNvPr>
            <p:cNvCxnSpPr/>
            <p:nvPr/>
          </p:nvCxnSpPr>
          <p:spPr>
            <a:xfrm>
              <a:off x="-43544" y="533474"/>
              <a:ext cx="12387943" cy="0"/>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graphicFrame>
        <p:nvGraphicFramePr>
          <p:cNvPr id="19" name="Espace réservé du contenu 3">
            <a:extLst>
              <a:ext uri="{FF2B5EF4-FFF2-40B4-BE49-F238E27FC236}">
                <a16:creationId xmlns:a16="http://schemas.microsoft.com/office/drawing/2014/main" id="{BE0E9205-D724-735D-ED9C-90EA29E68D05}"/>
              </a:ext>
            </a:extLst>
          </p:cNvPr>
          <p:cNvGraphicFramePr>
            <a:graphicFrameLocks/>
          </p:cNvGraphicFramePr>
          <p:nvPr/>
        </p:nvGraphicFramePr>
        <p:xfrm>
          <a:off x="538480" y="2765642"/>
          <a:ext cx="11285220" cy="2651760"/>
        </p:xfrm>
        <a:graphic>
          <a:graphicData uri="http://schemas.openxmlformats.org/drawingml/2006/table">
            <a:tbl>
              <a:tblPr firstRow="1" bandRow="1">
                <a:tableStyleId>{5C22544A-7EE6-4342-B048-85BDC9FD1C3A}</a:tableStyleId>
              </a:tblPr>
              <a:tblGrid>
                <a:gridCol w="3233420">
                  <a:extLst>
                    <a:ext uri="{9D8B030D-6E8A-4147-A177-3AD203B41FA5}">
                      <a16:colId xmlns:a16="http://schemas.microsoft.com/office/drawing/2014/main" val="3763787967"/>
                    </a:ext>
                  </a:extLst>
                </a:gridCol>
                <a:gridCol w="3276600">
                  <a:extLst>
                    <a:ext uri="{9D8B030D-6E8A-4147-A177-3AD203B41FA5}">
                      <a16:colId xmlns:a16="http://schemas.microsoft.com/office/drawing/2014/main" val="862313130"/>
                    </a:ext>
                  </a:extLst>
                </a:gridCol>
                <a:gridCol w="4775200">
                  <a:extLst>
                    <a:ext uri="{9D8B030D-6E8A-4147-A177-3AD203B41FA5}">
                      <a16:colId xmlns:a16="http://schemas.microsoft.com/office/drawing/2014/main" val="704500444"/>
                    </a:ext>
                  </a:extLst>
                </a:gridCol>
              </a:tblGrid>
              <a:tr h="370840">
                <a:tc>
                  <a:txBody>
                    <a:bodyPr/>
                    <a:lstStyle/>
                    <a:p>
                      <a:r>
                        <a:rPr lang="fr-FR" sz="2400" dirty="0"/>
                        <a:t>CONCEPT</a:t>
                      </a:r>
                    </a:p>
                  </a:txBody>
                  <a:tcPr/>
                </a:tc>
                <a:tc>
                  <a:txBody>
                    <a:bodyPr/>
                    <a:lstStyle/>
                    <a:p>
                      <a:r>
                        <a:rPr lang="fr-FR" sz="2400" dirty="0"/>
                        <a:t>PROCESSUS</a:t>
                      </a:r>
                    </a:p>
                  </a:txBody>
                  <a:tcPr/>
                </a:tc>
                <a:tc>
                  <a:txBody>
                    <a:bodyPr/>
                    <a:lstStyle/>
                    <a:p>
                      <a:r>
                        <a:rPr lang="fr-FR" sz="2400" dirty="0"/>
                        <a:t>Références </a:t>
                      </a:r>
                      <a:r>
                        <a:rPr lang="fr-FR" sz="2000" b="0" dirty="0"/>
                        <a:t>(non exhaustive)</a:t>
                      </a:r>
                      <a:endParaRPr lang="fr-FR" sz="2400" b="0" dirty="0"/>
                    </a:p>
                  </a:txBody>
                  <a:tcPr/>
                </a:tc>
                <a:extLst>
                  <a:ext uri="{0D108BD9-81ED-4DB2-BD59-A6C34878D82A}">
                    <a16:rowId xmlns:a16="http://schemas.microsoft.com/office/drawing/2014/main" val="815706689"/>
                  </a:ext>
                </a:extLst>
              </a:tr>
              <a:tr h="370840">
                <a:tc>
                  <a:txBody>
                    <a:bodyPr/>
                    <a:lstStyle/>
                    <a:p>
                      <a:pPr marL="342900" indent="-342900">
                        <a:buFont typeface="Arial" panose="020B0604020202020204" pitchFamily="34" charset="0"/>
                        <a:buChar char="•"/>
                      </a:pPr>
                      <a:r>
                        <a:rPr lang="fr-FR" sz="2400" dirty="0"/>
                        <a:t>Sociologique</a:t>
                      </a:r>
                    </a:p>
                  </a:txBody>
                  <a:tcPr/>
                </a:tc>
                <a:tc>
                  <a:txBody>
                    <a:bodyPr/>
                    <a:lstStyle/>
                    <a:p>
                      <a:r>
                        <a:rPr lang="fr-FR" sz="2400" dirty="0"/>
                        <a:t>Identitaire </a:t>
                      </a:r>
                      <a:br>
                        <a:rPr lang="fr-FR" sz="2400" dirty="0"/>
                      </a:br>
                      <a:r>
                        <a:rPr lang="fr-FR" sz="2400" dirty="0"/>
                        <a:t>De construction sociale</a:t>
                      </a:r>
                    </a:p>
                  </a:txBody>
                  <a:tcPr/>
                </a:tc>
                <a:tc>
                  <a:txBody>
                    <a:bodyPr/>
                    <a:lstStyle/>
                    <a:p>
                      <a:r>
                        <a:rPr lang="fr-FR" sz="2000" i="1" dirty="0"/>
                        <a:t>Balas, 2024; </a:t>
                      </a:r>
                      <a:r>
                        <a:rPr lang="fr-FR" sz="2000" i="1" dirty="0" err="1"/>
                        <a:t>Bourdoncle</a:t>
                      </a:r>
                      <a:r>
                        <a:rPr lang="fr-FR" sz="2000" i="1" dirty="0"/>
                        <a:t>, 2000; </a:t>
                      </a:r>
                      <a:r>
                        <a:rPr lang="fr-FR" sz="2000" i="1" dirty="0" err="1"/>
                        <a:t>Wittorski</a:t>
                      </a:r>
                      <a:r>
                        <a:rPr lang="fr-FR" sz="2000" i="1" dirty="0"/>
                        <a:t>, 2007</a:t>
                      </a:r>
                      <a:endParaRPr lang="fr-FR" sz="2000" dirty="0"/>
                    </a:p>
                  </a:txBody>
                  <a:tcPr/>
                </a:tc>
                <a:extLst>
                  <a:ext uri="{0D108BD9-81ED-4DB2-BD59-A6C34878D82A}">
                    <a16:rowId xmlns:a16="http://schemas.microsoft.com/office/drawing/2014/main" val="2850204239"/>
                  </a:ext>
                </a:extLst>
              </a:tr>
              <a:tr h="370840">
                <a:tc>
                  <a:txBody>
                    <a:bodyPr/>
                    <a:lstStyle/>
                    <a:p>
                      <a:pPr marL="342900" indent="-342900">
                        <a:buFont typeface="Arial" panose="020B0604020202020204" pitchFamily="34" charset="0"/>
                        <a:buChar char="•"/>
                      </a:pPr>
                      <a:r>
                        <a:rPr lang="fr-FR" sz="2400" dirty="0"/>
                        <a:t>Pédagogique</a:t>
                      </a:r>
                    </a:p>
                  </a:txBody>
                  <a:tcPr/>
                </a:tc>
                <a:tc>
                  <a:txBody>
                    <a:bodyPr/>
                    <a:lstStyle/>
                    <a:p>
                      <a:r>
                        <a:rPr lang="fr-FR" sz="2400" dirty="0"/>
                        <a:t>Pédagogique</a:t>
                      </a:r>
                    </a:p>
                  </a:txBody>
                  <a:tcPr/>
                </a:tc>
                <a:tc>
                  <a:txBody>
                    <a:bodyPr/>
                    <a:lstStyle/>
                    <a:p>
                      <a:r>
                        <a:rPr lang="fr-FR" sz="2000" i="1" dirty="0"/>
                        <a:t>Denoux, 2019; Ardouin, 2007; Fernagu, 2018</a:t>
                      </a:r>
                      <a:endParaRPr lang="fr-FR" sz="2000" dirty="0"/>
                    </a:p>
                  </a:txBody>
                  <a:tcPr/>
                </a:tc>
                <a:extLst>
                  <a:ext uri="{0D108BD9-81ED-4DB2-BD59-A6C34878D82A}">
                    <a16:rowId xmlns:a16="http://schemas.microsoft.com/office/drawing/2014/main" val="2286567156"/>
                  </a:ext>
                </a:extLst>
              </a:tr>
              <a:tr h="370840">
                <a:tc>
                  <a:txBody>
                    <a:bodyPr/>
                    <a:lstStyle/>
                    <a:p>
                      <a:pPr marL="342900" indent="-342900">
                        <a:buFont typeface="Arial" panose="020B0604020202020204" pitchFamily="34" charset="0"/>
                        <a:buChar char="•"/>
                      </a:pPr>
                      <a:r>
                        <a:rPr lang="fr-FR" sz="2400" dirty="0"/>
                        <a:t>Managérial</a:t>
                      </a:r>
                    </a:p>
                  </a:txBody>
                  <a:tcPr/>
                </a:tc>
                <a:tc>
                  <a:txBody>
                    <a:bodyPr/>
                    <a:lstStyle/>
                    <a:p>
                      <a:r>
                        <a:rPr lang="fr-FR" sz="2400" dirty="0"/>
                        <a:t>Organisationnel</a:t>
                      </a:r>
                    </a:p>
                  </a:txBody>
                  <a:tcPr/>
                </a:tc>
                <a:tc>
                  <a:txBody>
                    <a:bodyPr/>
                    <a:lstStyle/>
                    <a:p>
                      <a:r>
                        <a:rPr lang="fr-FR" sz="2000" i="1" dirty="0"/>
                        <a:t>Fernagu, 2018; Argyris et </a:t>
                      </a:r>
                      <a:r>
                        <a:rPr lang="fr-FR" sz="2000" i="1" dirty="0" err="1"/>
                        <a:t>Schön</a:t>
                      </a:r>
                      <a:r>
                        <a:rPr lang="fr-FR" sz="2000" i="1" dirty="0"/>
                        <a:t>, 2005</a:t>
                      </a:r>
                      <a:endParaRPr lang="fr-FR" sz="2000" dirty="0"/>
                    </a:p>
                  </a:txBody>
                  <a:tcPr/>
                </a:tc>
                <a:extLst>
                  <a:ext uri="{0D108BD9-81ED-4DB2-BD59-A6C34878D82A}">
                    <a16:rowId xmlns:a16="http://schemas.microsoft.com/office/drawing/2014/main" val="2342865522"/>
                  </a:ext>
                </a:extLst>
              </a:tr>
              <a:tr h="370840">
                <a:tc>
                  <a:txBody>
                    <a:bodyPr/>
                    <a:lstStyle/>
                    <a:p>
                      <a:pPr marL="342900" indent="-342900">
                        <a:buFont typeface="Arial" panose="020B0604020202020204" pitchFamily="34" charset="0"/>
                        <a:buChar char="•"/>
                      </a:pPr>
                      <a:r>
                        <a:rPr lang="fr-FR" sz="2400" dirty="0"/>
                        <a:t>Psycho-ergonomique</a:t>
                      </a:r>
                    </a:p>
                  </a:txBody>
                  <a:tcPr/>
                </a:tc>
                <a:tc>
                  <a:txBody>
                    <a:bodyPr/>
                    <a:lstStyle/>
                    <a:p>
                      <a:r>
                        <a:rPr lang="fr-FR" sz="2400" dirty="0"/>
                        <a:t>Développement</a:t>
                      </a:r>
                    </a:p>
                  </a:txBody>
                  <a:tcPr/>
                </a:tc>
                <a:tc>
                  <a:txBody>
                    <a:bodyPr/>
                    <a:lstStyle/>
                    <a:p>
                      <a:r>
                        <a:rPr lang="fr-FR" sz="2000" i="1" dirty="0"/>
                        <a:t>Falzon, 2013; Leplat, 2001</a:t>
                      </a:r>
                      <a:endParaRPr lang="fr-FR" sz="2000" dirty="0"/>
                    </a:p>
                  </a:txBody>
                  <a:tcPr/>
                </a:tc>
                <a:extLst>
                  <a:ext uri="{0D108BD9-81ED-4DB2-BD59-A6C34878D82A}">
                    <a16:rowId xmlns:a16="http://schemas.microsoft.com/office/drawing/2014/main" val="2140941332"/>
                  </a:ext>
                </a:extLst>
              </a:tr>
            </a:tbl>
          </a:graphicData>
        </a:graphic>
      </p:graphicFrame>
      <p:sp>
        <p:nvSpPr>
          <p:cNvPr id="20" name="ZoneTexte 19">
            <a:extLst>
              <a:ext uri="{FF2B5EF4-FFF2-40B4-BE49-F238E27FC236}">
                <a16:creationId xmlns:a16="http://schemas.microsoft.com/office/drawing/2014/main" id="{A493E473-719D-8A8C-6F8F-7B1C74FE4F9B}"/>
              </a:ext>
            </a:extLst>
          </p:cNvPr>
          <p:cNvSpPr txBox="1"/>
          <p:nvPr/>
        </p:nvSpPr>
        <p:spPr>
          <a:xfrm>
            <a:off x="5833350" y="5875525"/>
            <a:ext cx="6349863" cy="461665"/>
          </a:xfrm>
          <a:prstGeom prst="rect">
            <a:avLst/>
          </a:prstGeom>
          <a:noFill/>
        </p:spPr>
        <p:txBody>
          <a:bodyPr wrap="square" rtlCol="0">
            <a:spAutoFit/>
          </a:bodyPr>
          <a:lstStyle/>
          <a:p>
            <a:r>
              <a:rPr lang="fr-FR" sz="2400" b="1" dirty="0"/>
              <a:t>Un concept plus empirique que théorique?</a:t>
            </a:r>
          </a:p>
        </p:txBody>
      </p:sp>
      <p:pic>
        <p:nvPicPr>
          <p:cNvPr id="21" name="Image 20" descr="Quatre flèches à droite réglées">
            <a:extLst>
              <a:ext uri="{FF2B5EF4-FFF2-40B4-BE49-F238E27FC236}">
                <a16:creationId xmlns:a16="http://schemas.microsoft.com/office/drawing/2014/main" id="{8ACDF911-2B31-AE2F-161C-2999DF01F260}"/>
              </a:ext>
            </a:extLst>
          </p:cNvPr>
          <p:cNvPicPr/>
          <p:nvPr/>
        </p:nvPicPr>
        <p:blipFill rotWithShape="1">
          <a:blip r:embed="rId5">
            <a:duotone>
              <a:schemeClr val="accent5">
                <a:shade val="45000"/>
                <a:satMod val="135000"/>
              </a:schemeClr>
              <a:prstClr val="white"/>
            </a:duotone>
            <a:extLst>
              <a:ext uri="{28A0092B-C50C-407E-A947-70E740481C1C}">
                <a14:useLocalDpi xmlns:a14="http://schemas.microsoft.com/office/drawing/2010/main" val="0"/>
              </a:ext>
            </a:extLst>
          </a:blip>
          <a:srcRect l="55198" t="51167" r="9139" b="8282"/>
          <a:stretch/>
        </p:blipFill>
        <p:spPr bwMode="auto">
          <a:xfrm rot="9368677" flipH="1">
            <a:off x="4734474" y="5603615"/>
            <a:ext cx="935491" cy="100558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51732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p:cTn id="11" dur="500" fill="hold"/>
                                        <p:tgtEl>
                                          <p:spTgt spid="19"/>
                                        </p:tgtEl>
                                        <p:attrNameLst>
                                          <p:attrName>ppt_w</p:attrName>
                                        </p:attrNameLst>
                                      </p:cBhvr>
                                      <p:tavLst>
                                        <p:tav tm="0">
                                          <p:val>
                                            <p:fltVal val="0"/>
                                          </p:val>
                                        </p:tav>
                                        <p:tav tm="100000">
                                          <p:val>
                                            <p:strVal val="#ppt_w"/>
                                          </p:val>
                                        </p:tav>
                                      </p:tavLst>
                                    </p:anim>
                                    <p:anim calcmode="lin" valueType="num">
                                      <p:cBhvr>
                                        <p:cTn id="12" dur="500" fill="hold"/>
                                        <p:tgtEl>
                                          <p:spTgt spid="19"/>
                                        </p:tgtEl>
                                        <p:attrNameLst>
                                          <p:attrName>ppt_h</p:attrName>
                                        </p:attrNameLst>
                                      </p:cBhvr>
                                      <p:tavLst>
                                        <p:tav tm="0">
                                          <p:val>
                                            <p:fltVal val="0"/>
                                          </p:val>
                                        </p:tav>
                                        <p:tav tm="100000">
                                          <p:val>
                                            <p:strVal val="#ppt_h"/>
                                          </p:val>
                                        </p:tav>
                                      </p:tavLst>
                                    </p:anim>
                                    <p:animEffect transition="in" filter="fade">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271238EA-F88C-3E89-91E0-91B42DB616D7}"/>
              </a:ext>
            </a:extLst>
          </p:cNvPr>
          <p:cNvSpPr>
            <a:spLocks noGrp="1"/>
          </p:cNvSpPr>
          <p:nvPr>
            <p:ph type="title"/>
          </p:nvPr>
        </p:nvSpPr>
        <p:spPr>
          <a:xfrm>
            <a:off x="524456" y="3447765"/>
            <a:ext cx="11956301" cy="999808"/>
          </a:xfrm>
        </p:spPr>
        <p:txBody>
          <a:bodyPr>
            <a:noAutofit/>
          </a:bodyPr>
          <a:lstStyle/>
          <a:p>
            <a:r>
              <a:rPr lang="fr-FR" sz="3600" b="1" dirty="0">
                <a:solidFill>
                  <a:schemeClr val="accent1">
                    <a:lumMod val="50000"/>
                  </a:schemeClr>
                </a:solidFill>
              </a:rPr>
              <a:t>2. Socio-histoire de la professionnalisation : </a:t>
            </a:r>
            <a:br>
              <a:rPr lang="fr-FR" sz="3600" b="1" dirty="0">
                <a:solidFill>
                  <a:schemeClr val="accent1">
                    <a:lumMod val="50000"/>
                  </a:schemeClr>
                </a:solidFill>
              </a:rPr>
            </a:br>
            <a:r>
              <a:rPr lang="fr-FR" sz="3600" b="1" dirty="0">
                <a:solidFill>
                  <a:schemeClr val="accent1">
                    <a:lumMod val="50000"/>
                  </a:schemeClr>
                </a:solidFill>
              </a:rPr>
              <a:t>     une diversité d’approches</a:t>
            </a:r>
          </a:p>
        </p:txBody>
      </p:sp>
      <p:grpSp>
        <p:nvGrpSpPr>
          <p:cNvPr id="10" name="Groupe 9">
            <a:extLst>
              <a:ext uri="{FF2B5EF4-FFF2-40B4-BE49-F238E27FC236}">
                <a16:creationId xmlns:a16="http://schemas.microsoft.com/office/drawing/2014/main" id="{CC0609FF-810C-6634-893E-3FF00A18CF43}"/>
              </a:ext>
            </a:extLst>
          </p:cNvPr>
          <p:cNvGrpSpPr/>
          <p:nvPr/>
        </p:nvGrpSpPr>
        <p:grpSpPr>
          <a:xfrm>
            <a:off x="0" y="-44027"/>
            <a:ext cx="12192000" cy="2539164"/>
            <a:chOff x="0" y="-44027"/>
            <a:chExt cx="12192000" cy="2539164"/>
          </a:xfrm>
        </p:grpSpPr>
        <p:pic>
          <p:nvPicPr>
            <p:cNvPr id="11" name="Image 10">
              <a:extLst>
                <a:ext uri="{FF2B5EF4-FFF2-40B4-BE49-F238E27FC236}">
                  <a16:creationId xmlns:a16="http://schemas.microsoft.com/office/drawing/2014/main" id="{5F9E5509-D4AE-A3EE-C499-6F4257A266E6}"/>
                </a:ext>
              </a:extLst>
            </p:cNvPr>
            <p:cNvPicPr>
              <a:picLocks noChangeAspect="1"/>
            </p:cNvPicPr>
            <p:nvPr/>
          </p:nvPicPr>
          <p:blipFill>
            <a:blip r:embed="rId3"/>
            <a:srcRect b="28861"/>
            <a:stretch/>
          </p:blipFill>
          <p:spPr>
            <a:xfrm>
              <a:off x="0" y="-44027"/>
              <a:ext cx="12192000" cy="2539164"/>
            </a:xfrm>
            <a:prstGeom prst="rect">
              <a:avLst/>
            </a:prstGeom>
          </p:spPr>
        </p:pic>
        <p:sp>
          <p:nvSpPr>
            <p:cNvPr id="12" name="ZoneTexte 11">
              <a:extLst>
                <a:ext uri="{FF2B5EF4-FFF2-40B4-BE49-F238E27FC236}">
                  <a16:creationId xmlns:a16="http://schemas.microsoft.com/office/drawing/2014/main" id="{AE31F117-D257-0897-09DB-FD26E2A4F9B2}"/>
                </a:ext>
              </a:extLst>
            </p:cNvPr>
            <p:cNvSpPr txBox="1"/>
            <p:nvPr/>
          </p:nvSpPr>
          <p:spPr>
            <a:xfrm>
              <a:off x="6558520" y="1913742"/>
              <a:ext cx="4972833" cy="369332"/>
            </a:xfrm>
            <a:prstGeom prst="rect">
              <a:avLst/>
            </a:prstGeom>
            <a:noFill/>
          </p:spPr>
          <p:txBody>
            <a:bodyPr wrap="square" rtlCol="0">
              <a:spAutoFit/>
            </a:bodyPr>
            <a:lstStyle/>
            <a:p>
              <a:pPr algn="r"/>
              <a:r>
                <a:rPr lang="fr-FR" b="1" dirty="0">
                  <a:solidFill>
                    <a:schemeClr val="bg1"/>
                  </a:solidFill>
                </a:rPr>
                <a:t>Solveig Fernagu &amp; Jean Marc </a:t>
              </a:r>
              <a:r>
                <a:rPr lang="fr-FR" b="1" dirty="0" err="1">
                  <a:solidFill>
                    <a:schemeClr val="bg1"/>
                  </a:solidFill>
                </a:rPr>
                <a:t>Ogier</a:t>
              </a:r>
              <a:endParaRPr lang="fr-FR" b="1" dirty="0">
                <a:solidFill>
                  <a:schemeClr val="bg1"/>
                </a:solidFill>
              </a:endParaRPr>
            </a:p>
          </p:txBody>
        </p:sp>
        <p:sp>
          <p:nvSpPr>
            <p:cNvPr id="13" name="ZoneTexte 12">
              <a:extLst>
                <a:ext uri="{FF2B5EF4-FFF2-40B4-BE49-F238E27FC236}">
                  <a16:creationId xmlns:a16="http://schemas.microsoft.com/office/drawing/2014/main" id="{13FAAE7C-D6EB-48C1-1331-29A970C95667}"/>
                </a:ext>
              </a:extLst>
            </p:cNvPr>
            <p:cNvSpPr txBox="1"/>
            <p:nvPr/>
          </p:nvSpPr>
          <p:spPr>
            <a:xfrm>
              <a:off x="3155516" y="1908409"/>
              <a:ext cx="6306854" cy="369332"/>
            </a:xfrm>
            <a:prstGeom prst="rect">
              <a:avLst/>
            </a:prstGeom>
            <a:noFill/>
          </p:spPr>
          <p:txBody>
            <a:bodyPr wrap="square">
              <a:spAutoFit/>
            </a:bodyPr>
            <a:lstStyle/>
            <a:p>
              <a:r>
                <a:rPr lang="fr-FR" sz="1800" b="1" u="none" strike="noStrike" baseline="0" dirty="0">
                  <a:solidFill>
                    <a:schemeClr val="bg1"/>
                  </a:solidFill>
                  <a:latin typeface="Calibri" panose="020F0502020204030204" pitchFamily="34" charset="0"/>
                </a:rPr>
                <a:t>Le rôle des universités dans la professionnalisation, </a:t>
              </a:r>
              <a:endParaRPr lang="fr-FR" dirty="0">
                <a:solidFill>
                  <a:schemeClr val="bg1"/>
                </a:solidFill>
              </a:endParaRPr>
            </a:p>
          </p:txBody>
        </p:sp>
      </p:grpSp>
    </p:spTree>
    <p:extLst>
      <p:ext uri="{BB962C8B-B14F-4D97-AF65-F5344CB8AC3E}">
        <p14:creationId xmlns:p14="http://schemas.microsoft.com/office/powerpoint/2010/main" val="29696287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538480" y="5296099"/>
            <a:ext cx="10698480" cy="369332"/>
          </a:xfrm>
          <a:prstGeom prst="rect">
            <a:avLst/>
          </a:prstGeom>
        </p:spPr>
        <p:txBody>
          <a:bodyPr wrap="square">
            <a:spAutoFit/>
          </a:bodyPr>
          <a:lstStyle/>
          <a:p>
            <a:endParaRPr lang="fr-FR"/>
          </a:p>
        </p:txBody>
      </p:sp>
      <p:sp>
        <p:nvSpPr>
          <p:cNvPr id="6" name="Titre 1">
            <a:extLst>
              <a:ext uri="{FF2B5EF4-FFF2-40B4-BE49-F238E27FC236}">
                <a16:creationId xmlns:a16="http://schemas.microsoft.com/office/drawing/2014/main" id="{86599905-3587-3058-3DA2-1AC4924B834B}"/>
              </a:ext>
            </a:extLst>
          </p:cNvPr>
          <p:cNvSpPr>
            <a:spLocks noGrp="1"/>
          </p:cNvSpPr>
          <p:nvPr>
            <p:ph type="title"/>
          </p:nvPr>
        </p:nvSpPr>
        <p:spPr>
          <a:xfrm>
            <a:off x="183161" y="580426"/>
            <a:ext cx="11956301" cy="999808"/>
          </a:xfrm>
        </p:spPr>
        <p:txBody>
          <a:bodyPr>
            <a:noAutofit/>
          </a:bodyPr>
          <a:lstStyle/>
          <a:p>
            <a:r>
              <a:rPr lang="fr-FR" sz="3600" b="1" dirty="0">
                <a:solidFill>
                  <a:schemeClr val="accent1">
                    <a:lumMod val="50000"/>
                  </a:schemeClr>
                </a:solidFill>
              </a:rPr>
              <a:t>2. Socio-histoire de la professionnalisation </a:t>
            </a:r>
            <a:r>
              <a:rPr lang="fr-FR" sz="2400" b="1" dirty="0">
                <a:solidFill>
                  <a:schemeClr val="tx2"/>
                </a:solidFill>
              </a:rPr>
              <a:t>(Quenson et </a:t>
            </a:r>
            <a:r>
              <a:rPr lang="fr-FR" sz="2400" b="1" dirty="0" err="1">
                <a:solidFill>
                  <a:schemeClr val="tx2"/>
                </a:solidFill>
              </a:rPr>
              <a:t>Coursaget</a:t>
            </a:r>
            <a:r>
              <a:rPr lang="fr-FR" sz="2400" b="1" dirty="0">
                <a:solidFill>
                  <a:schemeClr val="tx2"/>
                </a:solidFill>
              </a:rPr>
              <a:t>, 2012)</a:t>
            </a:r>
            <a:endParaRPr lang="fr-FR" sz="3600" b="1" dirty="0">
              <a:solidFill>
                <a:schemeClr val="accent1">
                  <a:lumMod val="50000"/>
                </a:schemeClr>
              </a:solidFill>
            </a:endParaRPr>
          </a:p>
        </p:txBody>
      </p:sp>
      <p:grpSp>
        <p:nvGrpSpPr>
          <p:cNvPr id="7" name="Groupe 6">
            <a:extLst>
              <a:ext uri="{FF2B5EF4-FFF2-40B4-BE49-F238E27FC236}">
                <a16:creationId xmlns:a16="http://schemas.microsoft.com/office/drawing/2014/main" id="{34C5BE44-D463-9798-17E1-18B0E2BD11CF}"/>
              </a:ext>
            </a:extLst>
          </p:cNvPr>
          <p:cNvGrpSpPr/>
          <p:nvPr/>
        </p:nvGrpSpPr>
        <p:grpSpPr>
          <a:xfrm>
            <a:off x="-43544" y="-4101"/>
            <a:ext cx="13640942" cy="748208"/>
            <a:chOff x="-43544" y="-4101"/>
            <a:chExt cx="13640942" cy="748208"/>
          </a:xfrm>
        </p:grpSpPr>
        <p:pic>
          <p:nvPicPr>
            <p:cNvPr id="9" name="Image 8">
              <a:extLst>
                <a:ext uri="{FF2B5EF4-FFF2-40B4-BE49-F238E27FC236}">
                  <a16:creationId xmlns:a16="http://schemas.microsoft.com/office/drawing/2014/main" id="{7C5C9D3C-F97A-A0E9-D7A6-823F5BB55502}"/>
                </a:ext>
              </a:extLst>
            </p:cNvPr>
            <p:cNvPicPr>
              <a:picLocks noChangeAspect="1"/>
            </p:cNvPicPr>
            <p:nvPr/>
          </p:nvPicPr>
          <p:blipFill>
            <a:blip r:embed="rId3"/>
            <a:stretch>
              <a:fillRect/>
            </a:stretch>
          </p:blipFill>
          <p:spPr>
            <a:xfrm>
              <a:off x="0" y="0"/>
              <a:ext cx="4305901" cy="533474"/>
            </a:xfrm>
            <a:prstGeom prst="rect">
              <a:avLst/>
            </a:prstGeom>
          </p:spPr>
        </p:pic>
        <p:pic>
          <p:nvPicPr>
            <p:cNvPr id="11" name="Picture 2" descr="logo vectoriel Ministère de l'Enseignement supérieur et de la Recherche ...">
              <a:extLst>
                <a:ext uri="{FF2B5EF4-FFF2-40B4-BE49-F238E27FC236}">
                  <a16:creationId xmlns:a16="http://schemas.microsoft.com/office/drawing/2014/main" id="{CC282B82-EE6D-5705-B6CA-09697456238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05901" y="-4101"/>
              <a:ext cx="1058351" cy="537575"/>
            </a:xfrm>
            <a:prstGeom prst="rect">
              <a:avLst/>
            </a:prstGeom>
            <a:noFill/>
            <a:extLst>
              <a:ext uri="{909E8E84-426E-40DD-AFC4-6F175D3DCCD1}">
                <a14:hiddenFill xmlns:a14="http://schemas.microsoft.com/office/drawing/2010/main">
                  <a:solidFill>
                    <a:srgbClr val="FFFFFF"/>
                  </a:solidFill>
                </a14:hiddenFill>
              </a:ext>
            </a:extLst>
          </p:spPr>
        </p:pic>
        <p:sp>
          <p:nvSpPr>
            <p:cNvPr id="13" name="ZoneTexte 12">
              <a:extLst>
                <a:ext uri="{FF2B5EF4-FFF2-40B4-BE49-F238E27FC236}">
                  <a16:creationId xmlns:a16="http://schemas.microsoft.com/office/drawing/2014/main" id="{0F1D410A-68C7-52A1-BB89-5B9381ECBD9B}"/>
                </a:ext>
              </a:extLst>
            </p:cNvPr>
            <p:cNvSpPr txBox="1"/>
            <p:nvPr/>
          </p:nvSpPr>
          <p:spPr>
            <a:xfrm>
              <a:off x="5407796" y="5443"/>
              <a:ext cx="8189602" cy="738664"/>
            </a:xfrm>
            <a:prstGeom prst="rect">
              <a:avLst/>
            </a:prstGeom>
            <a:noFill/>
          </p:spPr>
          <p:txBody>
            <a:bodyPr wrap="square">
              <a:spAutoFit/>
            </a:bodyPr>
            <a:lstStyle/>
            <a:p>
              <a:r>
                <a:rPr lang="fr-FR" sz="1400" b="1" u="none" strike="noStrike" cap="small" baseline="0" dirty="0">
                  <a:latin typeface="Alegreya"/>
                </a:rPr>
                <a:t>Le rôle des universités dans la professionnalisation                                               </a:t>
              </a:r>
              <a:r>
                <a:rPr lang="fr-FR" sz="1400" u="none" strike="noStrike" cap="small" baseline="0" dirty="0">
                  <a:latin typeface="Alegreya"/>
                </a:rPr>
                <a:t>03/06/2025</a:t>
              </a:r>
              <a:br>
                <a:rPr lang="fr-FR" sz="1400" u="none" strike="noStrike" cap="small" baseline="0" dirty="0">
                  <a:latin typeface="Alegreya"/>
                </a:rPr>
              </a:br>
              <a:r>
                <a:rPr lang="fr-FR" sz="1400" cap="small" dirty="0">
                  <a:latin typeface="Alegreya"/>
                </a:rPr>
                <a:t>Solveig Fernagu &amp; Jean Marc </a:t>
              </a:r>
              <a:r>
                <a:rPr lang="fr-FR" sz="1400" cap="small" dirty="0" err="1">
                  <a:latin typeface="Alegreya"/>
                </a:rPr>
                <a:t>Ogier</a:t>
              </a:r>
              <a:r>
                <a:rPr lang="fr-FR" sz="1400" cap="small" dirty="0">
                  <a:latin typeface="Alegreya"/>
                </a:rPr>
                <a:t>, CESI</a:t>
              </a:r>
            </a:p>
            <a:p>
              <a:endParaRPr lang="fr-FR" sz="1400" cap="small" dirty="0">
                <a:latin typeface="Alegreya"/>
              </a:endParaRPr>
            </a:p>
          </p:txBody>
        </p:sp>
        <p:cxnSp>
          <p:nvCxnSpPr>
            <p:cNvPr id="14" name="Connecteur droit 13">
              <a:extLst>
                <a:ext uri="{FF2B5EF4-FFF2-40B4-BE49-F238E27FC236}">
                  <a16:creationId xmlns:a16="http://schemas.microsoft.com/office/drawing/2014/main" id="{96D006D5-AB8C-0976-41EF-BEC244116B94}"/>
                </a:ext>
              </a:extLst>
            </p:cNvPr>
            <p:cNvCxnSpPr/>
            <p:nvPr/>
          </p:nvCxnSpPr>
          <p:spPr>
            <a:xfrm>
              <a:off x="-43544" y="533474"/>
              <a:ext cx="12387943" cy="0"/>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5" name="Espace réservé du contenu 2">
            <a:extLst>
              <a:ext uri="{FF2B5EF4-FFF2-40B4-BE49-F238E27FC236}">
                <a16:creationId xmlns:a16="http://schemas.microsoft.com/office/drawing/2014/main" id="{CFCE827F-81FA-5B82-CEFE-C388523C654F}"/>
              </a:ext>
            </a:extLst>
          </p:cNvPr>
          <p:cNvSpPr>
            <a:spLocks noGrp="1"/>
          </p:cNvSpPr>
          <p:nvPr>
            <p:ph idx="1"/>
          </p:nvPr>
        </p:nvSpPr>
        <p:spPr>
          <a:xfrm>
            <a:off x="317500" y="1572840"/>
            <a:ext cx="11557000" cy="697746"/>
          </a:xfrm>
        </p:spPr>
        <p:txBody>
          <a:bodyPr>
            <a:noAutofit/>
          </a:bodyPr>
          <a:lstStyle/>
          <a:p>
            <a:pPr marL="514350" indent="-514350">
              <a:buFont typeface="+mj-lt"/>
              <a:buAutoNum type="arabicParenR"/>
            </a:pPr>
            <a:r>
              <a:rPr lang="fr-FR" sz="2100" dirty="0"/>
              <a:t>Le système productif (de biens et services) exige une main d’œuvre de plus en plus qualifiée</a:t>
            </a:r>
          </a:p>
          <a:p>
            <a:pPr marL="514350" indent="-514350">
              <a:buFont typeface="+mj-lt"/>
              <a:buAutoNum type="arabicParenR"/>
            </a:pPr>
            <a:r>
              <a:rPr lang="fr-FR" sz="2100" dirty="0"/>
              <a:t>Le renforcement souhaité (souhaitable?) des liens avec le monde socio-économique</a:t>
            </a:r>
          </a:p>
          <a:p>
            <a:pPr marL="514350" indent="-514350">
              <a:buFont typeface="+mj-lt"/>
              <a:buAutoNum type="arabicParenR"/>
            </a:pPr>
            <a:r>
              <a:rPr lang="fr-FR" sz="2100" dirty="0"/>
              <a:t>La diversification des parcours étudiants </a:t>
            </a:r>
          </a:p>
          <a:p>
            <a:pPr marL="514350" indent="-514350">
              <a:buFont typeface="+mj-lt"/>
              <a:buAutoNum type="arabicParenR"/>
            </a:pPr>
            <a:r>
              <a:rPr lang="fr-FR" sz="2100" dirty="0"/>
              <a:t>L’ouverture massive des portes de l’université à tous les bacheliers</a:t>
            </a:r>
          </a:p>
          <a:p>
            <a:endParaRPr lang="fr-FR" sz="2100" i="1" dirty="0"/>
          </a:p>
        </p:txBody>
      </p:sp>
      <p:sp>
        <p:nvSpPr>
          <p:cNvPr id="10" name="Rectangle 9">
            <a:extLst>
              <a:ext uri="{FF2B5EF4-FFF2-40B4-BE49-F238E27FC236}">
                <a16:creationId xmlns:a16="http://schemas.microsoft.com/office/drawing/2014/main" id="{E80B7FA0-D592-8EE6-FAEC-DAA233232B91}"/>
              </a:ext>
            </a:extLst>
          </p:cNvPr>
          <p:cNvSpPr/>
          <p:nvPr/>
        </p:nvSpPr>
        <p:spPr>
          <a:xfrm>
            <a:off x="1479884" y="3429000"/>
            <a:ext cx="10659577" cy="3231654"/>
          </a:xfrm>
          <a:prstGeom prst="rect">
            <a:avLst/>
          </a:prstGeom>
        </p:spPr>
        <p:txBody>
          <a:bodyPr wrap="square">
            <a:spAutoFit/>
          </a:bodyPr>
          <a:lstStyle/>
          <a:p>
            <a:pPr>
              <a:spcAft>
                <a:spcPts val="600"/>
              </a:spcAft>
            </a:pPr>
            <a:r>
              <a:rPr lang="fr-FR" sz="2400" b="1" dirty="0"/>
              <a:t>4 défis à relever pour l’université  </a:t>
            </a:r>
            <a:r>
              <a:rPr lang="fr-FR" b="1" dirty="0"/>
              <a:t>: </a:t>
            </a:r>
          </a:p>
          <a:p>
            <a:pPr marL="514350" indent="-514350">
              <a:spcAft>
                <a:spcPts val="600"/>
              </a:spcAft>
              <a:buFont typeface="Arial" panose="020B0604020202020204" pitchFamily="34" charset="0"/>
              <a:buChar char="•"/>
            </a:pPr>
            <a:r>
              <a:rPr lang="fr-FR" sz="2000" dirty="0"/>
              <a:t>Accueillir des centaines de milliers de nouveaux étudiants dans des conditions acceptables </a:t>
            </a:r>
            <a:br>
              <a:rPr lang="fr-FR" sz="2000" dirty="0"/>
            </a:br>
            <a:r>
              <a:rPr lang="fr-FR" sz="2000" dirty="0"/>
              <a:t>en une à deux décennies</a:t>
            </a:r>
          </a:p>
          <a:p>
            <a:pPr marL="514350" indent="-514350">
              <a:spcAft>
                <a:spcPts val="600"/>
              </a:spcAft>
              <a:buFont typeface="Arial" panose="020B0604020202020204" pitchFamily="34" charset="0"/>
              <a:buChar char="•"/>
            </a:pPr>
            <a:r>
              <a:rPr lang="fr-FR" sz="2000" dirty="0"/>
              <a:t>Préparer à des métiers existants ou à venir en mobilisant des savoirs utiles </a:t>
            </a:r>
            <a:br>
              <a:rPr lang="fr-FR" sz="2000" dirty="0"/>
            </a:br>
            <a:r>
              <a:rPr lang="fr-FR" sz="2000" dirty="0"/>
              <a:t>à l’insertion professionnelle </a:t>
            </a:r>
          </a:p>
          <a:p>
            <a:pPr marL="514350" indent="-514350">
              <a:spcAft>
                <a:spcPts val="600"/>
              </a:spcAft>
              <a:buFont typeface="Arial" panose="020B0604020202020204" pitchFamily="34" charset="0"/>
              <a:buChar char="•"/>
            </a:pPr>
            <a:r>
              <a:rPr lang="fr-FR" sz="2000" dirty="0"/>
              <a:t>Professionnaliser les cycles longs de l’université pour des étudiants </a:t>
            </a:r>
            <a:br>
              <a:rPr lang="fr-FR" sz="2000" dirty="0"/>
            </a:br>
            <a:r>
              <a:rPr lang="fr-FR" sz="2000" dirty="0"/>
              <a:t>dont ce n’est pas le 1</a:t>
            </a:r>
            <a:r>
              <a:rPr lang="fr-FR" sz="2000" baseline="30000" dirty="0"/>
              <a:t>er</a:t>
            </a:r>
            <a:r>
              <a:rPr lang="fr-FR" sz="2000" dirty="0"/>
              <a:t> choix</a:t>
            </a:r>
          </a:p>
          <a:p>
            <a:pPr marL="514350" indent="-514350">
              <a:spcAft>
                <a:spcPts val="600"/>
              </a:spcAft>
              <a:buFont typeface="Arial" panose="020B0604020202020204" pitchFamily="34" charset="0"/>
              <a:buChar char="•"/>
            </a:pPr>
            <a:r>
              <a:rPr lang="fr-FR" sz="2000" dirty="0"/>
              <a:t>Relever le défi de l’excellence de la recherche : faire rimer performance de la recherche </a:t>
            </a:r>
            <a:br>
              <a:rPr lang="fr-FR" sz="2000" dirty="0"/>
            </a:br>
            <a:r>
              <a:rPr lang="fr-FR" sz="2000" dirty="0"/>
              <a:t>et professionnalisation </a:t>
            </a:r>
          </a:p>
        </p:txBody>
      </p:sp>
      <p:pic>
        <p:nvPicPr>
          <p:cNvPr id="12" name="Image 11" descr="Quatre flèches à droite réglées">
            <a:extLst>
              <a:ext uri="{FF2B5EF4-FFF2-40B4-BE49-F238E27FC236}">
                <a16:creationId xmlns:a16="http://schemas.microsoft.com/office/drawing/2014/main" id="{2FE3D6E1-DCF9-FCE1-5062-6D54DBE91F45}"/>
              </a:ext>
            </a:extLst>
          </p:cNvPr>
          <p:cNvPicPr/>
          <p:nvPr/>
        </p:nvPicPr>
        <p:blipFill rotWithShape="1">
          <a:blip r:embed="rId5">
            <a:duotone>
              <a:schemeClr val="accent5">
                <a:shade val="45000"/>
                <a:satMod val="135000"/>
              </a:schemeClr>
              <a:prstClr val="white"/>
            </a:duotone>
            <a:extLst>
              <a:ext uri="{28A0092B-C50C-407E-A947-70E740481C1C}">
                <a14:useLocalDpi xmlns:a14="http://schemas.microsoft.com/office/drawing/2010/main" val="0"/>
              </a:ext>
            </a:extLst>
          </a:blip>
          <a:srcRect l="55198" t="51167" r="9139" b="8282"/>
          <a:stretch/>
        </p:blipFill>
        <p:spPr bwMode="auto">
          <a:xfrm rot="11144348" flipH="1">
            <a:off x="384474" y="3969005"/>
            <a:ext cx="1214588" cy="140036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68640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593124" y="1798320"/>
            <a:ext cx="9857808" cy="586729"/>
          </a:xfrm>
        </p:spPr>
        <p:txBody>
          <a:bodyPr>
            <a:noAutofit/>
          </a:bodyPr>
          <a:lstStyle/>
          <a:p>
            <a:r>
              <a:rPr lang="fr-FR" sz="2400" b="1" dirty="0"/>
              <a:t>Vocation nouvelle de la formation universitaire? </a:t>
            </a:r>
            <a:endParaRPr lang="fr-FR" sz="2000" dirty="0"/>
          </a:p>
          <a:p>
            <a:pPr lvl="1">
              <a:lnSpc>
                <a:spcPct val="100000"/>
              </a:lnSpc>
              <a:spcBef>
                <a:spcPts val="0"/>
              </a:spcBef>
              <a:spcAft>
                <a:spcPts val="600"/>
              </a:spcAft>
              <a:buFont typeface="Wingdings" panose="05000000000000000000" pitchFamily="2" charset="2"/>
              <a:buChar char="à"/>
            </a:pPr>
            <a:r>
              <a:rPr lang="fr-FR" sz="2000" dirty="0"/>
              <a:t> formation des médecins et des juristes</a:t>
            </a:r>
          </a:p>
          <a:p>
            <a:pPr lvl="1">
              <a:lnSpc>
                <a:spcPct val="100000"/>
              </a:lnSpc>
              <a:spcBef>
                <a:spcPts val="0"/>
              </a:spcBef>
              <a:spcAft>
                <a:spcPts val="600"/>
              </a:spcAft>
              <a:buFont typeface="Wingdings" panose="05000000000000000000" pitchFamily="2" charset="2"/>
              <a:buChar char="à"/>
            </a:pPr>
            <a:r>
              <a:rPr lang="fr-FR" sz="2000" dirty="0"/>
              <a:t>  loi Faure (1968)</a:t>
            </a:r>
            <a:endParaRPr lang="fr-FR" sz="2000" dirty="0">
              <a:cs typeface="Calibri"/>
            </a:endParaRPr>
          </a:p>
          <a:p>
            <a:pPr lvl="1">
              <a:lnSpc>
                <a:spcPct val="100000"/>
              </a:lnSpc>
              <a:spcBef>
                <a:spcPts val="0"/>
              </a:spcBef>
              <a:spcAft>
                <a:spcPts val="600"/>
              </a:spcAft>
              <a:buFont typeface="Wingdings" panose="05000000000000000000" pitchFamily="2" charset="2"/>
              <a:buChar char="à"/>
            </a:pPr>
            <a:r>
              <a:rPr lang="fr-FR" sz="2000" dirty="0"/>
              <a:t> création des IUT  (1966)</a:t>
            </a:r>
            <a:endParaRPr lang="fr-FR" sz="900" dirty="0"/>
          </a:p>
          <a:p>
            <a:pPr marL="0" indent="0">
              <a:buNone/>
            </a:pPr>
            <a:endParaRPr lang="fr-FR" sz="2400" b="1" dirty="0"/>
          </a:p>
          <a:p>
            <a:endParaRPr lang="fr-FR" sz="2000" i="1" dirty="0"/>
          </a:p>
          <a:p>
            <a:endParaRPr lang="fr-FR" sz="2000" i="1" dirty="0"/>
          </a:p>
        </p:txBody>
      </p:sp>
      <p:sp>
        <p:nvSpPr>
          <p:cNvPr id="6" name="Rectangle 5"/>
          <p:cNvSpPr/>
          <p:nvPr/>
        </p:nvSpPr>
        <p:spPr>
          <a:xfrm>
            <a:off x="593124" y="3511649"/>
            <a:ext cx="10537637" cy="2231380"/>
          </a:xfrm>
          <a:prstGeom prst="rect">
            <a:avLst/>
          </a:prstGeom>
        </p:spPr>
        <p:txBody>
          <a:bodyPr wrap="square">
            <a:spAutoFit/>
          </a:bodyPr>
          <a:lstStyle/>
          <a:p>
            <a:pPr marL="342900" indent="-342900">
              <a:spcAft>
                <a:spcPts val="600"/>
              </a:spcAft>
              <a:buFont typeface="Arial" panose="020B0604020202020204" pitchFamily="34" charset="0"/>
              <a:buChar char="•"/>
            </a:pPr>
            <a:r>
              <a:rPr lang="fr-FR" sz="2400" b="1" dirty="0"/>
              <a:t>Mouvement de généralisation et/ou de normalisation?</a:t>
            </a:r>
            <a:endParaRPr lang="fr-FR" sz="1100" b="1" dirty="0"/>
          </a:p>
          <a:p>
            <a:pPr lvl="1">
              <a:spcAft>
                <a:spcPts val="600"/>
              </a:spcAft>
            </a:pPr>
            <a:r>
              <a:rPr lang="fr-FR" sz="2000" dirty="0">
                <a:sym typeface="Wingdings" panose="05000000000000000000" pitchFamily="2" charset="2"/>
              </a:rPr>
              <a:t> influence de la </a:t>
            </a:r>
            <a:r>
              <a:rPr lang="fr-FR" sz="2000" dirty="0"/>
              <a:t>politique européenne (processus de Bologne, 1999) sur la politique </a:t>
            </a:r>
            <a:br>
              <a:rPr lang="fr-FR" sz="2000" dirty="0"/>
            </a:br>
            <a:r>
              <a:rPr lang="fr-FR" sz="2000" dirty="0"/>
              <a:t>     nationale : mise en place des licences pro en 1999; instauration du système LMD</a:t>
            </a:r>
          </a:p>
          <a:p>
            <a:pPr lvl="1">
              <a:spcAft>
                <a:spcPts val="600"/>
              </a:spcAft>
              <a:buFont typeface="Wingdings" panose="05000000000000000000" pitchFamily="2" charset="2"/>
              <a:buChar char="à"/>
            </a:pPr>
            <a:r>
              <a:rPr lang="fr-FR" sz="2000" dirty="0"/>
              <a:t> introduction de contenus à finalité́ </a:t>
            </a:r>
            <a:r>
              <a:rPr lang="fr-FR" sz="2000" dirty="0" err="1"/>
              <a:t>professionnalisante</a:t>
            </a:r>
            <a:r>
              <a:rPr lang="fr-FR" sz="2000" dirty="0"/>
              <a:t> dans les formations académiques </a:t>
            </a:r>
            <a:br>
              <a:rPr lang="fr-FR" sz="2000" dirty="0"/>
            </a:br>
            <a:r>
              <a:rPr lang="fr-FR" sz="2000" dirty="0"/>
              <a:t>     (loi LRU, Plan Réussite en Licence, 2007; démarches et approches compétences)</a:t>
            </a:r>
          </a:p>
          <a:p>
            <a:pPr lvl="1">
              <a:spcAft>
                <a:spcPts val="600"/>
              </a:spcAft>
              <a:buFont typeface="Wingdings" panose="05000000000000000000" pitchFamily="2" charset="2"/>
              <a:buChar char="à"/>
            </a:pPr>
            <a:r>
              <a:rPr lang="fr-FR" sz="2000" dirty="0"/>
              <a:t> multiplication des diplômes professionnalisés (LP, MP; alternance)</a:t>
            </a:r>
          </a:p>
        </p:txBody>
      </p:sp>
      <p:sp>
        <p:nvSpPr>
          <p:cNvPr id="4" name="Titre 1">
            <a:extLst>
              <a:ext uri="{FF2B5EF4-FFF2-40B4-BE49-F238E27FC236}">
                <a16:creationId xmlns:a16="http://schemas.microsoft.com/office/drawing/2014/main" id="{6AC4D69B-E19A-919C-E0D3-605172A871A9}"/>
              </a:ext>
            </a:extLst>
          </p:cNvPr>
          <p:cNvSpPr txBox="1">
            <a:spLocks/>
          </p:cNvSpPr>
          <p:nvPr/>
        </p:nvSpPr>
        <p:spPr>
          <a:xfrm>
            <a:off x="183161" y="580426"/>
            <a:ext cx="11956301" cy="9998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600" b="1" dirty="0">
                <a:solidFill>
                  <a:schemeClr val="accent1">
                    <a:lumMod val="50000"/>
                  </a:schemeClr>
                </a:solidFill>
              </a:rPr>
              <a:t>2. Socio-histoire de la professionnalisation </a:t>
            </a:r>
            <a:r>
              <a:rPr lang="fr-FR" sz="2400" b="1" dirty="0">
                <a:solidFill>
                  <a:schemeClr val="tx2"/>
                </a:solidFill>
              </a:rPr>
              <a:t>(</a:t>
            </a:r>
            <a:r>
              <a:rPr lang="fr-FR" sz="2400" b="1" dirty="0" err="1">
                <a:solidFill>
                  <a:schemeClr val="tx2"/>
                </a:solidFill>
              </a:rPr>
              <a:t>Wittorski</a:t>
            </a:r>
            <a:r>
              <a:rPr lang="fr-FR" sz="2400" b="1" dirty="0">
                <a:solidFill>
                  <a:schemeClr val="tx2"/>
                </a:solidFill>
              </a:rPr>
              <a:t>, 2008, 2012)</a:t>
            </a:r>
            <a:endParaRPr lang="fr-FR" sz="3600" b="1" dirty="0">
              <a:solidFill>
                <a:schemeClr val="accent1">
                  <a:lumMod val="50000"/>
                </a:schemeClr>
              </a:solidFill>
            </a:endParaRPr>
          </a:p>
        </p:txBody>
      </p:sp>
      <p:grpSp>
        <p:nvGrpSpPr>
          <p:cNvPr id="5" name="Groupe 4">
            <a:extLst>
              <a:ext uri="{FF2B5EF4-FFF2-40B4-BE49-F238E27FC236}">
                <a16:creationId xmlns:a16="http://schemas.microsoft.com/office/drawing/2014/main" id="{1CCB5B83-294C-660E-F963-C9D9AC639D7D}"/>
              </a:ext>
            </a:extLst>
          </p:cNvPr>
          <p:cNvGrpSpPr/>
          <p:nvPr/>
        </p:nvGrpSpPr>
        <p:grpSpPr>
          <a:xfrm>
            <a:off x="-43544" y="-4101"/>
            <a:ext cx="13640942" cy="748208"/>
            <a:chOff x="-43544" y="-4101"/>
            <a:chExt cx="13640942" cy="748208"/>
          </a:xfrm>
        </p:grpSpPr>
        <p:pic>
          <p:nvPicPr>
            <p:cNvPr id="7" name="Image 6">
              <a:extLst>
                <a:ext uri="{FF2B5EF4-FFF2-40B4-BE49-F238E27FC236}">
                  <a16:creationId xmlns:a16="http://schemas.microsoft.com/office/drawing/2014/main" id="{F6EB7954-DC4A-9263-785D-6E2889E7E868}"/>
                </a:ext>
              </a:extLst>
            </p:cNvPr>
            <p:cNvPicPr>
              <a:picLocks noChangeAspect="1"/>
            </p:cNvPicPr>
            <p:nvPr/>
          </p:nvPicPr>
          <p:blipFill>
            <a:blip r:embed="rId3"/>
            <a:stretch>
              <a:fillRect/>
            </a:stretch>
          </p:blipFill>
          <p:spPr>
            <a:xfrm>
              <a:off x="0" y="0"/>
              <a:ext cx="4305901" cy="533474"/>
            </a:xfrm>
            <a:prstGeom prst="rect">
              <a:avLst/>
            </a:prstGeom>
          </p:spPr>
        </p:pic>
        <p:pic>
          <p:nvPicPr>
            <p:cNvPr id="8" name="Picture 2" descr="logo vectoriel Ministère de l'Enseignement supérieur et de la Recherche ...">
              <a:extLst>
                <a:ext uri="{FF2B5EF4-FFF2-40B4-BE49-F238E27FC236}">
                  <a16:creationId xmlns:a16="http://schemas.microsoft.com/office/drawing/2014/main" id="{6CA79D9A-0352-F558-B750-8B465FE1D3F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05901" y="-4101"/>
              <a:ext cx="1058351" cy="537575"/>
            </a:xfrm>
            <a:prstGeom prst="rect">
              <a:avLst/>
            </a:prstGeom>
            <a:noFill/>
            <a:extLst>
              <a:ext uri="{909E8E84-426E-40DD-AFC4-6F175D3DCCD1}">
                <a14:hiddenFill xmlns:a14="http://schemas.microsoft.com/office/drawing/2010/main">
                  <a:solidFill>
                    <a:srgbClr val="FFFFFF"/>
                  </a:solidFill>
                </a14:hiddenFill>
              </a:ext>
            </a:extLst>
          </p:spPr>
        </p:pic>
        <p:sp>
          <p:nvSpPr>
            <p:cNvPr id="9" name="ZoneTexte 8">
              <a:extLst>
                <a:ext uri="{FF2B5EF4-FFF2-40B4-BE49-F238E27FC236}">
                  <a16:creationId xmlns:a16="http://schemas.microsoft.com/office/drawing/2014/main" id="{03D85D8C-35E7-E6F3-CE71-D7D16850FB68}"/>
                </a:ext>
              </a:extLst>
            </p:cNvPr>
            <p:cNvSpPr txBox="1"/>
            <p:nvPr/>
          </p:nvSpPr>
          <p:spPr>
            <a:xfrm>
              <a:off x="5407796" y="5443"/>
              <a:ext cx="8189602" cy="738664"/>
            </a:xfrm>
            <a:prstGeom prst="rect">
              <a:avLst/>
            </a:prstGeom>
            <a:noFill/>
          </p:spPr>
          <p:txBody>
            <a:bodyPr wrap="square">
              <a:spAutoFit/>
            </a:bodyPr>
            <a:lstStyle/>
            <a:p>
              <a:r>
                <a:rPr lang="fr-FR" sz="1400" b="1" u="none" strike="noStrike" cap="small" baseline="0" dirty="0">
                  <a:latin typeface="Alegreya"/>
                </a:rPr>
                <a:t>Le rôle des universités dans la professionnalisation                                               </a:t>
              </a:r>
              <a:r>
                <a:rPr lang="fr-FR" sz="1400" u="none" strike="noStrike" cap="small" baseline="0" dirty="0">
                  <a:latin typeface="Alegreya"/>
                </a:rPr>
                <a:t>03/06/2025</a:t>
              </a:r>
              <a:br>
                <a:rPr lang="fr-FR" sz="1400" u="none" strike="noStrike" cap="small" baseline="0" dirty="0">
                  <a:latin typeface="Alegreya"/>
                </a:rPr>
              </a:br>
              <a:r>
                <a:rPr lang="fr-FR" sz="1400" cap="small" dirty="0">
                  <a:latin typeface="Alegreya"/>
                </a:rPr>
                <a:t>Solveig Fernagu &amp; Jean Marc </a:t>
              </a:r>
              <a:r>
                <a:rPr lang="fr-FR" sz="1400" cap="small" dirty="0" err="1">
                  <a:latin typeface="Alegreya"/>
                </a:rPr>
                <a:t>Ogier</a:t>
              </a:r>
              <a:r>
                <a:rPr lang="fr-FR" sz="1400" cap="small" dirty="0">
                  <a:latin typeface="Alegreya"/>
                </a:rPr>
                <a:t>, CESI</a:t>
              </a:r>
            </a:p>
            <a:p>
              <a:endParaRPr lang="fr-FR" sz="1400" cap="small" dirty="0">
                <a:latin typeface="Alegreya"/>
              </a:endParaRPr>
            </a:p>
          </p:txBody>
        </p:sp>
        <p:cxnSp>
          <p:nvCxnSpPr>
            <p:cNvPr id="11" name="Connecteur droit 10">
              <a:extLst>
                <a:ext uri="{FF2B5EF4-FFF2-40B4-BE49-F238E27FC236}">
                  <a16:creationId xmlns:a16="http://schemas.microsoft.com/office/drawing/2014/main" id="{A4BE82C5-1374-38C0-AED1-96856CDE7711}"/>
                </a:ext>
              </a:extLst>
            </p:cNvPr>
            <p:cNvCxnSpPr/>
            <p:nvPr/>
          </p:nvCxnSpPr>
          <p:spPr>
            <a:xfrm>
              <a:off x="-43544" y="533474"/>
              <a:ext cx="12387943" cy="0"/>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60880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593124" y="1798320"/>
            <a:ext cx="9857808" cy="586729"/>
          </a:xfrm>
        </p:spPr>
        <p:txBody>
          <a:bodyPr>
            <a:noAutofit/>
          </a:bodyPr>
          <a:lstStyle/>
          <a:p>
            <a:endParaRPr lang="fr-FR" sz="900"/>
          </a:p>
          <a:p>
            <a:pPr marL="0" indent="0">
              <a:buNone/>
            </a:pPr>
            <a:endParaRPr lang="fr-FR" sz="2400" b="1"/>
          </a:p>
          <a:p>
            <a:endParaRPr lang="fr-FR" sz="2000" i="1"/>
          </a:p>
          <a:p>
            <a:endParaRPr lang="fr-FR" sz="2000" i="1"/>
          </a:p>
        </p:txBody>
      </p:sp>
      <p:sp>
        <p:nvSpPr>
          <p:cNvPr id="4" name="Rectangle 3"/>
          <p:cNvSpPr/>
          <p:nvPr/>
        </p:nvSpPr>
        <p:spPr>
          <a:xfrm>
            <a:off x="332920" y="1603122"/>
            <a:ext cx="11265956" cy="3970318"/>
          </a:xfrm>
          <a:prstGeom prst="rect">
            <a:avLst/>
          </a:prstGeom>
        </p:spPr>
        <p:txBody>
          <a:bodyPr wrap="square">
            <a:spAutoFit/>
          </a:bodyPr>
          <a:lstStyle/>
          <a:p>
            <a:pPr marL="285750" indent="-285750">
              <a:buFont typeface="Arial" panose="020B0604020202020204" pitchFamily="34" charset="0"/>
              <a:buChar char="•"/>
            </a:pPr>
            <a:r>
              <a:rPr lang="fr-FR" sz="2400" b="1" dirty="0">
                <a:solidFill>
                  <a:srgbClr val="141413"/>
                </a:solidFill>
              </a:rPr>
              <a:t>Des recommandations (inter)nationales pour améliorer </a:t>
            </a:r>
            <a:r>
              <a:rPr lang="fr-FR" sz="2400" dirty="0">
                <a:solidFill>
                  <a:srgbClr val="141413"/>
                </a:solidFill>
              </a:rPr>
              <a:t>l’</a:t>
            </a:r>
            <a:r>
              <a:rPr lang="fr-FR" sz="2400" b="1" dirty="0">
                <a:solidFill>
                  <a:srgbClr val="141413"/>
                </a:solidFill>
              </a:rPr>
              <a:t>efficacité</a:t>
            </a:r>
            <a:r>
              <a:rPr lang="fr-FR" sz="2400" dirty="0">
                <a:solidFill>
                  <a:srgbClr val="141413"/>
                </a:solidFill>
              </a:rPr>
              <a:t> </a:t>
            </a:r>
            <a:br>
              <a:rPr lang="fr-FR" sz="2400" dirty="0">
                <a:solidFill>
                  <a:srgbClr val="141413"/>
                </a:solidFill>
              </a:rPr>
            </a:br>
            <a:r>
              <a:rPr lang="fr-FR" sz="2400" b="1" dirty="0">
                <a:solidFill>
                  <a:srgbClr val="141413"/>
                </a:solidFill>
              </a:rPr>
              <a:t>de la formation et du travail</a:t>
            </a:r>
          </a:p>
          <a:p>
            <a:pPr marL="800100" lvl="1" indent="-342900">
              <a:buFont typeface="Wingdings" panose="05000000000000000000" pitchFamily="2" charset="2"/>
              <a:buChar char="à"/>
            </a:pPr>
            <a:r>
              <a:rPr lang="fr-FR" sz="2000" dirty="0">
                <a:solidFill>
                  <a:srgbClr val="141413"/>
                </a:solidFill>
              </a:rPr>
              <a:t>Mise en place de dispositifs</a:t>
            </a:r>
            <a:r>
              <a:rPr lang="fr-FR" sz="2000" b="1" dirty="0">
                <a:solidFill>
                  <a:srgbClr val="141413"/>
                </a:solidFill>
              </a:rPr>
              <a:t> </a:t>
            </a:r>
            <a:r>
              <a:rPr lang="fr-FR" sz="2000" dirty="0">
                <a:solidFill>
                  <a:srgbClr val="141413"/>
                </a:solidFill>
              </a:rPr>
              <a:t>combinant</a:t>
            </a:r>
            <a:r>
              <a:rPr lang="fr-FR" sz="2000" b="1" dirty="0">
                <a:solidFill>
                  <a:srgbClr val="141413"/>
                </a:solidFill>
              </a:rPr>
              <a:t> </a:t>
            </a:r>
            <a:r>
              <a:rPr lang="fr-FR" sz="2000" dirty="0">
                <a:solidFill>
                  <a:srgbClr val="141413"/>
                </a:solidFill>
              </a:rPr>
              <a:t>travail, formation et dessein de professionnalisation</a:t>
            </a:r>
          </a:p>
          <a:p>
            <a:pPr marL="800100" lvl="1" indent="-342900">
              <a:buFont typeface="Wingdings" panose="05000000000000000000" pitchFamily="2" charset="2"/>
              <a:buChar char="à"/>
            </a:pPr>
            <a:r>
              <a:rPr lang="fr-FR" sz="2000" dirty="0">
                <a:solidFill>
                  <a:srgbClr val="141413"/>
                </a:solidFill>
              </a:rPr>
              <a:t>Dispositifs Imposés (pensés par autrui pour autrui: ingénierie pédagogique, de formation, des compétences) ou volontaires (autoformation, apprentissage expérientiel, opportuniste, aléatoire)</a:t>
            </a:r>
          </a:p>
          <a:p>
            <a:pPr marL="800100" lvl="1" indent="-342900">
              <a:buFont typeface="Wingdings" panose="05000000000000000000" pitchFamily="2" charset="2"/>
              <a:buChar char="à"/>
            </a:pPr>
            <a:endParaRPr lang="fr-FR" sz="2000" b="1" dirty="0">
              <a:solidFill>
                <a:srgbClr val="141413"/>
              </a:solidFill>
            </a:endParaRPr>
          </a:p>
          <a:p>
            <a:pPr marL="285750" indent="-285750">
              <a:buFont typeface="Arial" panose="020B0604020202020204" pitchFamily="34" charset="0"/>
              <a:buChar char="•"/>
            </a:pPr>
            <a:r>
              <a:rPr lang="fr-FR" sz="2400" b="1" dirty="0">
                <a:solidFill>
                  <a:srgbClr val="141413"/>
                </a:solidFill>
              </a:rPr>
              <a:t>Une vague de fond, une diversité de modalités</a:t>
            </a:r>
            <a:endParaRPr lang="fr-FR" sz="2400" dirty="0">
              <a:solidFill>
                <a:srgbClr val="141413"/>
              </a:solidFill>
            </a:endParaRPr>
          </a:p>
          <a:p>
            <a:pPr lvl="1"/>
            <a:r>
              <a:rPr lang="fr-FR" sz="2000" dirty="0">
                <a:solidFill>
                  <a:srgbClr val="141413"/>
                </a:solidFill>
                <a:sym typeface="Wingdings" panose="05000000000000000000" pitchFamily="2" charset="2"/>
              </a:rPr>
              <a:t></a:t>
            </a:r>
            <a:r>
              <a:rPr lang="fr-FR" sz="2000" i="1" dirty="0">
                <a:solidFill>
                  <a:srgbClr val="141413"/>
                </a:solidFill>
                <a:sym typeface="Wingdings" panose="05000000000000000000" pitchFamily="2" charset="2"/>
              </a:rPr>
              <a:t> </a:t>
            </a:r>
            <a:r>
              <a:rPr lang="fr-FR" sz="2000" i="1" dirty="0" err="1">
                <a:solidFill>
                  <a:srgbClr val="141413"/>
                </a:solidFill>
              </a:rPr>
              <a:t>Workplace</a:t>
            </a:r>
            <a:r>
              <a:rPr lang="fr-FR" sz="2000" i="1" dirty="0">
                <a:solidFill>
                  <a:srgbClr val="141413"/>
                </a:solidFill>
              </a:rPr>
              <a:t> Learning </a:t>
            </a:r>
            <a:r>
              <a:rPr lang="fr-FR" sz="2000" dirty="0">
                <a:solidFill>
                  <a:srgbClr val="141413"/>
                </a:solidFill>
              </a:rPr>
              <a:t>(Australie, Europe du Nord)</a:t>
            </a:r>
          </a:p>
          <a:p>
            <a:pPr lvl="1"/>
            <a:r>
              <a:rPr lang="fr-FR" sz="2000" dirty="0">
                <a:solidFill>
                  <a:srgbClr val="141413"/>
                </a:solidFill>
                <a:sym typeface="Wingdings" panose="05000000000000000000" pitchFamily="2" charset="2"/>
              </a:rPr>
              <a:t> </a:t>
            </a:r>
            <a:r>
              <a:rPr lang="fr-FR" sz="2000" dirty="0">
                <a:solidFill>
                  <a:srgbClr val="141413"/>
                </a:solidFill>
              </a:rPr>
              <a:t>alternance et système dual (Pays de l'union européenne et frontaliers) </a:t>
            </a:r>
          </a:p>
          <a:p>
            <a:pPr lvl="1"/>
            <a:r>
              <a:rPr lang="fr-FR" sz="2000" dirty="0">
                <a:solidFill>
                  <a:srgbClr val="141413"/>
                </a:solidFill>
                <a:sym typeface="Wingdings" panose="05000000000000000000" pitchFamily="2" charset="2"/>
              </a:rPr>
              <a:t> </a:t>
            </a:r>
            <a:r>
              <a:rPr lang="fr-FR" sz="2000" dirty="0">
                <a:solidFill>
                  <a:srgbClr val="141413"/>
                </a:solidFill>
              </a:rPr>
              <a:t>enseignement coopératif (Amérique du Nord )</a:t>
            </a:r>
          </a:p>
          <a:p>
            <a:pPr lvl="1"/>
            <a:r>
              <a:rPr lang="fr-FR" sz="2000" dirty="0">
                <a:solidFill>
                  <a:srgbClr val="141413"/>
                </a:solidFill>
                <a:sym typeface="Wingdings" panose="05000000000000000000" pitchFamily="2" charset="2"/>
              </a:rPr>
              <a:t> réformes de la formation professionnelle 2014, 2018 : apprentissage, </a:t>
            </a:r>
            <a:r>
              <a:rPr lang="fr-FR" sz="2000" dirty="0">
                <a:solidFill>
                  <a:srgbClr val="141413"/>
                </a:solidFill>
              </a:rPr>
              <a:t>contrat de</a:t>
            </a:r>
            <a:br>
              <a:rPr lang="fr-FR" sz="2000" dirty="0">
                <a:solidFill>
                  <a:srgbClr val="141413"/>
                </a:solidFill>
              </a:rPr>
            </a:br>
            <a:r>
              <a:rPr lang="fr-FR" sz="2000" dirty="0">
                <a:solidFill>
                  <a:srgbClr val="141413"/>
                </a:solidFill>
              </a:rPr>
              <a:t>     professionnalisation, Formation En Situation de Travail (FEST) (France)</a:t>
            </a:r>
            <a:r>
              <a:rPr lang="fr-FR" sz="2000" dirty="0">
                <a:solidFill>
                  <a:srgbClr val="141413"/>
                </a:solidFill>
                <a:sym typeface="Wingdings" panose="05000000000000000000" pitchFamily="2" charset="2"/>
              </a:rPr>
              <a:t> </a:t>
            </a:r>
            <a:endParaRPr lang="fr-FR" sz="2000" dirty="0">
              <a:solidFill>
                <a:srgbClr val="141413"/>
              </a:solidFill>
            </a:endParaRPr>
          </a:p>
        </p:txBody>
      </p:sp>
      <p:sp>
        <p:nvSpPr>
          <p:cNvPr id="5" name="Titre 1">
            <a:extLst>
              <a:ext uri="{FF2B5EF4-FFF2-40B4-BE49-F238E27FC236}">
                <a16:creationId xmlns:a16="http://schemas.microsoft.com/office/drawing/2014/main" id="{4F575F28-89B2-C231-8CFD-3C348F875426}"/>
              </a:ext>
            </a:extLst>
          </p:cNvPr>
          <p:cNvSpPr txBox="1">
            <a:spLocks/>
          </p:cNvSpPr>
          <p:nvPr/>
        </p:nvSpPr>
        <p:spPr>
          <a:xfrm>
            <a:off x="183161" y="580426"/>
            <a:ext cx="11956301" cy="9998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600" b="1" dirty="0">
                <a:solidFill>
                  <a:schemeClr val="accent1">
                    <a:lumMod val="50000"/>
                  </a:schemeClr>
                </a:solidFill>
              </a:rPr>
              <a:t>2. Socio-histoire de la professionnalisation </a:t>
            </a:r>
            <a:r>
              <a:rPr lang="fr-FR" sz="2400" b="1" dirty="0">
                <a:solidFill>
                  <a:schemeClr val="tx2"/>
                </a:solidFill>
              </a:rPr>
              <a:t>(Denoux et </a:t>
            </a:r>
            <a:r>
              <a:rPr lang="fr-FR" sz="2400" b="1" dirty="0" err="1">
                <a:solidFill>
                  <a:schemeClr val="tx2"/>
                </a:solidFill>
              </a:rPr>
              <a:t>Wittorski</a:t>
            </a:r>
            <a:r>
              <a:rPr lang="fr-FR" sz="2400" b="1" dirty="0">
                <a:solidFill>
                  <a:schemeClr val="tx2"/>
                </a:solidFill>
              </a:rPr>
              <a:t>, 2022)</a:t>
            </a:r>
            <a:endParaRPr lang="fr-FR" sz="3600" b="1" dirty="0">
              <a:solidFill>
                <a:schemeClr val="accent1">
                  <a:lumMod val="50000"/>
                </a:schemeClr>
              </a:solidFill>
            </a:endParaRPr>
          </a:p>
        </p:txBody>
      </p:sp>
      <p:grpSp>
        <p:nvGrpSpPr>
          <p:cNvPr id="6" name="Groupe 5">
            <a:extLst>
              <a:ext uri="{FF2B5EF4-FFF2-40B4-BE49-F238E27FC236}">
                <a16:creationId xmlns:a16="http://schemas.microsoft.com/office/drawing/2014/main" id="{F8C72A55-B899-C6AE-85EA-DE7E23C1CDB0}"/>
              </a:ext>
            </a:extLst>
          </p:cNvPr>
          <p:cNvGrpSpPr/>
          <p:nvPr/>
        </p:nvGrpSpPr>
        <p:grpSpPr>
          <a:xfrm>
            <a:off x="-43544" y="-4101"/>
            <a:ext cx="13640942" cy="748208"/>
            <a:chOff x="-43544" y="-4101"/>
            <a:chExt cx="13640942" cy="748208"/>
          </a:xfrm>
        </p:grpSpPr>
        <p:pic>
          <p:nvPicPr>
            <p:cNvPr id="7" name="Image 6">
              <a:extLst>
                <a:ext uri="{FF2B5EF4-FFF2-40B4-BE49-F238E27FC236}">
                  <a16:creationId xmlns:a16="http://schemas.microsoft.com/office/drawing/2014/main" id="{BC632830-398E-74CF-F6C5-658A04B0E02C}"/>
                </a:ext>
              </a:extLst>
            </p:cNvPr>
            <p:cNvPicPr>
              <a:picLocks noChangeAspect="1"/>
            </p:cNvPicPr>
            <p:nvPr/>
          </p:nvPicPr>
          <p:blipFill>
            <a:blip r:embed="rId3"/>
            <a:stretch>
              <a:fillRect/>
            </a:stretch>
          </p:blipFill>
          <p:spPr>
            <a:xfrm>
              <a:off x="0" y="0"/>
              <a:ext cx="4305901" cy="533474"/>
            </a:xfrm>
            <a:prstGeom prst="rect">
              <a:avLst/>
            </a:prstGeom>
          </p:spPr>
        </p:pic>
        <p:pic>
          <p:nvPicPr>
            <p:cNvPr id="8" name="Picture 2" descr="logo vectoriel Ministère de l'Enseignement supérieur et de la Recherche ...">
              <a:extLst>
                <a:ext uri="{FF2B5EF4-FFF2-40B4-BE49-F238E27FC236}">
                  <a16:creationId xmlns:a16="http://schemas.microsoft.com/office/drawing/2014/main" id="{263AFD70-FD94-0DBC-460C-BC2E1238D1E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05901" y="-4101"/>
              <a:ext cx="1058351" cy="537575"/>
            </a:xfrm>
            <a:prstGeom prst="rect">
              <a:avLst/>
            </a:prstGeom>
            <a:noFill/>
            <a:extLst>
              <a:ext uri="{909E8E84-426E-40DD-AFC4-6F175D3DCCD1}">
                <a14:hiddenFill xmlns:a14="http://schemas.microsoft.com/office/drawing/2010/main">
                  <a:solidFill>
                    <a:srgbClr val="FFFFFF"/>
                  </a:solidFill>
                </a14:hiddenFill>
              </a:ext>
            </a:extLst>
          </p:spPr>
        </p:pic>
        <p:sp>
          <p:nvSpPr>
            <p:cNvPr id="9" name="ZoneTexte 8">
              <a:extLst>
                <a:ext uri="{FF2B5EF4-FFF2-40B4-BE49-F238E27FC236}">
                  <a16:creationId xmlns:a16="http://schemas.microsoft.com/office/drawing/2014/main" id="{669448AA-B235-99A9-2EED-B8A292826F65}"/>
                </a:ext>
              </a:extLst>
            </p:cNvPr>
            <p:cNvSpPr txBox="1"/>
            <p:nvPr/>
          </p:nvSpPr>
          <p:spPr>
            <a:xfrm>
              <a:off x="5407796" y="5443"/>
              <a:ext cx="8189602" cy="738664"/>
            </a:xfrm>
            <a:prstGeom prst="rect">
              <a:avLst/>
            </a:prstGeom>
            <a:noFill/>
          </p:spPr>
          <p:txBody>
            <a:bodyPr wrap="square">
              <a:spAutoFit/>
            </a:bodyPr>
            <a:lstStyle/>
            <a:p>
              <a:r>
                <a:rPr lang="fr-FR" sz="1400" b="1" u="none" strike="noStrike" cap="small" baseline="0" dirty="0">
                  <a:latin typeface="Alegreya"/>
                </a:rPr>
                <a:t>Le rôle des universités dans la professionnalisation                                               </a:t>
              </a:r>
              <a:r>
                <a:rPr lang="fr-FR" sz="1400" u="none" strike="noStrike" cap="small" baseline="0" dirty="0">
                  <a:latin typeface="Alegreya"/>
                </a:rPr>
                <a:t>03/06/2025</a:t>
              </a:r>
              <a:br>
                <a:rPr lang="fr-FR" sz="1400" u="none" strike="noStrike" cap="small" baseline="0" dirty="0">
                  <a:latin typeface="Alegreya"/>
                </a:rPr>
              </a:br>
              <a:r>
                <a:rPr lang="fr-FR" sz="1400" cap="small" dirty="0">
                  <a:latin typeface="Alegreya"/>
                </a:rPr>
                <a:t>Solveig Fernagu &amp; Jean Marc </a:t>
              </a:r>
              <a:r>
                <a:rPr lang="fr-FR" sz="1400" cap="small" dirty="0" err="1">
                  <a:latin typeface="Alegreya"/>
                </a:rPr>
                <a:t>Ogier</a:t>
              </a:r>
              <a:r>
                <a:rPr lang="fr-FR" sz="1400" cap="small" dirty="0">
                  <a:latin typeface="Alegreya"/>
                </a:rPr>
                <a:t>, CESI</a:t>
              </a:r>
            </a:p>
            <a:p>
              <a:endParaRPr lang="fr-FR" sz="1400" cap="small" dirty="0">
                <a:latin typeface="Alegreya"/>
              </a:endParaRPr>
            </a:p>
          </p:txBody>
        </p:sp>
        <p:cxnSp>
          <p:nvCxnSpPr>
            <p:cNvPr id="11" name="Connecteur droit 10">
              <a:extLst>
                <a:ext uri="{FF2B5EF4-FFF2-40B4-BE49-F238E27FC236}">
                  <a16:creationId xmlns:a16="http://schemas.microsoft.com/office/drawing/2014/main" id="{827F8DC6-2DF9-D6A1-94EE-B77426E2FC48}"/>
                </a:ext>
              </a:extLst>
            </p:cNvPr>
            <p:cNvCxnSpPr/>
            <p:nvPr/>
          </p:nvCxnSpPr>
          <p:spPr>
            <a:xfrm>
              <a:off x="-43544" y="533474"/>
              <a:ext cx="12387943" cy="0"/>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70911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593124" y="1798320"/>
            <a:ext cx="9857808" cy="586729"/>
          </a:xfrm>
        </p:spPr>
        <p:txBody>
          <a:bodyPr>
            <a:noAutofit/>
          </a:bodyPr>
          <a:lstStyle/>
          <a:p>
            <a:endParaRPr lang="fr-FR" sz="900"/>
          </a:p>
          <a:p>
            <a:pPr marL="0" indent="0">
              <a:buNone/>
            </a:pPr>
            <a:endParaRPr lang="fr-FR" sz="2400" b="1"/>
          </a:p>
          <a:p>
            <a:endParaRPr lang="fr-FR" sz="2000" i="1"/>
          </a:p>
          <a:p>
            <a:endParaRPr lang="fr-FR" sz="2000" i="1"/>
          </a:p>
        </p:txBody>
      </p:sp>
      <p:sp>
        <p:nvSpPr>
          <p:cNvPr id="4" name="Rectangle 3"/>
          <p:cNvSpPr/>
          <p:nvPr/>
        </p:nvSpPr>
        <p:spPr>
          <a:xfrm>
            <a:off x="343119" y="1627185"/>
            <a:ext cx="11265956" cy="4216539"/>
          </a:xfrm>
          <a:prstGeom prst="rect">
            <a:avLst/>
          </a:prstGeom>
        </p:spPr>
        <p:txBody>
          <a:bodyPr wrap="square">
            <a:spAutoFit/>
          </a:bodyPr>
          <a:lstStyle/>
          <a:p>
            <a:pPr marL="285750" indent="-285750">
              <a:buFont typeface="Arial" panose="020B0604020202020204" pitchFamily="34" charset="0"/>
              <a:buChar char="•"/>
            </a:pPr>
            <a:r>
              <a:rPr lang="fr-FR" sz="2400" b="1" dirty="0">
                <a:solidFill>
                  <a:srgbClr val="141413"/>
                </a:solidFill>
              </a:rPr>
              <a:t>Un consensus </a:t>
            </a:r>
            <a:endParaRPr lang="fr-FR" dirty="0">
              <a:solidFill>
                <a:srgbClr val="141413"/>
              </a:solidFill>
            </a:endParaRPr>
          </a:p>
          <a:p>
            <a:pPr lvl="1"/>
            <a:r>
              <a:rPr lang="fr-FR" sz="2000" dirty="0">
                <a:solidFill>
                  <a:srgbClr val="141413"/>
                </a:solidFill>
                <a:sym typeface="Wingdings" panose="05000000000000000000" pitchFamily="2" charset="2"/>
              </a:rPr>
              <a:t></a:t>
            </a:r>
            <a:r>
              <a:rPr lang="fr-FR" dirty="0">
                <a:solidFill>
                  <a:srgbClr val="141413"/>
                </a:solidFill>
                <a:sym typeface="Wingdings" panose="05000000000000000000" pitchFamily="2" charset="2"/>
              </a:rPr>
              <a:t> </a:t>
            </a:r>
            <a:r>
              <a:rPr lang="fr-FR" sz="2000" dirty="0">
                <a:solidFill>
                  <a:srgbClr val="141413"/>
                </a:solidFill>
                <a:sym typeface="Wingdings" panose="05000000000000000000" pitchFamily="2" charset="2"/>
              </a:rPr>
              <a:t>d</a:t>
            </a:r>
            <a:r>
              <a:rPr lang="fr-FR" sz="2000" dirty="0">
                <a:solidFill>
                  <a:srgbClr val="141413"/>
                </a:solidFill>
              </a:rPr>
              <a:t>évelopper et renforcer les relations travail - formation - professionnalisation</a:t>
            </a:r>
          </a:p>
          <a:p>
            <a:pPr lvl="1"/>
            <a:r>
              <a:rPr lang="fr-FR" sz="2000" dirty="0">
                <a:solidFill>
                  <a:srgbClr val="141413"/>
                </a:solidFill>
                <a:sym typeface="Wingdings" panose="05000000000000000000" pitchFamily="2" charset="2"/>
              </a:rPr>
              <a:t> réfléchir aux </a:t>
            </a:r>
            <a:r>
              <a:rPr lang="fr-FR" sz="2000" dirty="0">
                <a:solidFill>
                  <a:srgbClr val="141413"/>
                </a:solidFill>
              </a:rPr>
              <a:t>enjeux socioprofessionnels et scientifiques sous-jacents</a:t>
            </a:r>
          </a:p>
          <a:p>
            <a:endParaRPr lang="fr-FR" dirty="0">
              <a:solidFill>
                <a:srgbClr val="141413"/>
              </a:solidFill>
            </a:endParaRPr>
          </a:p>
          <a:p>
            <a:pPr marL="285750" indent="-285750">
              <a:buFont typeface="Arial" panose="020B0604020202020204" pitchFamily="34" charset="0"/>
              <a:buChar char="•"/>
            </a:pPr>
            <a:r>
              <a:rPr lang="fr-FR" sz="2400" b="1" dirty="0">
                <a:solidFill>
                  <a:srgbClr val="141413"/>
                </a:solidFill>
              </a:rPr>
              <a:t>Des questionnements indispensables </a:t>
            </a:r>
            <a:br>
              <a:rPr lang="fr-FR" sz="2400" b="1" dirty="0">
                <a:solidFill>
                  <a:srgbClr val="141413"/>
                </a:solidFill>
              </a:rPr>
            </a:br>
            <a:r>
              <a:rPr lang="fr-FR" sz="2400" b="1" dirty="0">
                <a:solidFill>
                  <a:srgbClr val="141413"/>
                </a:solidFill>
              </a:rPr>
              <a:t>pour construire le « mouvement » de la professionnalisation</a:t>
            </a:r>
          </a:p>
          <a:p>
            <a:pPr marL="285750" indent="-285750">
              <a:buFont typeface="Arial" panose="020B0604020202020204" pitchFamily="34" charset="0"/>
              <a:buChar char="•"/>
            </a:pPr>
            <a:endParaRPr lang="fr-FR" dirty="0">
              <a:solidFill>
                <a:srgbClr val="141413"/>
              </a:solidFill>
            </a:endParaRPr>
          </a:p>
          <a:p>
            <a:pPr marL="971550" lvl="1" indent="-514350">
              <a:buFont typeface="+mj-lt"/>
              <a:buAutoNum type="arabicPeriod"/>
            </a:pPr>
            <a:r>
              <a:rPr lang="fr-FR" sz="2000" dirty="0">
                <a:solidFill>
                  <a:srgbClr val="141413"/>
                </a:solidFill>
              </a:rPr>
              <a:t>quels sont les principaux concepts convoqués ?</a:t>
            </a:r>
          </a:p>
          <a:p>
            <a:pPr marL="971550" lvl="1" indent="-514350">
              <a:buFont typeface="+mj-lt"/>
              <a:buAutoNum type="arabicPeriod"/>
            </a:pPr>
            <a:r>
              <a:rPr lang="fr-FR" sz="2000" dirty="0">
                <a:solidFill>
                  <a:srgbClr val="141413"/>
                </a:solidFill>
              </a:rPr>
              <a:t>quelles sont les principales théories développées? </a:t>
            </a:r>
          </a:p>
          <a:p>
            <a:pPr marL="971550" lvl="1" indent="-514350">
              <a:buFont typeface="+mj-lt"/>
              <a:buAutoNum type="arabicPeriod"/>
            </a:pPr>
            <a:r>
              <a:rPr lang="fr-FR" sz="2000" dirty="0">
                <a:solidFill>
                  <a:srgbClr val="141413"/>
                </a:solidFill>
              </a:rPr>
              <a:t>quelles sont les approches méthodologiques, niveaux et cadres d’analyse adoptés pour examiner, expliquer et comprendre </a:t>
            </a:r>
            <a:r>
              <a:rPr lang="fr-FR" sz="2000" dirty="0"/>
              <a:t>ces rapports </a:t>
            </a:r>
            <a:r>
              <a:rPr lang="fr-FR" sz="2000" dirty="0">
                <a:solidFill>
                  <a:srgbClr val="141413"/>
                </a:solidFill>
              </a:rPr>
              <a:t>travail - formation - professionnalisation selon les terrains investigués?</a:t>
            </a:r>
          </a:p>
          <a:p>
            <a:pPr marL="800100" lvl="1" indent="-342900">
              <a:buFont typeface="Wingdings" panose="05000000000000000000" pitchFamily="2" charset="2"/>
              <a:buChar char="à"/>
            </a:pPr>
            <a:endParaRPr lang="fr-FR" sz="2000" b="1" dirty="0">
              <a:solidFill>
                <a:srgbClr val="141413"/>
              </a:solidFill>
            </a:endParaRPr>
          </a:p>
        </p:txBody>
      </p:sp>
      <p:sp>
        <p:nvSpPr>
          <p:cNvPr id="7" name="Titre 1">
            <a:extLst>
              <a:ext uri="{FF2B5EF4-FFF2-40B4-BE49-F238E27FC236}">
                <a16:creationId xmlns:a16="http://schemas.microsoft.com/office/drawing/2014/main" id="{86967412-5A02-27BA-0A5A-A01C64FB0EBA}"/>
              </a:ext>
            </a:extLst>
          </p:cNvPr>
          <p:cNvSpPr txBox="1">
            <a:spLocks/>
          </p:cNvSpPr>
          <p:nvPr/>
        </p:nvSpPr>
        <p:spPr>
          <a:xfrm>
            <a:off x="183161" y="580426"/>
            <a:ext cx="11956301" cy="9998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800" b="1" dirty="0">
                <a:solidFill>
                  <a:schemeClr val="accent1">
                    <a:lumMod val="50000"/>
                  </a:schemeClr>
                </a:solidFill>
              </a:rPr>
              <a:t>2. Socio-histoire de la professionnalisation </a:t>
            </a:r>
            <a:r>
              <a:rPr lang="fr-FR" sz="2400" b="1" dirty="0">
                <a:solidFill>
                  <a:schemeClr val="tx2"/>
                </a:solidFill>
              </a:rPr>
              <a:t>(Denoux et </a:t>
            </a:r>
            <a:r>
              <a:rPr lang="fr-FR" sz="2400" b="1" dirty="0" err="1">
                <a:solidFill>
                  <a:schemeClr val="tx2"/>
                </a:solidFill>
              </a:rPr>
              <a:t>Wittorski</a:t>
            </a:r>
            <a:r>
              <a:rPr lang="fr-FR" sz="2400" b="1" dirty="0">
                <a:solidFill>
                  <a:schemeClr val="tx2"/>
                </a:solidFill>
              </a:rPr>
              <a:t>, 2022)(suite)</a:t>
            </a:r>
            <a:endParaRPr lang="fr-FR" sz="3600" b="1" dirty="0">
              <a:solidFill>
                <a:schemeClr val="accent1">
                  <a:lumMod val="50000"/>
                </a:schemeClr>
              </a:solidFill>
            </a:endParaRPr>
          </a:p>
        </p:txBody>
      </p:sp>
      <p:grpSp>
        <p:nvGrpSpPr>
          <p:cNvPr id="8" name="Groupe 7">
            <a:extLst>
              <a:ext uri="{FF2B5EF4-FFF2-40B4-BE49-F238E27FC236}">
                <a16:creationId xmlns:a16="http://schemas.microsoft.com/office/drawing/2014/main" id="{6DEAB656-E764-580D-2638-E3681F61D986}"/>
              </a:ext>
            </a:extLst>
          </p:cNvPr>
          <p:cNvGrpSpPr/>
          <p:nvPr/>
        </p:nvGrpSpPr>
        <p:grpSpPr>
          <a:xfrm>
            <a:off x="-43544" y="-4101"/>
            <a:ext cx="13640942" cy="748208"/>
            <a:chOff x="-43544" y="-4101"/>
            <a:chExt cx="13640942" cy="748208"/>
          </a:xfrm>
        </p:grpSpPr>
        <p:pic>
          <p:nvPicPr>
            <p:cNvPr id="9" name="Image 8">
              <a:extLst>
                <a:ext uri="{FF2B5EF4-FFF2-40B4-BE49-F238E27FC236}">
                  <a16:creationId xmlns:a16="http://schemas.microsoft.com/office/drawing/2014/main" id="{32BB623E-3EDE-6752-AE36-DB055A4AEB81}"/>
                </a:ext>
              </a:extLst>
            </p:cNvPr>
            <p:cNvPicPr>
              <a:picLocks noChangeAspect="1"/>
            </p:cNvPicPr>
            <p:nvPr/>
          </p:nvPicPr>
          <p:blipFill>
            <a:blip r:embed="rId3"/>
            <a:stretch>
              <a:fillRect/>
            </a:stretch>
          </p:blipFill>
          <p:spPr>
            <a:xfrm>
              <a:off x="0" y="0"/>
              <a:ext cx="4305901" cy="533474"/>
            </a:xfrm>
            <a:prstGeom prst="rect">
              <a:avLst/>
            </a:prstGeom>
          </p:spPr>
        </p:pic>
        <p:pic>
          <p:nvPicPr>
            <p:cNvPr id="11" name="Picture 2" descr="logo vectoriel Ministère de l'Enseignement supérieur et de la Recherche ...">
              <a:extLst>
                <a:ext uri="{FF2B5EF4-FFF2-40B4-BE49-F238E27FC236}">
                  <a16:creationId xmlns:a16="http://schemas.microsoft.com/office/drawing/2014/main" id="{D58E3777-2FB9-CF45-AABF-F616F51A97B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05901" y="-4101"/>
              <a:ext cx="1058351" cy="537575"/>
            </a:xfrm>
            <a:prstGeom prst="rect">
              <a:avLst/>
            </a:prstGeom>
            <a:noFill/>
            <a:extLst>
              <a:ext uri="{909E8E84-426E-40DD-AFC4-6F175D3DCCD1}">
                <a14:hiddenFill xmlns:a14="http://schemas.microsoft.com/office/drawing/2010/main">
                  <a:solidFill>
                    <a:srgbClr val="FFFFFF"/>
                  </a:solidFill>
                </a14:hiddenFill>
              </a:ext>
            </a:extLst>
          </p:spPr>
        </p:pic>
        <p:sp>
          <p:nvSpPr>
            <p:cNvPr id="13" name="ZoneTexte 12">
              <a:extLst>
                <a:ext uri="{FF2B5EF4-FFF2-40B4-BE49-F238E27FC236}">
                  <a16:creationId xmlns:a16="http://schemas.microsoft.com/office/drawing/2014/main" id="{AD2F8288-7B1D-88B6-E443-83482DF02B66}"/>
                </a:ext>
              </a:extLst>
            </p:cNvPr>
            <p:cNvSpPr txBox="1"/>
            <p:nvPr/>
          </p:nvSpPr>
          <p:spPr>
            <a:xfrm>
              <a:off x="5407796" y="5443"/>
              <a:ext cx="8189602" cy="738664"/>
            </a:xfrm>
            <a:prstGeom prst="rect">
              <a:avLst/>
            </a:prstGeom>
            <a:noFill/>
          </p:spPr>
          <p:txBody>
            <a:bodyPr wrap="square">
              <a:spAutoFit/>
            </a:bodyPr>
            <a:lstStyle/>
            <a:p>
              <a:r>
                <a:rPr lang="fr-FR" sz="1400" b="1" u="none" strike="noStrike" cap="small" baseline="0" dirty="0">
                  <a:latin typeface="Alegreya"/>
                </a:rPr>
                <a:t>Le rôle des universités dans la professionnalisation                                               </a:t>
              </a:r>
              <a:r>
                <a:rPr lang="fr-FR" sz="1400" u="none" strike="noStrike" cap="small" baseline="0" dirty="0">
                  <a:latin typeface="Alegreya"/>
                </a:rPr>
                <a:t>03/06/2025</a:t>
              </a:r>
              <a:br>
                <a:rPr lang="fr-FR" sz="1400" u="none" strike="noStrike" cap="small" baseline="0" dirty="0">
                  <a:latin typeface="Alegreya"/>
                </a:rPr>
              </a:br>
              <a:r>
                <a:rPr lang="fr-FR" sz="1400" cap="small" dirty="0">
                  <a:latin typeface="Alegreya"/>
                </a:rPr>
                <a:t>Solveig Fernagu &amp; Jean Marc </a:t>
              </a:r>
              <a:r>
                <a:rPr lang="fr-FR" sz="1400" cap="small" dirty="0" err="1">
                  <a:latin typeface="Alegreya"/>
                </a:rPr>
                <a:t>Ogier</a:t>
              </a:r>
              <a:r>
                <a:rPr lang="fr-FR" sz="1400" cap="small" dirty="0">
                  <a:latin typeface="Alegreya"/>
                </a:rPr>
                <a:t>, CESI</a:t>
              </a:r>
            </a:p>
            <a:p>
              <a:endParaRPr lang="fr-FR" sz="1400" cap="small" dirty="0">
                <a:latin typeface="Alegreya"/>
              </a:endParaRPr>
            </a:p>
          </p:txBody>
        </p:sp>
        <p:cxnSp>
          <p:nvCxnSpPr>
            <p:cNvPr id="14" name="Connecteur droit 13">
              <a:extLst>
                <a:ext uri="{FF2B5EF4-FFF2-40B4-BE49-F238E27FC236}">
                  <a16:creationId xmlns:a16="http://schemas.microsoft.com/office/drawing/2014/main" id="{2F653579-751E-D17D-3A7E-07367C7EC71D}"/>
                </a:ext>
              </a:extLst>
            </p:cNvPr>
            <p:cNvCxnSpPr/>
            <p:nvPr/>
          </p:nvCxnSpPr>
          <p:spPr>
            <a:xfrm>
              <a:off x="-43544" y="533474"/>
              <a:ext cx="12387943" cy="0"/>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16263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271238EA-F88C-3E89-91E0-91B42DB616D7}"/>
              </a:ext>
            </a:extLst>
          </p:cNvPr>
          <p:cNvSpPr>
            <a:spLocks noGrp="1"/>
          </p:cNvSpPr>
          <p:nvPr>
            <p:ph type="title"/>
          </p:nvPr>
        </p:nvSpPr>
        <p:spPr>
          <a:xfrm>
            <a:off x="524456" y="3447765"/>
            <a:ext cx="11956301" cy="999808"/>
          </a:xfrm>
        </p:spPr>
        <p:txBody>
          <a:bodyPr>
            <a:noAutofit/>
          </a:bodyPr>
          <a:lstStyle/>
          <a:p>
            <a:r>
              <a:rPr lang="fr-FR" sz="3600" b="1" dirty="0">
                <a:solidFill>
                  <a:schemeClr val="accent1">
                    <a:lumMod val="50000"/>
                  </a:schemeClr>
                </a:solidFill>
              </a:rPr>
              <a:t>3. La professionnalisation : une question sociale vive</a:t>
            </a:r>
            <a:br>
              <a:rPr lang="fr-FR" sz="3600" b="1" dirty="0">
                <a:solidFill>
                  <a:schemeClr val="accent1">
                    <a:lumMod val="50000"/>
                  </a:schemeClr>
                </a:solidFill>
              </a:rPr>
            </a:br>
            <a:r>
              <a:rPr lang="fr-FR" sz="3600" b="1" dirty="0">
                <a:solidFill>
                  <a:schemeClr val="accent1">
                    <a:lumMod val="50000"/>
                  </a:schemeClr>
                </a:solidFill>
              </a:rPr>
              <a:t>     </a:t>
            </a:r>
          </a:p>
        </p:txBody>
      </p:sp>
      <p:grpSp>
        <p:nvGrpSpPr>
          <p:cNvPr id="10" name="Groupe 9">
            <a:extLst>
              <a:ext uri="{FF2B5EF4-FFF2-40B4-BE49-F238E27FC236}">
                <a16:creationId xmlns:a16="http://schemas.microsoft.com/office/drawing/2014/main" id="{CC0609FF-810C-6634-893E-3FF00A18CF43}"/>
              </a:ext>
            </a:extLst>
          </p:cNvPr>
          <p:cNvGrpSpPr/>
          <p:nvPr/>
        </p:nvGrpSpPr>
        <p:grpSpPr>
          <a:xfrm>
            <a:off x="0" y="-44027"/>
            <a:ext cx="12192000" cy="2539164"/>
            <a:chOff x="0" y="-44027"/>
            <a:chExt cx="12192000" cy="2539164"/>
          </a:xfrm>
        </p:grpSpPr>
        <p:pic>
          <p:nvPicPr>
            <p:cNvPr id="11" name="Image 10">
              <a:extLst>
                <a:ext uri="{FF2B5EF4-FFF2-40B4-BE49-F238E27FC236}">
                  <a16:creationId xmlns:a16="http://schemas.microsoft.com/office/drawing/2014/main" id="{5F9E5509-D4AE-A3EE-C499-6F4257A266E6}"/>
                </a:ext>
              </a:extLst>
            </p:cNvPr>
            <p:cNvPicPr>
              <a:picLocks noChangeAspect="1"/>
            </p:cNvPicPr>
            <p:nvPr/>
          </p:nvPicPr>
          <p:blipFill>
            <a:blip r:embed="rId2"/>
            <a:srcRect b="28861"/>
            <a:stretch/>
          </p:blipFill>
          <p:spPr>
            <a:xfrm>
              <a:off x="0" y="-44027"/>
              <a:ext cx="12192000" cy="2539164"/>
            </a:xfrm>
            <a:prstGeom prst="rect">
              <a:avLst/>
            </a:prstGeom>
          </p:spPr>
        </p:pic>
        <p:sp>
          <p:nvSpPr>
            <p:cNvPr id="12" name="ZoneTexte 11">
              <a:extLst>
                <a:ext uri="{FF2B5EF4-FFF2-40B4-BE49-F238E27FC236}">
                  <a16:creationId xmlns:a16="http://schemas.microsoft.com/office/drawing/2014/main" id="{AE31F117-D257-0897-09DB-FD26E2A4F9B2}"/>
                </a:ext>
              </a:extLst>
            </p:cNvPr>
            <p:cNvSpPr txBox="1"/>
            <p:nvPr/>
          </p:nvSpPr>
          <p:spPr>
            <a:xfrm>
              <a:off x="6558520" y="1913742"/>
              <a:ext cx="4972833" cy="369332"/>
            </a:xfrm>
            <a:prstGeom prst="rect">
              <a:avLst/>
            </a:prstGeom>
            <a:noFill/>
          </p:spPr>
          <p:txBody>
            <a:bodyPr wrap="square" rtlCol="0">
              <a:spAutoFit/>
            </a:bodyPr>
            <a:lstStyle/>
            <a:p>
              <a:pPr algn="r"/>
              <a:r>
                <a:rPr lang="fr-FR" b="1" dirty="0">
                  <a:solidFill>
                    <a:schemeClr val="bg1"/>
                  </a:solidFill>
                </a:rPr>
                <a:t>Solveig Fernagu &amp; Jean Marc </a:t>
              </a:r>
              <a:r>
                <a:rPr lang="fr-FR" b="1" dirty="0" err="1">
                  <a:solidFill>
                    <a:schemeClr val="bg1"/>
                  </a:solidFill>
                </a:rPr>
                <a:t>Ogier</a:t>
              </a:r>
              <a:endParaRPr lang="fr-FR" b="1" dirty="0">
                <a:solidFill>
                  <a:schemeClr val="bg1"/>
                </a:solidFill>
              </a:endParaRPr>
            </a:p>
          </p:txBody>
        </p:sp>
        <p:sp>
          <p:nvSpPr>
            <p:cNvPr id="13" name="ZoneTexte 12">
              <a:extLst>
                <a:ext uri="{FF2B5EF4-FFF2-40B4-BE49-F238E27FC236}">
                  <a16:creationId xmlns:a16="http://schemas.microsoft.com/office/drawing/2014/main" id="{13FAAE7C-D6EB-48C1-1331-29A970C95667}"/>
                </a:ext>
              </a:extLst>
            </p:cNvPr>
            <p:cNvSpPr txBox="1"/>
            <p:nvPr/>
          </p:nvSpPr>
          <p:spPr>
            <a:xfrm>
              <a:off x="3155516" y="1908409"/>
              <a:ext cx="6306854" cy="369332"/>
            </a:xfrm>
            <a:prstGeom prst="rect">
              <a:avLst/>
            </a:prstGeom>
            <a:noFill/>
          </p:spPr>
          <p:txBody>
            <a:bodyPr wrap="square">
              <a:spAutoFit/>
            </a:bodyPr>
            <a:lstStyle/>
            <a:p>
              <a:r>
                <a:rPr lang="fr-FR" sz="1800" b="1" u="none" strike="noStrike" baseline="0" dirty="0">
                  <a:solidFill>
                    <a:schemeClr val="bg1"/>
                  </a:solidFill>
                  <a:latin typeface="Calibri" panose="020F0502020204030204" pitchFamily="34" charset="0"/>
                </a:rPr>
                <a:t>Le rôle des universités dans la professionnalisation, </a:t>
              </a:r>
              <a:endParaRPr lang="fr-FR" dirty="0">
                <a:solidFill>
                  <a:schemeClr val="bg1"/>
                </a:solidFill>
              </a:endParaRPr>
            </a:p>
          </p:txBody>
        </p:sp>
      </p:grpSp>
    </p:spTree>
    <p:extLst>
      <p:ext uri="{BB962C8B-B14F-4D97-AF65-F5344CB8AC3E}">
        <p14:creationId xmlns:p14="http://schemas.microsoft.com/office/powerpoint/2010/main" val="9357906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60770" y="1551282"/>
            <a:ext cx="11265956" cy="4862870"/>
          </a:xfrm>
          <a:prstGeom prst="rect">
            <a:avLst/>
          </a:prstGeom>
        </p:spPr>
        <p:txBody>
          <a:bodyPr wrap="square" lIns="91440" tIns="45720" rIns="91440" bIns="45720" anchor="t">
            <a:spAutoFit/>
          </a:bodyPr>
          <a:lstStyle/>
          <a:p>
            <a:pPr marL="285750" indent="-285750">
              <a:buFont typeface="Arial" panose="020B0604020202020204" pitchFamily="34" charset="0"/>
              <a:buChar char="•"/>
            </a:pPr>
            <a:r>
              <a:rPr lang="fr-FR" sz="2400" b="1" dirty="0"/>
              <a:t>De vifs débats au sein du système </a:t>
            </a:r>
            <a:r>
              <a:rPr lang="fr-FR" sz="2400" b="1" dirty="0" err="1"/>
              <a:t>formation-emploi</a:t>
            </a:r>
            <a:r>
              <a:rPr lang="fr-FR" sz="2400" b="1" dirty="0"/>
              <a:t> </a:t>
            </a:r>
          </a:p>
          <a:p>
            <a:pPr lvl="1"/>
            <a:r>
              <a:rPr lang="fr-FR" sz="2000" dirty="0">
                <a:sym typeface="Wingdings" panose="05000000000000000000" pitchFamily="2" charset="2"/>
              </a:rPr>
              <a:t> </a:t>
            </a:r>
            <a:r>
              <a:rPr lang="fr-FR" sz="2000" dirty="0"/>
              <a:t>modes de gouvernance, adaptation à la réforme LMD, évaluation par des standards internationaux,</a:t>
            </a:r>
            <a:br>
              <a:rPr lang="fr-FR" sz="2000" dirty="0"/>
            </a:br>
            <a:r>
              <a:rPr lang="fr-FR" sz="2000" dirty="0"/>
              <a:t>     développement de la pédagogie universitaire, etc.</a:t>
            </a:r>
          </a:p>
          <a:p>
            <a:endParaRPr lang="fr-FR" dirty="0"/>
          </a:p>
          <a:p>
            <a:pPr marL="285750" indent="-285750">
              <a:buFont typeface="Arial" panose="020B0604020202020204" pitchFamily="34" charset="0"/>
              <a:buChar char="•"/>
            </a:pPr>
            <a:r>
              <a:rPr lang="fr-FR" sz="2400" b="1" dirty="0"/>
              <a:t>Des problématiques spécifiques, des questions particulières</a:t>
            </a:r>
          </a:p>
          <a:p>
            <a:pPr lvl="1"/>
            <a:r>
              <a:rPr lang="fr-FR" sz="2000" dirty="0">
                <a:sym typeface="Wingdings" panose="05000000000000000000" pitchFamily="2" charset="2"/>
              </a:rPr>
              <a:t> didactiques : </a:t>
            </a:r>
            <a:r>
              <a:rPr lang="fr-FR" sz="2000" dirty="0"/>
              <a:t>savoirs académiques dans l’</a:t>
            </a:r>
            <a:r>
              <a:rPr lang="fr-FR" sz="2000" dirty="0" err="1"/>
              <a:t>Universite</a:t>
            </a:r>
            <a:r>
              <a:rPr lang="fr-FR" sz="2000" dirty="0"/>
              <a:t>́ française </a:t>
            </a:r>
          </a:p>
          <a:p>
            <a:pPr lvl="1"/>
            <a:r>
              <a:rPr lang="fr-FR" sz="2000" dirty="0">
                <a:sym typeface="Wingdings" panose="05000000000000000000" pitchFamily="2" charset="2"/>
              </a:rPr>
              <a:t>  économiques : </a:t>
            </a:r>
            <a:r>
              <a:rPr lang="fr-FR" sz="2000" dirty="0"/>
              <a:t>relations université – société (monde économique)</a:t>
            </a:r>
          </a:p>
          <a:p>
            <a:pPr lvl="1"/>
            <a:r>
              <a:rPr lang="fr-FR" sz="2000" dirty="0">
                <a:sym typeface="Wingdings" panose="05000000000000000000" pitchFamily="2" charset="2"/>
              </a:rPr>
              <a:t>  pédagogiques : </a:t>
            </a:r>
            <a:r>
              <a:rPr lang="fr-FR" sz="2000" dirty="0"/>
              <a:t>compétences des enseignants-chercheurs </a:t>
            </a:r>
          </a:p>
          <a:p>
            <a:pPr marL="800100" lvl="1" indent="-342900">
              <a:buFont typeface="Wingdings" panose="05000000000000000000" pitchFamily="2" charset="2"/>
              <a:buChar char="à"/>
            </a:pPr>
            <a:r>
              <a:rPr lang="fr-FR" sz="2000" dirty="0">
                <a:sym typeface="Wingdings" panose="05000000000000000000" pitchFamily="2" charset="2"/>
              </a:rPr>
              <a:t>épistémologiques : </a:t>
            </a:r>
            <a:r>
              <a:rPr lang="fr-FR" sz="2000" dirty="0"/>
              <a:t>structuration d’un champ de la pédagogie universitaire</a:t>
            </a:r>
            <a:r>
              <a:rPr lang="fr-FR" sz="1600" dirty="0"/>
              <a:t> (France, Belgique, Québec..)</a:t>
            </a:r>
            <a:endParaRPr lang="fr-FR" sz="1600" dirty="0">
              <a:cs typeface="Calibri"/>
            </a:endParaRPr>
          </a:p>
          <a:p>
            <a:endParaRPr lang="fr-FR" sz="2000" dirty="0"/>
          </a:p>
          <a:p>
            <a:pPr marL="342900" indent="-342900">
              <a:buFont typeface="Arial" panose="020B0604020202020204" pitchFamily="34"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400" b="1" kern="0" dirty="0">
                <a:solidFill>
                  <a:srgbClr val="141413"/>
                </a:solidFill>
                <a:ea typeface="Calibri" panose="020F0502020204030204" pitchFamily="34" charset="0"/>
                <a:cs typeface="Calibri" panose="020F0502020204030204" pitchFamily="34" charset="0"/>
              </a:rPr>
              <a:t>Des confusions</a:t>
            </a:r>
          </a:p>
          <a:p>
            <a:pPr marL="800100" lvl="1" indent="-342900">
              <a:buFont typeface="Wingdings" panose="05000000000000000000" pitchFamily="2" charset="2"/>
              <a:buChar char="à"/>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kern="0" dirty="0">
                <a:solidFill>
                  <a:srgbClr val="141413"/>
                </a:solidFill>
                <a:ea typeface="Calibri" panose="020F0502020204030204" pitchFamily="34" charset="0"/>
                <a:cs typeface="Calibri" panose="020F0502020204030204" pitchFamily="34" charset="0"/>
                <a:sym typeface="Wingdings" panose="05000000000000000000" pitchFamily="2" charset="2"/>
              </a:rPr>
              <a:t>Formation/professionnalisation</a:t>
            </a:r>
          </a:p>
          <a:p>
            <a:pPr marL="800100" lvl="1" indent="-342900">
              <a:buFont typeface="Wingdings" panose="05000000000000000000" pitchFamily="2" charset="2"/>
              <a:buChar char="à"/>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kern="0" dirty="0">
                <a:solidFill>
                  <a:srgbClr val="141413"/>
                </a:solidFill>
                <a:ea typeface="Calibri" panose="020F0502020204030204" pitchFamily="34" charset="0"/>
                <a:cs typeface="Calibri" panose="020F0502020204030204" pitchFamily="34" charset="0"/>
                <a:sym typeface="Wingdings" panose="05000000000000000000" pitchFamily="2" charset="2"/>
              </a:rPr>
              <a:t>Compétences/ professionnalisation</a:t>
            </a:r>
          </a:p>
          <a:p>
            <a:pPr marL="800100" lvl="1" indent="-342900">
              <a:buFont typeface="Wingdings" panose="05000000000000000000" pitchFamily="2" charset="2"/>
              <a:buChar char="à"/>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FR" sz="2000" kern="0" dirty="0">
                <a:solidFill>
                  <a:srgbClr val="141413"/>
                </a:solidFill>
                <a:ea typeface="Calibri" panose="020F0502020204030204" pitchFamily="34" charset="0"/>
                <a:cs typeface="Calibri" panose="020F0502020204030204" pitchFamily="34" charset="0"/>
                <a:sym typeface="Wingdings" panose="05000000000000000000" pitchFamily="2" charset="2"/>
              </a:rPr>
              <a:t>Professionnalisant/professionnalisé</a:t>
            </a:r>
            <a:endParaRPr lang="fr-FR" sz="2000" kern="100" dirty="0">
              <a:ea typeface="Calibri" panose="020F0502020204030204" pitchFamily="34" charset="0"/>
              <a:cs typeface="Times New Roman" panose="02020603050405020304" pitchFamily="18" charset="0"/>
            </a:endParaRPr>
          </a:p>
          <a:p>
            <a:endParaRPr lang="fr-FR" sz="2000" dirty="0"/>
          </a:p>
        </p:txBody>
      </p:sp>
      <p:sp>
        <p:nvSpPr>
          <p:cNvPr id="7" name="Titre 1">
            <a:extLst>
              <a:ext uri="{FF2B5EF4-FFF2-40B4-BE49-F238E27FC236}">
                <a16:creationId xmlns:a16="http://schemas.microsoft.com/office/drawing/2014/main" id="{835D48EC-1B10-26B3-6288-D026E34FC501}"/>
              </a:ext>
            </a:extLst>
          </p:cNvPr>
          <p:cNvSpPr txBox="1">
            <a:spLocks/>
          </p:cNvSpPr>
          <p:nvPr/>
        </p:nvSpPr>
        <p:spPr>
          <a:xfrm>
            <a:off x="183161" y="580426"/>
            <a:ext cx="11956301" cy="9998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600" b="1" dirty="0">
                <a:solidFill>
                  <a:schemeClr val="accent1">
                    <a:lumMod val="50000"/>
                  </a:schemeClr>
                </a:solidFill>
              </a:rPr>
              <a:t>3. La professionnalisation : une question sociale vive</a:t>
            </a:r>
          </a:p>
        </p:txBody>
      </p:sp>
      <p:grpSp>
        <p:nvGrpSpPr>
          <p:cNvPr id="8" name="Groupe 7">
            <a:extLst>
              <a:ext uri="{FF2B5EF4-FFF2-40B4-BE49-F238E27FC236}">
                <a16:creationId xmlns:a16="http://schemas.microsoft.com/office/drawing/2014/main" id="{11316B6B-EB5A-C79A-B221-216B05728A0F}"/>
              </a:ext>
            </a:extLst>
          </p:cNvPr>
          <p:cNvGrpSpPr/>
          <p:nvPr/>
        </p:nvGrpSpPr>
        <p:grpSpPr>
          <a:xfrm>
            <a:off x="-43544" y="-4101"/>
            <a:ext cx="13640942" cy="748208"/>
            <a:chOff x="-43544" y="-4101"/>
            <a:chExt cx="13640942" cy="748208"/>
          </a:xfrm>
        </p:grpSpPr>
        <p:pic>
          <p:nvPicPr>
            <p:cNvPr id="9" name="Image 8">
              <a:extLst>
                <a:ext uri="{FF2B5EF4-FFF2-40B4-BE49-F238E27FC236}">
                  <a16:creationId xmlns:a16="http://schemas.microsoft.com/office/drawing/2014/main" id="{69ECBD20-4839-0087-E06B-A8C367C00B05}"/>
                </a:ext>
              </a:extLst>
            </p:cNvPr>
            <p:cNvPicPr>
              <a:picLocks noChangeAspect="1"/>
            </p:cNvPicPr>
            <p:nvPr/>
          </p:nvPicPr>
          <p:blipFill>
            <a:blip r:embed="rId3"/>
            <a:stretch>
              <a:fillRect/>
            </a:stretch>
          </p:blipFill>
          <p:spPr>
            <a:xfrm>
              <a:off x="0" y="0"/>
              <a:ext cx="4305901" cy="533474"/>
            </a:xfrm>
            <a:prstGeom prst="rect">
              <a:avLst/>
            </a:prstGeom>
          </p:spPr>
        </p:pic>
        <p:pic>
          <p:nvPicPr>
            <p:cNvPr id="11" name="Picture 2" descr="logo vectoriel Ministère de l'Enseignement supérieur et de la Recherche ...">
              <a:extLst>
                <a:ext uri="{FF2B5EF4-FFF2-40B4-BE49-F238E27FC236}">
                  <a16:creationId xmlns:a16="http://schemas.microsoft.com/office/drawing/2014/main" id="{1A7A3BD6-D28D-94D9-FD7F-0135A5BFE92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05901" y="-4101"/>
              <a:ext cx="1058351" cy="537575"/>
            </a:xfrm>
            <a:prstGeom prst="rect">
              <a:avLst/>
            </a:prstGeom>
            <a:noFill/>
            <a:extLst>
              <a:ext uri="{909E8E84-426E-40DD-AFC4-6F175D3DCCD1}">
                <a14:hiddenFill xmlns:a14="http://schemas.microsoft.com/office/drawing/2010/main">
                  <a:solidFill>
                    <a:srgbClr val="FFFFFF"/>
                  </a:solidFill>
                </a14:hiddenFill>
              </a:ext>
            </a:extLst>
          </p:spPr>
        </p:pic>
        <p:sp>
          <p:nvSpPr>
            <p:cNvPr id="13" name="ZoneTexte 12">
              <a:extLst>
                <a:ext uri="{FF2B5EF4-FFF2-40B4-BE49-F238E27FC236}">
                  <a16:creationId xmlns:a16="http://schemas.microsoft.com/office/drawing/2014/main" id="{C1B457A4-CFA1-25F7-3F9C-BB3F7B334E28}"/>
                </a:ext>
              </a:extLst>
            </p:cNvPr>
            <p:cNvSpPr txBox="1"/>
            <p:nvPr/>
          </p:nvSpPr>
          <p:spPr>
            <a:xfrm>
              <a:off x="5407796" y="5443"/>
              <a:ext cx="8189602" cy="738664"/>
            </a:xfrm>
            <a:prstGeom prst="rect">
              <a:avLst/>
            </a:prstGeom>
            <a:noFill/>
          </p:spPr>
          <p:txBody>
            <a:bodyPr wrap="square">
              <a:spAutoFit/>
            </a:bodyPr>
            <a:lstStyle/>
            <a:p>
              <a:r>
                <a:rPr lang="fr-FR" sz="1400" b="1" u="none" strike="noStrike" cap="small" baseline="0" dirty="0">
                  <a:latin typeface="Alegreya"/>
                </a:rPr>
                <a:t>Le rôle des universités dans la professionnalisation                                               </a:t>
              </a:r>
              <a:r>
                <a:rPr lang="fr-FR" sz="1400" u="none" strike="noStrike" cap="small" baseline="0" dirty="0">
                  <a:latin typeface="Alegreya"/>
                </a:rPr>
                <a:t>03/06/2025</a:t>
              </a:r>
              <a:br>
                <a:rPr lang="fr-FR" sz="1400" u="none" strike="noStrike" cap="small" baseline="0" dirty="0">
                  <a:latin typeface="Alegreya"/>
                </a:rPr>
              </a:br>
              <a:r>
                <a:rPr lang="fr-FR" sz="1400" cap="small" dirty="0">
                  <a:latin typeface="Alegreya"/>
                </a:rPr>
                <a:t>Solveig Fernagu &amp; Jean Marc </a:t>
              </a:r>
              <a:r>
                <a:rPr lang="fr-FR" sz="1400" cap="small" dirty="0" err="1">
                  <a:latin typeface="Alegreya"/>
                </a:rPr>
                <a:t>Ogier</a:t>
              </a:r>
              <a:r>
                <a:rPr lang="fr-FR" sz="1400" cap="small" dirty="0">
                  <a:latin typeface="Alegreya"/>
                </a:rPr>
                <a:t>, CESI</a:t>
              </a:r>
            </a:p>
            <a:p>
              <a:endParaRPr lang="fr-FR" sz="1400" cap="small" dirty="0">
                <a:latin typeface="Alegreya"/>
              </a:endParaRPr>
            </a:p>
          </p:txBody>
        </p:sp>
        <p:cxnSp>
          <p:nvCxnSpPr>
            <p:cNvPr id="14" name="Connecteur droit 13">
              <a:extLst>
                <a:ext uri="{FF2B5EF4-FFF2-40B4-BE49-F238E27FC236}">
                  <a16:creationId xmlns:a16="http://schemas.microsoft.com/office/drawing/2014/main" id="{F37AB4F7-6A4B-B7C9-3D1D-050E75EF8851}"/>
                </a:ext>
              </a:extLst>
            </p:cNvPr>
            <p:cNvCxnSpPr/>
            <p:nvPr/>
          </p:nvCxnSpPr>
          <p:spPr>
            <a:xfrm>
              <a:off x="-43544" y="533474"/>
              <a:ext cx="12387943" cy="0"/>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67642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271238EA-F88C-3E89-91E0-91B42DB616D7}"/>
              </a:ext>
            </a:extLst>
          </p:cNvPr>
          <p:cNvSpPr>
            <a:spLocks noGrp="1"/>
          </p:cNvSpPr>
          <p:nvPr>
            <p:ph type="title"/>
          </p:nvPr>
        </p:nvSpPr>
        <p:spPr>
          <a:xfrm>
            <a:off x="524456" y="3447765"/>
            <a:ext cx="11956301" cy="999808"/>
          </a:xfrm>
        </p:spPr>
        <p:txBody>
          <a:bodyPr>
            <a:noAutofit/>
          </a:bodyPr>
          <a:lstStyle/>
          <a:p>
            <a:r>
              <a:rPr lang="fr-FR" sz="3600" b="1" dirty="0">
                <a:solidFill>
                  <a:schemeClr val="accent1">
                    <a:lumMod val="50000"/>
                  </a:schemeClr>
                </a:solidFill>
              </a:rPr>
              <a:t>4. La professionnalisation : ses espaces de dialogue</a:t>
            </a:r>
            <a:br>
              <a:rPr lang="fr-FR" sz="3600" b="1" dirty="0">
                <a:solidFill>
                  <a:schemeClr val="accent1">
                    <a:lumMod val="50000"/>
                  </a:schemeClr>
                </a:solidFill>
              </a:rPr>
            </a:br>
            <a:r>
              <a:rPr lang="fr-FR" sz="3600" b="1" dirty="0">
                <a:solidFill>
                  <a:schemeClr val="accent1">
                    <a:lumMod val="50000"/>
                  </a:schemeClr>
                </a:solidFill>
              </a:rPr>
              <a:t>     </a:t>
            </a:r>
          </a:p>
        </p:txBody>
      </p:sp>
      <p:grpSp>
        <p:nvGrpSpPr>
          <p:cNvPr id="10" name="Groupe 9">
            <a:extLst>
              <a:ext uri="{FF2B5EF4-FFF2-40B4-BE49-F238E27FC236}">
                <a16:creationId xmlns:a16="http://schemas.microsoft.com/office/drawing/2014/main" id="{CC0609FF-810C-6634-893E-3FF00A18CF43}"/>
              </a:ext>
            </a:extLst>
          </p:cNvPr>
          <p:cNvGrpSpPr/>
          <p:nvPr/>
        </p:nvGrpSpPr>
        <p:grpSpPr>
          <a:xfrm>
            <a:off x="0" y="-44027"/>
            <a:ext cx="12192000" cy="2539164"/>
            <a:chOff x="0" y="-44027"/>
            <a:chExt cx="12192000" cy="2539164"/>
          </a:xfrm>
        </p:grpSpPr>
        <p:pic>
          <p:nvPicPr>
            <p:cNvPr id="11" name="Image 10">
              <a:extLst>
                <a:ext uri="{FF2B5EF4-FFF2-40B4-BE49-F238E27FC236}">
                  <a16:creationId xmlns:a16="http://schemas.microsoft.com/office/drawing/2014/main" id="{5F9E5509-D4AE-A3EE-C499-6F4257A266E6}"/>
                </a:ext>
              </a:extLst>
            </p:cNvPr>
            <p:cNvPicPr>
              <a:picLocks noChangeAspect="1"/>
            </p:cNvPicPr>
            <p:nvPr/>
          </p:nvPicPr>
          <p:blipFill>
            <a:blip r:embed="rId2"/>
            <a:srcRect b="28861"/>
            <a:stretch/>
          </p:blipFill>
          <p:spPr>
            <a:xfrm>
              <a:off x="0" y="-44027"/>
              <a:ext cx="12192000" cy="2539164"/>
            </a:xfrm>
            <a:prstGeom prst="rect">
              <a:avLst/>
            </a:prstGeom>
          </p:spPr>
        </p:pic>
        <p:sp>
          <p:nvSpPr>
            <p:cNvPr id="12" name="ZoneTexte 11">
              <a:extLst>
                <a:ext uri="{FF2B5EF4-FFF2-40B4-BE49-F238E27FC236}">
                  <a16:creationId xmlns:a16="http://schemas.microsoft.com/office/drawing/2014/main" id="{AE31F117-D257-0897-09DB-FD26E2A4F9B2}"/>
                </a:ext>
              </a:extLst>
            </p:cNvPr>
            <p:cNvSpPr txBox="1"/>
            <p:nvPr/>
          </p:nvSpPr>
          <p:spPr>
            <a:xfrm>
              <a:off x="6558520" y="1913742"/>
              <a:ext cx="4972833" cy="369332"/>
            </a:xfrm>
            <a:prstGeom prst="rect">
              <a:avLst/>
            </a:prstGeom>
            <a:noFill/>
          </p:spPr>
          <p:txBody>
            <a:bodyPr wrap="square" rtlCol="0">
              <a:spAutoFit/>
            </a:bodyPr>
            <a:lstStyle/>
            <a:p>
              <a:pPr algn="r"/>
              <a:r>
                <a:rPr lang="fr-FR" b="1" dirty="0">
                  <a:solidFill>
                    <a:schemeClr val="bg1"/>
                  </a:solidFill>
                </a:rPr>
                <a:t>Solveig Fernagu &amp; Jean Marc </a:t>
              </a:r>
              <a:r>
                <a:rPr lang="fr-FR" b="1" dirty="0" err="1">
                  <a:solidFill>
                    <a:schemeClr val="bg1"/>
                  </a:solidFill>
                </a:rPr>
                <a:t>Ogier</a:t>
              </a:r>
              <a:endParaRPr lang="fr-FR" b="1" dirty="0">
                <a:solidFill>
                  <a:schemeClr val="bg1"/>
                </a:solidFill>
              </a:endParaRPr>
            </a:p>
          </p:txBody>
        </p:sp>
        <p:sp>
          <p:nvSpPr>
            <p:cNvPr id="13" name="ZoneTexte 12">
              <a:extLst>
                <a:ext uri="{FF2B5EF4-FFF2-40B4-BE49-F238E27FC236}">
                  <a16:creationId xmlns:a16="http://schemas.microsoft.com/office/drawing/2014/main" id="{13FAAE7C-D6EB-48C1-1331-29A970C95667}"/>
                </a:ext>
              </a:extLst>
            </p:cNvPr>
            <p:cNvSpPr txBox="1"/>
            <p:nvPr/>
          </p:nvSpPr>
          <p:spPr>
            <a:xfrm>
              <a:off x="3155516" y="1908409"/>
              <a:ext cx="6306854" cy="369332"/>
            </a:xfrm>
            <a:prstGeom prst="rect">
              <a:avLst/>
            </a:prstGeom>
            <a:noFill/>
          </p:spPr>
          <p:txBody>
            <a:bodyPr wrap="square">
              <a:spAutoFit/>
            </a:bodyPr>
            <a:lstStyle/>
            <a:p>
              <a:r>
                <a:rPr lang="fr-FR" sz="1800" b="1" u="none" strike="noStrike" baseline="0" dirty="0">
                  <a:solidFill>
                    <a:schemeClr val="bg1"/>
                  </a:solidFill>
                  <a:latin typeface="Calibri" panose="020F0502020204030204" pitchFamily="34" charset="0"/>
                </a:rPr>
                <a:t>Le rôle des universités dans la professionnalisation, </a:t>
              </a:r>
              <a:endParaRPr lang="fr-FR" dirty="0">
                <a:solidFill>
                  <a:schemeClr val="bg1"/>
                </a:solidFill>
              </a:endParaRPr>
            </a:p>
          </p:txBody>
        </p:sp>
      </p:grpSp>
    </p:spTree>
    <p:extLst>
      <p:ext uri="{BB962C8B-B14F-4D97-AF65-F5344CB8AC3E}">
        <p14:creationId xmlns:p14="http://schemas.microsoft.com/office/powerpoint/2010/main" val="42744421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1FBE4376-645E-1882-4D4D-CFBC8E798F6D}"/>
              </a:ext>
            </a:extLst>
          </p:cNvPr>
          <p:cNvGrpSpPr/>
          <p:nvPr/>
        </p:nvGrpSpPr>
        <p:grpSpPr>
          <a:xfrm>
            <a:off x="0" y="-44027"/>
            <a:ext cx="12192000" cy="2539164"/>
            <a:chOff x="0" y="-44027"/>
            <a:chExt cx="12192000" cy="2539164"/>
          </a:xfrm>
        </p:grpSpPr>
        <p:pic>
          <p:nvPicPr>
            <p:cNvPr id="5" name="Image 4">
              <a:extLst>
                <a:ext uri="{FF2B5EF4-FFF2-40B4-BE49-F238E27FC236}">
                  <a16:creationId xmlns:a16="http://schemas.microsoft.com/office/drawing/2014/main" id="{757A3C2B-1521-8BE9-BA2B-649FBB5D3A87}"/>
                </a:ext>
              </a:extLst>
            </p:cNvPr>
            <p:cNvPicPr>
              <a:picLocks noChangeAspect="1"/>
            </p:cNvPicPr>
            <p:nvPr/>
          </p:nvPicPr>
          <p:blipFill>
            <a:blip r:embed="rId2"/>
            <a:srcRect b="28861"/>
            <a:stretch/>
          </p:blipFill>
          <p:spPr>
            <a:xfrm>
              <a:off x="0" y="-44027"/>
              <a:ext cx="12192000" cy="2539164"/>
            </a:xfrm>
            <a:prstGeom prst="rect">
              <a:avLst/>
            </a:prstGeom>
          </p:spPr>
        </p:pic>
        <p:sp>
          <p:nvSpPr>
            <p:cNvPr id="6" name="ZoneTexte 5">
              <a:extLst>
                <a:ext uri="{FF2B5EF4-FFF2-40B4-BE49-F238E27FC236}">
                  <a16:creationId xmlns:a16="http://schemas.microsoft.com/office/drawing/2014/main" id="{9387A45E-37BD-2E4B-9024-95DD7AA92DA0}"/>
                </a:ext>
              </a:extLst>
            </p:cNvPr>
            <p:cNvSpPr txBox="1"/>
            <p:nvPr/>
          </p:nvSpPr>
          <p:spPr>
            <a:xfrm>
              <a:off x="6558520" y="1913742"/>
              <a:ext cx="4972833" cy="369332"/>
            </a:xfrm>
            <a:prstGeom prst="rect">
              <a:avLst/>
            </a:prstGeom>
            <a:noFill/>
          </p:spPr>
          <p:txBody>
            <a:bodyPr wrap="square" rtlCol="0">
              <a:spAutoFit/>
            </a:bodyPr>
            <a:lstStyle/>
            <a:p>
              <a:pPr algn="r"/>
              <a:r>
                <a:rPr lang="fr-FR" b="1" dirty="0">
                  <a:solidFill>
                    <a:schemeClr val="bg1"/>
                  </a:solidFill>
                </a:rPr>
                <a:t>Solveig Fernagu &amp; Jean Marc </a:t>
              </a:r>
              <a:r>
                <a:rPr lang="fr-FR" b="1" dirty="0" err="1">
                  <a:solidFill>
                    <a:schemeClr val="bg1"/>
                  </a:solidFill>
                </a:rPr>
                <a:t>Ogier</a:t>
              </a:r>
              <a:endParaRPr lang="fr-FR" b="1" dirty="0">
                <a:solidFill>
                  <a:schemeClr val="bg1"/>
                </a:solidFill>
              </a:endParaRPr>
            </a:p>
          </p:txBody>
        </p:sp>
        <p:sp>
          <p:nvSpPr>
            <p:cNvPr id="7" name="ZoneTexte 6">
              <a:extLst>
                <a:ext uri="{FF2B5EF4-FFF2-40B4-BE49-F238E27FC236}">
                  <a16:creationId xmlns:a16="http://schemas.microsoft.com/office/drawing/2014/main" id="{DC8FACA4-5D0E-84FF-87E7-6BE980351A93}"/>
                </a:ext>
              </a:extLst>
            </p:cNvPr>
            <p:cNvSpPr txBox="1"/>
            <p:nvPr/>
          </p:nvSpPr>
          <p:spPr>
            <a:xfrm>
              <a:off x="3155516" y="1908409"/>
              <a:ext cx="6306854" cy="369332"/>
            </a:xfrm>
            <a:prstGeom prst="rect">
              <a:avLst/>
            </a:prstGeom>
            <a:noFill/>
          </p:spPr>
          <p:txBody>
            <a:bodyPr wrap="square">
              <a:spAutoFit/>
            </a:bodyPr>
            <a:lstStyle/>
            <a:p>
              <a:r>
                <a:rPr lang="fr-FR" sz="1800" b="1" u="none" strike="noStrike" baseline="0" dirty="0">
                  <a:solidFill>
                    <a:schemeClr val="bg1"/>
                  </a:solidFill>
                  <a:latin typeface="Calibri" panose="020F0502020204030204" pitchFamily="34" charset="0"/>
                </a:rPr>
                <a:t>Le rôle des universités dans la professionnalisation, </a:t>
              </a:r>
              <a:endParaRPr lang="fr-FR" dirty="0">
                <a:solidFill>
                  <a:schemeClr val="bg1"/>
                </a:solidFill>
              </a:endParaRPr>
            </a:p>
          </p:txBody>
        </p:sp>
      </p:grpSp>
      <p:sp>
        <p:nvSpPr>
          <p:cNvPr id="8" name="Titre 1">
            <a:extLst>
              <a:ext uri="{FF2B5EF4-FFF2-40B4-BE49-F238E27FC236}">
                <a16:creationId xmlns:a16="http://schemas.microsoft.com/office/drawing/2014/main" id="{0434B2B1-8CF1-A868-1560-E82CF6DF5636}"/>
              </a:ext>
            </a:extLst>
          </p:cNvPr>
          <p:cNvSpPr>
            <a:spLocks noGrp="1"/>
          </p:cNvSpPr>
          <p:nvPr>
            <p:ph type="title"/>
          </p:nvPr>
        </p:nvSpPr>
        <p:spPr>
          <a:xfrm>
            <a:off x="580369" y="4105677"/>
            <a:ext cx="11956301" cy="999808"/>
          </a:xfrm>
        </p:spPr>
        <p:txBody>
          <a:bodyPr>
            <a:noAutofit/>
          </a:bodyPr>
          <a:lstStyle/>
          <a:p>
            <a:r>
              <a:rPr lang="fr-FR" sz="3600" b="1" dirty="0">
                <a:solidFill>
                  <a:schemeClr val="accent1">
                    <a:lumMod val="50000"/>
                  </a:schemeClr>
                </a:solidFill>
              </a:rPr>
              <a:t>Témoignage</a:t>
            </a:r>
            <a:br>
              <a:rPr lang="fr-FR" sz="3600" b="1" dirty="0">
                <a:solidFill>
                  <a:schemeClr val="accent1">
                    <a:lumMod val="50000"/>
                  </a:schemeClr>
                </a:solidFill>
              </a:rPr>
            </a:br>
            <a:r>
              <a:rPr lang="fr-FR" sz="3600" b="1" dirty="0">
                <a:solidFill>
                  <a:schemeClr val="accent1">
                    <a:lumMod val="50000"/>
                  </a:schemeClr>
                </a:solidFill>
              </a:rPr>
              <a:t/>
            </a:r>
            <a:br>
              <a:rPr lang="fr-FR" sz="3600" b="1" dirty="0">
                <a:solidFill>
                  <a:schemeClr val="accent1">
                    <a:lumMod val="50000"/>
                  </a:schemeClr>
                </a:solidFill>
              </a:rPr>
            </a:br>
            <a:r>
              <a:rPr lang="fr-FR" sz="3600" dirty="0">
                <a:solidFill>
                  <a:schemeClr val="accent1">
                    <a:lumMod val="50000"/>
                  </a:schemeClr>
                </a:solidFill>
              </a:rPr>
              <a:t>Une expérience autour des métiers du littoral</a:t>
            </a:r>
            <a:br>
              <a:rPr lang="fr-FR" sz="3600" dirty="0">
                <a:solidFill>
                  <a:schemeClr val="accent1">
                    <a:lumMod val="50000"/>
                  </a:schemeClr>
                </a:solidFill>
              </a:rPr>
            </a:br>
            <a:r>
              <a:rPr lang="fr-FR" sz="3200" dirty="0">
                <a:solidFill>
                  <a:schemeClr val="accent1">
                    <a:lumMod val="50000"/>
                  </a:schemeClr>
                </a:solidFill>
              </a:rPr>
              <a:t>Université de la Rochelle</a:t>
            </a:r>
            <a:br>
              <a:rPr lang="fr-FR" sz="3200" dirty="0">
                <a:solidFill>
                  <a:schemeClr val="accent1">
                    <a:lumMod val="50000"/>
                  </a:schemeClr>
                </a:solidFill>
              </a:rPr>
            </a:br>
            <a:r>
              <a:rPr lang="fr-FR" sz="3200" dirty="0">
                <a:solidFill>
                  <a:schemeClr val="accent1">
                    <a:lumMod val="50000"/>
                  </a:schemeClr>
                </a:solidFill>
              </a:rPr>
              <a:t/>
            </a:r>
            <a:br>
              <a:rPr lang="fr-FR" sz="3200" dirty="0">
                <a:solidFill>
                  <a:schemeClr val="accent1">
                    <a:lumMod val="50000"/>
                  </a:schemeClr>
                </a:solidFill>
              </a:rPr>
            </a:br>
            <a:r>
              <a:rPr lang="fr-FR" sz="3200" b="1" dirty="0">
                <a:solidFill>
                  <a:schemeClr val="accent1">
                    <a:lumMod val="50000"/>
                  </a:schemeClr>
                </a:solidFill>
              </a:rPr>
              <a:t>Jean Marc </a:t>
            </a:r>
            <a:r>
              <a:rPr lang="fr-FR" sz="3200" b="1" dirty="0" err="1">
                <a:solidFill>
                  <a:schemeClr val="accent1">
                    <a:lumMod val="50000"/>
                  </a:schemeClr>
                </a:solidFill>
              </a:rPr>
              <a:t>Ogier</a:t>
            </a:r>
            <a:r>
              <a:rPr lang="fr-FR" sz="3200" dirty="0">
                <a:solidFill>
                  <a:schemeClr val="accent1">
                    <a:lumMod val="50000"/>
                  </a:schemeClr>
                </a:solidFill>
              </a:rPr>
              <a:t>, </a:t>
            </a:r>
            <a:r>
              <a:rPr lang="fr-FR" sz="3200" i="1" dirty="0">
                <a:solidFill>
                  <a:schemeClr val="accent1">
                    <a:lumMod val="50000"/>
                  </a:schemeClr>
                </a:solidFill>
              </a:rPr>
              <a:t>ancien Président de l’Université de la Rochelle</a:t>
            </a:r>
            <a:r>
              <a:rPr lang="fr-FR" sz="3200" dirty="0">
                <a:solidFill>
                  <a:schemeClr val="accent1">
                    <a:lumMod val="50000"/>
                  </a:schemeClr>
                </a:solidFill>
              </a:rPr>
              <a:t/>
            </a:r>
            <a:br>
              <a:rPr lang="fr-FR" sz="3200" dirty="0">
                <a:solidFill>
                  <a:schemeClr val="accent1">
                    <a:lumMod val="50000"/>
                  </a:schemeClr>
                </a:solidFill>
              </a:rPr>
            </a:br>
            <a:r>
              <a:rPr lang="fr-FR" sz="3200" dirty="0">
                <a:solidFill>
                  <a:schemeClr val="accent1">
                    <a:lumMod val="50000"/>
                  </a:schemeClr>
                </a:solidFill>
              </a:rPr>
              <a:t>Directeur Général CESI</a:t>
            </a:r>
            <a:endParaRPr lang="fr-FR" sz="3600" dirty="0">
              <a:solidFill>
                <a:schemeClr val="accent1">
                  <a:lumMod val="50000"/>
                </a:schemeClr>
              </a:solidFill>
            </a:endParaRPr>
          </a:p>
        </p:txBody>
      </p:sp>
    </p:spTree>
    <p:extLst>
      <p:ext uri="{BB962C8B-B14F-4D97-AF65-F5344CB8AC3E}">
        <p14:creationId xmlns:p14="http://schemas.microsoft.com/office/powerpoint/2010/main" val="14232080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7B37A2-7ECD-77B1-B790-2988555CA014}"/>
              </a:ext>
            </a:extLst>
          </p:cNvPr>
          <p:cNvSpPr txBox="1">
            <a:spLocks/>
          </p:cNvSpPr>
          <p:nvPr/>
        </p:nvSpPr>
        <p:spPr>
          <a:xfrm>
            <a:off x="183161" y="580426"/>
            <a:ext cx="11956301" cy="9998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600" b="1" dirty="0">
                <a:solidFill>
                  <a:schemeClr val="accent1">
                    <a:lumMod val="50000"/>
                  </a:schemeClr>
                </a:solidFill>
              </a:rPr>
              <a:t>5. La professionnalisation : ses espaces de dialogue</a:t>
            </a:r>
          </a:p>
        </p:txBody>
      </p:sp>
      <p:grpSp>
        <p:nvGrpSpPr>
          <p:cNvPr id="3" name="Groupe 2">
            <a:extLst>
              <a:ext uri="{FF2B5EF4-FFF2-40B4-BE49-F238E27FC236}">
                <a16:creationId xmlns:a16="http://schemas.microsoft.com/office/drawing/2014/main" id="{C255137F-4599-FCA7-607F-3014E037C9FC}"/>
              </a:ext>
            </a:extLst>
          </p:cNvPr>
          <p:cNvGrpSpPr/>
          <p:nvPr/>
        </p:nvGrpSpPr>
        <p:grpSpPr>
          <a:xfrm>
            <a:off x="-43544" y="-4101"/>
            <a:ext cx="13640942" cy="748208"/>
            <a:chOff x="-43544" y="-4101"/>
            <a:chExt cx="13640942" cy="748208"/>
          </a:xfrm>
        </p:grpSpPr>
        <p:pic>
          <p:nvPicPr>
            <p:cNvPr id="11" name="Image 10">
              <a:extLst>
                <a:ext uri="{FF2B5EF4-FFF2-40B4-BE49-F238E27FC236}">
                  <a16:creationId xmlns:a16="http://schemas.microsoft.com/office/drawing/2014/main" id="{164D5F94-2228-AE7D-FFE9-8FE5362AF3A9}"/>
                </a:ext>
              </a:extLst>
            </p:cNvPr>
            <p:cNvPicPr>
              <a:picLocks noChangeAspect="1"/>
            </p:cNvPicPr>
            <p:nvPr/>
          </p:nvPicPr>
          <p:blipFill>
            <a:blip r:embed="rId3"/>
            <a:stretch>
              <a:fillRect/>
            </a:stretch>
          </p:blipFill>
          <p:spPr>
            <a:xfrm>
              <a:off x="0" y="0"/>
              <a:ext cx="4305901" cy="533474"/>
            </a:xfrm>
            <a:prstGeom prst="rect">
              <a:avLst/>
            </a:prstGeom>
          </p:spPr>
        </p:pic>
        <p:pic>
          <p:nvPicPr>
            <p:cNvPr id="12" name="Picture 2" descr="logo vectoriel Ministère de l'Enseignement supérieur et de la Recherche ...">
              <a:extLst>
                <a:ext uri="{FF2B5EF4-FFF2-40B4-BE49-F238E27FC236}">
                  <a16:creationId xmlns:a16="http://schemas.microsoft.com/office/drawing/2014/main" id="{7A4CC734-66B9-FDE8-E44B-BBF389816BE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05901" y="-4101"/>
              <a:ext cx="1058351" cy="537575"/>
            </a:xfrm>
            <a:prstGeom prst="rect">
              <a:avLst/>
            </a:prstGeom>
            <a:noFill/>
            <a:extLst>
              <a:ext uri="{909E8E84-426E-40DD-AFC4-6F175D3DCCD1}">
                <a14:hiddenFill xmlns:a14="http://schemas.microsoft.com/office/drawing/2010/main">
                  <a:solidFill>
                    <a:srgbClr val="FFFFFF"/>
                  </a:solidFill>
                </a14:hiddenFill>
              </a:ext>
            </a:extLst>
          </p:spPr>
        </p:pic>
        <p:sp>
          <p:nvSpPr>
            <p:cNvPr id="13" name="ZoneTexte 12">
              <a:extLst>
                <a:ext uri="{FF2B5EF4-FFF2-40B4-BE49-F238E27FC236}">
                  <a16:creationId xmlns:a16="http://schemas.microsoft.com/office/drawing/2014/main" id="{5776D7D7-8B3F-5953-3A33-94B7A3660921}"/>
                </a:ext>
              </a:extLst>
            </p:cNvPr>
            <p:cNvSpPr txBox="1"/>
            <p:nvPr/>
          </p:nvSpPr>
          <p:spPr>
            <a:xfrm>
              <a:off x="5407796" y="5443"/>
              <a:ext cx="8189602" cy="738664"/>
            </a:xfrm>
            <a:prstGeom prst="rect">
              <a:avLst/>
            </a:prstGeom>
            <a:noFill/>
          </p:spPr>
          <p:txBody>
            <a:bodyPr wrap="square">
              <a:spAutoFit/>
            </a:bodyPr>
            <a:lstStyle/>
            <a:p>
              <a:r>
                <a:rPr lang="fr-FR" sz="1400" b="1" u="none" strike="noStrike" cap="small" baseline="0" dirty="0">
                  <a:latin typeface="Alegreya"/>
                </a:rPr>
                <a:t>Le rôle des universités dans la professionnalisation                                               </a:t>
              </a:r>
              <a:r>
                <a:rPr lang="fr-FR" sz="1400" u="none" strike="noStrike" cap="small" baseline="0" dirty="0">
                  <a:latin typeface="Alegreya"/>
                </a:rPr>
                <a:t>03/06/2025</a:t>
              </a:r>
              <a:br>
                <a:rPr lang="fr-FR" sz="1400" u="none" strike="noStrike" cap="small" baseline="0" dirty="0">
                  <a:latin typeface="Alegreya"/>
                </a:rPr>
              </a:br>
              <a:r>
                <a:rPr lang="fr-FR" sz="1400" cap="small" dirty="0">
                  <a:latin typeface="Alegreya"/>
                </a:rPr>
                <a:t>Solveig Fernagu &amp; Jean Marc </a:t>
              </a:r>
              <a:r>
                <a:rPr lang="fr-FR" sz="1400" cap="small" dirty="0" err="1">
                  <a:latin typeface="Alegreya"/>
                </a:rPr>
                <a:t>Ogier</a:t>
              </a:r>
              <a:r>
                <a:rPr lang="fr-FR" sz="1400" cap="small" dirty="0">
                  <a:latin typeface="Alegreya"/>
                </a:rPr>
                <a:t>, CESI</a:t>
              </a:r>
            </a:p>
            <a:p>
              <a:endParaRPr lang="fr-FR" sz="1400" cap="small" dirty="0">
                <a:latin typeface="Alegreya"/>
              </a:endParaRPr>
            </a:p>
          </p:txBody>
        </p:sp>
        <p:cxnSp>
          <p:nvCxnSpPr>
            <p:cNvPr id="14" name="Connecteur droit 13">
              <a:extLst>
                <a:ext uri="{FF2B5EF4-FFF2-40B4-BE49-F238E27FC236}">
                  <a16:creationId xmlns:a16="http://schemas.microsoft.com/office/drawing/2014/main" id="{8D11D001-7513-939B-FCAE-E8CD9C27BC60}"/>
                </a:ext>
              </a:extLst>
            </p:cNvPr>
            <p:cNvCxnSpPr/>
            <p:nvPr/>
          </p:nvCxnSpPr>
          <p:spPr>
            <a:xfrm>
              <a:off x="-43544" y="533474"/>
              <a:ext cx="12387943" cy="0"/>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4" name="Rectangle 3"/>
          <p:cNvSpPr/>
          <p:nvPr/>
        </p:nvSpPr>
        <p:spPr>
          <a:xfrm>
            <a:off x="1649267" y="2241190"/>
            <a:ext cx="8129918" cy="1697068"/>
          </a:xfrm>
          <a:prstGeom prst="rect">
            <a:avLst/>
          </a:prstGeom>
        </p:spPr>
        <p:txBody>
          <a:bodyPr wrap="none">
            <a:spAutoFit/>
          </a:bodyPr>
          <a:lstStyle/>
          <a:p>
            <a:pPr>
              <a:lnSpc>
                <a:spcPct val="150000"/>
              </a:lnSpc>
            </a:pPr>
            <a:r>
              <a:rPr lang="fr-FR" sz="2400" dirty="0"/>
              <a:t>5.1. avec le développement des compétences </a:t>
            </a:r>
          </a:p>
          <a:p>
            <a:pPr>
              <a:lnSpc>
                <a:spcPct val="150000"/>
              </a:lnSpc>
            </a:pPr>
            <a:r>
              <a:rPr lang="fr-FR" sz="2400" dirty="0"/>
              <a:t>5.2. avec l’apprentissage expérientiel, l’expérience apprenant(e)</a:t>
            </a:r>
          </a:p>
          <a:p>
            <a:pPr>
              <a:lnSpc>
                <a:spcPct val="150000"/>
              </a:lnSpc>
            </a:pPr>
            <a:r>
              <a:rPr lang="fr-FR" sz="2400" dirty="0"/>
              <a:t>5.3. avec le développement professionnel et la posture </a:t>
            </a:r>
          </a:p>
        </p:txBody>
      </p:sp>
    </p:spTree>
    <p:extLst>
      <p:ext uri="{BB962C8B-B14F-4D97-AF65-F5344CB8AC3E}">
        <p14:creationId xmlns:p14="http://schemas.microsoft.com/office/powerpoint/2010/main" val="12042367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716690" y="1782833"/>
            <a:ext cx="10824519" cy="3046988"/>
          </a:xfrm>
          <a:prstGeom prst="rect">
            <a:avLst/>
          </a:prstGeom>
          <a:noFill/>
        </p:spPr>
        <p:txBody>
          <a:bodyPr wrap="square" rtlCol="0">
            <a:spAutoFit/>
          </a:bodyPr>
          <a:lstStyle/>
          <a:p>
            <a:pPr marL="285750" indent="-285750">
              <a:buFont typeface="Arial" panose="020B0604020202020204" pitchFamily="34" charset="0"/>
              <a:buChar char="•"/>
            </a:pPr>
            <a:r>
              <a:rPr lang="fr-FR" sz="2400" b="1" dirty="0"/>
              <a:t>Est-ce qu’il suffit de développer ses compétences pour se professionnaliser?</a:t>
            </a:r>
          </a:p>
          <a:p>
            <a:pPr marL="285750" indent="-285750">
              <a:buFont typeface="Arial" panose="020B0604020202020204" pitchFamily="34" charset="0"/>
              <a:buChar char="•"/>
            </a:pPr>
            <a:endParaRPr lang="fr-FR" sz="2400" b="1" dirty="0"/>
          </a:p>
          <a:p>
            <a:pPr marL="285750" indent="-285750">
              <a:buFont typeface="Arial" panose="020B0604020202020204" pitchFamily="34" charset="0"/>
              <a:buChar char="•"/>
            </a:pPr>
            <a:r>
              <a:rPr lang="fr-FR" sz="2400" b="1" dirty="0"/>
              <a:t>Compétence? </a:t>
            </a:r>
          </a:p>
          <a:p>
            <a:pPr marL="285750" indent="-285750">
              <a:buFont typeface="Arial" panose="020B0604020202020204" pitchFamily="34" charset="0"/>
              <a:buChar char="•"/>
            </a:pPr>
            <a:endParaRPr lang="fr-FR" sz="2400" b="1" dirty="0"/>
          </a:p>
          <a:p>
            <a:pPr marL="285750" indent="-285750">
              <a:buFont typeface="Arial" panose="020B0604020202020204" pitchFamily="34" charset="0"/>
              <a:buChar char="•"/>
            </a:pPr>
            <a:endParaRPr lang="fr-FR" sz="2400" b="1" dirty="0"/>
          </a:p>
          <a:p>
            <a:pPr marL="285750" indent="-285750">
              <a:buFont typeface="Arial" panose="020B0604020202020204" pitchFamily="34" charset="0"/>
              <a:buChar char="•"/>
            </a:pPr>
            <a:endParaRPr lang="fr-FR" sz="2400" b="1" dirty="0"/>
          </a:p>
          <a:p>
            <a:pPr marL="285750" indent="-285750">
              <a:buFont typeface="Arial" panose="020B0604020202020204" pitchFamily="34" charset="0"/>
              <a:buChar char="•"/>
            </a:pPr>
            <a:endParaRPr lang="fr-FR" sz="2400" b="1" dirty="0"/>
          </a:p>
          <a:p>
            <a:pPr marL="285750" indent="-285750">
              <a:buFont typeface="Arial" panose="020B0604020202020204" pitchFamily="34" charset="0"/>
              <a:buChar char="•"/>
            </a:pPr>
            <a:endParaRPr lang="fr-FR" sz="2400" b="1" dirty="0"/>
          </a:p>
        </p:txBody>
      </p:sp>
      <p:sp>
        <p:nvSpPr>
          <p:cNvPr id="2" name="Titre 1">
            <a:extLst>
              <a:ext uri="{FF2B5EF4-FFF2-40B4-BE49-F238E27FC236}">
                <a16:creationId xmlns:a16="http://schemas.microsoft.com/office/drawing/2014/main" id="{840AFDE9-B14A-14B6-6F85-3D3EA5D2096C}"/>
              </a:ext>
            </a:extLst>
          </p:cNvPr>
          <p:cNvSpPr txBox="1">
            <a:spLocks/>
          </p:cNvSpPr>
          <p:nvPr/>
        </p:nvSpPr>
        <p:spPr>
          <a:xfrm>
            <a:off x="183161" y="580426"/>
            <a:ext cx="11956301" cy="9998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600" b="1" dirty="0">
                <a:solidFill>
                  <a:schemeClr val="accent1">
                    <a:lumMod val="50000"/>
                  </a:schemeClr>
                </a:solidFill>
              </a:rPr>
              <a:t>5.1. Professionnalisation et compétences </a:t>
            </a:r>
            <a:r>
              <a:rPr lang="fr-FR" sz="2000" dirty="0">
                <a:solidFill>
                  <a:schemeClr val="accent1">
                    <a:lumMod val="50000"/>
                  </a:schemeClr>
                </a:solidFill>
              </a:rPr>
              <a:t>(Fernagu, 2018)</a:t>
            </a:r>
            <a:endParaRPr lang="fr-FR" sz="3600" dirty="0">
              <a:solidFill>
                <a:schemeClr val="accent1">
                  <a:lumMod val="50000"/>
                </a:schemeClr>
              </a:solidFill>
            </a:endParaRPr>
          </a:p>
        </p:txBody>
      </p:sp>
      <p:grpSp>
        <p:nvGrpSpPr>
          <p:cNvPr id="7" name="Groupe 6">
            <a:extLst>
              <a:ext uri="{FF2B5EF4-FFF2-40B4-BE49-F238E27FC236}">
                <a16:creationId xmlns:a16="http://schemas.microsoft.com/office/drawing/2014/main" id="{D0F09518-82EC-7324-326C-F07E1B314187}"/>
              </a:ext>
            </a:extLst>
          </p:cNvPr>
          <p:cNvGrpSpPr/>
          <p:nvPr/>
        </p:nvGrpSpPr>
        <p:grpSpPr>
          <a:xfrm>
            <a:off x="-43544" y="-4101"/>
            <a:ext cx="13640942" cy="748208"/>
            <a:chOff x="-43544" y="-4101"/>
            <a:chExt cx="13640942" cy="748208"/>
          </a:xfrm>
        </p:grpSpPr>
        <p:pic>
          <p:nvPicPr>
            <p:cNvPr id="8" name="Image 7">
              <a:extLst>
                <a:ext uri="{FF2B5EF4-FFF2-40B4-BE49-F238E27FC236}">
                  <a16:creationId xmlns:a16="http://schemas.microsoft.com/office/drawing/2014/main" id="{69A981FC-7514-5D52-CC9A-FDEDA6CEA4C0}"/>
                </a:ext>
              </a:extLst>
            </p:cNvPr>
            <p:cNvPicPr>
              <a:picLocks noChangeAspect="1"/>
            </p:cNvPicPr>
            <p:nvPr/>
          </p:nvPicPr>
          <p:blipFill>
            <a:blip r:embed="rId3"/>
            <a:stretch>
              <a:fillRect/>
            </a:stretch>
          </p:blipFill>
          <p:spPr>
            <a:xfrm>
              <a:off x="0" y="0"/>
              <a:ext cx="4305901" cy="533474"/>
            </a:xfrm>
            <a:prstGeom prst="rect">
              <a:avLst/>
            </a:prstGeom>
          </p:spPr>
        </p:pic>
        <p:pic>
          <p:nvPicPr>
            <p:cNvPr id="9" name="Picture 2" descr="logo vectoriel Ministère de l'Enseignement supérieur et de la Recherche ...">
              <a:extLst>
                <a:ext uri="{FF2B5EF4-FFF2-40B4-BE49-F238E27FC236}">
                  <a16:creationId xmlns:a16="http://schemas.microsoft.com/office/drawing/2014/main" id="{E05326E6-DB54-FDA9-E4F6-6B753842DA1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05901" y="-4101"/>
              <a:ext cx="1058351" cy="537575"/>
            </a:xfrm>
            <a:prstGeom prst="rect">
              <a:avLst/>
            </a:prstGeom>
            <a:noFill/>
            <a:extLst>
              <a:ext uri="{909E8E84-426E-40DD-AFC4-6F175D3DCCD1}">
                <a14:hiddenFill xmlns:a14="http://schemas.microsoft.com/office/drawing/2010/main">
                  <a:solidFill>
                    <a:srgbClr val="FFFFFF"/>
                  </a:solidFill>
                </a14:hiddenFill>
              </a:ext>
            </a:extLst>
          </p:spPr>
        </p:pic>
        <p:sp>
          <p:nvSpPr>
            <p:cNvPr id="10" name="ZoneTexte 9">
              <a:extLst>
                <a:ext uri="{FF2B5EF4-FFF2-40B4-BE49-F238E27FC236}">
                  <a16:creationId xmlns:a16="http://schemas.microsoft.com/office/drawing/2014/main" id="{65D4761F-A0FB-35ED-1424-55C115779C43}"/>
                </a:ext>
              </a:extLst>
            </p:cNvPr>
            <p:cNvSpPr txBox="1"/>
            <p:nvPr/>
          </p:nvSpPr>
          <p:spPr>
            <a:xfrm>
              <a:off x="5407796" y="5443"/>
              <a:ext cx="8189602" cy="738664"/>
            </a:xfrm>
            <a:prstGeom prst="rect">
              <a:avLst/>
            </a:prstGeom>
            <a:noFill/>
          </p:spPr>
          <p:txBody>
            <a:bodyPr wrap="square">
              <a:spAutoFit/>
            </a:bodyPr>
            <a:lstStyle/>
            <a:p>
              <a:r>
                <a:rPr lang="fr-FR" sz="1400" b="1" u="none" strike="noStrike" cap="small" baseline="0" dirty="0">
                  <a:latin typeface="Alegreya"/>
                </a:rPr>
                <a:t>Le rôle des universités dans la professionnalisation                                               </a:t>
              </a:r>
              <a:r>
                <a:rPr lang="fr-FR" sz="1400" u="none" strike="noStrike" cap="small" baseline="0" dirty="0">
                  <a:latin typeface="Alegreya"/>
                </a:rPr>
                <a:t>03/06/2025</a:t>
              </a:r>
              <a:br>
                <a:rPr lang="fr-FR" sz="1400" u="none" strike="noStrike" cap="small" baseline="0" dirty="0">
                  <a:latin typeface="Alegreya"/>
                </a:rPr>
              </a:br>
              <a:r>
                <a:rPr lang="fr-FR" sz="1400" cap="small" dirty="0">
                  <a:latin typeface="Alegreya"/>
                </a:rPr>
                <a:t>Solveig Fernagu &amp; Jean Marc </a:t>
              </a:r>
              <a:r>
                <a:rPr lang="fr-FR" sz="1400" cap="small" dirty="0" err="1">
                  <a:latin typeface="Alegreya"/>
                </a:rPr>
                <a:t>Ogier</a:t>
              </a:r>
              <a:r>
                <a:rPr lang="fr-FR" sz="1400" cap="small" dirty="0">
                  <a:latin typeface="Alegreya"/>
                </a:rPr>
                <a:t>, CESI</a:t>
              </a:r>
            </a:p>
            <a:p>
              <a:endParaRPr lang="fr-FR" sz="1400" cap="small" dirty="0">
                <a:latin typeface="Alegreya"/>
              </a:endParaRPr>
            </a:p>
          </p:txBody>
        </p:sp>
        <p:cxnSp>
          <p:nvCxnSpPr>
            <p:cNvPr id="11" name="Connecteur droit 10">
              <a:extLst>
                <a:ext uri="{FF2B5EF4-FFF2-40B4-BE49-F238E27FC236}">
                  <a16:creationId xmlns:a16="http://schemas.microsoft.com/office/drawing/2014/main" id="{5E3F9046-F7C5-ACB3-EF9C-4449DD21F8C0}"/>
                </a:ext>
              </a:extLst>
            </p:cNvPr>
            <p:cNvCxnSpPr/>
            <p:nvPr/>
          </p:nvCxnSpPr>
          <p:spPr>
            <a:xfrm>
              <a:off x="-43544" y="533474"/>
              <a:ext cx="12387943" cy="0"/>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5" name="ZoneTexte 4">
            <a:extLst>
              <a:ext uri="{FF2B5EF4-FFF2-40B4-BE49-F238E27FC236}">
                <a16:creationId xmlns:a16="http://schemas.microsoft.com/office/drawing/2014/main" id="{C7408F99-8B60-8390-0D4A-9814850D2B8E}"/>
              </a:ext>
            </a:extLst>
          </p:cNvPr>
          <p:cNvSpPr txBox="1"/>
          <p:nvPr/>
        </p:nvSpPr>
        <p:spPr>
          <a:xfrm>
            <a:off x="6655910" y="2824251"/>
            <a:ext cx="4918099" cy="3231654"/>
          </a:xfrm>
          <a:prstGeom prst="rect">
            <a:avLst/>
          </a:prstGeom>
          <a:noFill/>
        </p:spPr>
        <p:txBody>
          <a:bodyPr wrap="square">
            <a:spAutoFit/>
          </a:bodyPr>
          <a:lstStyle/>
          <a:p>
            <a:pPr marL="0" indent="0">
              <a:buFont typeface="Arial"/>
              <a:buNone/>
            </a:pPr>
            <a:r>
              <a:rPr lang="fr-FR" sz="2000" dirty="0"/>
              <a:t>« La compétence est la mise en œuvre par une personne en </a:t>
            </a:r>
            <a:r>
              <a:rPr lang="fr-FR" sz="2800" b="1" dirty="0">
                <a:solidFill>
                  <a:srgbClr val="1F497D"/>
                </a:solidFill>
              </a:rPr>
              <a:t>situation</a:t>
            </a:r>
            <a:r>
              <a:rPr lang="fr-FR" sz="2000" dirty="0"/>
              <a:t>, dans un </a:t>
            </a:r>
            <a:r>
              <a:rPr lang="fr-FR" sz="2800" b="1" dirty="0">
                <a:solidFill>
                  <a:srgbClr val="1F497D"/>
                </a:solidFill>
              </a:rPr>
              <a:t>contexte</a:t>
            </a:r>
            <a:r>
              <a:rPr lang="fr-FR" sz="2000" dirty="0"/>
              <a:t> déterminé, d'un ensemble diversifié mais coordonné de </a:t>
            </a:r>
            <a:r>
              <a:rPr lang="fr-FR" sz="2800" b="1" dirty="0">
                <a:solidFill>
                  <a:srgbClr val="1F497D"/>
                </a:solidFill>
              </a:rPr>
              <a:t>ressources</a:t>
            </a:r>
            <a:r>
              <a:rPr lang="fr-FR" sz="2000" dirty="0"/>
              <a:t>; cette mise en œuvre repose sur le choix, la mobilisation et l'organisation de ces ressources et sur les actions pertinentes qu'elles permettent pour un traitement réussi de cette situation. » (</a:t>
            </a:r>
            <a:r>
              <a:rPr lang="fr-FR" sz="2000" dirty="0" err="1"/>
              <a:t>Jonnaert</a:t>
            </a:r>
            <a:r>
              <a:rPr lang="fr-FR" sz="2000" dirty="0"/>
              <a:t>, 2004)</a:t>
            </a:r>
          </a:p>
        </p:txBody>
      </p:sp>
      <p:sp>
        <p:nvSpPr>
          <p:cNvPr id="6" name="Triangle isocèle 5">
            <a:extLst>
              <a:ext uri="{FF2B5EF4-FFF2-40B4-BE49-F238E27FC236}">
                <a16:creationId xmlns:a16="http://schemas.microsoft.com/office/drawing/2014/main" id="{B1441BAA-9560-4C66-6FE3-C38D0D3F2300}"/>
              </a:ext>
            </a:extLst>
          </p:cNvPr>
          <p:cNvSpPr/>
          <p:nvPr/>
        </p:nvSpPr>
        <p:spPr>
          <a:xfrm>
            <a:off x="2181856" y="3798332"/>
            <a:ext cx="2187981" cy="1851239"/>
          </a:xfrm>
          <a:prstGeom prst="triangle">
            <a:avLst/>
          </a:prstGeom>
          <a:solidFill>
            <a:schemeClr val="bg1">
              <a:lumMod val="75000"/>
            </a:schemeClr>
          </a:solidFill>
        </p:spPr>
        <p:style>
          <a:lnRef idx="0">
            <a:schemeClr val="dk1"/>
          </a:lnRef>
          <a:fillRef idx="3">
            <a:schemeClr val="dk1"/>
          </a:fillRef>
          <a:effectRef idx="3">
            <a:schemeClr val="dk1"/>
          </a:effectRef>
          <a:fontRef idx="minor">
            <a:schemeClr val="lt1"/>
          </a:fontRef>
        </p:style>
        <p:txBody>
          <a:bodyPr rtlCol="0" anchor="ctr"/>
          <a:lstStyle/>
          <a:p>
            <a:pPr algn="ctr"/>
            <a:endParaRPr lang="fr-FR"/>
          </a:p>
        </p:txBody>
      </p:sp>
      <p:sp>
        <p:nvSpPr>
          <p:cNvPr id="12" name="ZoneTexte 11">
            <a:extLst>
              <a:ext uri="{FF2B5EF4-FFF2-40B4-BE49-F238E27FC236}">
                <a16:creationId xmlns:a16="http://schemas.microsoft.com/office/drawing/2014/main" id="{4EFE7160-2AF1-A7FD-6228-685023729DF3}"/>
              </a:ext>
            </a:extLst>
          </p:cNvPr>
          <p:cNvSpPr txBox="1"/>
          <p:nvPr/>
        </p:nvSpPr>
        <p:spPr>
          <a:xfrm>
            <a:off x="2181855" y="3429000"/>
            <a:ext cx="2111478" cy="369332"/>
          </a:xfrm>
          <a:prstGeom prst="rect">
            <a:avLst/>
          </a:prstGeom>
          <a:noFill/>
        </p:spPr>
        <p:txBody>
          <a:bodyPr wrap="square" rtlCol="0">
            <a:spAutoFit/>
          </a:bodyPr>
          <a:lstStyle/>
          <a:p>
            <a:pPr algn="ctr"/>
            <a:r>
              <a:rPr lang="fr-FR" b="1" dirty="0"/>
              <a:t>Savoir agir</a:t>
            </a:r>
          </a:p>
        </p:txBody>
      </p:sp>
      <p:sp>
        <p:nvSpPr>
          <p:cNvPr id="13" name="ZoneTexte 12">
            <a:extLst>
              <a:ext uri="{FF2B5EF4-FFF2-40B4-BE49-F238E27FC236}">
                <a16:creationId xmlns:a16="http://schemas.microsoft.com/office/drawing/2014/main" id="{FD95368B-922C-4BD5-EA4A-72F8A54BE7D6}"/>
              </a:ext>
            </a:extLst>
          </p:cNvPr>
          <p:cNvSpPr txBox="1"/>
          <p:nvPr/>
        </p:nvSpPr>
        <p:spPr>
          <a:xfrm>
            <a:off x="4445733" y="5266488"/>
            <a:ext cx="2111478" cy="369332"/>
          </a:xfrm>
          <a:prstGeom prst="rect">
            <a:avLst/>
          </a:prstGeom>
          <a:noFill/>
        </p:spPr>
        <p:txBody>
          <a:bodyPr wrap="square" rtlCol="0">
            <a:spAutoFit/>
          </a:bodyPr>
          <a:lstStyle/>
          <a:p>
            <a:r>
              <a:rPr lang="fr-FR" b="1" dirty="0"/>
              <a:t>Pouvoir agir</a:t>
            </a:r>
          </a:p>
        </p:txBody>
      </p:sp>
      <p:sp>
        <p:nvSpPr>
          <p:cNvPr id="14" name="ZoneTexte 13">
            <a:extLst>
              <a:ext uri="{FF2B5EF4-FFF2-40B4-BE49-F238E27FC236}">
                <a16:creationId xmlns:a16="http://schemas.microsoft.com/office/drawing/2014/main" id="{B96CF4A4-FDA9-81F7-5C44-172854135889}"/>
              </a:ext>
            </a:extLst>
          </p:cNvPr>
          <p:cNvSpPr txBox="1"/>
          <p:nvPr/>
        </p:nvSpPr>
        <p:spPr>
          <a:xfrm>
            <a:off x="70377" y="5266488"/>
            <a:ext cx="2111478" cy="369332"/>
          </a:xfrm>
          <a:prstGeom prst="rect">
            <a:avLst/>
          </a:prstGeom>
          <a:noFill/>
        </p:spPr>
        <p:txBody>
          <a:bodyPr wrap="square" rtlCol="0">
            <a:spAutoFit/>
          </a:bodyPr>
          <a:lstStyle/>
          <a:p>
            <a:pPr algn="r"/>
            <a:r>
              <a:rPr lang="fr-FR" b="1" dirty="0"/>
              <a:t>Vouloir agir</a:t>
            </a:r>
          </a:p>
        </p:txBody>
      </p:sp>
      <p:grpSp>
        <p:nvGrpSpPr>
          <p:cNvPr id="38" name="Groupe 37">
            <a:extLst>
              <a:ext uri="{FF2B5EF4-FFF2-40B4-BE49-F238E27FC236}">
                <a16:creationId xmlns:a16="http://schemas.microsoft.com/office/drawing/2014/main" id="{5F0D02EB-8EE6-17D8-6395-412687AEACE4}"/>
              </a:ext>
            </a:extLst>
          </p:cNvPr>
          <p:cNvGrpSpPr/>
          <p:nvPr/>
        </p:nvGrpSpPr>
        <p:grpSpPr>
          <a:xfrm>
            <a:off x="3437466" y="4275961"/>
            <a:ext cx="2764016" cy="895980"/>
            <a:chOff x="1876301" y="4643251"/>
            <a:chExt cx="3883231" cy="1258784"/>
          </a:xfrm>
        </p:grpSpPr>
        <p:grpSp>
          <p:nvGrpSpPr>
            <p:cNvPr id="39" name="Groupe 38">
              <a:extLst>
                <a:ext uri="{FF2B5EF4-FFF2-40B4-BE49-F238E27FC236}">
                  <a16:creationId xmlns:a16="http://schemas.microsoft.com/office/drawing/2014/main" id="{A69486EF-5C0A-684A-87A3-CD2B93BF82ED}"/>
                </a:ext>
              </a:extLst>
            </p:cNvPr>
            <p:cNvGrpSpPr/>
            <p:nvPr/>
          </p:nvGrpSpPr>
          <p:grpSpPr>
            <a:xfrm>
              <a:off x="2173977" y="4944766"/>
              <a:ext cx="3316088" cy="700644"/>
              <a:chOff x="6959930" y="5058888"/>
              <a:chExt cx="3316088" cy="700644"/>
            </a:xfrm>
          </p:grpSpPr>
          <p:sp>
            <p:nvSpPr>
              <p:cNvPr id="41" name="Pentagone 8">
                <a:extLst>
                  <a:ext uri="{FF2B5EF4-FFF2-40B4-BE49-F238E27FC236}">
                    <a16:creationId xmlns:a16="http://schemas.microsoft.com/office/drawing/2014/main" id="{003FFDF3-8AF7-5F55-D9B4-4C61D95D2CB2}"/>
                  </a:ext>
                </a:extLst>
              </p:cNvPr>
              <p:cNvSpPr/>
              <p:nvPr/>
            </p:nvSpPr>
            <p:spPr>
              <a:xfrm>
                <a:off x="6959930" y="5058888"/>
                <a:ext cx="1650670" cy="700644"/>
              </a:xfrm>
              <a:prstGeom prst="homePlat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chemeClr val="tx1"/>
                    </a:solidFill>
                  </a:rPr>
                  <a:t>Dispositifs</a:t>
                </a:r>
              </a:p>
            </p:txBody>
          </p:sp>
          <p:sp>
            <p:nvSpPr>
              <p:cNvPr id="42" name="Rectangle à coins arrondis 9">
                <a:extLst>
                  <a:ext uri="{FF2B5EF4-FFF2-40B4-BE49-F238E27FC236}">
                    <a16:creationId xmlns:a16="http://schemas.microsoft.com/office/drawing/2014/main" id="{21E09EE6-8655-A58B-3956-6CFAAE0CD660}"/>
                  </a:ext>
                </a:extLst>
              </p:cNvPr>
              <p:cNvSpPr/>
              <p:nvPr/>
            </p:nvSpPr>
            <p:spPr>
              <a:xfrm>
                <a:off x="8610600" y="5058888"/>
                <a:ext cx="1665418" cy="7006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chemeClr val="tx1"/>
                    </a:solidFill>
                  </a:rPr>
                  <a:t>Dispositions</a:t>
                </a:r>
              </a:p>
            </p:txBody>
          </p:sp>
        </p:grpSp>
        <p:sp>
          <p:nvSpPr>
            <p:cNvPr id="40" name="Rectangle à coins arrondis 7">
              <a:extLst>
                <a:ext uri="{FF2B5EF4-FFF2-40B4-BE49-F238E27FC236}">
                  <a16:creationId xmlns:a16="http://schemas.microsoft.com/office/drawing/2014/main" id="{5F3C5CF3-6089-0668-7119-C7DE1D2F437B}"/>
                </a:ext>
              </a:extLst>
            </p:cNvPr>
            <p:cNvSpPr/>
            <p:nvPr/>
          </p:nvSpPr>
          <p:spPr>
            <a:xfrm rot="5400000">
              <a:off x="3188525" y="3331027"/>
              <a:ext cx="1258784" cy="3883231"/>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grpSp>
      <p:grpSp>
        <p:nvGrpSpPr>
          <p:cNvPr id="43" name="Groupe 42">
            <a:extLst>
              <a:ext uri="{FF2B5EF4-FFF2-40B4-BE49-F238E27FC236}">
                <a16:creationId xmlns:a16="http://schemas.microsoft.com/office/drawing/2014/main" id="{9C43155B-B1B7-B95F-77BC-9916A80FE16F}"/>
              </a:ext>
            </a:extLst>
          </p:cNvPr>
          <p:cNvGrpSpPr/>
          <p:nvPr/>
        </p:nvGrpSpPr>
        <p:grpSpPr>
          <a:xfrm>
            <a:off x="163149" y="3876895"/>
            <a:ext cx="2764016" cy="895980"/>
            <a:chOff x="6251208" y="4665697"/>
            <a:chExt cx="3883231" cy="1258784"/>
          </a:xfrm>
        </p:grpSpPr>
        <p:grpSp>
          <p:nvGrpSpPr>
            <p:cNvPr id="44" name="Groupe 43">
              <a:extLst>
                <a:ext uri="{FF2B5EF4-FFF2-40B4-BE49-F238E27FC236}">
                  <a16:creationId xmlns:a16="http://schemas.microsoft.com/office/drawing/2014/main" id="{18F2B247-3177-C07D-FCC9-9C4344DEE749}"/>
                </a:ext>
              </a:extLst>
            </p:cNvPr>
            <p:cNvGrpSpPr/>
            <p:nvPr/>
          </p:nvGrpSpPr>
          <p:grpSpPr>
            <a:xfrm>
              <a:off x="6456753" y="4944766"/>
              <a:ext cx="3316088" cy="700644"/>
              <a:chOff x="2520111" y="5058888"/>
              <a:chExt cx="3316088" cy="700644"/>
            </a:xfrm>
          </p:grpSpPr>
          <p:sp>
            <p:nvSpPr>
              <p:cNvPr id="46" name="Pentagone 13">
                <a:extLst>
                  <a:ext uri="{FF2B5EF4-FFF2-40B4-BE49-F238E27FC236}">
                    <a16:creationId xmlns:a16="http://schemas.microsoft.com/office/drawing/2014/main" id="{046CFD98-BC3A-CE30-50A2-80CB08325C71}"/>
                  </a:ext>
                </a:extLst>
              </p:cNvPr>
              <p:cNvSpPr/>
              <p:nvPr/>
            </p:nvSpPr>
            <p:spPr>
              <a:xfrm>
                <a:off x="2520111" y="5058888"/>
                <a:ext cx="1650670" cy="700644"/>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chemeClr val="tx1"/>
                    </a:solidFill>
                  </a:rPr>
                  <a:t>Dispositions</a:t>
                </a:r>
              </a:p>
            </p:txBody>
          </p:sp>
          <p:sp>
            <p:nvSpPr>
              <p:cNvPr id="47" name="Rectangle à coins arrondis 14">
                <a:extLst>
                  <a:ext uri="{FF2B5EF4-FFF2-40B4-BE49-F238E27FC236}">
                    <a16:creationId xmlns:a16="http://schemas.microsoft.com/office/drawing/2014/main" id="{E8DD693C-42E7-D42C-43AB-839ACC4CB522}"/>
                  </a:ext>
                </a:extLst>
              </p:cNvPr>
              <p:cNvSpPr/>
              <p:nvPr/>
            </p:nvSpPr>
            <p:spPr>
              <a:xfrm>
                <a:off x="4170781" y="5058888"/>
                <a:ext cx="1665418" cy="700644"/>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chemeClr val="tx1"/>
                    </a:solidFill>
                  </a:rPr>
                  <a:t>Dispositifs</a:t>
                </a:r>
              </a:p>
            </p:txBody>
          </p:sp>
        </p:grpSp>
        <p:sp>
          <p:nvSpPr>
            <p:cNvPr id="45" name="Rectangle à coins arrondis 12">
              <a:extLst>
                <a:ext uri="{FF2B5EF4-FFF2-40B4-BE49-F238E27FC236}">
                  <a16:creationId xmlns:a16="http://schemas.microsoft.com/office/drawing/2014/main" id="{645FB4DA-6669-EEB0-2C77-DA5ED8B95586}"/>
                </a:ext>
              </a:extLst>
            </p:cNvPr>
            <p:cNvSpPr/>
            <p:nvPr/>
          </p:nvSpPr>
          <p:spPr>
            <a:xfrm rot="5400000">
              <a:off x="7563432" y="3353473"/>
              <a:ext cx="1258784" cy="3883231"/>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schemeClr val="tx1"/>
                </a:solidFill>
              </a:endParaRPr>
            </a:p>
          </p:txBody>
        </p:sp>
      </p:grpSp>
      <p:sp>
        <p:nvSpPr>
          <p:cNvPr id="48" name="Ellipse 47">
            <a:extLst>
              <a:ext uri="{FF2B5EF4-FFF2-40B4-BE49-F238E27FC236}">
                <a16:creationId xmlns:a16="http://schemas.microsoft.com/office/drawing/2014/main" id="{5693A398-6501-4890-D7E7-7E0AC7B0A010}"/>
              </a:ext>
            </a:extLst>
          </p:cNvPr>
          <p:cNvSpPr/>
          <p:nvPr/>
        </p:nvSpPr>
        <p:spPr>
          <a:xfrm rot="2756612">
            <a:off x="1834543" y="2463158"/>
            <a:ext cx="1187482" cy="3953840"/>
          </a:xfrm>
          <a:prstGeom prst="ellipse">
            <a:avLst/>
          </a:prstGeom>
          <a:noFill/>
          <a:ln w="19050" cmpd="sng">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9" name="Ellipse 48">
            <a:extLst>
              <a:ext uri="{FF2B5EF4-FFF2-40B4-BE49-F238E27FC236}">
                <a16:creationId xmlns:a16="http://schemas.microsoft.com/office/drawing/2014/main" id="{DBF42437-887D-CCCD-51A2-7393716297A1}"/>
              </a:ext>
            </a:extLst>
          </p:cNvPr>
          <p:cNvSpPr/>
          <p:nvPr/>
        </p:nvSpPr>
        <p:spPr>
          <a:xfrm>
            <a:off x="3753293" y="5241196"/>
            <a:ext cx="2371587" cy="444490"/>
          </a:xfrm>
          <a:prstGeom prst="ellipse">
            <a:avLst/>
          </a:prstGeom>
          <a:noFill/>
          <a:ln w="19050" cmpd="sng">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125539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p:cTn id="20" dur="500" fill="hold"/>
                                        <p:tgtEl>
                                          <p:spTgt spid="12"/>
                                        </p:tgtEl>
                                        <p:attrNameLst>
                                          <p:attrName>ppt_w</p:attrName>
                                        </p:attrNameLst>
                                      </p:cBhvr>
                                      <p:tavLst>
                                        <p:tav tm="0">
                                          <p:val>
                                            <p:fltVal val="0"/>
                                          </p:val>
                                        </p:tav>
                                        <p:tav tm="100000">
                                          <p:val>
                                            <p:strVal val="#ppt_w"/>
                                          </p:val>
                                        </p:tav>
                                      </p:tavLst>
                                    </p:anim>
                                    <p:anim calcmode="lin" valueType="num">
                                      <p:cBhvr>
                                        <p:cTn id="21" dur="500" fill="hold"/>
                                        <p:tgtEl>
                                          <p:spTgt spid="12"/>
                                        </p:tgtEl>
                                        <p:attrNameLst>
                                          <p:attrName>ppt_h</p:attrName>
                                        </p:attrNameLst>
                                      </p:cBhvr>
                                      <p:tavLst>
                                        <p:tav tm="0">
                                          <p:val>
                                            <p:fltVal val="0"/>
                                          </p:val>
                                        </p:tav>
                                        <p:tav tm="100000">
                                          <p:val>
                                            <p:strVal val="#ppt_h"/>
                                          </p:val>
                                        </p:tav>
                                      </p:tavLst>
                                    </p:anim>
                                    <p:animEffect transition="in" filter="fade">
                                      <p:cBhvr>
                                        <p:cTn id="22" dur="500"/>
                                        <p:tgtEl>
                                          <p:spTgt spid="12"/>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500" fill="hold"/>
                                        <p:tgtEl>
                                          <p:spTgt spid="14"/>
                                        </p:tgtEl>
                                        <p:attrNameLst>
                                          <p:attrName>ppt_w</p:attrName>
                                        </p:attrNameLst>
                                      </p:cBhvr>
                                      <p:tavLst>
                                        <p:tav tm="0">
                                          <p:val>
                                            <p:fltVal val="0"/>
                                          </p:val>
                                        </p:tav>
                                        <p:tav tm="100000">
                                          <p:val>
                                            <p:strVal val="#ppt_w"/>
                                          </p:val>
                                        </p:tav>
                                      </p:tavLst>
                                    </p:anim>
                                    <p:anim calcmode="lin" valueType="num">
                                      <p:cBhvr>
                                        <p:cTn id="26" dur="500" fill="hold"/>
                                        <p:tgtEl>
                                          <p:spTgt spid="14"/>
                                        </p:tgtEl>
                                        <p:attrNameLst>
                                          <p:attrName>ppt_h</p:attrName>
                                        </p:attrNameLst>
                                      </p:cBhvr>
                                      <p:tavLst>
                                        <p:tav tm="0">
                                          <p:val>
                                            <p:fltVal val="0"/>
                                          </p:val>
                                        </p:tav>
                                        <p:tav tm="100000">
                                          <p:val>
                                            <p:strVal val="#ppt_h"/>
                                          </p:val>
                                        </p:tav>
                                      </p:tavLst>
                                    </p:anim>
                                    <p:animEffect transition="in" filter="fade">
                                      <p:cBhvr>
                                        <p:cTn id="27" dur="500"/>
                                        <p:tgtEl>
                                          <p:spTgt spid="14"/>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6" grpId="0" animBg="1"/>
      <p:bldP spid="12" grpId="0"/>
      <p:bldP spid="13" grpId="0"/>
      <p:bldP spid="14" grpId="0"/>
      <p:bldP spid="48" grpId="0" animBg="1"/>
      <p:bldP spid="4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716690" y="1782833"/>
            <a:ext cx="10824519" cy="1938992"/>
          </a:xfrm>
          <a:prstGeom prst="rect">
            <a:avLst/>
          </a:prstGeom>
          <a:noFill/>
        </p:spPr>
        <p:txBody>
          <a:bodyPr wrap="square" rtlCol="0">
            <a:spAutoFit/>
          </a:bodyPr>
          <a:lstStyle/>
          <a:p>
            <a:endParaRPr lang="fr-FR" sz="2400" b="1" dirty="0"/>
          </a:p>
          <a:p>
            <a:pPr marL="285750" indent="-285750">
              <a:buFont typeface="Arial" panose="020B0604020202020204" pitchFamily="34" charset="0"/>
              <a:buChar char="•"/>
            </a:pPr>
            <a:endParaRPr lang="fr-FR" sz="2400" b="1" dirty="0"/>
          </a:p>
          <a:p>
            <a:pPr marL="285750" indent="-285750">
              <a:buFont typeface="Arial" panose="020B0604020202020204" pitchFamily="34" charset="0"/>
              <a:buChar char="•"/>
            </a:pPr>
            <a:endParaRPr lang="fr-FR" sz="2400" b="1" dirty="0"/>
          </a:p>
          <a:p>
            <a:pPr marL="285750" indent="-285750">
              <a:buFont typeface="Arial" panose="020B0604020202020204" pitchFamily="34" charset="0"/>
              <a:buChar char="•"/>
            </a:pPr>
            <a:endParaRPr lang="fr-FR" sz="2400" b="1" dirty="0"/>
          </a:p>
          <a:p>
            <a:pPr marL="285750" indent="-285750">
              <a:buFont typeface="Arial" panose="020B0604020202020204" pitchFamily="34" charset="0"/>
              <a:buChar char="•"/>
            </a:pPr>
            <a:endParaRPr lang="fr-FR" sz="2400" b="1" dirty="0"/>
          </a:p>
        </p:txBody>
      </p:sp>
      <p:sp>
        <p:nvSpPr>
          <p:cNvPr id="2" name="Titre 1">
            <a:extLst>
              <a:ext uri="{FF2B5EF4-FFF2-40B4-BE49-F238E27FC236}">
                <a16:creationId xmlns:a16="http://schemas.microsoft.com/office/drawing/2014/main" id="{840AFDE9-B14A-14B6-6F85-3D3EA5D2096C}"/>
              </a:ext>
            </a:extLst>
          </p:cNvPr>
          <p:cNvSpPr txBox="1">
            <a:spLocks/>
          </p:cNvSpPr>
          <p:nvPr/>
        </p:nvSpPr>
        <p:spPr>
          <a:xfrm>
            <a:off x="183161" y="580426"/>
            <a:ext cx="11956301" cy="9998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800" b="1" dirty="0">
                <a:solidFill>
                  <a:schemeClr val="accent1">
                    <a:lumMod val="50000"/>
                  </a:schemeClr>
                </a:solidFill>
              </a:rPr>
              <a:t>5.1. Professionnalisation et compétences </a:t>
            </a:r>
            <a:r>
              <a:rPr lang="fr-FR" sz="2000" dirty="0">
                <a:solidFill>
                  <a:schemeClr val="accent1">
                    <a:lumMod val="50000"/>
                  </a:schemeClr>
                </a:solidFill>
              </a:rPr>
              <a:t>(Fernagu, 2018)</a:t>
            </a:r>
            <a:endParaRPr lang="fr-FR" sz="2800" dirty="0">
              <a:solidFill>
                <a:schemeClr val="accent1">
                  <a:lumMod val="50000"/>
                </a:schemeClr>
              </a:solidFill>
            </a:endParaRPr>
          </a:p>
        </p:txBody>
      </p:sp>
      <p:grpSp>
        <p:nvGrpSpPr>
          <p:cNvPr id="7" name="Groupe 6">
            <a:extLst>
              <a:ext uri="{FF2B5EF4-FFF2-40B4-BE49-F238E27FC236}">
                <a16:creationId xmlns:a16="http://schemas.microsoft.com/office/drawing/2014/main" id="{D0F09518-82EC-7324-326C-F07E1B314187}"/>
              </a:ext>
            </a:extLst>
          </p:cNvPr>
          <p:cNvGrpSpPr/>
          <p:nvPr/>
        </p:nvGrpSpPr>
        <p:grpSpPr>
          <a:xfrm>
            <a:off x="-43544" y="-4101"/>
            <a:ext cx="13640942" cy="748208"/>
            <a:chOff x="-43544" y="-4101"/>
            <a:chExt cx="13640942" cy="748208"/>
          </a:xfrm>
        </p:grpSpPr>
        <p:pic>
          <p:nvPicPr>
            <p:cNvPr id="8" name="Image 7">
              <a:extLst>
                <a:ext uri="{FF2B5EF4-FFF2-40B4-BE49-F238E27FC236}">
                  <a16:creationId xmlns:a16="http://schemas.microsoft.com/office/drawing/2014/main" id="{69A981FC-7514-5D52-CC9A-FDEDA6CEA4C0}"/>
                </a:ext>
              </a:extLst>
            </p:cNvPr>
            <p:cNvPicPr>
              <a:picLocks noChangeAspect="1"/>
            </p:cNvPicPr>
            <p:nvPr/>
          </p:nvPicPr>
          <p:blipFill>
            <a:blip r:embed="rId3"/>
            <a:stretch>
              <a:fillRect/>
            </a:stretch>
          </p:blipFill>
          <p:spPr>
            <a:xfrm>
              <a:off x="0" y="0"/>
              <a:ext cx="4305901" cy="533474"/>
            </a:xfrm>
            <a:prstGeom prst="rect">
              <a:avLst/>
            </a:prstGeom>
          </p:spPr>
        </p:pic>
        <p:pic>
          <p:nvPicPr>
            <p:cNvPr id="9" name="Picture 2" descr="logo vectoriel Ministère de l'Enseignement supérieur et de la Recherche ...">
              <a:extLst>
                <a:ext uri="{FF2B5EF4-FFF2-40B4-BE49-F238E27FC236}">
                  <a16:creationId xmlns:a16="http://schemas.microsoft.com/office/drawing/2014/main" id="{E05326E6-DB54-FDA9-E4F6-6B753842DA1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05901" y="-4101"/>
              <a:ext cx="1058351" cy="537575"/>
            </a:xfrm>
            <a:prstGeom prst="rect">
              <a:avLst/>
            </a:prstGeom>
            <a:noFill/>
            <a:extLst>
              <a:ext uri="{909E8E84-426E-40DD-AFC4-6F175D3DCCD1}">
                <a14:hiddenFill xmlns:a14="http://schemas.microsoft.com/office/drawing/2010/main">
                  <a:solidFill>
                    <a:srgbClr val="FFFFFF"/>
                  </a:solidFill>
                </a14:hiddenFill>
              </a:ext>
            </a:extLst>
          </p:spPr>
        </p:pic>
        <p:sp>
          <p:nvSpPr>
            <p:cNvPr id="10" name="ZoneTexte 9">
              <a:extLst>
                <a:ext uri="{FF2B5EF4-FFF2-40B4-BE49-F238E27FC236}">
                  <a16:creationId xmlns:a16="http://schemas.microsoft.com/office/drawing/2014/main" id="{65D4761F-A0FB-35ED-1424-55C115779C43}"/>
                </a:ext>
              </a:extLst>
            </p:cNvPr>
            <p:cNvSpPr txBox="1"/>
            <p:nvPr/>
          </p:nvSpPr>
          <p:spPr>
            <a:xfrm>
              <a:off x="5407796" y="5443"/>
              <a:ext cx="8189602" cy="738664"/>
            </a:xfrm>
            <a:prstGeom prst="rect">
              <a:avLst/>
            </a:prstGeom>
            <a:noFill/>
          </p:spPr>
          <p:txBody>
            <a:bodyPr wrap="square">
              <a:spAutoFit/>
            </a:bodyPr>
            <a:lstStyle/>
            <a:p>
              <a:r>
                <a:rPr lang="fr-FR" sz="1400" b="1" u="none" strike="noStrike" cap="small" baseline="0" dirty="0">
                  <a:latin typeface="Alegreya"/>
                </a:rPr>
                <a:t>Le rôle des universités dans la professionnalisation                                               </a:t>
              </a:r>
              <a:r>
                <a:rPr lang="fr-FR" sz="1400" u="none" strike="noStrike" cap="small" baseline="0" dirty="0">
                  <a:latin typeface="Alegreya"/>
                </a:rPr>
                <a:t>03/06/2025</a:t>
              </a:r>
              <a:br>
                <a:rPr lang="fr-FR" sz="1400" u="none" strike="noStrike" cap="small" baseline="0" dirty="0">
                  <a:latin typeface="Alegreya"/>
                </a:rPr>
              </a:br>
              <a:r>
                <a:rPr lang="fr-FR" sz="1400" cap="small" dirty="0">
                  <a:latin typeface="Alegreya"/>
                </a:rPr>
                <a:t>Solveig Fernagu &amp; Jean Marc </a:t>
              </a:r>
              <a:r>
                <a:rPr lang="fr-FR" sz="1400" cap="small" dirty="0" err="1">
                  <a:latin typeface="Alegreya"/>
                </a:rPr>
                <a:t>Ogier</a:t>
              </a:r>
              <a:r>
                <a:rPr lang="fr-FR" sz="1400" cap="small" dirty="0">
                  <a:latin typeface="Alegreya"/>
                </a:rPr>
                <a:t>, CESI</a:t>
              </a:r>
            </a:p>
            <a:p>
              <a:endParaRPr lang="fr-FR" sz="1400" cap="small" dirty="0">
                <a:latin typeface="Alegreya"/>
              </a:endParaRPr>
            </a:p>
          </p:txBody>
        </p:sp>
        <p:cxnSp>
          <p:nvCxnSpPr>
            <p:cNvPr id="11" name="Connecteur droit 10">
              <a:extLst>
                <a:ext uri="{FF2B5EF4-FFF2-40B4-BE49-F238E27FC236}">
                  <a16:creationId xmlns:a16="http://schemas.microsoft.com/office/drawing/2014/main" id="{5E3F9046-F7C5-ACB3-EF9C-4449DD21F8C0}"/>
                </a:ext>
              </a:extLst>
            </p:cNvPr>
            <p:cNvCxnSpPr/>
            <p:nvPr/>
          </p:nvCxnSpPr>
          <p:spPr>
            <a:xfrm>
              <a:off x="-43544" y="533474"/>
              <a:ext cx="12387943" cy="0"/>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5" name="ZoneTexte 4">
            <a:extLst>
              <a:ext uri="{FF2B5EF4-FFF2-40B4-BE49-F238E27FC236}">
                <a16:creationId xmlns:a16="http://schemas.microsoft.com/office/drawing/2014/main" id="{C7408F99-8B60-8390-0D4A-9814850D2B8E}"/>
              </a:ext>
            </a:extLst>
          </p:cNvPr>
          <p:cNvSpPr txBox="1"/>
          <p:nvPr/>
        </p:nvSpPr>
        <p:spPr>
          <a:xfrm>
            <a:off x="650791" y="1627185"/>
            <a:ext cx="10580361" cy="1323439"/>
          </a:xfrm>
          <a:prstGeom prst="rect">
            <a:avLst/>
          </a:prstGeom>
          <a:noFill/>
        </p:spPr>
        <p:txBody>
          <a:bodyPr wrap="square">
            <a:spAutoFit/>
          </a:bodyPr>
          <a:lstStyle/>
          <a:p>
            <a:pPr marL="0" indent="0">
              <a:buFont typeface="Arial"/>
              <a:buNone/>
            </a:pPr>
            <a:r>
              <a:rPr lang="fr-FR" sz="2000" dirty="0"/>
              <a:t>« La compétence est la mise en œuvre par une personne en </a:t>
            </a:r>
            <a:r>
              <a:rPr lang="fr-FR" sz="2000" b="1" dirty="0">
                <a:solidFill>
                  <a:srgbClr val="1F497D"/>
                </a:solidFill>
              </a:rPr>
              <a:t>situation</a:t>
            </a:r>
            <a:r>
              <a:rPr lang="fr-FR" sz="2000" dirty="0"/>
              <a:t>, dans un </a:t>
            </a:r>
            <a:r>
              <a:rPr lang="fr-FR" sz="2000" b="1" dirty="0">
                <a:solidFill>
                  <a:srgbClr val="1F497D"/>
                </a:solidFill>
              </a:rPr>
              <a:t>contexte</a:t>
            </a:r>
            <a:r>
              <a:rPr lang="fr-FR" sz="2000" dirty="0"/>
              <a:t> déterminé, d'un ensemble diversifié mais coordonné de </a:t>
            </a:r>
            <a:r>
              <a:rPr lang="fr-FR" sz="2000" b="1" dirty="0">
                <a:solidFill>
                  <a:srgbClr val="1F497D"/>
                </a:solidFill>
              </a:rPr>
              <a:t>ressources</a:t>
            </a:r>
            <a:r>
              <a:rPr lang="fr-FR" sz="2000" dirty="0"/>
              <a:t>; cette mise en œuvre repose sur le choix, la mobilisation et l'organisation de ces ressources et sur les actions pertinentes qu'elles permettent pour un traitement réussi de cette situation. » (</a:t>
            </a:r>
            <a:r>
              <a:rPr lang="fr-FR" sz="2000" dirty="0" err="1"/>
              <a:t>Jonnaert</a:t>
            </a:r>
            <a:r>
              <a:rPr lang="fr-FR" sz="2000" dirty="0"/>
              <a:t>, 2004)</a:t>
            </a:r>
          </a:p>
        </p:txBody>
      </p:sp>
      <p:sp>
        <p:nvSpPr>
          <p:cNvPr id="4" name="Ellipse 3">
            <a:extLst>
              <a:ext uri="{FF2B5EF4-FFF2-40B4-BE49-F238E27FC236}">
                <a16:creationId xmlns:a16="http://schemas.microsoft.com/office/drawing/2014/main" id="{0D12CAD2-1769-D4A0-9620-6CED8CF2A482}"/>
              </a:ext>
            </a:extLst>
          </p:cNvPr>
          <p:cNvSpPr/>
          <p:nvPr/>
        </p:nvSpPr>
        <p:spPr>
          <a:xfrm>
            <a:off x="6611078" y="1627185"/>
            <a:ext cx="1534301" cy="417483"/>
          </a:xfrm>
          <a:prstGeom prst="ellipse">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llipse 5">
            <a:extLst>
              <a:ext uri="{FF2B5EF4-FFF2-40B4-BE49-F238E27FC236}">
                <a16:creationId xmlns:a16="http://schemas.microsoft.com/office/drawing/2014/main" id="{BEB20348-ECC1-3B92-1971-A5A1F487A029}"/>
              </a:ext>
            </a:extLst>
          </p:cNvPr>
          <p:cNvSpPr/>
          <p:nvPr/>
        </p:nvSpPr>
        <p:spPr>
          <a:xfrm>
            <a:off x="8568215" y="1589627"/>
            <a:ext cx="1534301" cy="417483"/>
          </a:xfrm>
          <a:prstGeom prst="ellipse">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à coins arrondis 12">
            <a:extLst>
              <a:ext uri="{FF2B5EF4-FFF2-40B4-BE49-F238E27FC236}">
                <a16:creationId xmlns:a16="http://schemas.microsoft.com/office/drawing/2014/main" id="{2EEDDC12-A582-84AF-01C9-4B8208671671}"/>
              </a:ext>
            </a:extLst>
          </p:cNvPr>
          <p:cNvSpPr/>
          <p:nvPr/>
        </p:nvSpPr>
        <p:spPr>
          <a:xfrm>
            <a:off x="556497" y="3251853"/>
            <a:ext cx="7200900" cy="3137534"/>
          </a:xfrm>
          <a:prstGeom prst="roundRect">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C2886035-7B46-8717-02DC-D2F89B4D0447}"/>
              </a:ext>
            </a:extLst>
          </p:cNvPr>
          <p:cNvSpPr/>
          <p:nvPr/>
        </p:nvSpPr>
        <p:spPr>
          <a:xfrm>
            <a:off x="828101" y="3902873"/>
            <a:ext cx="6748303" cy="2037481"/>
          </a:xfrm>
          <a:prstGeom prst="rect">
            <a:avLst/>
          </a:prstGeom>
        </p:spPr>
        <p:txBody>
          <a:bodyPr wrap="square">
            <a:spAutoFit/>
          </a:bodyPr>
          <a:lstStyle/>
          <a:p>
            <a:pPr>
              <a:lnSpc>
                <a:spcPct val="80000"/>
              </a:lnSpc>
              <a:spcAft>
                <a:spcPts val="1200"/>
              </a:spcAft>
            </a:pPr>
            <a:r>
              <a:rPr lang="fr-FR" sz="2000" b="1" dirty="0">
                <a:latin typeface="Calibri" pitchFamily="34" charset="0"/>
                <a:cs typeface="Calibri" pitchFamily="34" charset="0"/>
              </a:rPr>
              <a:t>Des contextes… </a:t>
            </a:r>
          </a:p>
          <a:p>
            <a:pPr>
              <a:lnSpc>
                <a:spcPct val="80000"/>
              </a:lnSpc>
              <a:spcAft>
                <a:spcPts val="1200"/>
              </a:spcAft>
            </a:pPr>
            <a:r>
              <a:rPr lang="fr-FR" sz="2000" i="1" dirty="0">
                <a:latin typeface="Calibri" pitchFamily="34" charset="0"/>
                <a:cs typeface="Calibri" pitchFamily="34" charset="0"/>
              </a:rPr>
              <a:t>Infirmière en gériatrie/infirmière en bloc opératoire, </a:t>
            </a:r>
            <a:br>
              <a:rPr lang="fr-FR" sz="2000" i="1" dirty="0">
                <a:latin typeface="Calibri" pitchFamily="34" charset="0"/>
                <a:cs typeface="Calibri" pitchFamily="34" charset="0"/>
              </a:rPr>
            </a:br>
            <a:r>
              <a:rPr lang="fr-FR" sz="2000" i="1" dirty="0">
                <a:latin typeface="Calibri" pitchFamily="34" charset="0"/>
                <a:cs typeface="Calibri" pitchFamily="34" charset="0"/>
              </a:rPr>
              <a:t>ou en pédiatrie, mais aussi … dans tel hôpital, tel territoire</a:t>
            </a:r>
          </a:p>
          <a:p>
            <a:pPr>
              <a:lnSpc>
                <a:spcPct val="80000"/>
              </a:lnSpc>
              <a:spcAft>
                <a:spcPts val="1200"/>
              </a:spcAft>
            </a:pPr>
            <a:r>
              <a:rPr lang="fr-FR" sz="2000" i="1" dirty="0">
                <a:latin typeface="Calibri" pitchFamily="34" charset="0"/>
                <a:cs typeface="Calibri" pitchFamily="34" charset="0"/>
              </a:rPr>
              <a:t>Formateur Formation initiale / Formation continue / alternance</a:t>
            </a:r>
          </a:p>
          <a:p>
            <a:pPr>
              <a:lnSpc>
                <a:spcPct val="80000"/>
              </a:lnSpc>
              <a:spcAft>
                <a:spcPts val="1200"/>
              </a:spcAft>
            </a:pPr>
            <a:r>
              <a:rPr lang="fr-FR" sz="2000" i="1" dirty="0">
                <a:latin typeface="Calibri" pitchFamily="34" charset="0"/>
                <a:cs typeface="Calibri" pitchFamily="34" charset="0"/>
              </a:rPr>
              <a:t>Enseignant Lycée Henri IV  (Paris) / Lycée Jacques Brel (La Courneuve)</a:t>
            </a:r>
          </a:p>
        </p:txBody>
      </p:sp>
      <p:sp>
        <p:nvSpPr>
          <p:cNvPr id="15" name="Rectangle 14">
            <a:extLst>
              <a:ext uri="{FF2B5EF4-FFF2-40B4-BE49-F238E27FC236}">
                <a16:creationId xmlns:a16="http://schemas.microsoft.com/office/drawing/2014/main" id="{883AF40F-7823-FAF7-80BC-21FF72F78CD0}"/>
              </a:ext>
            </a:extLst>
          </p:cNvPr>
          <p:cNvSpPr/>
          <p:nvPr/>
        </p:nvSpPr>
        <p:spPr>
          <a:xfrm>
            <a:off x="8700111" y="3881901"/>
            <a:ext cx="3123589" cy="2123658"/>
          </a:xfrm>
          <a:prstGeom prst="rect">
            <a:avLst/>
          </a:prstGeom>
        </p:spPr>
        <p:txBody>
          <a:bodyPr wrap="square">
            <a:spAutoFit/>
          </a:bodyPr>
          <a:lstStyle/>
          <a:p>
            <a:pPr>
              <a:lnSpc>
                <a:spcPct val="80000"/>
              </a:lnSpc>
            </a:pPr>
            <a:r>
              <a:rPr lang="fr-FR" sz="2000" b="1" dirty="0">
                <a:latin typeface="Calibri" pitchFamily="34" charset="0"/>
                <a:cs typeface="Calibri" pitchFamily="34" charset="0"/>
              </a:rPr>
              <a:t>Des situations…</a:t>
            </a:r>
          </a:p>
          <a:p>
            <a:pPr>
              <a:lnSpc>
                <a:spcPct val="80000"/>
              </a:lnSpc>
              <a:spcBef>
                <a:spcPts val="0"/>
              </a:spcBef>
            </a:pPr>
            <a:r>
              <a:rPr lang="fr-FR" sz="2000" i="1" dirty="0">
                <a:latin typeface="Calibri" pitchFamily="34" charset="0"/>
                <a:cs typeface="Calibri" pitchFamily="34" charset="0"/>
              </a:rPr>
              <a:t>Équipes travail, effectifs, mission, activités, environnement, collègues, procédures, conditions de travail, ambiance, …</a:t>
            </a:r>
          </a:p>
          <a:p>
            <a:pPr>
              <a:lnSpc>
                <a:spcPct val="80000"/>
              </a:lnSpc>
              <a:spcBef>
                <a:spcPts val="0"/>
              </a:spcBef>
            </a:pPr>
            <a:r>
              <a:rPr lang="fr-FR" sz="2000" i="1" dirty="0">
                <a:latin typeface="Calibri" pitchFamily="34" charset="0"/>
                <a:cs typeface="Calibri" pitchFamily="34" charset="0"/>
              </a:rPr>
              <a:t>… De vous…  </a:t>
            </a:r>
          </a:p>
          <a:p>
            <a:pPr marL="457200" indent="-457200">
              <a:buFont typeface="Arial" panose="020B0604020202020204" pitchFamily="34" charset="0"/>
              <a:buChar char="•"/>
            </a:pPr>
            <a:endParaRPr lang="fr-FR" sz="2000" dirty="0"/>
          </a:p>
        </p:txBody>
      </p:sp>
      <p:sp>
        <p:nvSpPr>
          <p:cNvPr id="16" name="Ellipse 15">
            <a:extLst>
              <a:ext uri="{FF2B5EF4-FFF2-40B4-BE49-F238E27FC236}">
                <a16:creationId xmlns:a16="http://schemas.microsoft.com/office/drawing/2014/main" id="{D9D881F8-340F-03E5-CD93-2AFD40B223C6}"/>
              </a:ext>
            </a:extLst>
          </p:cNvPr>
          <p:cNvSpPr/>
          <p:nvPr/>
        </p:nvSpPr>
        <p:spPr>
          <a:xfrm>
            <a:off x="7950973" y="3004202"/>
            <a:ext cx="3682521" cy="3465828"/>
          </a:xfrm>
          <a:prstGeom prst="ellipse">
            <a:avLst/>
          </a:prstGeom>
          <a:no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Flèche droite 17">
            <a:extLst>
              <a:ext uri="{FF2B5EF4-FFF2-40B4-BE49-F238E27FC236}">
                <a16:creationId xmlns:a16="http://schemas.microsoft.com/office/drawing/2014/main" id="{D9413406-E307-404C-D3C3-B275AA3345EE}"/>
              </a:ext>
            </a:extLst>
          </p:cNvPr>
          <p:cNvSpPr/>
          <p:nvPr/>
        </p:nvSpPr>
        <p:spPr>
          <a:xfrm>
            <a:off x="7677120" y="4793747"/>
            <a:ext cx="800100" cy="538252"/>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Flèche droite 17">
            <a:extLst>
              <a:ext uri="{FF2B5EF4-FFF2-40B4-BE49-F238E27FC236}">
                <a16:creationId xmlns:a16="http://schemas.microsoft.com/office/drawing/2014/main" id="{769586A6-5733-2505-20D5-BB1D9CB0CE83}"/>
              </a:ext>
            </a:extLst>
          </p:cNvPr>
          <p:cNvSpPr/>
          <p:nvPr/>
        </p:nvSpPr>
        <p:spPr>
          <a:xfrm rot="10630783">
            <a:off x="7512685" y="4342645"/>
            <a:ext cx="800100" cy="538252"/>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551690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p:cTn id="23" dur="500" fill="hold"/>
                                        <p:tgtEl>
                                          <p:spTgt spid="17"/>
                                        </p:tgtEl>
                                        <p:attrNameLst>
                                          <p:attrName>ppt_w</p:attrName>
                                        </p:attrNameLst>
                                      </p:cBhvr>
                                      <p:tavLst>
                                        <p:tav tm="0">
                                          <p:val>
                                            <p:fltVal val="0"/>
                                          </p:val>
                                        </p:tav>
                                        <p:tav tm="100000">
                                          <p:val>
                                            <p:strVal val="#ppt_w"/>
                                          </p:val>
                                        </p:tav>
                                      </p:tavLst>
                                    </p:anim>
                                    <p:anim calcmode="lin" valueType="num">
                                      <p:cBhvr>
                                        <p:cTn id="24" dur="500" fill="hold"/>
                                        <p:tgtEl>
                                          <p:spTgt spid="17"/>
                                        </p:tgtEl>
                                        <p:attrNameLst>
                                          <p:attrName>ppt_h</p:attrName>
                                        </p:attrNameLst>
                                      </p:cBhvr>
                                      <p:tavLst>
                                        <p:tav tm="0">
                                          <p:val>
                                            <p:fltVal val="0"/>
                                          </p:val>
                                        </p:tav>
                                        <p:tav tm="100000">
                                          <p:val>
                                            <p:strVal val="#ppt_h"/>
                                          </p:val>
                                        </p:tav>
                                      </p:tavLst>
                                    </p:anim>
                                    <p:animEffect transition="in" filter="fade">
                                      <p:cBhvr>
                                        <p:cTn id="25" dur="500"/>
                                        <p:tgtEl>
                                          <p:spTgt spid="17"/>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p:cTn id="28" dur="500" fill="hold"/>
                                        <p:tgtEl>
                                          <p:spTgt spid="18"/>
                                        </p:tgtEl>
                                        <p:attrNameLst>
                                          <p:attrName>ppt_w</p:attrName>
                                        </p:attrNameLst>
                                      </p:cBhvr>
                                      <p:tavLst>
                                        <p:tav tm="0">
                                          <p:val>
                                            <p:fltVal val="0"/>
                                          </p:val>
                                        </p:tav>
                                        <p:tav tm="100000">
                                          <p:val>
                                            <p:strVal val="#ppt_w"/>
                                          </p:val>
                                        </p:tav>
                                      </p:tavLst>
                                    </p:anim>
                                    <p:anim calcmode="lin" valueType="num">
                                      <p:cBhvr>
                                        <p:cTn id="29" dur="500" fill="hold"/>
                                        <p:tgtEl>
                                          <p:spTgt spid="18"/>
                                        </p:tgtEl>
                                        <p:attrNameLst>
                                          <p:attrName>ppt_h</p:attrName>
                                        </p:attrNameLst>
                                      </p:cBhvr>
                                      <p:tavLst>
                                        <p:tav tm="0">
                                          <p:val>
                                            <p:fltVal val="0"/>
                                          </p:val>
                                        </p:tav>
                                        <p:tav tm="100000">
                                          <p:val>
                                            <p:strVal val="#ppt_h"/>
                                          </p:val>
                                        </p:tav>
                                      </p:tavLst>
                                    </p:anim>
                                    <p:animEffect transition="in" filter="fade">
                                      <p:cBhvr>
                                        <p:cTn id="3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13" grpId="0" animBg="1"/>
      <p:bldP spid="14" grpId="0"/>
      <p:bldP spid="15" grpId="0"/>
      <p:bldP spid="16" grpId="0" animBg="1"/>
      <p:bldP spid="17" grpId="0" animBg="1"/>
      <p:bldP spid="1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716690" y="1782833"/>
            <a:ext cx="10824519" cy="1938992"/>
          </a:xfrm>
          <a:prstGeom prst="rect">
            <a:avLst/>
          </a:prstGeom>
          <a:noFill/>
        </p:spPr>
        <p:txBody>
          <a:bodyPr wrap="square" rtlCol="0">
            <a:spAutoFit/>
          </a:bodyPr>
          <a:lstStyle/>
          <a:p>
            <a:pPr marL="285750" indent="-285750">
              <a:buFont typeface="Arial" panose="020B0604020202020204" pitchFamily="34" charset="0"/>
              <a:buChar char="•"/>
            </a:pPr>
            <a:endParaRPr lang="fr-FR" sz="2400" b="1" dirty="0"/>
          </a:p>
          <a:p>
            <a:endParaRPr lang="fr-FR" sz="2400" b="1" dirty="0"/>
          </a:p>
          <a:p>
            <a:pPr marL="285750" indent="-285750">
              <a:buFont typeface="Arial" panose="020B0604020202020204" pitchFamily="34" charset="0"/>
              <a:buChar char="•"/>
            </a:pPr>
            <a:endParaRPr lang="fr-FR" sz="2400" b="1" dirty="0"/>
          </a:p>
          <a:p>
            <a:pPr marL="285750" indent="-285750">
              <a:buFont typeface="Arial" panose="020B0604020202020204" pitchFamily="34" charset="0"/>
              <a:buChar char="•"/>
            </a:pPr>
            <a:endParaRPr lang="fr-FR" sz="2400" b="1" dirty="0"/>
          </a:p>
          <a:p>
            <a:pPr marL="285750" indent="-285750">
              <a:buFont typeface="Arial" panose="020B0604020202020204" pitchFamily="34" charset="0"/>
              <a:buChar char="•"/>
            </a:pPr>
            <a:endParaRPr lang="fr-FR" sz="2400" b="1" dirty="0"/>
          </a:p>
        </p:txBody>
      </p:sp>
      <p:sp>
        <p:nvSpPr>
          <p:cNvPr id="2" name="Titre 1">
            <a:extLst>
              <a:ext uri="{FF2B5EF4-FFF2-40B4-BE49-F238E27FC236}">
                <a16:creationId xmlns:a16="http://schemas.microsoft.com/office/drawing/2014/main" id="{840AFDE9-B14A-14B6-6F85-3D3EA5D2096C}"/>
              </a:ext>
            </a:extLst>
          </p:cNvPr>
          <p:cNvSpPr txBox="1">
            <a:spLocks/>
          </p:cNvSpPr>
          <p:nvPr/>
        </p:nvSpPr>
        <p:spPr>
          <a:xfrm>
            <a:off x="183161" y="580426"/>
            <a:ext cx="11956301" cy="9998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800" b="1" dirty="0">
                <a:solidFill>
                  <a:schemeClr val="accent1">
                    <a:lumMod val="50000"/>
                  </a:schemeClr>
                </a:solidFill>
              </a:rPr>
              <a:t>5.1. Professionnalisation et compétences </a:t>
            </a:r>
            <a:r>
              <a:rPr lang="fr-FR" sz="2000" dirty="0">
                <a:solidFill>
                  <a:schemeClr val="accent1">
                    <a:lumMod val="50000"/>
                  </a:schemeClr>
                </a:solidFill>
              </a:rPr>
              <a:t>(Fernagu, 2018)</a:t>
            </a:r>
            <a:endParaRPr lang="fr-FR" sz="2800" dirty="0">
              <a:solidFill>
                <a:schemeClr val="accent1">
                  <a:lumMod val="50000"/>
                </a:schemeClr>
              </a:solidFill>
            </a:endParaRPr>
          </a:p>
        </p:txBody>
      </p:sp>
      <p:grpSp>
        <p:nvGrpSpPr>
          <p:cNvPr id="7" name="Groupe 6">
            <a:extLst>
              <a:ext uri="{FF2B5EF4-FFF2-40B4-BE49-F238E27FC236}">
                <a16:creationId xmlns:a16="http://schemas.microsoft.com/office/drawing/2014/main" id="{D0F09518-82EC-7324-326C-F07E1B314187}"/>
              </a:ext>
            </a:extLst>
          </p:cNvPr>
          <p:cNvGrpSpPr/>
          <p:nvPr/>
        </p:nvGrpSpPr>
        <p:grpSpPr>
          <a:xfrm>
            <a:off x="-43544" y="-4101"/>
            <a:ext cx="13640942" cy="748208"/>
            <a:chOff x="-43544" y="-4101"/>
            <a:chExt cx="13640942" cy="748208"/>
          </a:xfrm>
        </p:grpSpPr>
        <p:pic>
          <p:nvPicPr>
            <p:cNvPr id="8" name="Image 7">
              <a:extLst>
                <a:ext uri="{FF2B5EF4-FFF2-40B4-BE49-F238E27FC236}">
                  <a16:creationId xmlns:a16="http://schemas.microsoft.com/office/drawing/2014/main" id="{69A981FC-7514-5D52-CC9A-FDEDA6CEA4C0}"/>
                </a:ext>
              </a:extLst>
            </p:cNvPr>
            <p:cNvPicPr>
              <a:picLocks noChangeAspect="1"/>
            </p:cNvPicPr>
            <p:nvPr/>
          </p:nvPicPr>
          <p:blipFill>
            <a:blip r:embed="rId3"/>
            <a:stretch>
              <a:fillRect/>
            </a:stretch>
          </p:blipFill>
          <p:spPr>
            <a:xfrm>
              <a:off x="0" y="0"/>
              <a:ext cx="4305901" cy="533474"/>
            </a:xfrm>
            <a:prstGeom prst="rect">
              <a:avLst/>
            </a:prstGeom>
          </p:spPr>
        </p:pic>
        <p:pic>
          <p:nvPicPr>
            <p:cNvPr id="9" name="Picture 2" descr="logo vectoriel Ministère de l'Enseignement supérieur et de la Recherche ...">
              <a:extLst>
                <a:ext uri="{FF2B5EF4-FFF2-40B4-BE49-F238E27FC236}">
                  <a16:creationId xmlns:a16="http://schemas.microsoft.com/office/drawing/2014/main" id="{E05326E6-DB54-FDA9-E4F6-6B753842DA1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05901" y="-4101"/>
              <a:ext cx="1058351" cy="537575"/>
            </a:xfrm>
            <a:prstGeom prst="rect">
              <a:avLst/>
            </a:prstGeom>
            <a:noFill/>
            <a:extLst>
              <a:ext uri="{909E8E84-426E-40DD-AFC4-6F175D3DCCD1}">
                <a14:hiddenFill xmlns:a14="http://schemas.microsoft.com/office/drawing/2010/main">
                  <a:solidFill>
                    <a:srgbClr val="FFFFFF"/>
                  </a:solidFill>
                </a14:hiddenFill>
              </a:ext>
            </a:extLst>
          </p:spPr>
        </p:pic>
        <p:sp>
          <p:nvSpPr>
            <p:cNvPr id="10" name="ZoneTexte 9">
              <a:extLst>
                <a:ext uri="{FF2B5EF4-FFF2-40B4-BE49-F238E27FC236}">
                  <a16:creationId xmlns:a16="http://schemas.microsoft.com/office/drawing/2014/main" id="{65D4761F-A0FB-35ED-1424-55C115779C43}"/>
                </a:ext>
              </a:extLst>
            </p:cNvPr>
            <p:cNvSpPr txBox="1"/>
            <p:nvPr/>
          </p:nvSpPr>
          <p:spPr>
            <a:xfrm>
              <a:off x="5407796" y="5443"/>
              <a:ext cx="8189602" cy="738664"/>
            </a:xfrm>
            <a:prstGeom prst="rect">
              <a:avLst/>
            </a:prstGeom>
            <a:noFill/>
          </p:spPr>
          <p:txBody>
            <a:bodyPr wrap="square">
              <a:spAutoFit/>
            </a:bodyPr>
            <a:lstStyle/>
            <a:p>
              <a:r>
                <a:rPr lang="fr-FR" sz="1400" b="1" u="none" strike="noStrike" cap="small" baseline="0" dirty="0">
                  <a:latin typeface="Alegreya"/>
                </a:rPr>
                <a:t>Le rôle des universités dans la professionnalisation                                               </a:t>
              </a:r>
              <a:r>
                <a:rPr lang="fr-FR" sz="1400" u="none" strike="noStrike" cap="small" baseline="0" dirty="0">
                  <a:latin typeface="Alegreya"/>
                </a:rPr>
                <a:t>03/06/2025</a:t>
              </a:r>
              <a:br>
                <a:rPr lang="fr-FR" sz="1400" u="none" strike="noStrike" cap="small" baseline="0" dirty="0">
                  <a:latin typeface="Alegreya"/>
                </a:rPr>
              </a:br>
              <a:r>
                <a:rPr lang="fr-FR" sz="1400" cap="small" dirty="0">
                  <a:latin typeface="Alegreya"/>
                </a:rPr>
                <a:t>Solveig Fernagu &amp; Jean Marc </a:t>
              </a:r>
              <a:r>
                <a:rPr lang="fr-FR" sz="1400" cap="small" dirty="0" err="1">
                  <a:latin typeface="Alegreya"/>
                </a:rPr>
                <a:t>Ogier</a:t>
              </a:r>
              <a:r>
                <a:rPr lang="fr-FR" sz="1400" cap="small" dirty="0">
                  <a:latin typeface="Alegreya"/>
                </a:rPr>
                <a:t>, CESI</a:t>
              </a:r>
            </a:p>
            <a:p>
              <a:endParaRPr lang="fr-FR" sz="1400" cap="small" dirty="0">
                <a:latin typeface="Alegreya"/>
              </a:endParaRPr>
            </a:p>
          </p:txBody>
        </p:sp>
        <p:cxnSp>
          <p:nvCxnSpPr>
            <p:cNvPr id="11" name="Connecteur droit 10">
              <a:extLst>
                <a:ext uri="{FF2B5EF4-FFF2-40B4-BE49-F238E27FC236}">
                  <a16:creationId xmlns:a16="http://schemas.microsoft.com/office/drawing/2014/main" id="{5E3F9046-F7C5-ACB3-EF9C-4449DD21F8C0}"/>
                </a:ext>
              </a:extLst>
            </p:cNvPr>
            <p:cNvCxnSpPr/>
            <p:nvPr/>
          </p:nvCxnSpPr>
          <p:spPr>
            <a:xfrm>
              <a:off x="-43544" y="533474"/>
              <a:ext cx="12387943" cy="0"/>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5" name="ZoneTexte 4">
            <a:extLst>
              <a:ext uri="{FF2B5EF4-FFF2-40B4-BE49-F238E27FC236}">
                <a16:creationId xmlns:a16="http://schemas.microsoft.com/office/drawing/2014/main" id="{C7408F99-8B60-8390-0D4A-9814850D2B8E}"/>
              </a:ext>
            </a:extLst>
          </p:cNvPr>
          <p:cNvSpPr txBox="1"/>
          <p:nvPr/>
        </p:nvSpPr>
        <p:spPr>
          <a:xfrm>
            <a:off x="650791" y="1627185"/>
            <a:ext cx="10580361" cy="1323439"/>
          </a:xfrm>
          <a:prstGeom prst="rect">
            <a:avLst/>
          </a:prstGeom>
          <a:noFill/>
        </p:spPr>
        <p:txBody>
          <a:bodyPr wrap="square">
            <a:spAutoFit/>
          </a:bodyPr>
          <a:lstStyle/>
          <a:p>
            <a:pPr marL="0" indent="0">
              <a:buFont typeface="Arial"/>
              <a:buNone/>
            </a:pPr>
            <a:r>
              <a:rPr lang="fr-FR" sz="2000" dirty="0"/>
              <a:t>« La compétence est la mise en œuvre par une personne en </a:t>
            </a:r>
            <a:r>
              <a:rPr lang="fr-FR" sz="2000" b="1" dirty="0">
                <a:solidFill>
                  <a:srgbClr val="1F497D"/>
                </a:solidFill>
              </a:rPr>
              <a:t>situation</a:t>
            </a:r>
            <a:r>
              <a:rPr lang="fr-FR" sz="2000" dirty="0"/>
              <a:t>, dans un </a:t>
            </a:r>
            <a:r>
              <a:rPr lang="fr-FR" sz="2000" b="1" dirty="0">
                <a:solidFill>
                  <a:srgbClr val="1F497D"/>
                </a:solidFill>
              </a:rPr>
              <a:t>contexte</a:t>
            </a:r>
            <a:r>
              <a:rPr lang="fr-FR" sz="2000" dirty="0"/>
              <a:t> déterminé, d'un ensemble diversifié mais coordonné de </a:t>
            </a:r>
            <a:r>
              <a:rPr lang="fr-FR" sz="2000" b="1" dirty="0">
                <a:solidFill>
                  <a:srgbClr val="1F497D"/>
                </a:solidFill>
              </a:rPr>
              <a:t>ressources</a:t>
            </a:r>
            <a:r>
              <a:rPr lang="fr-FR" sz="2000" dirty="0"/>
              <a:t>; cette mise en œuvre repose sur le choix, la mobilisation et l'organisation de ces ressources et sur les actions pertinentes qu'elles permettent pour un traitement réussi de cette situation. » (</a:t>
            </a:r>
            <a:r>
              <a:rPr lang="fr-FR" sz="2000" dirty="0" err="1"/>
              <a:t>Jonnaert</a:t>
            </a:r>
            <a:r>
              <a:rPr lang="fr-FR" sz="2000" dirty="0"/>
              <a:t>, 2004)</a:t>
            </a:r>
          </a:p>
        </p:txBody>
      </p:sp>
      <p:sp>
        <p:nvSpPr>
          <p:cNvPr id="12" name="Ellipse 11">
            <a:extLst>
              <a:ext uri="{FF2B5EF4-FFF2-40B4-BE49-F238E27FC236}">
                <a16:creationId xmlns:a16="http://schemas.microsoft.com/office/drawing/2014/main" id="{28B799EC-3E8A-AF0D-34D0-3BFBD7226451}"/>
              </a:ext>
            </a:extLst>
          </p:cNvPr>
          <p:cNvSpPr/>
          <p:nvPr/>
        </p:nvSpPr>
        <p:spPr>
          <a:xfrm>
            <a:off x="5173820" y="1882877"/>
            <a:ext cx="1534301" cy="417483"/>
          </a:xfrm>
          <a:prstGeom prst="ellipse">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9" name="Connecteur droit avec flèche 18">
            <a:extLst>
              <a:ext uri="{FF2B5EF4-FFF2-40B4-BE49-F238E27FC236}">
                <a16:creationId xmlns:a16="http://schemas.microsoft.com/office/drawing/2014/main" id="{DA3E6129-12A4-9B9B-DBF0-BBD78BD06411}"/>
              </a:ext>
            </a:extLst>
          </p:cNvPr>
          <p:cNvCxnSpPr/>
          <p:nvPr/>
        </p:nvCxnSpPr>
        <p:spPr>
          <a:xfrm flipH="1">
            <a:off x="1347537" y="2442411"/>
            <a:ext cx="4060259" cy="98658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0" name="ZoneTexte 19">
            <a:extLst>
              <a:ext uri="{FF2B5EF4-FFF2-40B4-BE49-F238E27FC236}">
                <a16:creationId xmlns:a16="http://schemas.microsoft.com/office/drawing/2014/main" id="{DF049214-1231-F26B-560E-3FCCCA777204}"/>
              </a:ext>
            </a:extLst>
          </p:cNvPr>
          <p:cNvSpPr txBox="1"/>
          <p:nvPr/>
        </p:nvSpPr>
        <p:spPr>
          <a:xfrm>
            <a:off x="963934" y="3429000"/>
            <a:ext cx="1882131" cy="2246769"/>
          </a:xfrm>
          <a:prstGeom prst="rect">
            <a:avLst/>
          </a:prstGeom>
          <a:noFill/>
        </p:spPr>
        <p:txBody>
          <a:bodyPr wrap="square" rtlCol="0">
            <a:spAutoFit/>
          </a:bodyPr>
          <a:lstStyle/>
          <a:p>
            <a:r>
              <a:rPr lang="fr-FR" sz="2000" b="1" dirty="0"/>
              <a:t>Externes</a:t>
            </a:r>
          </a:p>
          <a:p>
            <a:r>
              <a:rPr lang="fr-FR" sz="2000" i="1" dirty="0"/>
              <a:t>Contextes</a:t>
            </a:r>
          </a:p>
          <a:p>
            <a:r>
              <a:rPr lang="fr-FR" sz="2000" i="1" dirty="0"/>
              <a:t>Moyens</a:t>
            </a:r>
          </a:p>
          <a:p>
            <a:r>
              <a:rPr lang="fr-FR" sz="2000" i="1" dirty="0"/>
              <a:t>Personnes</a:t>
            </a:r>
          </a:p>
          <a:p>
            <a:r>
              <a:rPr lang="fr-FR" sz="2000" i="1" dirty="0"/>
              <a:t>Organisation</a:t>
            </a:r>
          </a:p>
          <a:p>
            <a:r>
              <a:rPr lang="fr-FR" sz="2000" i="1" dirty="0"/>
              <a:t>Management… </a:t>
            </a:r>
          </a:p>
          <a:p>
            <a:endParaRPr lang="fr-FR" sz="2000" b="1" dirty="0"/>
          </a:p>
        </p:txBody>
      </p:sp>
      <p:cxnSp>
        <p:nvCxnSpPr>
          <p:cNvPr id="21" name="Connecteur droit avec flèche 20">
            <a:extLst>
              <a:ext uri="{FF2B5EF4-FFF2-40B4-BE49-F238E27FC236}">
                <a16:creationId xmlns:a16="http://schemas.microsoft.com/office/drawing/2014/main" id="{A61682AA-110C-1657-CB98-A005D08BFDBD}"/>
              </a:ext>
            </a:extLst>
          </p:cNvPr>
          <p:cNvCxnSpPr>
            <a:cxnSpLocks/>
          </p:cNvCxnSpPr>
          <p:nvPr/>
        </p:nvCxnSpPr>
        <p:spPr>
          <a:xfrm flipH="1">
            <a:off x="5173820" y="2594811"/>
            <a:ext cx="386376" cy="64863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3" name="ZoneTexte 22">
            <a:extLst>
              <a:ext uri="{FF2B5EF4-FFF2-40B4-BE49-F238E27FC236}">
                <a16:creationId xmlns:a16="http://schemas.microsoft.com/office/drawing/2014/main" id="{69496716-31DD-391E-4F63-90829C9897D8}"/>
              </a:ext>
            </a:extLst>
          </p:cNvPr>
          <p:cNvSpPr txBox="1"/>
          <p:nvPr/>
        </p:nvSpPr>
        <p:spPr>
          <a:xfrm>
            <a:off x="4619130" y="3228940"/>
            <a:ext cx="1882131" cy="400110"/>
          </a:xfrm>
          <a:prstGeom prst="rect">
            <a:avLst/>
          </a:prstGeom>
          <a:noFill/>
        </p:spPr>
        <p:txBody>
          <a:bodyPr wrap="square" rtlCol="0">
            <a:spAutoFit/>
          </a:bodyPr>
          <a:lstStyle/>
          <a:p>
            <a:r>
              <a:rPr lang="fr-FR" sz="2000" b="1" dirty="0"/>
              <a:t>Internes</a:t>
            </a:r>
          </a:p>
        </p:txBody>
      </p:sp>
      <p:sp>
        <p:nvSpPr>
          <p:cNvPr id="24" name="ZoneTexte 23">
            <a:extLst>
              <a:ext uri="{FF2B5EF4-FFF2-40B4-BE49-F238E27FC236}">
                <a16:creationId xmlns:a16="http://schemas.microsoft.com/office/drawing/2014/main" id="{B74E46FC-D44D-3A29-3B40-17C4A696E979}"/>
              </a:ext>
            </a:extLst>
          </p:cNvPr>
          <p:cNvSpPr txBox="1"/>
          <p:nvPr/>
        </p:nvSpPr>
        <p:spPr>
          <a:xfrm>
            <a:off x="963934" y="3429000"/>
            <a:ext cx="1882131" cy="400110"/>
          </a:xfrm>
          <a:prstGeom prst="rect">
            <a:avLst/>
          </a:prstGeom>
          <a:noFill/>
        </p:spPr>
        <p:txBody>
          <a:bodyPr wrap="square" rtlCol="0">
            <a:spAutoFit/>
          </a:bodyPr>
          <a:lstStyle/>
          <a:p>
            <a:r>
              <a:rPr lang="fr-FR" sz="2000" b="1" dirty="0"/>
              <a:t>Externes</a:t>
            </a:r>
          </a:p>
        </p:txBody>
      </p:sp>
      <p:pic>
        <p:nvPicPr>
          <p:cNvPr id="25" name="Image 24" descr="42258746-800x600-S.jpg">
            <a:extLst>
              <a:ext uri="{FF2B5EF4-FFF2-40B4-BE49-F238E27FC236}">
                <a16:creationId xmlns:a16="http://schemas.microsoft.com/office/drawing/2014/main" id="{9AEED2B7-2D66-6BEA-6633-FDF562704B3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67056" y="3243450"/>
            <a:ext cx="1621546" cy="2432320"/>
          </a:xfrm>
          <a:prstGeom prst="rect">
            <a:avLst/>
          </a:prstGeom>
        </p:spPr>
      </p:pic>
      <p:grpSp>
        <p:nvGrpSpPr>
          <p:cNvPr id="26" name="Groupe 25">
            <a:extLst>
              <a:ext uri="{FF2B5EF4-FFF2-40B4-BE49-F238E27FC236}">
                <a16:creationId xmlns:a16="http://schemas.microsoft.com/office/drawing/2014/main" id="{B1907E61-55DA-D5FC-2C76-C675A892259D}"/>
              </a:ext>
            </a:extLst>
          </p:cNvPr>
          <p:cNvGrpSpPr/>
          <p:nvPr/>
        </p:nvGrpSpPr>
        <p:grpSpPr>
          <a:xfrm>
            <a:off x="7454501" y="3561493"/>
            <a:ext cx="3603124" cy="1669322"/>
            <a:chOff x="243296" y="0"/>
            <a:chExt cx="10464787" cy="821929"/>
          </a:xfrm>
          <a:noFill/>
        </p:grpSpPr>
        <p:sp>
          <p:nvSpPr>
            <p:cNvPr id="27" name="Rectangle 26">
              <a:extLst>
                <a:ext uri="{FF2B5EF4-FFF2-40B4-BE49-F238E27FC236}">
                  <a16:creationId xmlns:a16="http://schemas.microsoft.com/office/drawing/2014/main" id="{A606A04E-8CFF-DB04-EC9E-562038A33267}"/>
                </a:ext>
              </a:extLst>
            </p:cNvPr>
            <p:cNvSpPr/>
            <p:nvPr/>
          </p:nvSpPr>
          <p:spPr>
            <a:xfrm>
              <a:off x="243296" y="0"/>
              <a:ext cx="10464787" cy="821929"/>
            </a:xfrm>
            <a:prstGeom prst="rect">
              <a:avLst/>
            </a:prstGeom>
            <a:grp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fr-FR"/>
            </a:p>
          </p:txBody>
        </p:sp>
        <p:sp>
          <p:nvSpPr>
            <p:cNvPr id="28" name="ZoneTexte 27">
              <a:extLst>
                <a:ext uri="{FF2B5EF4-FFF2-40B4-BE49-F238E27FC236}">
                  <a16:creationId xmlns:a16="http://schemas.microsoft.com/office/drawing/2014/main" id="{36804AE2-D890-7D3D-1382-68F0351A18CD}"/>
                </a:ext>
              </a:extLst>
            </p:cNvPr>
            <p:cNvSpPr txBox="1"/>
            <p:nvPr/>
          </p:nvSpPr>
          <p:spPr>
            <a:xfrm>
              <a:off x="243296" y="0"/>
              <a:ext cx="10464787" cy="82192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fr-FR" sz="2000" kern="1200" dirty="0">
                  <a:solidFill>
                    <a:schemeClr val="tx1"/>
                  </a:solidFill>
                </a:rPr>
                <a:t>Chacun sa manière de réagir </a:t>
              </a:r>
              <a:br>
                <a:rPr lang="fr-FR" sz="2000" kern="1200" dirty="0">
                  <a:solidFill>
                    <a:schemeClr val="tx1"/>
                  </a:solidFill>
                </a:rPr>
              </a:br>
              <a:r>
                <a:rPr lang="fr-FR" sz="2000" kern="1200" dirty="0">
                  <a:solidFill>
                    <a:schemeClr val="tx1"/>
                  </a:solidFill>
                </a:rPr>
                <a:t>aux événements, </a:t>
              </a:r>
              <a:br>
                <a:rPr lang="fr-FR" sz="2000" kern="1200" dirty="0">
                  <a:solidFill>
                    <a:schemeClr val="tx1"/>
                  </a:solidFill>
                </a:rPr>
              </a:br>
              <a:r>
                <a:rPr lang="fr-FR" sz="2000" kern="1200" dirty="0">
                  <a:solidFill>
                    <a:schemeClr val="tx1"/>
                  </a:solidFill>
                </a:rPr>
                <a:t>en fonction du contexte… </a:t>
              </a:r>
              <a:br>
                <a:rPr lang="fr-FR" sz="2000" kern="1200" dirty="0">
                  <a:solidFill>
                    <a:schemeClr val="tx1"/>
                  </a:solidFill>
                </a:rPr>
              </a:br>
              <a:r>
                <a:rPr lang="fr-FR" sz="2000" kern="1200" dirty="0">
                  <a:solidFill>
                    <a:schemeClr val="tx1"/>
                  </a:solidFill>
                </a:rPr>
                <a:t>et des situations… </a:t>
              </a:r>
              <a:br>
                <a:rPr lang="fr-FR" sz="2000" kern="1200" dirty="0">
                  <a:solidFill>
                    <a:schemeClr val="tx1"/>
                  </a:solidFill>
                </a:rPr>
              </a:br>
              <a:r>
                <a:rPr lang="fr-FR" sz="2000" kern="1200" dirty="0">
                  <a:solidFill>
                    <a:schemeClr val="tx1"/>
                  </a:solidFill>
                </a:rPr>
                <a:t>et de ses ressources</a:t>
              </a:r>
            </a:p>
          </p:txBody>
        </p:sp>
      </p:grpSp>
      <p:pic>
        <p:nvPicPr>
          <p:cNvPr id="32" name="Image 31">
            <a:extLst>
              <a:ext uri="{FF2B5EF4-FFF2-40B4-BE49-F238E27FC236}">
                <a16:creationId xmlns:a16="http://schemas.microsoft.com/office/drawing/2014/main" id="{1EC4DCAE-D909-C945-D8DA-FA0CC35D7D44}"/>
              </a:ext>
            </a:extLst>
          </p:cNvPr>
          <p:cNvPicPr>
            <a:picLocks noChangeAspect="1"/>
          </p:cNvPicPr>
          <p:nvPr/>
        </p:nvPicPr>
        <p:blipFill>
          <a:blip r:embed="rId6"/>
          <a:stretch>
            <a:fillRect/>
          </a:stretch>
        </p:blipFill>
        <p:spPr>
          <a:xfrm>
            <a:off x="347954" y="5248503"/>
            <a:ext cx="4715732" cy="1412791"/>
          </a:xfrm>
          <a:prstGeom prst="rect">
            <a:avLst/>
          </a:prstGeom>
        </p:spPr>
      </p:pic>
    </p:spTree>
    <p:extLst>
      <p:ext uri="{BB962C8B-B14F-4D97-AF65-F5344CB8AC3E}">
        <p14:creationId xmlns:p14="http://schemas.microsoft.com/office/powerpoint/2010/main" val="910720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p:cTn id="23" dur="500" fill="hold"/>
                                        <p:tgtEl>
                                          <p:spTgt spid="26"/>
                                        </p:tgtEl>
                                        <p:attrNameLst>
                                          <p:attrName>ppt_w</p:attrName>
                                        </p:attrNameLst>
                                      </p:cBhvr>
                                      <p:tavLst>
                                        <p:tav tm="0">
                                          <p:val>
                                            <p:fltVal val="0"/>
                                          </p:val>
                                        </p:tav>
                                        <p:tav tm="100000">
                                          <p:val>
                                            <p:strVal val="#ppt_w"/>
                                          </p:val>
                                        </p:tav>
                                      </p:tavLst>
                                    </p:anim>
                                    <p:anim calcmode="lin" valueType="num">
                                      <p:cBhvr>
                                        <p:cTn id="24" dur="500" fill="hold"/>
                                        <p:tgtEl>
                                          <p:spTgt spid="26"/>
                                        </p:tgtEl>
                                        <p:attrNameLst>
                                          <p:attrName>ppt_h</p:attrName>
                                        </p:attrNameLst>
                                      </p:cBhvr>
                                      <p:tavLst>
                                        <p:tav tm="0">
                                          <p:val>
                                            <p:fltVal val="0"/>
                                          </p:val>
                                        </p:tav>
                                        <p:tav tm="100000">
                                          <p:val>
                                            <p:strVal val="#ppt_h"/>
                                          </p:val>
                                        </p:tav>
                                      </p:tavLst>
                                    </p:anim>
                                    <p:animEffect transition="in" filter="fade">
                                      <p:cBhvr>
                                        <p:cTn id="2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716690" y="1505891"/>
            <a:ext cx="10824519" cy="2677656"/>
          </a:xfrm>
          <a:prstGeom prst="rect">
            <a:avLst/>
          </a:prstGeom>
          <a:noFill/>
        </p:spPr>
        <p:txBody>
          <a:bodyPr wrap="square" rtlCol="0">
            <a:spAutoFit/>
          </a:bodyPr>
          <a:lstStyle/>
          <a:p>
            <a:endParaRPr lang="fr-FR" sz="2400" b="1" dirty="0"/>
          </a:p>
          <a:p>
            <a:pPr marL="285750" indent="-285750">
              <a:buFont typeface="Arial" panose="020B0604020202020204" pitchFamily="34" charset="0"/>
              <a:buChar char="•"/>
            </a:pPr>
            <a:r>
              <a:rPr lang="fr-FR" sz="2400" b="1" dirty="0"/>
              <a:t>Compétence? </a:t>
            </a:r>
          </a:p>
          <a:p>
            <a:pPr marL="285750" indent="-285750">
              <a:buFont typeface="Arial" panose="020B0604020202020204" pitchFamily="34" charset="0"/>
              <a:buChar char="•"/>
            </a:pPr>
            <a:endParaRPr lang="fr-FR" sz="2400" b="1" dirty="0"/>
          </a:p>
          <a:p>
            <a:pPr marL="285750" indent="-285750">
              <a:buFont typeface="Arial" panose="020B0604020202020204" pitchFamily="34" charset="0"/>
              <a:buChar char="•"/>
            </a:pPr>
            <a:endParaRPr lang="fr-FR" sz="2400" b="1" dirty="0"/>
          </a:p>
          <a:p>
            <a:pPr marL="285750" indent="-285750">
              <a:buFont typeface="Arial" panose="020B0604020202020204" pitchFamily="34" charset="0"/>
              <a:buChar char="•"/>
            </a:pPr>
            <a:endParaRPr lang="fr-FR" sz="2400" b="1" dirty="0"/>
          </a:p>
          <a:p>
            <a:pPr marL="285750" indent="-285750">
              <a:buFont typeface="Arial" panose="020B0604020202020204" pitchFamily="34" charset="0"/>
              <a:buChar char="•"/>
            </a:pPr>
            <a:endParaRPr lang="fr-FR" sz="2400" b="1" dirty="0"/>
          </a:p>
          <a:p>
            <a:pPr marL="285750" indent="-285750">
              <a:buFont typeface="Arial" panose="020B0604020202020204" pitchFamily="34" charset="0"/>
              <a:buChar char="•"/>
            </a:pPr>
            <a:endParaRPr lang="fr-FR" sz="2400" b="1" dirty="0"/>
          </a:p>
        </p:txBody>
      </p:sp>
      <p:grpSp>
        <p:nvGrpSpPr>
          <p:cNvPr id="33" name="Groupe 32"/>
          <p:cNvGrpSpPr/>
          <p:nvPr/>
        </p:nvGrpSpPr>
        <p:grpSpPr>
          <a:xfrm>
            <a:off x="655830" y="2505699"/>
            <a:ext cx="6166076" cy="2710053"/>
            <a:chOff x="1606378" y="3178771"/>
            <a:chExt cx="7769177" cy="2863683"/>
          </a:xfrm>
          <a:solidFill>
            <a:schemeClr val="bg1">
              <a:lumMod val="95000"/>
            </a:schemeClr>
          </a:solidFill>
        </p:grpSpPr>
        <p:grpSp>
          <p:nvGrpSpPr>
            <p:cNvPr id="15" name="Groupe 14">
              <a:extLst>
                <a:ext uri="{FF2B5EF4-FFF2-40B4-BE49-F238E27FC236}">
                  <a16:creationId xmlns:a16="http://schemas.microsoft.com/office/drawing/2014/main" id="{ECED5508-3D63-5442-AB1D-0350814FF32F}"/>
                </a:ext>
              </a:extLst>
            </p:cNvPr>
            <p:cNvGrpSpPr/>
            <p:nvPr/>
          </p:nvGrpSpPr>
          <p:grpSpPr>
            <a:xfrm>
              <a:off x="4272463" y="3241566"/>
              <a:ext cx="2471636" cy="1195055"/>
              <a:chOff x="1499890" y="574408"/>
              <a:chExt cx="2855069" cy="1719243"/>
            </a:xfrm>
            <a:grpFill/>
            <a:scene3d>
              <a:camera prst="orthographicFront"/>
              <a:lightRig rig="flat" dir="t"/>
            </a:scene3d>
          </p:grpSpPr>
          <p:sp>
            <p:nvSpPr>
              <p:cNvPr id="16" name="Rectangle à coins arrondis 15">
                <a:extLst>
                  <a:ext uri="{FF2B5EF4-FFF2-40B4-BE49-F238E27FC236}">
                    <a16:creationId xmlns:a16="http://schemas.microsoft.com/office/drawing/2014/main" id="{15B86692-459A-6C47-BF13-CFD7370A82ED}"/>
                  </a:ext>
                </a:extLst>
              </p:cNvPr>
              <p:cNvSpPr/>
              <p:nvPr/>
            </p:nvSpPr>
            <p:spPr>
              <a:xfrm>
                <a:off x="1499890" y="574408"/>
                <a:ext cx="2855069" cy="1719243"/>
              </a:xfrm>
              <a:prstGeom prst="roundRect">
                <a:avLst/>
              </a:prstGeom>
              <a:grpFill/>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a:lstStyle/>
              <a:p>
                <a:endParaRPr lang="fr-FR"/>
              </a:p>
            </p:txBody>
          </p:sp>
          <p:sp>
            <p:nvSpPr>
              <p:cNvPr id="17" name="ZoneTexte 16">
                <a:extLst>
                  <a:ext uri="{FF2B5EF4-FFF2-40B4-BE49-F238E27FC236}">
                    <a16:creationId xmlns:a16="http://schemas.microsoft.com/office/drawing/2014/main" id="{203A2082-42D9-9444-94CE-41BE41BE864A}"/>
                  </a:ext>
                </a:extLst>
              </p:cNvPr>
              <p:cNvSpPr txBox="1"/>
              <p:nvPr/>
            </p:nvSpPr>
            <p:spPr>
              <a:xfrm>
                <a:off x="1583817" y="658335"/>
                <a:ext cx="2687215" cy="1551389"/>
              </a:xfrm>
              <a:prstGeom prst="rect">
                <a:avLst/>
              </a:prstGeom>
              <a:grpFill/>
              <a:sp3d/>
            </p:spPr>
            <p:style>
              <a:lnRef idx="0">
                <a:scrgbClr r="0" g="0" b="0"/>
              </a:lnRef>
              <a:fillRef idx="0">
                <a:scrgbClr r="0" g="0" b="0"/>
              </a:fillRef>
              <a:effectRef idx="0">
                <a:scrgbClr r="0" g="0" b="0"/>
              </a:effectRef>
              <a:fontRef idx="minor">
                <a:schemeClr val="dk1"/>
              </a:fontRef>
            </p:style>
            <p:txBody>
              <a:bodyPr spcFirstLastPara="0" vert="horz" wrap="square" lIns="68580" tIns="68580" rIns="68580" bIns="68580" numCol="1" spcCol="1270" anchor="ctr" anchorCtr="0">
                <a:noAutofit/>
              </a:bodyPr>
              <a:lstStyle/>
              <a:p>
                <a:pPr marL="0" lvl="0" indent="0" algn="r" defTabSz="800100" rtl="0">
                  <a:lnSpc>
                    <a:spcPct val="90000"/>
                  </a:lnSpc>
                  <a:spcBef>
                    <a:spcPct val="0"/>
                  </a:spcBef>
                  <a:spcAft>
                    <a:spcPct val="35000"/>
                  </a:spcAft>
                  <a:buNone/>
                </a:pPr>
                <a:r>
                  <a:rPr lang="fr-FR" sz="2000" b="0" kern="1200"/>
                  <a:t>Elles sont </a:t>
                </a:r>
                <a:r>
                  <a:rPr lang="fr-FR" sz="2000" b="1" kern="1200">
                    <a:solidFill>
                      <a:srgbClr val="1F497D"/>
                    </a:solidFill>
                  </a:rPr>
                  <a:t>situées</a:t>
                </a:r>
                <a:r>
                  <a:rPr lang="fr-FR" sz="2000" b="0" kern="1200"/>
                  <a:t>, contextualisées  </a:t>
                </a:r>
                <a:endParaRPr lang="fr-FR" sz="2000" kern="1200"/>
              </a:p>
            </p:txBody>
          </p:sp>
        </p:grpSp>
        <p:grpSp>
          <p:nvGrpSpPr>
            <p:cNvPr id="18" name="Groupe 17">
              <a:extLst>
                <a:ext uri="{FF2B5EF4-FFF2-40B4-BE49-F238E27FC236}">
                  <a16:creationId xmlns:a16="http://schemas.microsoft.com/office/drawing/2014/main" id="{AB9C8673-4925-E64F-A321-62BB67202F10}"/>
                </a:ext>
              </a:extLst>
            </p:cNvPr>
            <p:cNvGrpSpPr/>
            <p:nvPr/>
          </p:nvGrpSpPr>
          <p:grpSpPr>
            <a:xfrm>
              <a:off x="6945931" y="3290995"/>
              <a:ext cx="2429624" cy="1125408"/>
              <a:chOff x="4643928" y="574408"/>
              <a:chExt cx="2806539" cy="1619047"/>
            </a:xfrm>
            <a:grpFill/>
            <a:scene3d>
              <a:camera prst="orthographicFront"/>
              <a:lightRig rig="flat" dir="t"/>
            </a:scene3d>
          </p:grpSpPr>
          <p:sp>
            <p:nvSpPr>
              <p:cNvPr id="19" name="Rectangle à coins arrondis 18">
                <a:extLst>
                  <a:ext uri="{FF2B5EF4-FFF2-40B4-BE49-F238E27FC236}">
                    <a16:creationId xmlns:a16="http://schemas.microsoft.com/office/drawing/2014/main" id="{D9E9846D-AF3C-4D48-8DA0-AE7108D6ACE7}"/>
                  </a:ext>
                </a:extLst>
              </p:cNvPr>
              <p:cNvSpPr/>
              <p:nvPr/>
            </p:nvSpPr>
            <p:spPr>
              <a:xfrm>
                <a:off x="4643928" y="574408"/>
                <a:ext cx="2806539" cy="1619047"/>
              </a:xfrm>
              <a:prstGeom prst="roundRect">
                <a:avLst/>
              </a:prstGeom>
              <a:grpFill/>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a:lstStyle/>
              <a:p>
                <a:endParaRPr lang="fr-FR"/>
              </a:p>
            </p:txBody>
          </p:sp>
          <p:sp>
            <p:nvSpPr>
              <p:cNvPr id="20" name="ZoneTexte 19">
                <a:extLst>
                  <a:ext uri="{FF2B5EF4-FFF2-40B4-BE49-F238E27FC236}">
                    <a16:creationId xmlns:a16="http://schemas.microsoft.com/office/drawing/2014/main" id="{2734681F-79BC-1F45-B082-17CC2875DA99}"/>
                  </a:ext>
                </a:extLst>
              </p:cNvPr>
              <p:cNvSpPr txBox="1"/>
              <p:nvPr/>
            </p:nvSpPr>
            <p:spPr>
              <a:xfrm>
                <a:off x="4722963" y="653443"/>
                <a:ext cx="2648469" cy="1460977"/>
              </a:xfrm>
              <a:prstGeom prst="rect">
                <a:avLst/>
              </a:prstGeom>
              <a:grpFill/>
              <a:sp3d/>
            </p:spPr>
            <p:style>
              <a:lnRef idx="0">
                <a:scrgbClr r="0" g="0" b="0"/>
              </a:lnRef>
              <a:fillRef idx="0">
                <a:scrgbClr r="0" g="0" b="0"/>
              </a:fillRef>
              <a:effectRef idx="0">
                <a:scrgbClr r="0" g="0" b="0"/>
              </a:effectRef>
              <a:fontRef idx="minor">
                <a:schemeClr val="dk1"/>
              </a:fontRef>
            </p:style>
            <p:txBody>
              <a:bodyPr spcFirstLastPara="0" vert="horz" wrap="square" lIns="68580" tIns="68580" rIns="68580" bIns="68580" numCol="1" spcCol="1270" anchor="ctr" anchorCtr="0">
                <a:noAutofit/>
              </a:bodyPr>
              <a:lstStyle/>
              <a:p>
                <a:pPr marL="0" lvl="0" indent="0" algn="r" defTabSz="800100" rtl="0">
                  <a:lnSpc>
                    <a:spcPct val="90000"/>
                  </a:lnSpc>
                  <a:spcBef>
                    <a:spcPct val="0"/>
                  </a:spcBef>
                  <a:spcAft>
                    <a:spcPct val="35000"/>
                  </a:spcAft>
                  <a:buNone/>
                </a:pPr>
                <a:r>
                  <a:rPr lang="fr-FR" sz="2000" b="0" kern="1200" dirty="0"/>
                  <a:t>Elles sont </a:t>
                </a:r>
                <a:r>
                  <a:rPr lang="fr-FR" sz="2000" b="1" kern="1200" dirty="0">
                    <a:solidFill>
                      <a:srgbClr val="1F497D"/>
                    </a:solidFill>
                  </a:rPr>
                  <a:t>singulières</a:t>
                </a:r>
                <a:r>
                  <a:rPr lang="fr-FR" sz="2000" b="0" kern="1200" dirty="0"/>
                  <a:t>, personnelles  </a:t>
                </a:r>
                <a:endParaRPr lang="fr-FR" sz="2000" kern="1200" dirty="0"/>
              </a:p>
            </p:txBody>
          </p:sp>
        </p:grpSp>
        <p:grpSp>
          <p:nvGrpSpPr>
            <p:cNvPr id="21" name="Groupe 20">
              <a:extLst>
                <a:ext uri="{FF2B5EF4-FFF2-40B4-BE49-F238E27FC236}">
                  <a16:creationId xmlns:a16="http://schemas.microsoft.com/office/drawing/2014/main" id="{ABDC9500-191F-C340-8149-331217D38590}"/>
                </a:ext>
              </a:extLst>
            </p:cNvPr>
            <p:cNvGrpSpPr/>
            <p:nvPr/>
          </p:nvGrpSpPr>
          <p:grpSpPr>
            <a:xfrm>
              <a:off x="4294713" y="4716076"/>
              <a:ext cx="2503034" cy="1320464"/>
              <a:chOff x="1536158" y="3113901"/>
              <a:chExt cx="2891337" cy="1899661"/>
            </a:xfrm>
            <a:grpFill/>
            <a:scene3d>
              <a:camera prst="orthographicFront"/>
              <a:lightRig rig="flat" dir="t"/>
            </a:scene3d>
          </p:grpSpPr>
          <p:sp>
            <p:nvSpPr>
              <p:cNvPr id="22" name="Rectangle à coins arrondis 21">
                <a:extLst>
                  <a:ext uri="{FF2B5EF4-FFF2-40B4-BE49-F238E27FC236}">
                    <a16:creationId xmlns:a16="http://schemas.microsoft.com/office/drawing/2014/main" id="{642EF3F7-7301-2F41-B2AE-755B71D6C829}"/>
                  </a:ext>
                </a:extLst>
              </p:cNvPr>
              <p:cNvSpPr/>
              <p:nvPr/>
            </p:nvSpPr>
            <p:spPr>
              <a:xfrm>
                <a:off x="1536158" y="3113901"/>
                <a:ext cx="2891337" cy="1899661"/>
              </a:xfrm>
              <a:prstGeom prst="roundRect">
                <a:avLst/>
              </a:prstGeom>
              <a:grpFill/>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a:lstStyle/>
              <a:p>
                <a:endParaRPr lang="fr-FR"/>
              </a:p>
            </p:txBody>
          </p:sp>
          <p:sp>
            <p:nvSpPr>
              <p:cNvPr id="23" name="ZoneTexte 22">
                <a:extLst>
                  <a:ext uri="{FF2B5EF4-FFF2-40B4-BE49-F238E27FC236}">
                    <a16:creationId xmlns:a16="http://schemas.microsoft.com/office/drawing/2014/main" id="{1498E760-8C0B-1349-B6ED-03FBE7C1E293}"/>
                  </a:ext>
                </a:extLst>
              </p:cNvPr>
              <p:cNvSpPr txBox="1"/>
              <p:nvPr/>
            </p:nvSpPr>
            <p:spPr>
              <a:xfrm>
                <a:off x="1628892" y="3206635"/>
                <a:ext cx="2705869" cy="1714193"/>
              </a:xfrm>
              <a:prstGeom prst="rect">
                <a:avLst/>
              </a:prstGeom>
              <a:grpFill/>
              <a:sp3d/>
            </p:spPr>
            <p:style>
              <a:lnRef idx="0">
                <a:scrgbClr r="0" g="0" b="0"/>
              </a:lnRef>
              <a:fillRef idx="0">
                <a:scrgbClr r="0" g="0" b="0"/>
              </a:fillRef>
              <a:effectRef idx="0">
                <a:scrgbClr r="0" g="0" b="0"/>
              </a:effectRef>
              <a:fontRef idx="minor">
                <a:schemeClr val="dk1"/>
              </a:fontRef>
            </p:style>
            <p:txBody>
              <a:bodyPr spcFirstLastPara="0" vert="horz" wrap="square" lIns="68580" tIns="68580" rIns="68580" bIns="68580" numCol="1" spcCol="1270" anchor="ctr" anchorCtr="0">
                <a:noAutofit/>
              </a:bodyPr>
              <a:lstStyle/>
              <a:p>
                <a:pPr marL="0" lvl="0" indent="0" algn="r" defTabSz="800100" rtl="0">
                  <a:lnSpc>
                    <a:spcPct val="90000"/>
                  </a:lnSpc>
                  <a:spcBef>
                    <a:spcPct val="0"/>
                  </a:spcBef>
                  <a:spcAft>
                    <a:spcPct val="35000"/>
                  </a:spcAft>
                  <a:buNone/>
                </a:pPr>
                <a:r>
                  <a:rPr lang="fr-FR" sz="2000" b="0" kern="1200" dirty="0"/>
                  <a:t>Elles relèvent d’une </a:t>
                </a:r>
                <a:r>
                  <a:rPr lang="fr-FR" sz="2000" b="1" kern="1200" dirty="0">
                    <a:solidFill>
                      <a:srgbClr val="1F497D"/>
                    </a:solidFill>
                  </a:rPr>
                  <a:t>responsabilité partagée </a:t>
                </a:r>
              </a:p>
            </p:txBody>
          </p:sp>
        </p:grpSp>
        <p:grpSp>
          <p:nvGrpSpPr>
            <p:cNvPr id="24" name="Groupe 23">
              <a:extLst>
                <a:ext uri="{FF2B5EF4-FFF2-40B4-BE49-F238E27FC236}">
                  <a16:creationId xmlns:a16="http://schemas.microsoft.com/office/drawing/2014/main" id="{5B1EBB8E-FD09-E24A-8AFE-8AC1A0BD9664}"/>
                </a:ext>
              </a:extLst>
            </p:cNvPr>
            <p:cNvGrpSpPr/>
            <p:nvPr/>
          </p:nvGrpSpPr>
          <p:grpSpPr>
            <a:xfrm>
              <a:off x="6945931" y="4721621"/>
              <a:ext cx="2429624" cy="1270012"/>
              <a:chOff x="4734597" y="3113901"/>
              <a:chExt cx="2806539" cy="1827079"/>
            </a:xfrm>
            <a:grpFill/>
            <a:scene3d>
              <a:camera prst="orthographicFront"/>
              <a:lightRig rig="flat" dir="t"/>
            </a:scene3d>
          </p:grpSpPr>
          <p:sp>
            <p:nvSpPr>
              <p:cNvPr id="25" name="Rectangle à coins arrondis 24">
                <a:extLst>
                  <a:ext uri="{FF2B5EF4-FFF2-40B4-BE49-F238E27FC236}">
                    <a16:creationId xmlns:a16="http://schemas.microsoft.com/office/drawing/2014/main" id="{1D3F4D1F-C019-7A4A-99CB-7131B6CD618A}"/>
                  </a:ext>
                </a:extLst>
              </p:cNvPr>
              <p:cNvSpPr/>
              <p:nvPr/>
            </p:nvSpPr>
            <p:spPr>
              <a:xfrm>
                <a:off x="4734597" y="3113901"/>
                <a:ext cx="2806539" cy="1827079"/>
              </a:xfrm>
              <a:prstGeom prst="roundRect">
                <a:avLst/>
              </a:prstGeom>
              <a:grpFill/>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a:lstStyle/>
              <a:p>
                <a:endParaRPr lang="fr-FR"/>
              </a:p>
            </p:txBody>
          </p:sp>
          <p:sp>
            <p:nvSpPr>
              <p:cNvPr id="26" name="ZoneTexte 25">
                <a:extLst>
                  <a:ext uri="{FF2B5EF4-FFF2-40B4-BE49-F238E27FC236}">
                    <a16:creationId xmlns:a16="http://schemas.microsoft.com/office/drawing/2014/main" id="{3DC892BC-6F05-E04C-870B-AB4749FDD770}"/>
                  </a:ext>
                </a:extLst>
              </p:cNvPr>
              <p:cNvSpPr txBox="1"/>
              <p:nvPr/>
            </p:nvSpPr>
            <p:spPr>
              <a:xfrm>
                <a:off x="4823788" y="3203092"/>
                <a:ext cx="2628157" cy="1648697"/>
              </a:xfrm>
              <a:prstGeom prst="rect">
                <a:avLst/>
              </a:prstGeom>
              <a:grpFill/>
              <a:sp3d/>
            </p:spPr>
            <p:style>
              <a:lnRef idx="0">
                <a:scrgbClr r="0" g="0" b="0"/>
              </a:lnRef>
              <a:fillRef idx="0">
                <a:scrgbClr r="0" g="0" b="0"/>
              </a:fillRef>
              <a:effectRef idx="0">
                <a:scrgbClr r="0" g="0" b="0"/>
              </a:effectRef>
              <a:fontRef idx="minor">
                <a:schemeClr val="dk1"/>
              </a:fontRef>
            </p:style>
            <p:txBody>
              <a:bodyPr spcFirstLastPara="0" vert="horz" wrap="square" lIns="68580" tIns="68580" rIns="68580" bIns="68580" numCol="1" spcCol="1270" anchor="ctr" anchorCtr="0">
                <a:noAutofit/>
              </a:bodyPr>
              <a:lstStyle/>
              <a:p>
                <a:pPr marL="0" lvl="0" indent="0" algn="r" defTabSz="800100">
                  <a:lnSpc>
                    <a:spcPct val="90000"/>
                  </a:lnSpc>
                  <a:spcBef>
                    <a:spcPct val="0"/>
                  </a:spcBef>
                  <a:spcAft>
                    <a:spcPct val="35000"/>
                  </a:spcAft>
                  <a:buNone/>
                </a:pPr>
                <a:r>
                  <a:rPr lang="fr-FR" sz="2000" kern="1200" dirty="0"/>
                  <a:t>Elles sont une </a:t>
                </a:r>
                <a:r>
                  <a:rPr lang="fr-FR" sz="2000" b="1" kern="1200" dirty="0">
                    <a:solidFill>
                      <a:srgbClr val="1F497D"/>
                    </a:solidFill>
                  </a:rPr>
                  <a:t>combinatoire</a:t>
                </a:r>
              </a:p>
            </p:txBody>
          </p:sp>
        </p:grpSp>
        <p:grpSp>
          <p:nvGrpSpPr>
            <p:cNvPr id="27" name="Groupe 26">
              <a:extLst>
                <a:ext uri="{FF2B5EF4-FFF2-40B4-BE49-F238E27FC236}">
                  <a16:creationId xmlns:a16="http://schemas.microsoft.com/office/drawing/2014/main" id="{396A3EFD-1511-B24A-A3F8-50BE5EAEB019}"/>
                </a:ext>
              </a:extLst>
            </p:cNvPr>
            <p:cNvGrpSpPr/>
            <p:nvPr/>
          </p:nvGrpSpPr>
          <p:grpSpPr>
            <a:xfrm>
              <a:off x="1606378" y="3178771"/>
              <a:ext cx="2429624" cy="1270012"/>
              <a:chOff x="4734597" y="3113901"/>
              <a:chExt cx="2806539" cy="1827079"/>
            </a:xfrm>
            <a:grpFill/>
            <a:scene3d>
              <a:camera prst="orthographicFront"/>
              <a:lightRig rig="flat" dir="t"/>
            </a:scene3d>
          </p:grpSpPr>
          <p:sp>
            <p:nvSpPr>
              <p:cNvPr id="28" name="Rectangle à coins arrondis 27">
                <a:extLst>
                  <a:ext uri="{FF2B5EF4-FFF2-40B4-BE49-F238E27FC236}">
                    <a16:creationId xmlns:a16="http://schemas.microsoft.com/office/drawing/2014/main" id="{1DBF3616-9DAE-1940-8297-AC59CB6EFF99}"/>
                  </a:ext>
                </a:extLst>
              </p:cNvPr>
              <p:cNvSpPr/>
              <p:nvPr/>
            </p:nvSpPr>
            <p:spPr>
              <a:xfrm>
                <a:off x="4734597" y="3113901"/>
                <a:ext cx="2806539" cy="1827079"/>
              </a:xfrm>
              <a:prstGeom prst="roundRect">
                <a:avLst/>
              </a:prstGeom>
              <a:grpFill/>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a:lstStyle/>
              <a:p>
                <a:endParaRPr lang="fr-FR"/>
              </a:p>
            </p:txBody>
          </p:sp>
          <p:sp>
            <p:nvSpPr>
              <p:cNvPr id="29" name="ZoneTexte 28">
                <a:extLst>
                  <a:ext uri="{FF2B5EF4-FFF2-40B4-BE49-F238E27FC236}">
                    <a16:creationId xmlns:a16="http://schemas.microsoft.com/office/drawing/2014/main" id="{D89BDF62-2F95-874C-8FBF-96E94D154DA8}"/>
                  </a:ext>
                </a:extLst>
              </p:cNvPr>
              <p:cNvSpPr txBox="1"/>
              <p:nvPr/>
            </p:nvSpPr>
            <p:spPr>
              <a:xfrm>
                <a:off x="4773206" y="3221180"/>
                <a:ext cx="2628157" cy="1648697"/>
              </a:xfrm>
              <a:prstGeom prst="rect">
                <a:avLst/>
              </a:prstGeom>
              <a:grpFill/>
              <a:sp3d/>
            </p:spPr>
            <p:style>
              <a:lnRef idx="0">
                <a:scrgbClr r="0" g="0" b="0"/>
              </a:lnRef>
              <a:fillRef idx="0">
                <a:scrgbClr r="0" g="0" b="0"/>
              </a:fillRef>
              <a:effectRef idx="0">
                <a:scrgbClr r="0" g="0" b="0"/>
              </a:effectRef>
              <a:fontRef idx="minor">
                <a:schemeClr val="dk1"/>
              </a:fontRef>
            </p:style>
            <p:txBody>
              <a:bodyPr spcFirstLastPara="0" vert="horz" wrap="square" lIns="68580" tIns="68580" rIns="68580" bIns="68580" numCol="1" spcCol="1270" anchor="ctr" anchorCtr="0">
                <a:noAutofit/>
              </a:bodyPr>
              <a:lstStyle/>
              <a:p>
                <a:pPr marL="0" lvl="0" indent="0" algn="r" defTabSz="800100">
                  <a:lnSpc>
                    <a:spcPct val="90000"/>
                  </a:lnSpc>
                  <a:spcBef>
                    <a:spcPct val="0"/>
                  </a:spcBef>
                  <a:spcAft>
                    <a:spcPct val="35000"/>
                  </a:spcAft>
                  <a:buNone/>
                </a:pPr>
                <a:r>
                  <a:rPr lang="fr-FR" sz="2000" kern="1200"/>
                  <a:t>Elles sont </a:t>
                </a:r>
                <a:r>
                  <a:rPr lang="fr-FR" sz="2000" b="1" kern="1200">
                    <a:solidFill>
                      <a:srgbClr val="1F497D"/>
                    </a:solidFill>
                  </a:rPr>
                  <a:t>agies</a:t>
                </a:r>
              </a:p>
            </p:txBody>
          </p:sp>
        </p:grpSp>
        <p:grpSp>
          <p:nvGrpSpPr>
            <p:cNvPr id="30" name="Groupe 29">
              <a:extLst>
                <a:ext uri="{FF2B5EF4-FFF2-40B4-BE49-F238E27FC236}">
                  <a16:creationId xmlns:a16="http://schemas.microsoft.com/office/drawing/2014/main" id="{87C23824-14D2-7F4D-8629-F07B0DCCE87A}"/>
                </a:ext>
              </a:extLst>
            </p:cNvPr>
            <p:cNvGrpSpPr/>
            <p:nvPr/>
          </p:nvGrpSpPr>
          <p:grpSpPr>
            <a:xfrm>
              <a:off x="1606378" y="4772442"/>
              <a:ext cx="2429624" cy="1270012"/>
              <a:chOff x="4734597" y="3113901"/>
              <a:chExt cx="2806539" cy="1827079"/>
            </a:xfrm>
            <a:grpFill/>
            <a:scene3d>
              <a:camera prst="orthographicFront"/>
              <a:lightRig rig="flat" dir="t"/>
            </a:scene3d>
          </p:grpSpPr>
          <p:sp>
            <p:nvSpPr>
              <p:cNvPr id="31" name="Rectangle à coins arrondis 30">
                <a:extLst>
                  <a:ext uri="{FF2B5EF4-FFF2-40B4-BE49-F238E27FC236}">
                    <a16:creationId xmlns:a16="http://schemas.microsoft.com/office/drawing/2014/main" id="{57CAED4A-6E79-9841-BC5F-C8F599C2E491}"/>
                  </a:ext>
                </a:extLst>
              </p:cNvPr>
              <p:cNvSpPr/>
              <p:nvPr/>
            </p:nvSpPr>
            <p:spPr>
              <a:xfrm>
                <a:off x="4734597" y="3113901"/>
                <a:ext cx="2806539" cy="1827079"/>
              </a:xfrm>
              <a:prstGeom prst="roundRect">
                <a:avLst/>
              </a:prstGeom>
              <a:grpFill/>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a:lstStyle/>
              <a:p>
                <a:endParaRPr lang="fr-FR"/>
              </a:p>
            </p:txBody>
          </p:sp>
          <p:sp>
            <p:nvSpPr>
              <p:cNvPr id="32" name="ZoneTexte 31">
                <a:extLst>
                  <a:ext uri="{FF2B5EF4-FFF2-40B4-BE49-F238E27FC236}">
                    <a16:creationId xmlns:a16="http://schemas.microsoft.com/office/drawing/2014/main" id="{5A33821F-1628-C345-89C4-378FEEEBD0C9}"/>
                  </a:ext>
                </a:extLst>
              </p:cNvPr>
              <p:cNvSpPr txBox="1"/>
              <p:nvPr/>
            </p:nvSpPr>
            <p:spPr>
              <a:xfrm>
                <a:off x="4823788" y="3203092"/>
                <a:ext cx="2628157" cy="1648697"/>
              </a:xfrm>
              <a:prstGeom prst="rect">
                <a:avLst/>
              </a:prstGeom>
              <a:grpFill/>
              <a:sp3d/>
            </p:spPr>
            <p:style>
              <a:lnRef idx="0">
                <a:scrgbClr r="0" g="0" b="0"/>
              </a:lnRef>
              <a:fillRef idx="0">
                <a:scrgbClr r="0" g="0" b="0"/>
              </a:fillRef>
              <a:effectRef idx="0">
                <a:scrgbClr r="0" g="0" b="0"/>
              </a:effectRef>
              <a:fontRef idx="minor">
                <a:schemeClr val="dk1"/>
              </a:fontRef>
            </p:style>
            <p:txBody>
              <a:bodyPr spcFirstLastPara="0" vert="horz" wrap="square" lIns="68580" tIns="68580" rIns="68580" bIns="68580" numCol="1" spcCol="1270" anchor="ctr" anchorCtr="0">
                <a:noAutofit/>
              </a:bodyPr>
              <a:lstStyle/>
              <a:p>
                <a:pPr marL="0" lvl="0" indent="0" algn="r" defTabSz="800100">
                  <a:lnSpc>
                    <a:spcPct val="90000"/>
                  </a:lnSpc>
                  <a:spcBef>
                    <a:spcPct val="0"/>
                  </a:spcBef>
                  <a:spcAft>
                    <a:spcPct val="35000"/>
                  </a:spcAft>
                  <a:buNone/>
                </a:pPr>
                <a:r>
                  <a:rPr lang="fr-FR" sz="2000" kern="1200"/>
                  <a:t>Elles sont </a:t>
                </a:r>
                <a:r>
                  <a:rPr lang="fr-FR" sz="2000" b="1" kern="1200">
                    <a:solidFill>
                      <a:srgbClr val="1F497D"/>
                    </a:solidFill>
                  </a:rPr>
                  <a:t>dynamiques</a:t>
                </a:r>
              </a:p>
            </p:txBody>
          </p:sp>
        </p:grpSp>
      </p:grpSp>
      <p:sp>
        <p:nvSpPr>
          <p:cNvPr id="2" name="Titre 1">
            <a:extLst>
              <a:ext uri="{FF2B5EF4-FFF2-40B4-BE49-F238E27FC236}">
                <a16:creationId xmlns:a16="http://schemas.microsoft.com/office/drawing/2014/main" id="{840AFDE9-B14A-14B6-6F85-3D3EA5D2096C}"/>
              </a:ext>
            </a:extLst>
          </p:cNvPr>
          <p:cNvSpPr txBox="1">
            <a:spLocks/>
          </p:cNvSpPr>
          <p:nvPr/>
        </p:nvSpPr>
        <p:spPr>
          <a:xfrm>
            <a:off x="183161" y="580426"/>
            <a:ext cx="11956301" cy="9998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800" b="1" dirty="0">
                <a:solidFill>
                  <a:schemeClr val="accent1">
                    <a:lumMod val="50000"/>
                  </a:schemeClr>
                </a:solidFill>
              </a:rPr>
              <a:t>5.1. Professionnalisation et compétences </a:t>
            </a:r>
            <a:r>
              <a:rPr lang="fr-FR" sz="2000" dirty="0">
                <a:solidFill>
                  <a:schemeClr val="accent1">
                    <a:lumMod val="50000"/>
                  </a:schemeClr>
                </a:solidFill>
              </a:rPr>
              <a:t>(Fernagu, 2018, 2023)</a:t>
            </a:r>
            <a:endParaRPr lang="fr-FR" sz="2800" b="1" dirty="0">
              <a:solidFill>
                <a:schemeClr val="accent1">
                  <a:lumMod val="50000"/>
                </a:schemeClr>
              </a:solidFill>
            </a:endParaRPr>
          </a:p>
        </p:txBody>
      </p:sp>
      <p:grpSp>
        <p:nvGrpSpPr>
          <p:cNvPr id="7" name="Groupe 6">
            <a:extLst>
              <a:ext uri="{FF2B5EF4-FFF2-40B4-BE49-F238E27FC236}">
                <a16:creationId xmlns:a16="http://schemas.microsoft.com/office/drawing/2014/main" id="{D0F09518-82EC-7324-326C-F07E1B314187}"/>
              </a:ext>
            </a:extLst>
          </p:cNvPr>
          <p:cNvGrpSpPr/>
          <p:nvPr/>
        </p:nvGrpSpPr>
        <p:grpSpPr>
          <a:xfrm>
            <a:off x="-43544" y="-4101"/>
            <a:ext cx="13640942" cy="748208"/>
            <a:chOff x="-43544" y="-4101"/>
            <a:chExt cx="13640942" cy="748208"/>
          </a:xfrm>
        </p:grpSpPr>
        <p:pic>
          <p:nvPicPr>
            <p:cNvPr id="8" name="Image 7">
              <a:extLst>
                <a:ext uri="{FF2B5EF4-FFF2-40B4-BE49-F238E27FC236}">
                  <a16:creationId xmlns:a16="http://schemas.microsoft.com/office/drawing/2014/main" id="{69A981FC-7514-5D52-CC9A-FDEDA6CEA4C0}"/>
                </a:ext>
              </a:extLst>
            </p:cNvPr>
            <p:cNvPicPr>
              <a:picLocks noChangeAspect="1"/>
            </p:cNvPicPr>
            <p:nvPr/>
          </p:nvPicPr>
          <p:blipFill>
            <a:blip r:embed="rId3"/>
            <a:stretch>
              <a:fillRect/>
            </a:stretch>
          </p:blipFill>
          <p:spPr>
            <a:xfrm>
              <a:off x="0" y="0"/>
              <a:ext cx="4305901" cy="533474"/>
            </a:xfrm>
            <a:prstGeom prst="rect">
              <a:avLst/>
            </a:prstGeom>
          </p:spPr>
        </p:pic>
        <p:pic>
          <p:nvPicPr>
            <p:cNvPr id="9" name="Picture 2" descr="logo vectoriel Ministère de l'Enseignement supérieur et de la Recherche ...">
              <a:extLst>
                <a:ext uri="{FF2B5EF4-FFF2-40B4-BE49-F238E27FC236}">
                  <a16:creationId xmlns:a16="http://schemas.microsoft.com/office/drawing/2014/main" id="{E05326E6-DB54-FDA9-E4F6-6B753842DA1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05901" y="-4101"/>
              <a:ext cx="1058351" cy="537575"/>
            </a:xfrm>
            <a:prstGeom prst="rect">
              <a:avLst/>
            </a:prstGeom>
            <a:noFill/>
            <a:extLst>
              <a:ext uri="{909E8E84-426E-40DD-AFC4-6F175D3DCCD1}">
                <a14:hiddenFill xmlns:a14="http://schemas.microsoft.com/office/drawing/2010/main">
                  <a:solidFill>
                    <a:srgbClr val="FFFFFF"/>
                  </a:solidFill>
                </a14:hiddenFill>
              </a:ext>
            </a:extLst>
          </p:spPr>
        </p:pic>
        <p:sp>
          <p:nvSpPr>
            <p:cNvPr id="10" name="ZoneTexte 9">
              <a:extLst>
                <a:ext uri="{FF2B5EF4-FFF2-40B4-BE49-F238E27FC236}">
                  <a16:creationId xmlns:a16="http://schemas.microsoft.com/office/drawing/2014/main" id="{65D4761F-A0FB-35ED-1424-55C115779C43}"/>
                </a:ext>
              </a:extLst>
            </p:cNvPr>
            <p:cNvSpPr txBox="1"/>
            <p:nvPr/>
          </p:nvSpPr>
          <p:spPr>
            <a:xfrm>
              <a:off x="5407796" y="5443"/>
              <a:ext cx="8189602" cy="738664"/>
            </a:xfrm>
            <a:prstGeom prst="rect">
              <a:avLst/>
            </a:prstGeom>
            <a:noFill/>
          </p:spPr>
          <p:txBody>
            <a:bodyPr wrap="square">
              <a:spAutoFit/>
            </a:bodyPr>
            <a:lstStyle/>
            <a:p>
              <a:r>
                <a:rPr lang="fr-FR" sz="1400" b="1" u="none" strike="noStrike" cap="small" baseline="0" dirty="0">
                  <a:latin typeface="Alegreya"/>
                </a:rPr>
                <a:t>Le rôle des universités dans la professionnalisation                                               </a:t>
              </a:r>
              <a:r>
                <a:rPr lang="fr-FR" sz="1400" u="none" strike="noStrike" cap="small" baseline="0" dirty="0">
                  <a:latin typeface="Alegreya"/>
                </a:rPr>
                <a:t>03/06/2025</a:t>
              </a:r>
              <a:br>
                <a:rPr lang="fr-FR" sz="1400" u="none" strike="noStrike" cap="small" baseline="0" dirty="0">
                  <a:latin typeface="Alegreya"/>
                </a:rPr>
              </a:br>
              <a:r>
                <a:rPr lang="fr-FR" sz="1400" cap="small" dirty="0">
                  <a:latin typeface="Alegreya"/>
                </a:rPr>
                <a:t>Solveig Fernagu &amp; Jean Marc </a:t>
              </a:r>
              <a:r>
                <a:rPr lang="fr-FR" sz="1400" cap="small" dirty="0" err="1">
                  <a:latin typeface="Alegreya"/>
                </a:rPr>
                <a:t>Ogier</a:t>
              </a:r>
              <a:r>
                <a:rPr lang="fr-FR" sz="1400" cap="small" dirty="0">
                  <a:latin typeface="Alegreya"/>
                </a:rPr>
                <a:t>, CESI</a:t>
              </a:r>
            </a:p>
            <a:p>
              <a:endParaRPr lang="fr-FR" sz="1400" cap="small" dirty="0">
                <a:latin typeface="Alegreya"/>
              </a:endParaRPr>
            </a:p>
          </p:txBody>
        </p:sp>
        <p:cxnSp>
          <p:nvCxnSpPr>
            <p:cNvPr id="11" name="Connecteur droit 10">
              <a:extLst>
                <a:ext uri="{FF2B5EF4-FFF2-40B4-BE49-F238E27FC236}">
                  <a16:creationId xmlns:a16="http://schemas.microsoft.com/office/drawing/2014/main" id="{5E3F9046-F7C5-ACB3-EF9C-4449DD21F8C0}"/>
                </a:ext>
              </a:extLst>
            </p:cNvPr>
            <p:cNvCxnSpPr/>
            <p:nvPr/>
          </p:nvCxnSpPr>
          <p:spPr>
            <a:xfrm>
              <a:off x="-43544" y="533474"/>
              <a:ext cx="12387943" cy="0"/>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2" name="ZoneTexte 11">
            <a:extLst>
              <a:ext uri="{FF2B5EF4-FFF2-40B4-BE49-F238E27FC236}">
                <a16:creationId xmlns:a16="http://schemas.microsoft.com/office/drawing/2014/main" id="{8F81039C-C455-4B53-0D79-D529E5B13BFE}"/>
              </a:ext>
            </a:extLst>
          </p:cNvPr>
          <p:cNvSpPr txBox="1"/>
          <p:nvPr/>
        </p:nvSpPr>
        <p:spPr>
          <a:xfrm>
            <a:off x="7295782" y="3111564"/>
            <a:ext cx="4544554" cy="1631216"/>
          </a:xfrm>
          <a:prstGeom prst="rect">
            <a:avLst/>
          </a:prstGeom>
          <a:noFill/>
        </p:spPr>
        <p:txBody>
          <a:bodyPr wrap="square" rtlCol="0">
            <a:spAutoFit/>
          </a:bodyPr>
          <a:lstStyle/>
          <a:p>
            <a:r>
              <a:rPr lang="fr-FR" sz="2000" dirty="0"/>
              <a:t>Elles sont des recompositions permanentes du fait même de leur ancrage dans les situations et les contextes</a:t>
            </a:r>
          </a:p>
          <a:p>
            <a:endParaRPr lang="fr-FR" sz="2000" dirty="0"/>
          </a:p>
        </p:txBody>
      </p:sp>
      <p:sp>
        <p:nvSpPr>
          <p:cNvPr id="14" name="ZoneTexte 13">
            <a:extLst>
              <a:ext uri="{FF2B5EF4-FFF2-40B4-BE49-F238E27FC236}">
                <a16:creationId xmlns:a16="http://schemas.microsoft.com/office/drawing/2014/main" id="{6E698321-3C31-39AF-E7B5-B3251ECFB86D}"/>
              </a:ext>
            </a:extLst>
          </p:cNvPr>
          <p:cNvSpPr txBox="1"/>
          <p:nvPr/>
        </p:nvSpPr>
        <p:spPr>
          <a:xfrm>
            <a:off x="6161311" y="5534560"/>
            <a:ext cx="3943996" cy="1015663"/>
          </a:xfrm>
          <a:prstGeom prst="rect">
            <a:avLst/>
          </a:prstGeom>
          <a:noFill/>
        </p:spPr>
        <p:txBody>
          <a:bodyPr wrap="square">
            <a:spAutoFit/>
          </a:bodyPr>
          <a:lstStyle/>
          <a:p>
            <a:r>
              <a:rPr lang="fr-FR" sz="2000" dirty="0"/>
              <a:t>Apprendre à développer </a:t>
            </a:r>
            <a:br>
              <a:rPr lang="fr-FR" sz="2000" dirty="0"/>
            </a:br>
            <a:r>
              <a:rPr lang="fr-FR" sz="2000" dirty="0"/>
              <a:t>la capacité à développer </a:t>
            </a:r>
            <a:br>
              <a:rPr lang="fr-FR" sz="2000" dirty="0"/>
            </a:br>
            <a:r>
              <a:rPr lang="fr-FR" sz="2000" dirty="0"/>
              <a:t>des compétences !</a:t>
            </a:r>
          </a:p>
        </p:txBody>
      </p:sp>
      <p:sp>
        <p:nvSpPr>
          <p:cNvPr id="40" name="Flèche : droite 39">
            <a:extLst>
              <a:ext uri="{FF2B5EF4-FFF2-40B4-BE49-F238E27FC236}">
                <a16:creationId xmlns:a16="http://schemas.microsoft.com/office/drawing/2014/main" id="{18B3562E-42F5-704F-8842-F3A02B2CC85C}"/>
              </a:ext>
            </a:extLst>
          </p:cNvPr>
          <p:cNvSpPr/>
          <p:nvPr/>
        </p:nvSpPr>
        <p:spPr>
          <a:xfrm>
            <a:off x="4835076" y="5683027"/>
            <a:ext cx="770021" cy="50531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822AFF71-1DE7-F18C-A536-F6C2E42DA49B}"/>
              </a:ext>
            </a:extLst>
          </p:cNvPr>
          <p:cNvSpPr txBox="1"/>
          <p:nvPr/>
        </p:nvSpPr>
        <p:spPr>
          <a:xfrm>
            <a:off x="1392966" y="5226784"/>
            <a:ext cx="2912935" cy="1631216"/>
          </a:xfrm>
          <a:prstGeom prst="rect">
            <a:avLst/>
          </a:prstGeom>
          <a:noFill/>
        </p:spPr>
        <p:txBody>
          <a:bodyPr wrap="square">
            <a:spAutoFit/>
          </a:bodyPr>
          <a:lstStyle/>
          <a:p>
            <a:endParaRPr lang="fr-FR" sz="2000" dirty="0"/>
          </a:p>
          <a:p>
            <a:r>
              <a:rPr lang="fr-FR" sz="2000" b="1" dirty="0"/>
              <a:t>Quid de leur transfert? </a:t>
            </a:r>
          </a:p>
          <a:p>
            <a:r>
              <a:rPr lang="fr-FR" sz="2000" b="1" dirty="0"/>
              <a:t>De leur adaptabilité? </a:t>
            </a:r>
          </a:p>
          <a:p>
            <a:r>
              <a:rPr lang="fr-FR" sz="2000" b="1" dirty="0"/>
              <a:t>De leur </a:t>
            </a:r>
            <a:r>
              <a:rPr lang="fr-FR" sz="2000" b="1" dirty="0" err="1"/>
              <a:t>convertissabilité</a:t>
            </a:r>
            <a:r>
              <a:rPr lang="fr-FR" sz="2000" b="1" dirty="0"/>
              <a:t>? </a:t>
            </a:r>
            <a:br>
              <a:rPr lang="fr-FR" sz="2000" b="1" dirty="0"/>
            </a:br>
            <a:endParaRPr lang="fr-FR" sz="2000" b="1" dirty="0"/>
          </a:p>
        </p:txBody>
      </p:sp>
    </p:spTree>
    <p:extLst>
      <p:ext uri="{BB962C8B-B14F-4D97-AF65-F5344CB8AC3E}">
        <p14:creationId xmlns:p14="http://schemas.microsoft.com/office/powerpoint/2010/main" val="1247008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40"/>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40" grpId="0" animBg="1"/>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878133" y="2502008"/>
            <a:ext cx="2947541" cy="1323439"/>
          </a:xfrm>
          <a:prstGeom prst="rect">
            <a:avLst/>
          </a:prstGeom>
          <a:noFill/>
        </p:spPr>
        <p:txBody>
          <a:bodyPr wrap="square" rtlCol="0">
            <a:spAutoFit/>
          </a:bodyPr>
          <a:lstStyle/>
          <a:p>
            <a:pPr algn="ctr"/>
            <a:r>
              <a:rPr lang="fr-FR" sz="2000" dirty="0"/>
              <a:t>Acquérir, articuler, mobiliser, </a:t>
            </a:r>
            <a:r>
              <a:rPr lang="fr-FR" sz="2000" b="1" dirty="0"/>
              <a:t>transférer</a:t>
            </a:r>
            <a:r>
              <a:rPr lang="fr-FR" sz="2000" dirty="0"/>
              <a:t> </a:t>
            </a:r>
            <a:br>
              <a:rPr lang="fr-FR" sz="2000" dirty="0"/>
            </a:br>
            <a:r>
              <a:rPr lang="fr-FR" sz="2000" dirty="0"/>
              <a:t>des ressources </a:t>
            </a:r>
            <a:br>
              <a:rPr lang="fr-FR" sz="2000" dirty="0"/>
            </a:br>
            <a:endParaRPr lang="fr-FR" sz="2000" dirty="0"/>
          </a:p>
        </p:txBody>
      </p:sp>
      <p:sp>
        <p:nvSpPr>
          <p:cNvPr id="6" name="ZoneTexte 5"/>
          <p:cNvSpPr txBox="1"/>
          <p:nvPr/>
        </p:nvSpPr>
        <p:spPr>
          <a:xfrm>
            <a:off x="6096000" y="4198677"/>
            <a:ext cx="3999852" cy="707886"/>
          </a:xfrm>
          <a:prstGeom prst="rect">
            <a:avLst/>
          </a:prstGeom>
          <a:noFill/>
        </p:spPr>
        <p:txBody>
          <a:bodyPr wrap="square" rtlCol="0">
            <a:spAutoFit/>
          </a:bodyPr>
          <a:lstStyle/>
          <a:p>
            <a:r>
              <a:rPr lang="fr-FR" sz="2000" b="1" dirty="0">
                <a:solidFill>
                  <a:schemeClr val="bg1">
                    <a:lumMod val="50000"/>
                  </a:schemeClr>
                </a:solidFill>
              </a:rPr>
              <a:t>= Développer la capacité </a:t>
            </a:r>
            <a:br>
              <a:rPr lang="fr-FR" sz="2000" b="1" dirty="0">
                <a:solidFill>
                  <a:schemeClr val="bg1">
                    <a:lumMod val="50000"/>
                  </a:schemeClr>
                </a:solidFill>
              </a:rPr>
            </a:br>
            <a:r>
              <a:rPr lang="fr-FR" sz="2000" b="1" dirty="0">
                <a:solidFill>
                  <a:schemeClr val="bg1">
                    <a:lumMod val="50000"/>
                  </a:schemeClr>
                </a:solidFill>
              </a:rPr>
              <a:t>à « développer » des compétences</a:t>
            </a:r>
          </a:p>
        </p:txBody>
      </p:sp>
      <p:pic>
        <p:nvPicPr>
          <p:cNvPr id="8" name="Picture 2" descr="La Flèche, Sortir, Droite, Bleu, Icô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flipH="1">
            <a:off x="1643701" y="3633973"/>
            <a:ext cx="1374970" cy="104734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à coins arrondis 8"/>
          <p:cNvSpPr/>
          <p:nvPr/>
        </p:nvSpPr>
        <p:spPr>
          <a:xfrm>
            <a:off x="6149797" y="5296597"/>
            <a:ext cx="3819701" cy="831608"/>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dirty="0"/>
              <a:t>= Processus de construction </a:t>
            </a:r>
            <a:br>
              <a:rPr lang="fr-FR" sz="2000" b="1" dirty="0"/>
            </a:br>
            <a:r>
              <a:rPr lang="fr-FR" sz="2000" b="1" dirty="0"/>
              <a:t>de la capacité d’expérience</a:t>
            </a:r>
          </a:p>
        </p:txBody>
      </p:sp>
      <p:sp>
        <p:nvSpPr>
          <p:cNvPr id="11" name="ZoneTexte 10"/>
          <p:cNvSpPr txBox="1"/>
          <p:nvPr/>
        </p:nvSpPr>
        <p:spPr>
          <a:xfrm>
            <a:off x="517057" y="1571963"/>
            <a:ext cx="5988965" cy="860961"/>
          </a:xfrm>
          <a:prstGeom prst="rect">
            <a:avLst/>
          </a:prstGeom>
          <a:noFill/>
        </p:spPr>
        <p:txBody>
          <a:bodyPr wrap="square" rtlCol="0">
            <a:spAutoFit/>
          </a:bodyPr>
          <a:lstStyle/>
          <a:p>
            <a:pPr marL="342900" indent="-342900">
              <a:buFont typeface="Arial" panose="020B0604020202020204" pitchFamily="34" charset="0"/>
              <a:buChar char="•"/>
            </a:pPr>
            <a:r>
              <a:rPr lang="fr-FR" sz="2400" b="1" dirty="0"/>
              <a:t>Si professionnalisation = adaptabilité, flexibilité, agilité, transférabilité </a:t>
            </a:r>
          </a:p>
        </p:txBody>
      </p:sp>
      <p:sp>
        <p:nvSpPr>
          <p:cNvPr id="12" name="Rectangle 11"/>
          <p:cNvSpPr/>
          <p:nvPr/>
        </p:nvSpPr>
        <p:spPr>
          <a:xfrm>
            <a:off x="1108002" y="4845128"/>
            <a:ext cx="2545890" cy="707886"/>
          </a:xfrm>
          <a:prstGeom prst="rect">
            <a:avLst/>
          </a:prstGeom>
        </p:spPr>
        <p:txBody>
          <a:bodyPr wrap="none">
            <a:spAutoFit/>
          </a:bodyPr>
          <a:lstStyle/>
          <a:p>
            <a:pPr algn="ctr"/>
            <a:r>
              <a:rPr lang="fr-FR" sz="2000"/>
              <a:t>au sens </a:t>
            </a:r>
            <a:br>
              <a:rPr lang="fr-FR" sz="2000"/>
            </a:br>
            <a:r>
              <a:rPr lang="fr-FR" sz="2000"/>
              <a:t>d’un pouvoir (d’)agir… </a:t>
            </a:r>
          </a:p>
        </p:txBody>
      </p:sp>
      <p:sp>
        <p:nvSpPr>
          <p:cNvPr id="13" name="Rectangle 12"/>
          <p:cNvSpPr/>
          <p:nvPr/>
        </p:nvSpPr>
        <p:spPr>
          <a:xfrm>
            <a:off x="6161311" y="2002443"/>
            <a:ext cx="5333870" cy="1631216"/>
          </a:xfrm>
          <a:prstGeom prst="rect">
            <a:avLst/>
          </a:prstGeom>
        </p:spPr>
        <p:txBody>
          <a:bodyPr wrap="square">
            <a:spAutoFit/>
          </a:bodyPr>
          <a:lstStyle/>
          <a:p>
            <a:r>
              <a:rPr lang="fr-FR" sz="2000" dirty="0"/>
              <a:t>La distinction compétence/professionnalisation réside dans la </a:t>
            </a:r>
            <a:r>
              <a:rPr lang="fr-FR" sz="2000" b="1" dirty="0"/>
              <a:t>dimension globale et dynamique</a:t>
            </a:r>
            <a:r>
              <a:rPr lang="fr-FR" sz="2000" dirty="0"/>
              <a:t> de la professionnalisation par rapport au </a:t>
            </a:r>
            <a:r>
              <a:rPr lang="fr-FR" sz="2000" b="1" dirty="0"/>
              <a:t>développement des compétences</a:t>
            </a:r>
            <a:r>
              <a:rPr lang="fr-FR" sz="2000" dirty="0"/>
              <a:t> qui peut en être une composante.</a:t>
            </a:r>
          </a:p>
        </p:txBody>
      </p:sp>
      <p:sp>
        <p:nvSpPr>
          <p:cNvPr id="14" name="Rectangle 13"/>
          <p:cNvSpPr/>
          <p:nvPr/>
        </p:nvSpPr>
        <p:spPr>
          <a:xfrm>
            <a:off x="6361788" y="1900666"/>
            <a:ext cx="5478249" cy="646331"/>
          </a:xfrm>
          <a:prstGeom prst="rect">
            <a:avLst/>
          </a:prstGeom>
        </p:spPr>
        <p:txBody>
          <a:bodyPr wrap="square">
            <a:spAutoFit/>
          </a:bodyPr>
          <a:lstStyle/>
          <a:p>
            <a:r>
              <a:rPr lang="fr-FR" i="1" dirty="0"/>
              <a:t/>
            </a:r>
            <a:br>
              <a:rPr lang="fr-FR" i="1" dirty="0"/>
            </a:br>
            <a:endParaRPr lang="fr-FR" i="1" dirty="0"/>
          </a:p>
        </p:txBody>
      </p:sp>
      <p:sp>
        <p:nvSpPr>
          <p:cNvPr id="2" name="Titre 1">
            <a:extLst>
              <a:ext uri="{FF2B5EF4-FFF2-40B4-BE49-F238E27FC236}">
                <a16:creationId xmlns:a16="http://schemas.microsoft.com/office/drawing/2014/main" id="{84E87961-D358-6835-BB3B-74DFFBF418A6}"/>
              </a:ext>
            </a:extLst>
          </p:cNvPr>
          <p:cNvSpPr txBox="1">
            <a:spLocks/>
          </p:cNvSpPr>
          <p:nvPr/>
        </p:nvSpPr>
        <p:spPr>
          <a:xfrm>
            <a:off x="183161" y="580426"/>
            <a:ext cx="11956301" cy="9998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800" b="1" dirty="0">
                <a:solidFill>
                  <a:schemeClr val="accent1">
                    <a:lumMod val="50000"/>
                  </a:schemeClr>
                </a:solidFill>
              </a:rPr>
              <a:t>5.1. Professionnalisation et compétences </a:t>
            </a:r>
            <a:r>
              <a:rPr lang="fr-FR" sz="2000" dirty="0">
                <a:solidFill>
                  <a:schemeClr val="accent1">
                    <a:lumMod val="50000"/>
                  </a:schemeClr>
                </a:solidFill>
              </a:rPr>
              <a:t>(Fernagu, 2018, 2023)</a:t>
            </a:r>
            <a:endParaRPr lang="fr-FR" sz="2800" b="1" dirty="0">
              <a:solidFill>
                <a:schemeClr val="accent1">
                  <a:lumMod val="50000"/>
                </a:schemeClr>
              </a:solidFill>
            </a:endParaRPr>
          </a:p>
        </p:txBody>
      </p:sp>
      <p:grpSp>
        <p:nvGrpSpPr>
          <p:cNvPr id="3" name="Groupe 2">
            <a:extLst>
              <a:ext uri="{FF2B5EF4-FFF2-40B4-BE49-F238E27FC236}">
                <a16:creationId xmlns:a16="http://schemas.microsoft.com/office/drawing/2014/main" id="{31C52CF5-0FC5-09A9-2E80-720D6850064F}"/>
              </a:ext>
            </a:extLst>
          </p:cNvPr>
          <p:cNvGrpSpPr/>
          <p:nvPr/>
        </p:nvGrpSpPr>
        <p:grpSpPr>
          <a:xfrm>
            <a:off x="-43544" y="-4101"/>
            <a:ext cx="13640942" cy="748208"/>
            <a:chOff x="-43544" y="-4101"/>
            <a:chExt cx="13640942" cy="748208"/>
          </a:xfrm>
        </p:grpSpPr>
        <p:pic>
          <p:nvPicPr>
            <p:cNvPr id="4" name="Image 3">
              <a:extLst>
                <a:ext uri="{FF2B5EF4-FFF2-40B4-BE49-F238E27FC236}">
                  <a16:creationId xmlns:a16="http://schemas.microsoft.com/office/drawing/2014/main" id="{89598672-751A-3A5D-4376-B83D4DBF1F29}"/>
                </a:ext>
              </a:extLst>
            </p:cNvPr>
            <p:cNvPicPr>
              <a:picLocks noChangeAspect="1"/>
            </p:cNvPicPr>
            <p:nvPr/>
          </p:nvPicPr>
          <p:blipFill>
            <a:blip r:embed="rId4"/>
            <a:stretch>
              <a:fillRect/>
            </a:stretch>
          </p:blipFill>
          <p:spPr>
            <a:xfrm>
              <a:off x="0" y="0"/>
              <a:ext cx="4305901" cy="533474"/>
            </a:xfrm>
            <a:prstGeom prst="rect">
              <a:avLst/>
            </a:prstGeom>
          </p:spPr>
        </p:pic>
        <p:pic>
          <p:nvPicPr>
            <p:cNvPr id="7" name="Picture 2" descr="logo vectoriel Ministère de l'Enseignement supérieur et de la Recherche ...">
              <a:extLst>
                <a:ext uri="{FF2B5EF4-FFF2-40B4-BE49-F238E27FC236}">
                  <a16:creationId xmlns:a16="http://schemas.microsoft.com/office/drawing/2014/main" id="{746B3172-3B97-FDC5-B97D-DABE425F3D4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05901" y="-4101"/>
              <a:ext cx="1058351" cy="537575"/>
            </a:xfrm>
            <a:prstGeom prst="rect">
              <a:avLst/>
            </a:prstGeom>
            <a:noFill/>
            <a:extLst>
              <a:ext uri="{909E8E84-426E-40DD-AFC4-6F175D3DCCD1}">
                <a14:hiddenFill xmlns:a14="http://schemas.microsoft.com/office/drawing/2010/main">
                  <a:solidFill>
                    <a:srgbClr val="FFFFFF"/>
                  </a:solidFill>
                </a14:hiddenFill>
              </a:ext>
            </a:extLst>
          </p:spPr>
        </p:pic>
        <p:sp>
          <p:nvSpPr>
            <p:cNvPr id="17" name="ZoneTexte 16">
              <a:extLst>
                <a:ext uri="{FF2B5EF4-FFF2-40B4-BE49-F238E27FC236}">
                  <a16:creationId xmlns:a16="http://schemas.microsoft.com/office/drawing/2014/main" id="{EE455868-DC16-BC47-3D99-47B50BACA30A}"/>
                </a:ext>
              </a:extLst>
            </p:cNvPr>
            <p:cNvSpPr txBox="1"/>
            <p:nvPr/>
          </p:nvSpPr>
          <p:spPr>
            <a:xfrm>
              <a:off x="5407796" y="5443"/>
              <a:ext cx="8189602" cy="738664"/>
            </a:xfrm>
            <a:prstGeom prst="rect">
              <a:avLst/>
            </a:prstGeom>
            <a:noFill/>
          </p:spPr>
          <p:txBody>
            <a:bodyPr wrap="square">
              <a:spAutoFit/>
            </a:bodyPr>
            <a:lstStyle/>
            <a:p>
              <a:r>
                <a:rPr lang="fr-FR" sz="1400" b="1" u="none" strike="noStrike" cap="small" baseline="0" dirty="0">
                  <a:latin typeface="Alegreya"/>
                </a:rPr>
                <a:t>Le rôle des universités dans la professionnalisation                                               </a:t>
              </a:r>
              <a:r>
                <a:rPr lang="fr-FR" sz="1400" u="none" strike="noStrike" cap="small" baseline="0" dirty="0">
                  <a:latin typeface="Alegreya"/>
                </a:rPr>
                <a:t>03/06/2025</a:t>
              </a:r>
              <a:br>
                <a:rPr lang="fr-FR" sz="1400" u="none" strike="noStrike" cap="small" baseline="0" dirty="0">
                  <a:latin typeface="Alegreya"/>
                </a:rPr>
              </a:br>
              <a:r>
                <a:rPr lang="fr-FR" sz="1400" cap="small" dirty="0">
                  <a:latin typeface="Alegreya"/>
                </a:rPr>
                <a:t>Solveig Fernagu &amp; Jean Marc </a:t>
              </a:r>
              <a:r>
                <a:rPr lang="fr-FR" sz="1400" cap="small" dirty="0" err="1">
                  <a:latin typeface="Alegreya"/>
                </a:rPr>
                <a:t>Ogier</a:t>
              </a:r>
              <a:r>
                <a:rPr lang="fr-FR" sz="1400" cap="small" dirty="0">
                  <a:latin typeface="Alegreya"/>
                </a:rPr>
                <a:t>, CESI</a:t>
              </a:r>
            </a:p>
            <a:p>
              <a:endParaRPr lang="fr-FR" sz="1400" cap="small" dirty="0">
                <a:latin typeface="Alegreya"/>
              </a:endParaRPr>
            </a:p>
          </p:txBody>
        </p:sp>
        <p:cxnSp>
          <p:nvCxnSpPr>
            <p:cNvPr id="18" name="Connecteur droit 17">
              <a:extLst>
                <a:ext uri="{FF2B5EF4-FFF2-40B4-BE49-F238E27FC236}">
                  <a16:creationId xmlns:a16="http://schemas.microsoft.com/office/drawing/2014/main" id="{0A3DD532-649F-C16B-39A3-FFFD9273C321}"/>
                </a:ext>
              </a:extLst>
            </p:cNvPr>
            <p:cNvCxnSpPr/>
            <p:nvPr/>
          </p:nvCxnSpPr>
          <p:spPr>
            <a:xfrm>
              <a:off x="-43544" y="533474"/>
              <a:ext cx="12387943" cy="0"/>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28071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animBg="1"/>
      <p:bldP spid="11" grpId="0"/>
      <p:bldP spid="12" grpId="0"/>
      <p:bldP spid="1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529279" y="1549113"/>
            <a:ext cx="10740081" cy="830997"/>
          </a:xfrm>
          <a:prstGeom prst="rect">
            <a:avLst/>
          </a:prstGeom>
          <a:noFill/>
        </p:spPr>
        <p:txBody>
          <a:bodyPr wrap="square" rtlCol="0">
            <a:spAutoFit/>
          </a:bodyPr>
          <a:lstStyle/>
          <a:p>
            <a:r>
              <a:rPr lang="fr-FR" sz="2400" b="1" dirty="0"/>
              <a:t>La professionnalisation est un processus d’acquisition d’expérience, </a:t>
            </a:r>
            <a:br>
              <a:rPr lang="fr-FR" sz="2400" b="1" dirty="0"/>
            </a:br>
            <a:r>
              <a:rPr lang="fr-FR" sz="2400" b="1" dirty="0"/>
              <a:t>une expérience au sens fort du terme</a:t>
            </a:r>
            <a:endParaRPr lang="fr-FR" sz="2400" dirty="0"/>
          </a:p>
        </p:txBody>
      </p:sp>
      <p:sp>
        <p:nvSpPr>
          <p:cNvPr id="8" name="Rectangle 7"/>
          <p:cNvSpPr/>
          <p:nvPr/>
        </p:nvSpPr>
        <p:spPr>
          <a:xfrm>
            <a:off x="554144" y="2438902"/>
            <a:ext cx="8527600" cy="3230115"/>
          </a:xfrm>
          <a:prstGeom prst="rect">
            <a:avLst/>
          </a:prstGeom>
        </p:spPr>
        <p:txBody>
          <a:bodyPr wrap="square">
            <a:spAutoFit/>
          </a:bodyPr>
          <a:lstStyle/>
          <a:p>
            <a:pPr marL="342900" lvl="0" indent="-342900">
              <a:lnSpc>
                <a:spcPct val="110000"/>
              </a:lnSpc>
              <a:spcAft>
                <a:spcPts val="1200"/>
              </a:spcAft>
              <a:buFont typeface="Symbol" panose="05050102010706020507" pitchFamily="18" charset="2"/>
              <a:buChar char=""/>
            </a:pPr>
            <a:r>
              <a:rPr lang="fr-FR" sz="2000" b="1" dirty="0">
                <a:ea typeface="Batang"/>
                <a:cs typeface="Times New Roman" panose="02020603050405020304" pitchFamily="18" charset="0"/>
              </a:rPr>
              <a:t>vivre des expériences.</a:t>
            </a:r>
            <a:r>
              <a:rPr lang="fr-FR" sz="2000" dirty="0">
                <a:ea typeface="Batang"/>
                <a:cs typeface="Times New Roman" panose="02020603050405020304" pitchFamily="18" charset="0"/>
              </a:rPr>
              <a:t> </a:t>
            </a:r>
            <a:br>
              <a:rPr lang="fr-FR" sz="2000" dirty="0">
                <a:ea typeface="Batang"/>
                <a:cs typeface="Times New Roman" panose="02020603050405020304" pitchFamily="18" charset="0"/>
              </a:rPr>
            </a:br>
            <a:r>
              <a:rPr lang="fr-FR" sz="2000" dirty="0">
                <a:ea typeface="Batang"/>
                <a:cs typeface="Times New Roman" panose="02020603050405020304" pitchFamily="18" charset="0"/>
              </a:rPr>
              <a:t>L’expérience est ici inscrite dans la durée, dans la répétition…</a:t>
            </a:r>
            <a:endParaRPr lang="fr-FR" sz="2000" dirty="0">
              <a:ea typeface="MS Mincho"/>
              <a:cs typeface="Times New Roman" panose="02020603050405020304" pitchFamily="18" charset="0"/>
            </a:endParaRPr>
          </a:p>
          <a:p>
            <a:pPr marL="342900" lvl="0" indent="-342900">
              <a:lnSpc>
                <a:spcPct val="110000"/>
              </a:lnSpc>
              <a:spcAft>
                <a:spcPts val="1200"/>
              </a:spcAft>
              <a:buFont typeface="Symbol" panose="05050102010706020507" pitchFamily="18" charset="2"/>
              <a:buChar char=""/>
            </a:pPr>
            <a:r>
              <a:rPr lang="fr-FR" sz="2000" b="1" dirty="0">
                <a:ea typeface="Batang"/>
                <a:cs typeface="Times New Roman" panose="02020603050405020304" pitchFamily="18" charset="0"/>
              </a:rPr>
              <a:t>penser l’expérience</a:t>
            </a:r>
            <a:r>
              <a:rPr lang="fr-FR" sz="2000" dirty="0">
                <a:ea typeface="Batang"/>
                <a:cs typeface="Times New Roman" panose="02020603050405020304" pitchFamily="18" charset="0"/>
              </a:rPr>
              <a:t>. </a:t>
            </a:r>
            <a:br>
              <a:rPr lang="fr-FR" sz="2000" dirty="0">
                <a:ea typeface="Batang"/>
                <a:cs typeface="Times New Roman" panose="02020603050405020304" pitchFamily="18" charset="0"/>
              </a:rPr>
            </a:br>
            <a:r>
              <a:rPr lang="fr-FR" sz="2000" dirty="0">
                <a:ea typeface="Batang"/>
                <a:cs typeface="Times New Roman" panose="02020603050405020304" pitchFamily="18" charset="0"/>
              </a:rPr>
              <a:t>L’expérience s’inscrit ici dans des processus de réflexion…</a:t>
            </a:r>
            <a:endParaRPr lang="fr-FR" sz="2000" dirty="0">
              <a:ea typeface="MS Mincho"/>
              <a:cs typeface="Times New Roman" panose="02020603050405020304" pitchFamily="18" charset="0"/>
            </a:endParaRPr>
          </a:p>
          <a:p>
            <a:pPr marL="342900" lvl="0" indent="-342900">
              <a:lnSpc>
                <a:spcPct val="110000"/>
              </a:lnSpc>
              <a:spcAft>
                <a:spcPts val="1200"/>
              </a:spcAft>
              <a:buFont typeface="Symbol" panose="05050102010706020507" pitchFamily="18" charset="2"/>
              <a:buChar char=""/>
            </a:pPr>
            <a:r>
              <a:rPr lang="fr-FR" sz="2000" b="1" dirty="0">
                <a:ea typeface="Batang"/>
                <a:cs typeface="Times New Roman" panose="02020603050405020304" pitchFamily="18" charset="0"/>
              </a:rPr>
              <a:t>vivre l’expérience au travers des débats d’idées</a:t>
            </a:r>
            <a:r>
              <a:rPr lang="fr-FR" sz="2000" dirty="0">
                <a:ea typeface="Batang"/>
                <a:cs typeface="Times New Roman" panose="02020603050405020304" pitchFamily="18" charset="0"/>
              </a:rPr>
              <a:t>. </a:t>
            </a:r>
            <a:br>
              <a:rPr lang="fr-FR" sz="2000" dirty="0">
                <a:ea typeface="Batang"/>
                <a:cs typeface="Times New Roman" panose="02020603050405020304" pitchFamily="18" charset="0"/>
              </a:rPr>
            </a:br>
            <a:r>
              <a:rPr lang="fr-FR" sz="2000" dirty="0">
                <a:ea typeface="Batang"/>
                <a:cs typeface="Times New Roman" panose="02020603050405020304" pitchFamily="18" charset="0"/>
              </a:rPr>
              <a:t>L’expérience s’inscrit dans une communauté d’action…</a:t>
            </a:r>
            <a:endParaRPr lang="fr-FR" sz="2000" dirty="0">
              <a:ea typeface="MS Mincho"/>
              <a:cs typeface="Times New Roman" panose="02020603050405020304" pitchFamily="18" charset="0"/>
            </a:endParaRPr>
          </a:p>
          <a:p>
            <a:pPr marL="342900" lvl="0" indent="-342900" algn="just">
              <a:lnSpc>
                <a:spcPct val="110000"/>
              </a:lnSpc>
              <a:spcAft>
                <a:spcPts val="1200"/>
              </a:spcAft>
              <a:buFont typeface="Symbol" panose="05050102010706020507" pitchFamily="18" charset="2"/>
              <a:buChar char=""/>
            </a:pPr>
            <a:r>
              <a:rPr lang="fr-FR" sz="2000" dirty="0">
                <a:ea typeface="Batang"/>
                <a:cs typeface="Times New Roman" panose="02020603050405020304" pitchFamily="18" charset="0"/>
              </a:rPr>
              <a:t>à condition d’en avoir </a:t>
            </a:r>
            <a:r>
              <a:rPr lang="fr-FR" sz="2000" b="1" dirty="0">
                <a:ea typeface="Batang"/>
                <a:cs typeface="Times New Roman" panose="02020603050405020304" pitchFamily="18" charset="0"/>
              </a:rPr>
              <a:t>envie</a:t>
            </a:r>
            <a:r>
              <a:rPr lang="fr-FR" sz="2000" dirty="0">
                <a:ea typeface="Batang"/>
                <a:cs typeface="Times New Roman" panose="02020603050405020304" pitchFamily="18" charset="0"/>
              </a:rPr>
              <a:t>…</a:t>
            </a:r>
            <a:endParaRPr lang="fr-FR" sz="2000" dirty="0">
              <a:ea typeface="MS Mincho"/>
              <a:cs typeface="Times New Roman" panose="02020603050405020304" pitchFamily="18" charset="0"/>
            </a:endParaRPr>
          </a:p>
          <a:p>
            <a:pPr algn="just">
              <a:lnSpc>
                <a:spcPct val="110000"/>
              </a:lnSpc>
              <a:spcAft>
                <a:spcPts val="1200"/>
              </a:spcAft>
            </a:pPr>
            <a:r>
              <a:rPr lang="fr-FR" sz="900" dirty="0">
                <a:ea typeface="Batang"/>
                <a:cs typeface="Times New Roman" panose="02020603050405020304" pitchFamily="18" charset="0"/>
              </a:rPr>
              <a:t> </a:t>
            </a:r>
            <a:endParaRPr lang="fr-FR" sz="2000" dirty="0">
              <a:ea typeface="MS Mincho"/>
              <a:cs typeface="Times New Roman" panose="02020603050405020304" pitchFamily="18" charset="0"/>
            </a:endParaRPr>
          </a:p>
        </p:txBody>
      </p:sp>
      <p:pic>
        <p:nvPicPr>
          <p:cNvPr id="9" name="Picture 2" descr="Résultat d’images pour sachet de thé dessin"/>
          <p:cNvPicPr>
            <a:picLocks noChangeAspect="1" noChangeArrowheads="1"/>
          </p:cNvPicPr>
          <p:nvPr/>
        </p:nvPicPr>
        <p:blipFill rotWithShape="1">
          <a:blip r:embed="rId2">
            <a:extLst>
              <a:ext uri="{28A0092B-C50C-407E-A947-70E740481C1C}">
                <a14:useLocalDpi xmlns:a14="http://schemas.microsoft.com/office/drawing/2010/main" val="0"/>
              </a:ext>
            </a:extLst>
          </a:blip>
          <a:srcRect t="9146" r="4921" b="12055"/>
          <a:stretch/>
        </p:blipFill>
        <p:spPr bwMode="auto">
          <a:xfrm>
            <a:off x="9314343" y="1400136"/>
            <a:ext cx="1599538" cy="1395663"/>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Connecteur droit 9"/>
          <p:cNvCxnSpPr/>
          <p:nvPr/>
        </p:nvCxnSpPr>
        <p:spPr>
          <a:xfrm flipV="1">
            <a:off x="9314343" y="1543983"/>
            <a:ext cx="2087365" cy="12518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Connecteur droit 10"/>
          <p:cNvCxnSpPr/>
          <p:nvPr/>
        </p:nvCxnSpPr>
        <p:spPr>
          <a:xfrm>
            <a:off x="9779542" y="1328865"/>
            <a:ext cx="1128850" cy="16820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re 1">
            <a:extLst>
              <a:ext uri="{FF2B5EF4-FFF2-40B4-BE49-F238E27FC236}">
                <a16:creationId xmlns:a16="http://schemas.microsoft.com/office/drawing/2014/main" id="{ED4806E4-3FB8-63AE-8FDB-E20DB8A9198A}"/>
              </a:ext>
            </a:extLst>
          </p:cNvPr>
          <p:cNvSpPr txBox="1">
            <a:spLocks/>
          </p:cNvSpPr>
          <p:nvPr/>
        </p:nvSpPr>
        <p:spPr>
          <a:xfrm>
            <a:off x="183161" y="580426"/>
            <a:ext cx="11956301" cy="9998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600" b="1" dirty="0">
                <a:solidFill>
                  <a:schemeClr val="accent1">
                    <a:lumMod val="50000"/>
                  </a:schemeClr>
                </a:solidFill>
              </a:rPr>
              <a:t>5.2.  Professionnalisation et expérience </a:t>
            </a:r>
            <a:r>
              <a:rPr lang="fr-FR" sz="2000" dirty="0"/>
              <a:t>(Fernagu, 2018)</a:t>
            </a:r>
            <a:endParaRPr lang="fr-FR" sz="3600" b="1" dirty="0">
              <a:solidFill>
                <a:schemeClr val="accent1">
                  <a:lumMod val="50000"/>
                </a:schemeClr>
              </a:solidFill>
            </a:endParaRPr>
          </a:p>
        </p:txBody>
      </p:sp>
      <p:grpSp>
        <p:nvGrpSpPr>
          <p:cNvPr id="3" name="Groupe 2">
            <a:extLst>
              <a:ext uri="{FF2B5EF4-FFF2-40B4-BE49-F238E27FC236}">
                <a16:creationId xmlns:a16="http://schemas.microsoft.com/office/drawing/2014/main" id="{07F86C1A-E1A1-6529-20F6-2EDCCCB16F8E}"/>
              </a:ext>
            </a:extLst>
          </p:cNvPr>
          <p:cNvGrpSpPr/>
          <p:nvPr/>
        </p:nvGrpSpPr>
        <p:grpSpPr>
          <a:xfrm>
            <a:off x="-43544" y="-4101"/>
            <a:ext cx="13640942" cy="748208"/>
            <a:chOff x="-43544" y="-4101"/>
            <a:chExt cx="13640942" cy="748208"/>
          </a:xfrm>
        </p:grpSpPr>
        <p:pic>
          <p:nvPicPr>
            <p:cNvPr id="12" name="Image 11">
              <a:extLst>
                <a:ext uri="{FF2B5EF4-FFF2-40B4-BE49-F238E27FC236}">
                  <a16:creationId xmlns:a16="http://schemas.microsoft.com/office/drawing/2014/main" id="{BE62F05B-4224-92C4-F9C4-0D60D8DDAC71}"/>
                </a:ext>
              </a:extLst>
            </p:cNvPr>
            <p:cNvPicPr>
              <a:picLocks noChangeAspect="1"/>
            </p:cNvPicPr>
            <p:nvPr/>
          </p:nvPicPr>
          <p:blipFill>
            <a:blip r:embed="rId3"/>
            <a:stretch>
              <a:fillRect/>
            </a:stretch>
          </p:blipFill>
          <p:spPr>
            <a:xfrm>
              <a:off x="0" y="0"/>
              <a:ext cx="4305901" cy="533474"/>
            </a:xfrm>
            <a:prstGeom prst="rect">
              <a:avLst/>
            </a:prstGeom>
          </p:spPr>
        </p:pic>
        <p:pic>
          <p:nvPicPr>
            <p:cNvPr id="13" name="Picture 2" descr="logo vectoriel Ministère de l'Enseignement supérieur et de la Recherche ...">
              <a:extLst>
                <a:ext uri="{FF2B5EF4-FFF2-40B4-BE49-F238E27FC236}">
                  <a16:creationId xmlns:a16="http://schemas.microsoft.com/office/drawing/2014/main" id="{2B2F425F-71A8-772E-46DD-944D2CDD39D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05901" y="-4101"/>
              <a:ext cx="1058351" cy="537575"/>
            </a:xfrm>
            <a:prstGeom prst="rect">
              <a:avLst/>
            </a:prstGeom>
            <a:noFill/>
            <a:extLst>
              <a:ext uri="{909E8E84-426E-40DD-AFC4-6F175D3DCCD1}">
                <a14:hiddenFill xmlns:a14="http://schemas.microsoft.com/office/drawing/2010/main">
                  <a:solidFill>
                    <a:srgbClr val="FFFFFF"/>
                  </a:solidFill>
                </a14:hiddenFill>
              </a:ext>
            </a:extLst>
          </p:spPr>
        </p:pic>
        <p:sp>
          <p:nvSpPr>
            <p:cNvPr id="14" name="ZoneTexte 13">
              <a:extLst>
                <a:ext uri="{FF2B5EF4-FFF2-40B4-BE49-F238E27FC236}">
                  <a16:creationId xmlns:a16="http://schemas.microsoft.com/office/drawing/2014/main" id="{B6D0A41D-78F5-AC25-5695-21D34B170F50}"/>
                </a:ext>
              </a:extLst>
            </p:cNvPr>
            <p:cNvSpPr txBox="1"/>
            <p:nvPr/>
          </p:nvSpPr>
          <p:spPr>
            <a:xfrm>
              <a:off x="5407796" y="5443"/>
              <a:ext cx="8189602" cy="738664"/>
            </a:xfrm>
            <a:prstGeom prst="rect">
              <a:avLst/>
            </a:prstGeom>
            <a:noFill/>
          </p:spPr>
          <p:txBody>
            <a:bodyPr wrap="square">
              <a:spAutoFit/>
            </a:bodyPr>
            <a:lstStyle/>
            <a:p>
              <a:r>
                <a:rPr lang="fr-FR" sz="1400" b="1" u="none" strike="noStrike" cap="small" baseline="0" dirty="0">
                  <a:latin typeface="Alegreya"/>
                </a:rPr>
                <a:t>Le rôle des universités dans la professionnalisation                                               </a:t>
              </a:r>
              <a:r>
                <a:rPr lang="fr-FR" sz="1400" u="none" strike="noStrike" cap="small" baseline="0" dirty="0">
                  <a:latin typeface="Alegreya"/>
                </a:rPr>
                <a:t>03/06/2025</a:t>
              </a:r>
              <a:br>
                <a:rPr lang="fr-FR" sz="1400" u="none" strike="noStrike" cap="small" baseline="0" dirty="0">
                  <a:latin typeface="Alegreya"/>
                </a:rPr>
              </a:br>
              <a:r>
                <a:rPr lang="fr-FR" sz="1400" cap="small" dirty="0">
                  <a:latin typeface="Alegreya"/>
                </a:rPr>
                <a:t>Solveig Fernagu &amp; Jean Marc </a:t>
              </a:r>
              <a:r>
                <a:rPr lang="fr-FR" sz="1400" cap="small" dirty="0" err="1">
                  <a:latin typeface="Alegreya"/>
                </a:rPr>
                <a:t>Ogier</a:t>
              </a:r>
              <a:r>
                <a:rPr lang="fr-FR" sz="1400" cap="small" dirty="0">
                  <a:latin typeface="Alegreya"/>
                </a:rPr>
                <a:t>, CESI</a:t>
              </a:r>
            </a:p>
            <a:p>
              <a:endParaRPr lang="fr-FR" sz="1400" cap="small" dirty="0">
                <a:latin typeface="Alegreya"/>
              </a:endParaRPr>
            </a:p>
          </p:txBody>
        </p:sp>
        <p:cxnSp>
          <p:nvCxnSpPr>
            <p:cNvPr id="15" name="Connecteur droit 14">
              <a:extLst>
                <a:ext uri="{FF2B5EF4-FFF2-40B4-BE49-F238E27FC236}">
                  <a16:creationId xmlns:a16="http://schemas.microsoft.com/office/drawing/2014/main" id="{7E3A3748-A843-62A9-F37B-2F156236B7BD}"/>
                </a:ext>
              </a:extLst>
            </p:cNvPr>
            <p:cNvCxnSpPr/>
            <p:nvPr/>
          </p:nvCxnSpPr>
          <p:spPr>
            <a:xfrm>
              <a:off x="-43544" y="533474"/>
              <a:ext cx="12387943" cy="0"/>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6" name="ZoneTexte 15">
            <a:extLst>
              <a:ext uri="{FF2B5EF4-FFF2-40B4-BE49-F238E27FC236}">
                <a16:creationId xmlns:a16="http://schemas.microsoft.com/office/drawing/2014/main" id="{2CA05ADB-7CBB-E8BE-21D3-C0C3A81C5D90}"/>
              </a:ext>
            </a:extLst>
          </p:cNvPr>
          <p:cNvSpPr txBox="1"/>
          <p:nvPr/>
        </p:nvSpPr>
        <p:spPr>
          <a:xfrm>
            <a:off x="476741" y="5815909"/>
            <a:ext cx="11662721" cy="461665"/>
          </a:xfrm>
          <a:prstGeom prst="rect">
            <a:avLst/>
          </a:prstGeom>
          <a:noFill/>
        </p:spPr>
        <p:txBody>
          <a:bodyPr wrap="square" rtlCol="0">
            <a:spAutoFit/>
          </a:bodyPr>
          <a:lstStyle/>
          <a:p>
            <a:r>
              <a:rPr lang="fr-FR" sz="2400" b="1" dirty="0"/>
              <a:t>La professionnalisation interroge l’expérience apprenante et l’expérience apprenant</a:t>
            </a:r>
            <a:endParaRPr lang="fr-FR" sz="2400" dirty="0"/>
          </a:p>
        </p:txBody>
      </p:sp>
    </p:spTree>
    <p:extLst>
      <p:ext uri="{BB962C8B-B14F-4D97-AF65-F5344CB8AC3E}">
        <p14:creationId xmlns:p14="http://schemas.microsoft.com/office/powerpoint/2010/main" val="1557990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9150" y="1728538"/>
            <a:ext cx="11417644" cy="1015663"/>
          </a:xfrm>
          <a:prstGeom prst="rect">
            <a:avLst/>
          </a:prstGeom>
        </p:spPr>
        <p:txBody>
          <a:bodyPr wrap="square">
            <a:spAutoFit/>
          </a:bodyPr>
          <a:lstStyle/>
          <a:p>
            <a:r>
              <a:rPr lang="fr-FR" sz="2000" dirty="0"/>
              <a:t>« La professionnalisation des enseignants ne peut se concevoir sans une </a:t>
            </a:r>
            <a:r>
              <a:rPr lang="fr-FR" sz="2000" b="1" dirty="0"/>
              <a:t>capacité de réflexion sur les actions </a:t>
            </a:r>
            <a:r>
              <a:rPr lang="fr-FR" sz="2000" dirty="0"/>
              <a:t>menées, sur les choix pédagogiques, et sur les relations avec les élèves. La réflexion est le moteur </a:t>
            </a:r>
            <a:br>
              <a:rPr lang="fr-FR" sz="2000" dirty="0"/>
            </a:br>
            <a:r>
              <a:rPr lang="fr-FR" sz="2000" dirty="0"/>
              <a:t>d'une transformation des pratiques »  (Develay, 2003)</a:t>
            </a:r>
          </a:p>
        </p:txBody>
      </p:sp>
      <p:sp>
        <p:nvSpPr>
          <p:cNvPr id="6" name="Rectangle 5"/>
          <p:cNvSpPr/>
          <p:nvPr/>
        </p:nvSpPr>
        <p:spPr>
          <a:xfrm>
            <a:off x="518983" y="2939527"/>
            <a:ext cx="11158152" cy="1323439"/>
          </a:xfrm>
          <a:prstGeom prst="rect">
            <a:avLst/>
          </a:prstGeom>
        </p:spPr>
        <p:txBody>
          <a:bodyPr wrap="square">
            <a:spAutoFit/>
          </a:bodyPr>
          <a:lstStyle/>
          <a:p>
            <a:r>
              <a:rPr lang="fr-FR" sz="2000" dirty="0"/>
              <a:t>« La professionnalisation des enseignants est un processus complexe et continu qui nécessite </a:t>
            </a:r>
            <a:br>
              <a:rPr lang="fr-FR" sz="2000" dirty="0"/>
            </a:br>
            <a:r>
              <a:rPr lang="fr-FR" sz="2000" dirty="0"/>
              <a:t>non seulement des connaissances académiques, mais aussi la </a:t>
            </a:r>
            <a:r>
              <a:rPr lang="fr-FR" sz="2000" b="1" dirty="0"/>
              <a:t>capacité de réfléchir sur ses pratiques </a:t>
            </a:r>
            <a:br>
              <a:rPr lang="fr-FR" sz="2000" b="1" dirty="0"/>
            </a:br>
            <a:r>
              <a:rPr lang="fr-FR" sz="2000" dirty="0"/>
              <a:t>et de s'adapter aux besoins évolutifs des élèves » (Dubois et Griffith, 2009)</a:t>
            </a:r>
            <a:br>
              <a:rPr lang="fr-FR" sz="2000" dirty="0"/>
            </a:br>
            <a:endParaRPr lang="fr-FR" sz="2000" dirty="0"/>
          </a:p>
        </p:txBody>
      </p:sp>
      <p:sp>
        <p:nvSpPr>
          <p:cNvPr id="7" name="Rectangle 6"/>
          <p:cNvSpPr/>
          <p:nvPr/>
        </p:nvSpPr>
        <p:spPr>
          <a:xfrm>
            <a:off x="518982" y="4262966"/>
            <a:ext cx="11269363" cy="707886"/>
          </a:xfrm>
          <a:prstGeom prst="rect">
            <a:avLst/>
          </a:prstGeom>
        </p:spPr>
        <p:txBody>
          <a:bodyPr wrap="square">
            <a:spAutoFit/>
          </a:bodyPr>
          <a:lstStyle/>
          <a:p>
            <a:r>
              <a:rPr lang="fr-FR" sz="2000"/>
              <a:t/>
            </a:r>
            <a:br>
              <a:rPr lang="fr-FR" sz="2000"/>
            </a:br>
            <a:endParaRPr lang="fr-FR" sz="2000"/>
          </a:p>
        </p:txBody>
      </p:sp>
      <p:sp>
        <p:nvSpPr>
          <p:cNvPr id="13" name="Rectangle 12"/>
          <p:cNvSpPr/>
          <p:nvPr/>
        </p:nvSpPr>
        <p:spPr>
          <a:xfrm>
            <a:off x="518981" y="4214802"/>
            <a:ext cx="11158154" cy="707886"/>
          </a:xfrm>
          <a:prstGeom prst="rect">
            <a:avLst/>
          </a:prstGeom>
        </p:spPr>
        <p:txBody>
          <a:bodyPr wrap="square">
            <a:spAutoFit/>
          </a:bodyPr>
          <a:lstStyle/>
          <a:p>
            <a:r>
              <a:rPr lang="fr-FR" sz="2000" dirty="0"/>
              <a:t>« La professionnalisation passe par un processus de </a:t>
            </a:r>
            <a:r>
              <a:rPr lang="fr-FR" sz="2000" b="1" dirty="0"/>
              <a:t>réflexion critique sur ses propres pratiques</a:t>
            </a:r>
            <a:r>
              <a:rPr lang="fr-FR" sz="2000" dirty="0"/>
              <a:t>, </a:t>
            </a:r>
            <a:br>
              <a:rPr lang="fr-FR" sz="2000" dirty="0"/>
            </a:br>
            <a:r>
              <a:rPr lang="fr-FR" sz="2000" dirty="0"/>
              <a:t>afin d’améliorer sa capacité à répondre aux défis et aux besoins diversifiés des élèves ». (</a:t>
            </a:r>
            <a:r>
              <a:rPr lang="fr-FR" sz="2000" dirty="0" err="1"/>
              <a:t>Brookfield</a:t>
            </a:r>
            <a:r>
              <a:rPr lang="fr-FR" sz="2000" dirty="0"/>
              <a:t>, 1995)</a:t>
            </a:r>
          </a:p>
        </p:txBody>
      </p:sp>
      <p:sp>
        <p:nvSpPr>
          <p:cNvPr id="2" name="Ellipse 1"/>
          <p:cNvSpPr/>
          <p:nvPr/>
        </p:nvSpPr>
        <p:spPr>
          <a:xfrm>
            <a:off x="5765889" y="4051420"/>
            <a:ext cx="5062531" cy="78205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p:cNvSpPr/>
          <p:nvPr/>
        </p:nvSpPr>
        <p:spPr>
          <a:xfrm>
            <a:off x="6926185" y="3006628"/>
            <a:ext cx="4178961" cy="78205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p:cNvSpPr/>
          <p:nvPr/>
        </p:nvSpPr>
        <p:spPr>
          <a:xfrm>
            <a:off x="7904754" y="1576773"/>
            <a:ext cx="4052040" cy="78205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2"/>
          <p:cNvSpPr/>
          <p:nvPr/>
        </p:nvSpPr>
        <p:spPr>
          <a:xfrm>
            <a:off x="539150" y="5182300"/>
            <a:ext cx="11417644" cy="1015663"/>
          </a:xfrm>
          <a:prstGeom prst="rect">
            <a:avLst/>
          </a:prstGeom>
        </p:spPr>
        <p:txBody>
          <a:bodyPr wrap="square">
            <a:spAutoFit/>
          </a:bodyPr>
          <a:lstStyle/>
          <a:p>
            <a:r>
              <a:rPr lang="fr-FR" sz="2000" dirty="0"/>
              <a:t>« Le processus de professionnalisation est intrinsèquement lié à la capacité d’un enseignant </a:t>
            </a:r>
            <a:br>
              <a:rPr lang="fr-FR" sz="2000" dirty="0"/>
            </a:br>
            <a:r>
              <a:rPr lang="fr-FR" sz="2000" b="1" dirty="0"/>
              <a:t>à réfléchir sur ses pratiques</a:t>
            </a:r>
            <a:r>
              <a:rPr lang="fr-FR" sz="2000" dirty="0"/>
              <a:t> et à se remettre en question, à partir de l’analyse des interactions en classe </a:t>
            </a:r>
            <a:br>
              <a:rPr lang="fr-FR" sz="2000" dirty="0"/>
            </a:br>
            <a:r>
              <a:rPr lang="fr-FR" sz="2000" dirty="0"/>
              <a:t>et des retours d’expérience »  (Elliott, 1996)</a:t>
            </a:r>
          </a:p>
        </p:txBody>
      </p:sp>
      <p:sp>
        <p:nvSpPr>
          <p:cNvPr id="15" name="Ellipse 14"/>
          <p:cNvSpPr/>
          <p:nvPr/>
        </p:nvSpPr>
        <p:spPr>
          <a:xfrm>
            <a:off x="238049" y="5299105"/>
            <a:ext cx="4178961" cy="78205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Titre 1">
            <a:extLst>
              <a:ext uri="{FF2B5EF4-FFF2-40B4-BE49-F238E27FC236}">
                <a16:creationId xmlns:a16="http://schemas.microsoft.com/office/drawing/2014/main" id="{6899E3D7-7F24-3BD2-FB69-8E54047AF7C4}"/>
              </a:ext>
            </a:extLst>
          </p:cNvPr>
          <p:cNvSpPr txBox="1">
            <a:spLocks/>
          </p:cNvSpPr>
          <p:nvPr/>
        </p:nvSpPr>
        <p:spPr>
          <a:xfrm>
            <a:off x="183161" y="580426"/>
            <a:ext cx="11956301" cy="9998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800" b="1" dirty="0">
                <a:solidFill>
                  <a:schemeClr val="accent1">
                    <a:lumMod val="50000"/>
                  </a:schemeClr>
                </a:solidFill>
              </a:rPr>
              <a:t>5.2. Professionnalisation et expérience</a:t>
            </a:r>
          </a:p>
        </p:txBody>
      </p:sp>
      <p:grpSp>
        <p:nvGrpSpPr>
          <p:cNvPr id="8" name="Groupe 7">
            <a:extLst>
              <a:ext uri="{FF2B5EF4-FFF2-40B4-BE49-F238E27FC236}">
                <a16:creationId xmlns:a16="http://schemas.microsoft.com/office/drawing/2014/main" id="{B0DFF89B-B327-DF1A-9486-FF46ECFFAEBE}"/>
              </a:ext>
            </a:extLst>
          </p:cNvPr>
          <p:cNvGrpSpPr/>
          <p:nvPr/>
        </p:nvGrpSpPr>
        <p:grpSpPr>
          <a:xfrm>
            <a:off x="-43544" y="-4101"/>
            <a:ext cx="13640942" cy="748208"/>
            <a:chOff x="-43544" y="-4101"/>
            <a:chExt cx="13640942" cy="748208"/>
          </a:xfrm>
        </p:grpSpPr>
        <p:pic>
          <p:nvPicPr>
            <p:cNvPr id="16" name="Image 15">
              <a:extLst>
                <a:ext uri="{FF2B5EF4-FFF2-40B4-BE49-F238E27FC236}">
                  <a16:creationId xmlns:a16="http://schemas.microsoft.com/office/drawing/2014/main" id="{1EA8628A-B0E2-C96E-CEA6-9DD009FD211E}"/>
                </a:ext>
              </a:extLst>
            </p:cNvPr>
            <p:cNvPicPr>
              <a:picLocks noChangeAspect="1"/>
            </p:cNvPicPr>
            <p:nvPr/>
          </p:nvPicPr>
          <p:blipFill>
            <a:blip r:embed="rId3"/>
            <a:stretch>
              <a:fillRect/>
            </a:stretch>
          </p:blipFill>
          <p:spPr>
            <a:xfrm>
              <a:off x="0" y="0"/>
              <a:ext cx="4305901" cy="533474"/>
            </a:xfrm>
            <a:prstGeom prst="rect">
              <a:avLst/>
            </a:prstGeom>
          </p:spPr>
        </p:pic>
        <p:pic>
          <p:nvPicPr>
            <p:cNvPr id="17" name="Picture 2" descr="logo vectoriel Ministère de l'Enseignement supérieur et de la Recherche ...">
              <a:extLst>
                <a:ext uri="{FF2B5EF4-FFF2-40B4-BE49-F238E27FC236}">
                  <a16:creationId xmlns:a16="http://schemas.microsoft.com/office/drawing/2014/main" id="{AB0EF161-471D-0BB7-97DB-0EA39A6660E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05901" y="-4101"/>
              <a:ext cx="1058351" cy="537575"/>
            </a:xfrm>
            <a:prstGeom prst="rect">
              <a:avLst/>
            </a:prstGeom>
            <a:noFill/>
            <a:extLst>
              <a:ext uri="{909E8E84-426E-40DD-AFC4-6F175D3DCCD1}">
                <a14:hiddenFill xmlns:a14="http://schemas.microsoft.com/office/drawing/2010/main">
                  <a:solidFill>
                    <a:srgbClr val="FFFFFF"/>
                  </a:solidFill>
                </a14:hiddenFill>
              </a:ext>
            </a:extLst>
          </p:spPr>
        </p:pic>
        <p:sp>
          <p:nvSpPr>
            <p:cNvPr id="18" name="ZoneTexte 17">
              <a:extLst>
                <a:ext uri="{FF2B5EF4-FFF2-40B4-BE49-F238E27FC236}">
                  <a16:creationId xmlns:a16="http://schemas.microsoft.com/office/drawing/2014/main" id="{7AE1B375-FFC5-F7A1-9B09-FD905234D771}"/>
                </a:ext>
              </a:extLst>
            </p:cNvPr>
            <p:cNvSpPr txBox="1"/>
            <p:nvPr/>
          </p:nvSpPr>
          <p:spPr>
            <a:xfrm>
              <a:off x="5407796" y="5443"/>
              <a:ext cx="8189602" cy="738664"/>
            </a:xfrm>
            <a:prstGeom prst="rect">
              <a:avLst/>
            </a:prstGeom>
            <a:noFill/>
          </p:spPr>
          <p:txBody>
            <a:bodyPr wrap="square">
              <a:spAutoFit/>
            </a:bodyPr>
            <a:lstStyle/>
            <a:p>
              <a:r>
                <a:rPr lang="fr-FR" sz="1400" b="1" u="none" strike="noStrike" cap="small" baseline="0" dirty="0">
                  <a:latin typeface="Alegreya"/>
                </a:rPr>
                <a:t>Le rôle des universités dans la professionnalisation                                               </a:t>
              </a:r>
              <a:r>
                <a:rPr lang="fr-FR" sz="1400" u="none" strike="noStrike" cap="small" baseline="0" dirty="0">
                  <a:latin typeface="Alegreya"/>
                </a:rPr>
                <a:t>03/06/2025</a:t>
              </a:r>
              <a:br>
                <a:rPr lang="fr-FR" sz="1400" u="none" strike="noStrike" cap="small" baseline="0" dirty="0">
                  <a:latin typeface="Alegreya"/>
                </a:rPr>
              </a:br>
              <a:r>
                <a:rPr lang="fr-FR" sz="1400" cap="small" dirty="0">
                  <a:latin typeface="Alegreya"/>
                </a:rPr>
                <a:t>Solveig Fernagu &amp; Jean Marc </a:t>
              </a:r>
              <a:r>
                <a:rPr lang="fr-FR" sz="1400" cap="small" dirty="0" err="1">
                  <a:latin typeface="Alegreya"/>
                </a:rPr>
                <a:t>Ogier</a:t>
              </a:r>
              <a:r>
                <a:rPr lang="fr-FR" sz="1400" cap="small" dirty="0">
                  <a:latin typeface="Alegreya"/>
                </a:rPr>
                <a:t>, CESI</a:t>
              </a:r>
            </a:p>
            <a:p>
              <a:endParaRPr lang="fr-FR" sz="1400" cap="small" dirty="0">
                <a:latin typeface="Alegreya"/>
              </a:endParaRPr>
            </a:p>
          </p:txBody>
        </p:sp>
        <p:cxnSp>
          <p:nvCxnSpPr>
            <p:cNvPr id="19" name="Connecteur droit 18">
              <a:extLst>
                <a:ext uri="{FF2B5EF4-FFF2-40B4-BE49-F238E27FC236}">
                  <a16:creationId xmlns:a16="http://schemas.microsoft.com/office/drawing/2014/main" id="{6EF51775-B172-5656-1853-7A71636CD89D}"/>
                </a:ext>
              </a:extLst>
            </p:cNvPr>
            <p:cNvCxnSpPr/>
            <p:nvPr/>
          </p:nvCxnSpPr>
          <p:spPr>
            <a:xfrm>
              <a:off x="-43544" y="533474"/>
              <a:ext cx="12387943" cy="0"/>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20599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ppt_w</p:attrName>
                                        </p:attrNameLst>
                                      </p:cBhvr>
                                      <p:tavLst>
                                        <p:tav tm="0">
                                          <p:val>
                                            <p:fltVal val="0"/>
                                          </p:val>
                                        </p:tav>
                                        <p:tav tm="100000">
                                          <p:val>
                                            <p:strVal val="#ppt_w"/>
                                          </p:val>
                                        </p:tav>
                                      </p:tavLst>
                                    </p:anim>
                                    <p:anim calcmode="lin" valueType="num">
                                      <p:cBhvr>
                                        <p:cTn id="23" dur="500" fill="hold"/>
                                        <p:tgtEl>
                                          <p:spTgt spid="15"/>
                                        </p:tgtEl>
                                        <p:attrNameLst>
                                          <p:attrName>ppt_h</p:attrName>
                                        </p:attrNameLst>
                                      </p:cBhvr>
                                      <p:tavLst>
                                        <p:tav tm="0">
                                          <p:val>
                                            <p:fltVal val="0"/>
                                          </p:val>
                                        </p:tav>
                                        <p:tav tm="100000">
                                          <p:val>
                                            <p:strVal val="#ppt_h"/>
                                          </p:val>
                                        </p:tav>
                                      </p:tavLst>
                                    </p:anim>
                                    <p:animEffect transition="in" filter="fade">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P spid="14" grpId="0" animBg="1"/>
      <p:bldP spid="1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38199" y="3540257"/>
            <a:ext cx="11059297" cy="1631216"/>
          </a:xfrm>
          <a:prstGeom prst="rect">
            <a:avLst/>
          </a:prstGeom>
        </p:spPr>
        <p:txBody>
          <a:bodyPr wrap="square">
            <a:spAutoFit/>
          </a:bodyPr>
          <a:lstStyle/>
          <a:p>
            <a:r>
              <a:rPr lang="fr-FR" sz="2000"/>
              <a:t>« La professionnalisation des enseignants suppose un double mouvement : </a:t>
            </a:r>
            <a:br>
              <a:rPr lang="fr-FR" sz="2000"/>
            </a:br>
            <a:r>
              <a:rPr lang="fr-FR" sz="2000"/>
              <a:t>celui de la maîtrise d'un ensemble de compétences, mais aussi celui de l'engagement </a:t>
            </a:r>
            <a:br>
              <a:rPr lang="fr-FR" sz="2000"/>
            </a:br>
            <a:r>
              <a:rPr lang="fr-FR" sz="2000"/>
              <a:t>dans une démarche de </a:t>
            </a:r>
            <a:r>
              <a:rPr lang="fr-FR" sz="2000" b="1"/>
              <a:t>réflexivité</a:t>
            </a:r>
            <a:r>
              <a:rPr lang="fr-FR" sz="2000"/>
              <a:t> et de développement</a:t>
            </a:r>
            <a:r>
              <a:rPr lang="fr-FR" sz="2000" b="1"/>
              <a:t> </a:t>
            </a:r>
            <a:r>
              <a:rPr lang="fr-FR" sz="2000"/>
              <a:t>personnel qui permette à l'individu </a:t>
            </a:r>
            <a:br>
              <a:rPr lang="fr-FR" sz="2000"/>
            </a:br>
            <a:r>
              <a:rPr lang="fr-FR" sz="2000"/>
              <a:t>de répondre aux exigences d'un environnement pédagogique complexe » (Perrenoud 2004)</a:t>
            </a:r>
            <a:br>
              <a:rPr lang="fr-FR" sz="2000"/>
            </a:br>
            <a:endParaRPr lang="fr-FR" sz="2000"/>
          </a:p>
        </p:txBody>
      </p:sp>
      <p:sp>
        <p:nvSpPr>
          <p:cNvPr id="6" name="Rectangle 5"/>
          <p:cNvSpPr/>
          <p:nvPr/>
        </p:nvSpPr>
        <p:spPr>
          <a:xfrm>
            <a:off x="838199" y="3401191"/>
            <a:ext cx="10344665" cy="707886"/>
          </a:xfrm>
          <a:prstGeom prst="rect">
            <a:avLst/>
          </a:prstGeom>
        </p:spPr>
        <p:txBody>
          <a:bodyPr wrap="square">
            <a:spAutoFit/>
          </a:bodyPr>
          <a:lstStyle/>
          <a:p>
            <a:r>
              <a:rPr lang="fr-FR" sz="2000"/>
              <a:t/>
            </a:r>
            <a:br>
              <a:rPr lang="fr-FR" sz="2000"/>
            </a:br>
            <a:endParaRPr lang="fr-FR" sz="2000"/>
          </a:p>
        </p:txBody>
      </p:sp>
      <p:sp>
        <p:nvSpPr>
          <p:cNvPr id="7" name="Rectangle 6"/>
          <p:cNvSpPr/>
          <p:nvPr/>
        </p:nvSpPr>
        <p:spPr>
          <a:xfrm>
            <a:off x="838199" y="1801030"/>
            <a:ext cx="10515600" cy="1323439"/>
          </a:xfrm>
          <a:prstGeom prst="rect">
            <a:avLst/>
          </a:prstGeom>
        </p:spPr>
        <p:txBody>
          <a:bodyPr wrap="square">
            <a:spAutoFit/>
          </a:bodyPr>
          <a:lstStyle/>
          <a:p>
            <a:r>
              <a:rPr lang="fr-FR" sz="2000" dirty="0"/>
              <a:t>« La professionnalisation dans la fonction publique repose sur un ensemble de pratiques </a:t>
            </a:r>
            <a:br>
              <a:rPr lang="fr-FR" sz="2000" dirty="0"/>
            </a:br>
            <a:r>
              <a:rPr lang="fr-FR" sz="2000" dirty="0"/>
              <a:t>qui intègrent à la fois la formation théorique, la formation pratique et la </a:t>
            </a:r>
            <a:r>
              <a:rPr lang="fr-FR" sz="2000" b="1" dirty="0"/>
              <a:t>réflexion sur les pratiques professionnelles</a:t>
            </a:r>
            <a:r>
              <a:rPr lang="fr-FR" sz="2000" dirty="0"/>
              <a:t>, permettant ainsi une adaptation constante aux évolutions des missions </a:t>
            </a:r>
            <a:br>
              <a:rPr lang="fr-FR" sz="2000" dirty="0"/>
            </a:br>
            <a:r>
              <a:rPr lang="fr-FR" sz="2000" dirty="0"/>
              <a:t>et des attentes sociales » (Huet, 2003)</a:t>
            </a:r>
          </a:p>
        </p:txBody>
      </p:sp>
      <p:sp>
        <p:nvSpPr>
          <p:cNvPr id="11" name="Ellipse 10"/>
          <p:cNvSpPr/>
          <p:nvPr/>
        </p:nvSpPr>
        <p:spPr>
          <a:xfrm>
            <a:off x="7479638" y="1932657"/>
            <a:ext cx="4178961" cy="78205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p:cNvSpPr/>
          <p:nvPr/>
        </p:nvSpPr>
        <p:spPr>
          <a:xfrm>
            <a:off x="2634916" y="3964839"/>
            <a:ext cx="2577900" cy="78205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E266061E-964A-BBED-F44C-50EDE1ED27FA}"/>
              </a:ext>
            </a:extLst>
          </p:cNvPr>
          <p:cNvSpPr txBox="1">
            <a:spLocks/>
          </p:cNvSpPr>
          <p:nvPr/>
        </p:nvSpPr>
        <p:spPr>
          <a:xfrm>
            <a:off x="183161" y="580426"/>
            <a:ext cx="11956301" cy="9998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800" b="1" dirty="0">
                <a:solidFill>
                  <a:schemeClr val="accent1">
                    <a:lumMod val="50000"/>
                  </a:schemeClr>
                </a:solidFill>
              </a:rPr>
              <a:t>5.2. Professionnalisation et expérience</a:t>
            </a:r>
          </a:p>
        </p:txBody>
      </p:sp>
      <p:grpSp>
        <p:nvGrpSpPr>
          <p:cNvPr id="3" name="Groupe 2">
            <a:extLst>
              <a:ext uri="{FF2B5EF4-FFF2-40B4-BE49-F238E27FC236}">
                <a16:creationId xmlns:a16="http://schemas.microsoft.com/office/drawing/2014/main" id="{59529581-CA5D-571A-D634-22781D6D3A36}"/>
              </a:ext>
            </a:extLst>
          </p:cNvPr>
          <p:cNvGrpSpPr/>
          <p:nvPr/>
        </p:nvGrpSpPr>
        <p:grpSpPr>
          <a:xfrm>
            <a:off x="-43544" y="-4101"/>
            <a:ext cx="13640942" cy="748208"/>
            <a:chOff x="-43544" y="-4101"/>
            <a:chExt cx="13640942" cy="748208"/>
          </a:xfrm>
        </p:grpSpPr>
        <p:pic>
          <p:nvPicPr>
            <p:cNvPr id="5" name="Image 4">
              <a:extLst>
                <a:ext uri="{FF2B5EF4-FFF2-40B4-BE49-F238E27FC236}">
                  <a16:creationId xmlns:a16="http://schemas.microsoft.com/office/drawing/2014/main" id="{A3F25F3F-3219-8065-C8B4-A3807B6C40BB}"/>
                </a:ext>
              </a:extLst>
            </p:cNvPr>
            <p:cNvPicPr>
              <a:picLocks noChangeAspect="1"/>
            </p:cNvPicPr>
            <p:nvPr/>
          </p:nvPicPr>
          <p:blipFill>
            <a:blip r:embed="rId2"/>
            <a:stretch>
              <a:fillRect/>
            </a:stretch>
          </p:blipFill>
          <p:spPr>
            <a:xfrm>
              <a:off x="0" y="0"/>
              <a:ext cx="4305901" cy="533474"/>
            </a:xfrm>
            <a:prstGeom prst="rect">
              <a:avLst/>
            </a:prstGeom>
          </p:spPr>
        </p:pic>
        <p:pic>
          <p:nvPicPr>
            <p:cNvPr id="13" name="Picture 2" descr="logo vectoriel Ministère de l'Enseignement supérieur et de la Recherche ...">
              <a:extLst>
                <a:ext uri="{FF2B5EF4-FFF2-40B4-BE49-F238E27FC236}">
                  <a16:creationId xmlns:a16="http://schemas.microsoft.com/office/drawing/2014/main" id="{19326D4B-77A6-9D31-4B0E-3B8565D5492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05901" y="-4101"/>
              <a:ext cx="1058351" cy="537575"/>
            </a:xfrm>
            <a:prstGeom prst="rect">
              <a:avLst/>
            </a:prstGeom>
            <a:noFill/>
            <a:extLst>
              <a:ext uri="{909E8E84-426E-40DD-AFC4-6F175D3DCCD1}">
                <a14:hiddenFill xmlns:a14="http://schemas.microsoft.com/office/drawing/2010/main">
                  <a:solidFill>
                    <a:srgbClr val="FFFFFF"/>
                  </a:solidFill>
                </a14:hiddenFill>
              </a:ext>
            </a:extLst>
          </p:spPr>
        </p:pic>
        <p:sp>
          <p:nvSpPr>
            <p:cNvPr id="14" name="ZoneTexte 13">
              <a:extLst>
                <a:ext uri="{FF2B5EF4-FFF2-40B4-BE49-F238E27FC236}">
                  <a16:creationId xmlns:a16="http://schemas.microsoft.com/office/drawing/2014/main" id="{6A0D68F4-665D-4F81-CF8D-2231FCC32EF1}"/>
                </a:ext>
              </a:extLst>
            </p:cNvPr>
            <p:cNvSpPr txBox="1"/>
            <p:nvPr/>
          </p:nvSpPr>
          <p:spPr>
            <a:xfrm>
              <a:off x="5407796" y="5443"/>
              <a:ext cx="8189602" cy="738664"/>
            </a:xfrm>
            <a:prstGeom prst="rect">
              <a:avLst/>
            </a:prstGeom>
            <a:noFill/>
          </p:spPr>
          <p:txBody>
            <a:bodyPr wrap="square">
              <a:spAutoFit/>
            </a:bodyPr>
            <a:lstStyle/>
            <a:p>
              <a:r>
                <a:rPr lang="fr-FR" sz="1400" b="1" u="none" strike="noStrike" cap="small" baseline="0" dirty="0">
                  <a:latin typeface="Alegreya"/>
                </a:rPr>
                <a:t>Le rôle des universités dans la professionnalisation                                               </a:t>
              </a:r>
              <a:r>
                <a:rPr lang="fr-FR" sz="1400" u="none" strike="noStrike" cap="small" baseline="0" dirty="0">
                  <a:latin typeface="Alegreya"/>
                </a:rPr>
                <a:t>03/06/2025</a:t>
              </a:r>
              <a:br>
                <a:rPr lang="fr-FR" sz="1400" u="none" strike="noStrike" cap="small" baseline="0" dirty="0">
                  <a:latin typeface="Alegreya"/>
                </a:rPr>
              </a:br>
              <a:r>
                <a:rPr lang="fr-FR" sz="1400" cap="small" dirty="0">
                  <a:latin typeface="Alegreya"/>
                </a:rPr>
                <a:t>Solveig Fernagu &amp; Jean Marc </a:t>
              </a:r>
              <a:r>
                <a:rPr lang="fr-FR" sz="1400" cap="small" dirty="0" err="1">
                  <a:latin typeface="Alegreya"/>
                </a:rPr>
                <a:t>Ogier</a:t>
              </a:r>
              <a:r>
                <a:rPr lang="fr-FR" sz="1400" cap="small" dirty="0">
                  <a:latin typeface="Alegreya"/>
                </a:rPr>
                <a:t>, CESI</a:t>
              </a:r>
            </a:p>
            <a:p>
              <a:endParaRPr lang="fr-FR" sz="1400" cap="small" dirty="0">
                <a:latin typeface="Alegreya"/>
              </a:endParaRPr>
            </a:p>
          </p:txBody>
        </p:sp>
        <p:cxnSp>
          <p:nvCxnSpPr>
            <p:cNvPr id="15" name="Connecteur droit 14">
              <a:extLst>
                <a:ext uri="{FF2B5EF4-FFF2-40B4-BE49-F238E27FC236}">
                  <a16:creationId xmlns:a16="http://schemas.microsoft.com/office/drawing/2014/main" id="{E0EDB70B-6238-DB64-3741-DC04E2A2001E}"/>
                </a:ext>
              </a:extLst>
            </p:cNvPr>
            <p:cNvCxnSpPr/>
            <p:nvPr/>
          </p:nvCxnSpPr>
          <p:spPr>
            <a:xfrm>
              <a:off x="-43544" y="533474"/>
              <a:ext cx="12387943" cy="0"/>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37230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à coins arrondis 3"/>
          <p:cNvSpPr/>
          <p:nvPr/>
        </p:nvSpPr>
        <p:spPr>
          <a:xfrm>
            <a:off x="646754" y="3900815"/>
            <a:ext cx="5005886" cy="847166"/>
          </a:xfrm>
          <a:prstGeom prst="roundRect">
            <a:avLst/>
          </a:prstGeom>
          <a:solidFill>
            <a:srgbClr val="375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a:solidFill>
                  <a:schemeClr val="bg1"/>
                </a:solidFill>
                <a:ea typeface="Calibri Light" panose="020F0302020204030204" pitchFamily="34" charset="0"/>
                <a:cs typeface="Calibri Light" panose="020F0302020204030204" pitchFamily="34" charset="0"/>
              </a:rPr>
              <a:t>« Une activité cognitive » </a:t>
            </a:r>
            <a:br>
              <a:rPr lang="fr-FR" sz="2000">
                <a:solidFill>
                  <a:schemeClr val="bg1"/>
                </a:solidFill>
                <a:ea typeface="Calibri Light" panose="020F0302020204030204" pitchFamily="34" charset="0"/>
                <a:cs typeface="Calibri Light" panose="020F0302020204030204" pitchFamily="34" charset="0"/>
              </a:rPr>
            </a:br>
            <a:r>
              <a:rPr lang="fr-FR" sz="2000">
                <a:solidFill>
                  <a:schemeClr val="bg1"/>
                </a:solidFill>
                <a:ea typeface="Calibri Light" panose="020F0302020204030204" pitchFamily="34" charset="0"/>
                <a:cs typeface="Calibri Light" panose="020F0302020204030204" pitchFamily="34" charset="0"/>
              </a:rPr>
              <a:t>(Dubet, 1994)</a:t>
            </a:r>
          </a:p>
        </p:txBody>
      </p:sp>
      <p:sp>
        <p:nvSpPr>
          <p:cNvPr id="5" name="Rectangle à coins arrondis 4"/>
          <p:cNvSpPr/>
          <p:nvPr/>
        </p:nvSpPr>
        <p:spPr>
          <a:xfrm>
            <a:off x="5853270" y="4997509"/>
            <a:ext cx="5586352" cy="1106844"/>
          </a:xfrm>
          <a:prstGeom prst="roundRect">
            <a:avLst/>
          </a:prstGeom>
          <a:solidFill>
            <a:srgbClr val="375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a:solidFill>
                  <a:schemeClr val="bg1"/>
                </a:solidFill>
                <a:ea typeface="Calibri Light" panose="020F0302020204030204" pitchFamily="34" charset="0"/>
                <a:cs typeface="Calibri Light" panose="020F0302020204030204" pitchFamily="34" charset="0"/>
              </a:rPr>
              <a:t>« L’expérience découle de toutes situations </a:t>
            </a:r>
            <a:br>
              <a:rPr lang="fr-FR" sz="2000">
                <a:solidFill>
                  <a:schemeClr val="bg1"/>
                </a:solidFill>
                <a:ea typeface="Calibri Light" panose="020F0302020204030204" pitchFamily="34" charset="0"/>
                <a:cs typeface="Calibri Light" panose="020F0302020204030204" pitchFamily="34" charset="0"/>
              </a:rPr>
            </a:br>
            <a:r>
              <a:rPr lang="fr-FR" sz="2000">
                <a:solidFill>
                  <a:schemeClr val="bg1"/>
                </a:solidFill>
                <a:ea typeface="Calibri Light" panose="020F0302020204030204" pitchFamily="34" charset="0"/>
                <a:cs typeface="Calibri Light" panose="020F0302020204030204" pitchFamily="34" charset="0"/>
              </a:rPr>
              <a:t>qui accompagnent un élargissement de la pensée » </a:t>
            </a:r>
            <a:br>
              <a:rPr lang="fr-FR" sz="2000">
                <a:solidFill>
                  <a:schemeClr val="bg1"/>
                </a:solidFill>
                <a:ea typeface="Calibri Light" panose="020F0302020204030204" pitchFamily="34" charset="0"/>
                <a:cs typeface="Calibri Light" panose="020F0302020204030204" pitchFamily="34" charset="0"/>
              </a:rPr>
            </a:br>
            <a:r>
              <a:rPr lang="fr-FR" sz="2000">
                <a:solidFill>
                  <a:schemeClr val="bg1"/>
                </a:solidFill>
                <a:ea typeface="Calibri Light" panose="020F0302020204030204" pitchFamily="34" charset="0"/>
                <a:cs typeface="Calibri Light" panose="020F0302020204030204" pitchFamily="34" charset="0"/>
              </a:rPr>
              <a:t>(</a:t>
            </a:r>
            <a:r>
              <a:rPr lang="fr-FR" sz="2000" err="1">
                <a:solidFill>
                  <a:schemeClr val="bg1"/>
                </a:solidFill>
                <a:ea typeface="Calibri Light" panose="020F0302020204030204" pitchFamily="34" charset="0"/>
                <a:cs typeface="Calibri Light" panose="020F0302020204030204" pitchFamily="34" charset="0"/>
              </a:rPr>
              <a:t>Lindeman</a:t>
            </a:r>
            <a:r>
              <a:rPr lang="fr-FR" sz="2000">
                <a:solidFill>
                  <a:schemeClr val="bg1"/>
                </a:solidFill>
                <a:ea typeface="Calibri Light" panose="020F0302020204030204" pitchFamily="34" charset="0"/>
                <a:cs typeface="Calibri Light" panose="020F0302020204030204" pitchFamily="34" charset="0"/>
              </a:rPr>
              <a:t>, 1926)</a:t>
            </a:r>
          </a:p>
        </p:txBody>
      </p:sp>
      <p:sp>
        <p:nvSpPr>
          <p:cNvPr id="6" name="Rectangle à coins arrondis 5"/>
          <p:cNvSpPr/>
          <p:nvPr/>
        </p:nvSpPr>
        <p:spPr>
          <a:xfrm>
            <a:off x="646754" y="4967562"/>
            <a:ext cx="5005886" cy="1136642"/>
          </a:xfrm>
          <a:prstGeom prst="roundRect">
            <a:avLst/>
          </a:prstGeom>
          <a:solidFill>
            <a:srgbClr val="375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a:solidFill>
                  <a:schemeClr val="bg1"/>
                </a:solidFill>
                <a:ea typeface="Calibri Light" panose="020F0302020204030204" pitchFamily="34" charset="0"/>
                <a:cs typeface="Calibri Light" panose="020F0302020204030204" pitchFamily="34" charset="0"/>
              </a:rPr>
              <a:t>« Un produit, un processus </a:t>
            </a:r>
            <a:br>
              <a:rPr lang="fr-FR" sz="2000">
                <a:solidFill>
                  <a:schemeClr val="bg1"/>
                </a:solidFill>
                <a:ea typeface="Calibri Light" panose="020F0302020204030204" pitchFamily="34" charset="0"/>
                <a:cs typeface="Calibri Light" panose="020F0302020204030204" pitchFamily="34" charset="0"/>
              </a:rPr>
            </a:br>
            <a:r>
              <a:rPr lang="fr-FR" sz="2000">
                <a:solidFill>
                  <a:schemeClr val="bg1"/>
                </a:solidFill>
                <a:ea typeface="Calibri Light" panose="020F0302020204030204" pitchFamily="34" charset="0"/>
                <a:cs typeface="Calibri Light" panose="020F0302020204030204" pitchFamily="34" charset="0"/>
              </a:rPr>
              <a:t>et une trajectoire » </a:t>
            </a:r>
          </a:p>
          <a:p>
            <a:pPr algn="ctr"/>
            <a:r>
              <a:rPr lang="fr-FR" sz="2000">
                <a:solidFill>
                  <a:schemeClr val="bg1"/>
                </a:solidFill>
                <a:ea typeface="Calibri Light" panose="020F0302020204030204" pitchFamily="34" charset="0"/>
                <a:cs typeface="Calibri Light" panose="020F0302020204030204" pitchFamily="34" charset="0"/>
              </a:rPr>
              <a:t>(Mayen et </a:t>
            </a:r>
            <a:r>
              <a:rPr lang="fr-FR" sz="2000" err="1">
                <a:solidFill>
                  <a:schemeClr val="bg1"/>
                </a:solidFill>
                <a:ea typeface="Calibri Light" panose="020F0302020204030204" pitchFamily="34" charset="0"/>
                <a:cs typeface="Calibri Light" panose="020F0302020204030204" pitchFamily="34" charset="0"/>
              </a:rPr>
              <a:t>Mayeux</a:t>
            </a:r>
            <a:r>
              <a:rPr lang="fr-FR" sz="2000">
                <a:solidFill>
                  <a:schemeClr val="bg1"/>
                </a:solidFill>
                <a:ea typeface="Calibri Light" panose="020F0302020204030204" pitchFamily="34" charset="0"/>
                <a:cs typeface="Calibri Light" panose="020F0302020204030204" pitchFamily="34" charset="0"/>
              </a:rPr>
              <a:t>, 2003)</a:t>
            </a:r>
          </a:p>
        </p:txBody>
      </p:sp>
      <p:sp>
        <p:nvSpPr>
          <p:cNvPr id="7" name="Rectangle à coins arrondis 6"/>
          <p:cNvSpPr/>
          <p:nvPr/>
        </p:nvSpPr>
        <p:spPr>
          <a:xfrm>
            <a:off x="5853270" y="3900815"/>
            <a:ext cx="5586352" cy="865511"/>
          </a:xfrm>
          <a:prstGeom prst="roundRect">
            <a:avLst/>
          </a:prstGeom>
          <a:solidFill>
            <a:srgbClr val="375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chemeClr val="bg1"/>
                </a:solidFill>
                <a:ea typeface="Calibri Light" panose="020F0302020204030204" pitchFamily="34" charset="0"/>
                <a:cs typeface="Calibri Light" panose="020F0302020204030204" pitchFamily="34" charset="0"/>
              </a:rPr>
              <a:t>« ce qui est produit sur l’homme par sa pratique »</a:t>
            </a:r>
            <a:br>
              <a:rPr lang="fr-FR" sz="2000" dirty="0">
                <a:solidFill>
                  <a:schemeClr val="bg1"/>
                </a:solidFill>
                <a:ea typeface="Calibri Light" panose="020F0302020204030204" pitchFamily="34" charset="0"/>
                <a:cs typeface="Calibri Light" panose="020F0302020204030204" pitchFamily="34" charset="0"/>
              </a:rPr>
            </a:br>
            <a:r>
              <a:rPr lang="fr-FR" sz="2000" dirty="0">
                <a:solidFill>
                  <a:schemeClr val="bg1"/>
                </a:solidFill>
                <a:ea typeface="Calibri Light" panose="020F0302020204030204" pitchFamily="34" charset="0"/>
                <a:cs typeface="Calibri Light" panose="020F0302020204030204" pitchFamily="34" charset="0"/>
              </a:rPr>
              <a:t>(</a:t>
            </a:r>
            <a:r>
              <a:rPr lang="fr-FR" sz="2000" dirty="0" err="1">
                <a:solidFill>
                  <a:schemeClr val="bg1"/>
                </a:solidFill>
                <a:ea typeface="Calibri Light" panose="020F0302020204030204" pitchFamily="34" charset="0"/>
                <a:cs typeface="Calibri Light" panose="020F0302020204030204" pitchFamily="34" charset="0"/>
              </a:rPr>
              <a:t>Rogalski</a:t>
            </a:r>
            <a:r>
              <a:rPr lang="fr-FR" sz="2000" dirty="0">
                <a:solidFill>
                  <a:schemeClr val="bg1"/>
                </a:solidFill>
                <a:ea typeface="Calibri Light" panose="020F0302020204030204" pitchFamily="34" charset="0"/>
                <a:cs typeface="Calibri Light" panose="020F0302020204030204" pitchFamily="34" charset="0"/>
              </a:rPr>
              <a:t> &amp; Leplat, 2011)</a:t>
            </a:r>
          </a:p>
        </p:txBody>
      </p:sp>
      <p:sp>
        <p:nvSpPr>
          <p:cNvPr id="12" name="Rectangle à coins arrondis 11"/>
          <p:cNvSpPr/>
          <p:nvPr/>
        </p:nvSpPr>
        <p:spPr>
          <a:xfrm>
            <a:off x="646754" y="2624519"/>
            <a:ext cx="10980953" cy="1045113"/>
          </a:xfrm>
          <a:prstGeom prst="round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fr-FR" sz="2000" dirty="0">
                <a:solidFill>
                  <a:schemeClr val="tx1"/>
                </a:solidFill>
              </a:rPr>
              <a:t>Toute expérience n’est pas apprenante (</a:t>
            </a:r>
            <a:r>
              <a:rPr lang="fr-FR" sz="2000" i="1" dirty="0">
                <a:solidFill>
                  <a:schemeClr val="tx1"/>
                </a:solidFill>
              </a:rPr>
              <a:t>Bourrassa &amp; al., 2009</a:t>
            </a:r>
            <a:r>
              <a:rPr lang="fr-FR" sz="2000" dirty="0">
                <a:solidFill>
                  <a:schemeClr val="tx1"/>
                </a:solidFill>
              </a:rPr>
              <a:t>) </a:t>
            </a:r>
          </a:p>
          <a:p>
            <a:pPr marL="342900" indent="-342900">
              <a:buFont typeface="Arial" panose="020B0604020202020204" pitchFamily="34" charset="0"/>
              <a:buChar char="•"/>
            </a:pPr>
            <a:r>
              <a:rPr lang="fr-FR" sz="2000" dirty="0">
                <a:solidFill>
                  <a:schemeClr val="tx1"/>
                </a:solidFill>
              </a:rPr>
              <a:t>Toute expérience vécue ne contient pas un potentiel d’analyse (</a:t>
            </a:r>
            <a:r>
              <a:rPr lang="fr-FR" sz="2000" i="1" dirty="0">
                <a:solidFill>
                  <a:schemeClr val="tx1"/>
                </a:solidFill>
              </a:rPr>
              <a:t>Mayen, 2007</a:t>
            </a:r>
            <a:r>
              <a:rPr lang="fr-FR" sz="2000" dirty="0">
                <a:solidFill>
                  <a:schemeClr val="tx1"/>
                </a:solidFill>
              </a:rPr>
              <a:t>)</a:t>
            </a:r>
          </a:p>
          <a:p>
            <a:pPr marL="342900" indent="-342900">
              <a:buFont typeface="Arial" panose="020B0604020202020204" pitchFamily="34" charset="0"/>
              <a:buChar char="•"/>
            </a:pPr>
            <a:r>
              <a:rPr lang="fr-FR" sz="2000" dirty="0">
                <a:solidFill>
                  <a:schemeClr val="tx1"/>
                </a:solidFill>
              </a:rPr>
              <a:t>L’expérience est devenir (Fernagu, 2022)</a:t>
            </a:r>
          </a:p>
        </p:txBody>
      </p:sp>
      <p:sp>
        <p:nvSpPr>
          <p:cNvPr id="2" name="Rectangle 1"/>
          <p:cNvSpPr/>
          <p:nvPr/>
        </p:nvSpPr>
        <p:spPr>
          <a:xfrm>
            <a:off x="521369" y="1562339"/>
            <a:ext cx="11106338" cy="830997"/>
          </a:xfrm>
          <a:prstGeom prst="rect">
            <a:avLst/>
          </a:prstGeom>
        </p:spPr>
        <p:txBody>
          <a:bodyPr wrap="square">
            <a:spAutoFit/>
          </a:bodyPr>
          <a:lstStyle/>
          <a:p>
            <a:pPr marL="342900" indent="-342900">
              <a:buFont typeface="Arial" panose="020B0604020202020204" pitchFamily="34" charset="0"/>
              <a:buChar char="•"/>
            </a:pPr>
            <a:r>
              <a:rPr lang="fr-FR" sz="2400" b="1" dirty="0"/>
              <a:t>Ce que nous vivons et percevons, de ce que nous faisons et imaginons, </a:t>
            </a:r>
            <a:br>
              <a:rPr lang="fr-FR" sz="2400" b="1" dirty="0"/>
            </a:br>
            <a:r>
              <a:rPr lang="fr-FR" sz="2400" b="1" dirty="0"/>
              <a:t>tout peut devenir expérience, mais l'expérience n'est pas Tout (</a:t>
            </a:r>
            <a:r>
              <a:rPr lang="fr-FR" sz="2400" b="1" dirty="0" err="1"/>
              <a:t>Cadière</a:t>
            </a:r>
            <a:r>
              <a:rPr lang="fr-FR" sz="2400" b="1" dirty="0"/>
              <a:t>, 2017)</a:t>
            </a:r>
          </a:p>
        </p:txBody>
      </p:sp>
      <p:sp>
        <p:nvSpPr>
          <p:cNvPr id="3" name="Titre 1">
            <a:extLst>
              <a:ext uri="{FF2B5EF4-FFF2-40B4-BE49-F238E27FC236}">
                <a16:creationId xmlns:a16="http://schemas.microsoft.com/office/drawing/2014/main" id="{C2CDEA8D-91BD-F5A3-D94C-DFD9DBCA0C4B}"/>
              </a:ext>
            </a:extLst>
          </p:cNvPr>
          <p:cNvSpPr txBox="1">
            <a:spLocks/>
          </p:cNvSpPr>
          <p:nvPr/>
        </p:nvSpPr>
        <p:spPr>
          <a:xfrm>
            <a:off x="183161" y="580426"/>
            <a:ext cx="11956301" cy="9998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800" b="1" dirty="0">
                <a:solidFill>
                  <a:schemeClr val="accent1">
                    <a:lumMod val="50000"/>
                  </a:schemeClr>
                </a:solidFill>
              </a:rPr>
              <a:t>5.2. Professionnalisation et expérience</a:t>
            </a:r>
          </a:p>
        </p:txBody>
      </p:sp>
      <p:grpSp>
        <p:nvGrpSpPr>
          <p:cNvPr id="8" name="Groupe 7">
            <a:extLst>
              <a:ext uri="{FF2B5EF4-FFF2-40B4-BE49-F238E27FC236}">
                <a16:creationId xmlns:a16="http://schemas.microsoft.com/office/drawing/2014/main" id="{2F682CBB-1F69-AEA2-EB6F-540152B1730F}"/>
              </a:ext>
            </a:extLst>
          </p:cNvPr>
          <p:cNvGrpSpPr/>
          <p:nvPr/>
        </p:nvGrpSpPr>
        <p:grpSpPr>
          <a:xfrm>
            <a:off x="-43544" y="-4101"/>
            <a:ext cx="13640942" cy="748208"/>
            <a:chOff x="-43544" y="-4101"/>
            <a:chExt cx="13640942" cy="748208"/>
          </a:xfrm>
        </p:grpSpPr>
        <p:pic>
          <p:nvPicPr>
            <p:cNvPr id="13" name="Image 12">
              <a:extLst>
                <a:ext uri="{FF2B5EF4-FFF2-40B4-BE49-F238E27FC236}">
                  <a16:creationId xmlns:a16="http://schemas.microsoft.com/office/drawing/2014/main" id="{B59ACCC6-A94E-6A97-41F2-3E0057CFA294}"/>
                </a:ext>
              </a:extLst>
            </p:cNvPr>
            <p:cNvPicPr>
              <a:picLocks noChangeAspect="1"/>
            </p:cNvPicPr>
            <p:nvPr/>
          </p:nvPicPr>
          <p:blipFill>
            <a:blip r:embed="rId3"/>
            <a:stretch>
              <a:fillRect/>
            </a:stretch>
          </p:blipFill>
          <p:spPr>
            <a:xfrm>
              <a:off x="0" y="0"/>
              <a:ext cx="4305901" cy="533474"/>
            </a:xfrm>
            <a:prstGeom prst="rect">
              <a:avLst/>
            </a:prstGeom>
          </p:spPr>
        </p:pic>
        <p:pic>
          <p:nvPicPr>
            <p:cNvPr id="14" name="Picture 2" descr="logo vectoriel Ministère de l'Enseignement supérieur et de la Recherche ...">
              <a:extLst>
                <a:ext uri="{FF2B5EF4-FFF2-40B4-BE49-F238E27FC236}">
                  <a16:creationId xmlns:a16="http://schemas.microsoft.com/office/drawing/2014/main" id="{8B28324B-C48A-5B3D-B229-7C554FE0E56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05901" y="-4101"/>
              <a:ext cx="1058351" cy="537575"/>
            </a:xfrm>
            <a:prstGeom prst="rect">
              <a:avLst/>
            </a:prstGeom>
            <a:noFill/>
            <a:extLst>
              <a:ext uri="{909E8E84-426E-40DD-AFC4-6F175D3DCCD1}">
                <a14:hiddenFill xmlns:a14="http://schemas.microsoft.com/office/drawing/2010/main">
                  <a:solidFill>
                    <a:srgbClr val="FFFFFF"/>
                  </a:solidFill>
                </a14:hiddenFill>
              </a:ext>
            </a:extLst>
          </p:spPr>
        </p:pic>
        <p:sp>
          <p:nvSpPr>
            <p:cNvPr id="15" name="ZoneTexte 14">
              <a:extLst>
                <a:ext uri="{FF2B5EF4-FFF2-40B4-BE49-F238E27FC236}">
                  <a16:creationId xmlns:a16="http://schemas.microsoft.com/office/drawing/2014/main" id="{E86CA23C-C512-7F17-C94C-1563518E0082}"/>
                </a:ext>
              </a:extLst>
            </p:cNvPr>
            <p:cNvSpPr txBox="1"/>
            <p:nvPr/>
          </p:nvSpPr>
          <p:spPr>
            <a:xfrm>
              <a:off x="5407796" y="5443"/>
              <a:ext cx="8189602" cy="738664"/>
            </a:xfrm>
            <a:prstGeom prst="rect">
              <a:avLst/>
            </a:prstGeom>
            <a:noFill/>
          </p:spPr>
          <p:txBody>
            <a:bodyPr wrap="square">
              <a:spAutoFit/>
            </a:bodyPr>
            <a:lstStyle/>
            <a:p>
              <a:r>
                <a:rPr lang="fr-FR" sz="1400" b="1" u="none" strike="noStrike" cap="small" baseline="0" dirty="0">
                  <a:latin typeface="Alegreya"/>
                </a:rPr>
                <a:t>Le rôle des universités dans la professionnalisation                                               </a:t>
              </a:r>
              <a:r>
                <a:rPr lang="fr-FR" sz="1400" u="none" strike="noStrike" cap="small" baseline="0" dirty="0">
                  <a:latin typeface="Alegreya"/>
                </a:rPr>
                <a:t>03/06/2025</a:t>
              </a:r>
              <a:br>
                <a:rPr lang="fr-FR" sz="1400" u="none" strike="noStrike" cap="small" baseline="0" dirty="0">
                  <a:latin typeface="Alegreya"/>
                </a:rPr>
              </a:br>
              <a:r>
                <a:rPr lang="fr-FR" sz="1400" cap="small" dirty="0">
                  <a:latin typeface="Alegreya"/>
                </a:rPr>
                <a:t>Solveig Fernagu &amp; Jean Marc </a:t>
              </a:r>
              <a:r>
                <a:rPr lang="fr-FR" sz="1400" cap="small" dirty="0" err="1">
                  <a:latin typeface="Alegreya"/>
                </a:rPr>
                <a:t>Ogier</a:t>
              </a:r>
              <a:r>
                <a:rPr lang="fr-FR" sz="1400" cap="small" dirty="0">
                  <a:latin typeface="Alegreya"/>
                </a:rPr>
                <a:t>, CESI</a:t>
              </a:r>
            </a:p>
            <a:p>
              <a:endParaRPr lang="fr-FR" sz="1400" cap="small" dirty="0">
                <a:latin typeface="Alegreya"/>
              </a:endParaRPr>
            </a:p>
          </p:txBody>
        </p:sp>
        <p:cxnSp>
          <p:nvCxnSpPr>
            <p:cNvPr id="16" name="Connecteur droit 15">
              <a:extLst>
                <a:ext uri="{FF2B5EF4-FFF2-40B4-BE49-F238E27FC236}">
                  <a16:creationId xmlns:a16="http://schemas.microsoft.com/office/drawing/2014/main" id="{2EC3F5C4-4CFA-D383-DE30-D8091FFF807B}"/>
                </a:ext>
              </a:extLst>
            </p:cNvPr>
            <p:cNvCxnSpPr/>
            <p:nvPr/>
          </p:nvCxnSpPr>
          <p:spPr>
            <a:xfrm>
              <a:off x="-43544" y="533474"/>
              <a:ext cx="12387943" cy="0"/>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51565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570A24A-C030-46F0-A099-09733564706F}"/>
              </a:ext>
            </a:extLst>
          </p:cNvPr>
          <p:cNvSpPr>
            <a:spLocks noGrp="1"/>
          </p:cNvSpPr>
          <p:nvPr>
            <p:ph type="title"/>
          </p:nvPr>
        </p:nvSpPr>
        <p:spPr/>
        <p:txBody>
          <a:bodyPr>
            <a:normAutofit fontScale="90000"/>
          </a:bodyPr>
          <a:lstStyle/>
          <a:p>
            <a:r>
              <a:rPr lang="fr-FR" dirty="0"/>
              <a:t>La Rochelle Université en chiffres</a:t>
            </a:r>
          </a:p>
        </p:txBody>
      </p:sp>
      <p:sp>
        <p:nvSpPr>
          <p:cNvPr id="10" name="Rectangle 9">
            <a:extLst>
              <a:ext uri="{FF2B5EF4-FFF2-40B4-BE49-F238E27FC236}">
                <a16:creationId xmlns:a16="http://schemas.microsoft.com/office/drawing/2014/main" id="{6E3E82A2-71EF-4FD9-A69E-7D67BC3022DC}"/>
              </a:ext>
            </a:extLst>
          </p:cNvPr>
          <p:cNvSpPr/>
          <p:nvPr/>
        </p:nvSpPr>
        <p:spPr>
          <a:xfrm>
            <a:off x="1912630" y="2635234"/>
            <a:ext cx="2997893" cy="369332"/>
          </a:xfrm>
          <a:prstGeom prst="rect">
            <a:avLst/>
          </a:prstGeom>
        </p:spPr>
        <p:txBody>
          <a:bodyPr wrap="square">
            <a:spAutoFit/>
          </a:bodyPr>
          <a:lstStyle/>
          <a:p>
            <a:r>
              <a:rPr lang="fr-FR" altLang="fr-FR" dirty="0">
                <a:solidFill>
                  <a:srgbClr val="2372B9"/>
                </a:solidFill>
                <a:latin typeface="Raleway SemiBold" panose="020B0703030101060003" pitchFamily="34" charset="0"/>
              </a:rPr>
              <a:t>73 diplômes nationaux</a:t>
            </a:r>
            <a:endParaRPr lang="fr-FR" dirty="0">
              <a:latin typeface="Raleway SemiBold" panose="020B0703030101060003" pitchFamily="34" charset="0"/>
            </a:endParaRPr>
          </a:p>
        </p:txBody>
      </p:sp>
      <p:sp>
        <p:nvSpPr>
          <p:cNvPr id="11" name="Rectangle 10">
            <a:extLst>
              <a:ext uri="{FF2B5EF4-FFF2-40B4-BE49-F238E27FC236}">
                <a16:creationId xmlns:a16="http://schemas.microsoft.com/office/drawing/2014/main" id="{187E18AE-0F2E-49D7-8D6D-C0D6157984D4}"/>
              </a:ext>
            </a:extLst>
          </p:cNvPr>
          <p:cNvSpPr/>
          <p:nvPr/>
        </p:nvSpPr>
        <p:spPr>
          <a:xfrm>
            <a:off x="1912630" y="1923392"/>
            <a:ext cx="3495103" cy="615553"/>
          </a:xfrm>
          <a:prstGeom prst="rect">
            <a:avLst/>
          </a:prstGeom>
        </p:spPr>
        <p:txBody>
          <a:bodyPr wrap="square">
            <a:spAutoFit/>
          </a:bodyPr>
          <a:lstStyle/>
          <a:p>
            <a:r>
              <a:rPr lang="fr-FR" altLang="fr-FR" dirty="0">
                <a:solidFill>
                  <a:srgbClr val="2372B9"/>
                </a:solidFill>
                <a:latin typeface="Raleway SemiBold" panose="020B0703030101060003" pitchFamily="34" charset="0"/>
              </a:rPr>
              <a:t>8 732 </a:t>
            </a:r>
            <a:r>
              <a:rPr lang="fr-FR" dirty="0">
                <a:solidFill>
                  <a:srgbClr val="2372B9"/>
                </a:solidFill>
                <a:latin typeface="Raleway SemiBold" panose="020B0703030101060003" pitchFamily="34" charset="0"/>
              </a:rPr>
              <a:t>étudiants </a:t>
            </a:r>
            <a:r>
              <a:rPr lang="fr-FR" b="1" dirty="0">
                <a:solidFill>
                  <a:srgbClr val="2372B9"/>
                </a:solidFill>
                <a:latin typeface="Raleway" panose="020B0503030101060003" pitchFamily="34" charset="0"/>
              </a:rPr>
              <a:t/>
            </a:r>
            <a:br>
              <a:rPr lang="fr-FR" b="1" dirty="0">
                <a:solidFill>
                  <a:srgbClr val="2372B9"/>
                </a:solidFill>
                <a:latin typeface="Raleway" panose="020B0503030101060003" pitchFamily="34" charset="0"/>
              </a:rPr>
            </a:br>
            <a:r>
              <a:rPr lang="fr-FR" sz="1600" dirty="0">
                <a:latin typeface="Raleway" panose="020B0503030101060003" pitchFamily="34" charset="0"/>
              </a:rPr>
              <a:t>en formation initiale et continue</a:t>
            </a:r>
          </a:p>
        </p:txBody>
      </p:sp>
      <p:sp>
        <p:nvSpPr>
          <p:cNvPr id="12" name="Rectangle 11">
            <a:extLst>
              <a:ext uri="{FF2B5EF4-FFF2-40B4-BE49-F238E27FC236}">
                <a16:creationId xmlns:a16="http://schemas.microsoft.com/office/drawing/2014/main" id="{2321DC31-C0EB-40AA-8AF6-B6DFE44E1691}"/>
              </a:ext>
            </a:extLst>
          </p:cNvPr>
          <p:cNvSpPr/>
          <p:nvPr/>
        </p:nvSpPr>
        <p:spPr>
          <a:xfrm>
            <a:off x="7842588" y="3707044"/>
            <a:ext cx="2347661" cy="991428"/>
          </a:xfrm>
          <a:prstGeom prst="rect">
            <a:avLst/>
          </a:prstGeom>
          <a:solidFill>
            <a:srgbClr val="F9DC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a:extLst>
              <a:ext uri="{FF2B5EF4-FFF2-40B4-BE49-F238E27FC236}">
                <a16:creationId xmlns:a16="http://schemas.microsoft.com/office/drawing/2014/main" id="{D4CD29D4-CD6C-45C9-98F6-7BB0B8443B6B}"/>
              </a:ext>
            </a:extLst>
          </p:cNvPr>
          <p:cNvSpPr txBox="1"/>
          <p:nvPr/>
        </p:nvSpPr>
        <p:spPr>
          <a:xfrm>
            <a:off x="8024534" y="3823047"/>
            <a:ext cx="1946087" cy="1046440"/>
          </a:xfrm>
          <a:prstGeom prst="rect">
            <a:avLst/>
          </a:prstGeom>
          <a:noFill/>
        </p:spPr>
        <p:txBody>
          <a:bodyPr wrap="square" rtlCol="0">
            <a:spAutoFit/>
          </a:bodyPr>
          <a:lstStyle/>
          <a:p>
            <a:pPr algn="ctr"/>
            <a:r>
              <a:rPr lang="fr-FR" sz="2000" b="1" dirty="0">
                <a:solidFill>
                  <a:srgbClr val="2372B9"/>
                </a:solidFill>
                <a:latin typeface="Raleway" panose="020B0503030101060003" pitchFamily="34" charset="0"/>
              </a:rPr>
              <a:t>BUDGET €</a:t>
            </a:r>
            <a:r>
              <a:rPr lang="fr-FR" sz="2400" b="1" dirty="0">
                <a:solidFill>
                  <a:srgbClr val="2372B9"/>
                </a:solidFill>
                <a:latin typeface="Raleway" panose="020B0503030101060003" pitchFamily="34" charset="0"/>
              </a:rPr>
              <a:t/>
            </a:r>
            <a:br>
              <a:rPr lang="fr-FR" sz="2400" b="1" dirty="0">
                <a:solidFill>
                  <a:srgbClr val="2372B9"/>
                </a:solidFill>
                <a:latin typeface="Raleway" panose="020B0503030101060003" pitchFamily="34" charset="0"/>
              </a:rPr>
            </a:br>
            <a:r>
              <a:rPr lang="fr-FR" sz="2400" b="1" dirty="0">
                <a:solidFill>
                  <a:srgbClr val="2372B9"/>
                </a:solidFill>
                <a:latin typeface="Raleway" panose="020B0503030101060003" pitchFamily="34" charset="0"/>
              </a:rPr>
              <a:t>106 millions</a:t>
            </a:r>
          </a:p>
          <a:p>
            <a:endParaRPr lang="fr-FR" dirty="0"/>
          </a:p>
        </p:txBody>
      </p:sp>
      <p:sp>
        <p:nvSpPr>
          <p:cNvPr id="14" name="ZoneTexte 13">
            <a:extLst>
              <a:ext uri="{FF2B5EF4-FFF2-40B4-BE49-F238E27FC236}">
                <a16:creationId xmlns:a16="http://schemas.microsoft.com/office/drawing/2014/main" id="{01F6FC53-EB00-4180-B1D5-3C1E29C40C27}"/>
              </a:ext>
            </a:extLst>
          </p:cNvPr>
          <p:cNvSpPr txBox="1"/>
          <p:nvPr/>
        </p:nvSpPr>
        <p:spPr>
          <a:xfrm>
            <a:off x="7638945" y="4869487"/>
            <a:ext cx="3323417" cy="369332"/>
          </a:xfrm>
          <a:prstGeom prst="rect">
            <a:avLst/>
          </a:prstGeom>
          <a:noFill/>
        </p:spPr>
        <p:txBody>
          <a:bodyPr wrap="square" rtlCol="0">
            <a:spAutoFit/>
          </a:bodyPr>
          <a:lstStyle/>
          <a:p>
            <a:r>
              <a:rPr lang="fr-FR" dirty="0">
                <a:latin typeface="Raleway" panose="020B0503030101060003" pitchFamily="34" charset="0"/>
              </a:rPr>
              <a:t>93 300 m² de surfaces bâties</a:t>
            </a:r>
          </a:p>
        </p:txBody>
      </p:sp>
      <p:sp>
        <p:nvSpPr>
          <p:cNvPr id="15" name="Rectangle 14">
            <a:extLst>
              <a:ext uri="{FF2B5EF4-FFF2-40B4-BE49-F238E27FC236}">
                <a16:creationId xmlns:a16="http://schemas.microsoft.com/office/drawing/2014/main" id="{CC8FB9A1-50C9-487B-8C94-2BBF387DF54F}"/>
              </a:ext>
            </a:extLst>
          </p:cNvPr>
          <p:cNvSpPr/>
          <p:nvPr/>
        </p:nvSpPr>
        <p:spPr>
          <a:xfrm>
            <a:off x="7360949" y="1847192"/>
            <a:ext cx="4079704" cy="1692771"/>
          </a:xfrm>
          <a:prstGeom prst="rect">
            <a:avLst/>
          </a:prstGeom>
        </p:spPr>
        <p:txBody>
          <a:bodyPr wrap="square">
            <a:spAutoFit/>
          </a:bodyPr>
          <a:lstStyle/>
          <a:p>
            <a:r>
              <a:rPr lang="fr-FR" b="1" dirty="0">
                <a:solidFill>
                  <a:srgbClr val="2372B9"/>
                </a:solidFill>
                <a:latin typeface="Raleway SemiBold" panose="020B0703030101060003" pitchFamily="34" charset="0"/>
              </a:rPr>
              <a:t>9 unités de recherche</a:t>
            </a:r>
            <a:br>
              <a:rPr lang="fr-FR" b="1" dirty="0">
                <a:solidFill>
                  <a:srgbClr val="2372B9"/>
                </a:solidFill>
                <a:latin typeface="Raleway SemiBold" panose="020B0703030101060003" pitchFamily="34" charset="0"/>
              </a:rPr>
            </a:br>
            <a:r>
              <a:rPr lang="fr-FR" sz="1400" dirty="0">
                <a:latin typeface="Raleway" panose="020B0503030101060003" pitchFamily="34" charset="0"/>
              </a:rPr>
              <a:t>(dont 3 unités mixtes de recherche)</a:t>
            </a:r>
          </a:p>
          <a:p>
            <a:r>
              <a:rPr lang="fr-FR" dirty="0">
                <a:solidFill>
                  <a:srgbClr val="2372B9"/>
                </a:solidFill>
                <a:latin typeface="Raleway SemiBold" panose="020B0703030101060003" pitchFamily="34" charset="0"/>
              </a:rPr>
              <a:t>1 unité mixte de service</a:t>
            </a:r>
          </a:p>
          <a:p>
            <a:r>
              <a:rPr lang="fr-FR" dirty="0">
                <a:solidFill>
                  <a:srgbClr val="2372B9"/>
                </a:solidFill>
                <a:latin typeface="Raleway SemiBold" panose="020B0703030101060003" pitchFamily="34" charset="0"/>
              </a:rPr>
              <a:t>4 fédérations de recherche</a:t>
            </a:r>
          </a:p>
          <a:p>
            <a:r>
              <a:rPr lang="fr-FR" dirty="0">
                <a:solidFill>
                  <a:srgbClr val="2372B9"/>
                </a:solidFill>
                <a:latin typeface="Raleway SemiBold" panose="020B0703030101060003" pitchFamily="34" charset="0"/>
              </a:rPr>
              <a:t>1 école doctorale pluridisciplinaire « EUCLIDE »</a:t>
            </a:r>
          </a:p>
        </p:txBody>
      </p:sp>
      <p:sp>
        <p:nvSpPr>
          <p:cNvPr id="16" name="Rectangle 15">
            <a:extLst>
              <a:ext uri="{FF2B5EF4-FFF2-40B4-BE49-F238E27FC236}">
                <a16:creationId xmlns:a16="http://schemas.microsoft.com/office/drawing/2014/main" id="{736371B9-1A00-4B0F-8271-0CB52E543986}"/>
              </a:ext>
            </a:extLst>
          </p:cNvPr>
          <p:cNvSpPr/>
          <p:nvPr/>
        </p:nvSpPr>
        <p:spPr>
          <a:xfrm>
            <a:off x="2001751" y="3981117"/>
            <a:ext cx="3159271" cy="1631216"/>
          </a:xfrm>
          <a:prstGeom prst="rect">
            <a:avLst/>
          </a:prstGeom>
        </p:spPr>
        <p:txBody>
          <a:bodyPr wrap="square">
            <a:spAutoFit/>
          </a:bodyPr>
          <a:lstStyle/>
          <a:p>
            <a:r>
              <a:rPr lang="fr-FR" dirty="0">
                <a:solidFill>
                  <a:srgbClr val="2372B9"/>
                </a:solidFill>
                <a:latin typeface="Raleway SemiBold" panose="020B0703030101060003" pitchFamily="34" charset="0"/>
              </a:rPr>
              <a:t>396 enseignants </a:t>
            </a:r>
            <a:br>
              <a:rPr lang="fr-FR" dirty="0">
                <a:solidFill>
                  <a:srgbClr val="2372B9"/>
                </a:solidFill>
                <a:latin typeface="Raleway SemiBold" panose="020B0703030101060003" pitchFamily="34" charset="0"/>
              </a:rPr>
            </a:br>
            <a:r>
              <a:rPr lang="fr-FR" dirty="0">
                <a:solidFill>
                  <a:srgbClr val="2372B9"/>
                </a:solidFill>
                <a:latin typeface="Raleway SemiBold" panose="020B0703030101060003" pitchFamily="34" charset="0"/>
              </a:rPr>
              <a:t>et enseignants-chercheurs</a:t>
            </a:r>
          </a:p>
          <a:p>
            <a:pPr>
              <a:spcBef>
                <a:spcPts val="600"/>
              </a:spcBef>
            </a:pPr>
            <a:r>
              <a:rPr lang="fr-FR" dirty="0">
                <a:solidFill>
                  <a:srgbClr val="2372B9"/>
                </a:solidFill>
                <a:latin typeface="Raleway SemiBold" panose="020B0703030101060003" pitchFamily="34" charset="0"/>
              </a:rPr>
              <a:t>409 BIATSS (hors PhD) + 139 BIATSS sur projets </a:t>
            </a:r>
          </a:p>
          <a:p>
            <a:pPr>
              <a:spcBef>
                <a:spcPts val="600"/>
              </a:spcBef>
            </a:pPr>
            <a:r>
              <a:rPr lang="fr-FR" dirty="0">
                <a:solidFill>
                  <a:srgbClr val="2372B9"/>
                </a:solidFill>
                <a:latin typeface="Raleway SemiBold" panose="020B0703030101060003" pitchFamily="34" charset="0"/>
              </a:rPr>
              <a:t>+ de 800 vacataires </a:t>
            </a:r>
          </a:p>
        </p:txBody>
      </p:sp>
      <p:pic>
        <p:nvPicPr>
          <p:cNvPr id="17" name="Image 16">
            <a:extLst>
              <a:ext uri="{FF2B5EF4-FFF2-40B4-BE49-F238E27FC236}">
                <a16:creationId xmlns:a16="http://schemas.microsoft.com/office/drawing/2014/main" id="{7735D4F2-CB50-456E-A93D-EFC2178BB1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7052" y="1923392"/>
            <a:ext cx="939350" cy="583862"/>
          </a:xfrm>
          <a:prstGeom prst="rect">
            <a:avLst/>
          </a:prstGeom>
        </p:spPr>
      </p:pic>
      <p:pic>
        <p:nvPicPr>
          <p:cNvPr id="18" name="Image 17">
            <a:extLst>
              <a:ext uri="{FF2B5EF4-FFF2-40B4-BE49-F238E27FC236}">
                <a16:creationId xmlns:a16="http://schemas.microsoft.com/office/drawing/2014/main" id="{21D7D475-314C-4183-9D8D-089597914A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0670" y="3513190"/>
            <a:ext cx="772113" cy="772113"/>
          </a:xfrm>
          <a:prstGeom prst="rect">
            <a:avLst/>
          </a:prstGeom>
        </p:spPr>
      </p:pic>
      <p:pic>
        <p:nvPicPr>
          <p:cNvPr id="19" name="Image 18">
            <a:extLst>
              <a:ext uri="{FF2B5EF4-FFF2-40B4-BE49-F238E27FC236}">
                <a16:creationId xmlns:a16="http://schemas.microsoft.com/office/drawing/2014/main" id="{917F31F6-5A37-4492-B394-0ACF46888E0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68751" y="1913937"/>
            <a:ext cx="603870" cy="603870"/>
          </a:xfrm>
          <a:prstGeom prst="rect">
            <a:avLst/>
          </a:prstGeom>
        </p:spPr>
      </p:pic>
      <p:sp>
        <p:nvSpPr>
          <p:cNvPr id="3" name="Espace réservé du numéro de diapositive 2">
            <a:extLst>
              <a:ext uri="{FF2B5EF4-FFF2-40B4-BE49-F238E27FC236}">
                <a16:creationId xmlns:a16="http://schemas.microsoft.com/office/drawing/2014/main" id="{497957B1-8701-4BF6-B767-C8C02576B475}"/>
              </a:ext>
            </a:extLst>
          </p:cNvPr>
          <p:cNvSpPr>
            <a:spLocks noGrp="1"/>
          </p:cNvSpPr>
          <p:nvPr>
            <p:ph type="sldNum" sz="quarter" idx="4"/>
          </p:nvPr>
        </p:nvSpPr>
        <p:spPr/>
        <p:txBody>
          <a:bodyPr/>
          <a:lstStyle/>
          <a:p>
            <a:fld id="{DB324822-C6A4-46FB-813A-DB567823C0AB}" type="slidenum">
              <a:rPr lang="fr-FR" smtClean="0"/>
              <a:pPr/>
              <a:t>5</a:t>
            </a:fld>
            <a:endParaRPr lang="fr-FR" dirty="0"/>
          </a:p>
        </p:txBody>
      </p:sp>
      <p:sp>
        <p:nvSpPr>
          <p:cNvPr id="21" name="Espace réservé du texte 3">
            <a:extLst>
              <a:ext uri="{FF2B5EF4-FFF2-40B4-BE49-F238E27FC236}">
                <a16:creationId xmlns:a16="http://schemas.microsoft.com/office/drawing/2014/main" id="{DE778294-7321-491C-98A1-0E2EFF8DEA6E}"/>
              </a:ext>
            </a:extLst>
          </p:cNvPr>
          <p:cNvSpPr>
            <a:spLocks noGrp="1"/>
          </p:cNvSpPr>
          <p:nvPr>
            <p:ph type="body" sz="quarter" idx="13"/>
          </p:nvPr>
        </p:nvSpPr>
        <p:spPr>
          <a:xfrm>
            <a:off x="880187" y="-1980464"/>
            <a:ext cx="10431626" cy="4071386"/>
          </a:xfrm>
          <a:prstGeom prst="rect">
            <a:avLst/>
          </a:prstGeom>
        </p:spPr>
        <p:txBody>
          <a:bodyPr/>
          <a:lstStyle/>
          <a:p>
            <a:r>
              <a:rPr lang="fr-FR" dirty="0"/>
              <a:t>Une jeune Université pluridisciplinaire délivrant + de 80 diplômes</a:t>
            </a:r>
          </a:p>
        </p:txBody>
      </p:sp>
      <p:sp>
        <p:nvSpPr>
          <p:cNvPr id="5" name="ZoneTexte 4">
            <a:extLst>
              <a:ext uri="{FF2B5EF4-FFF2-40B4-BE49-F238E27FC236}">
                <a16:creationId xmlns:a16="http://schemas.microsoft.com/office/drawing/2014/main" id="{CF3400C1-9C1D-7472-9E92-CA5082ED95BC}"/>
              </a:ext>
            </a:extLst>
          </p:cNvPr>
          <p:cNvSpPr txBox="1"/>
          <p:nvPr/>
        </p:nvSpPr>
        <p:spPr>
          <a:xfrm>
            <a:off x="2080797" y="3661531"/>
            <a:ext cx="2598404" cy="369332"/>
          </a:xfrm>
          <a:prstGeom prst="rect">
            <a:avLst/>
          </a:prstGeom>
          <a:noFill/>
        </p:spPr>
        <p:txBody>
          <a:bodyPr wrap="none" rtlCol="0">
            <a:spAutoFit/>
          </a:bodyPr>
          <a:lstStyle/>
          <a:p>
            <a:r>
              <a:rPr lang="fr-FR" dirty="0"/>
              <a:t>Un peu plus de 1000 </a:t>
            </a:r>
            <a:r>
              <a:rPr lang="fr-FR" dirty="0" err="1"/>
              <a:t>ETPs</a:t>
            </a:r>
            <a:endParaRPr lang="fr-FR" dirty="0"/>
          </a:p>
        </p:txBody>
      </p:sp>
      <p:pic>
        <p:nvPicPr>
          <p:cNvPr id="2050" name="Picture 2" descr="logo vectoriel Université de La Rochelle – Logothèque vectorielle">
            <a:extLst>
              <a:ext uri="{FF2B5EF4-FFF2-40B4-BE49-F238E27FC236}">
                <a16:creationId xmlns:a16="http://schemas.microsoft.com/office/drawing/2014/main" id="{C6CD6461-3E42-894C-E16B-7C6E28511F70}"/>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6390" r="25068" b="6100"/>
          <a:stretch/>
        </p:blipFill>
        <p:spPr bwMode="auto">
          <a:xfrm>
            <a:off x="410648" y="222646"/>
            <a:ext cx="1160044" cy="11398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92009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593128" y="2321298"/>
            <a:ext cx="11017345" cy="1015663"/>
          </a:xfrm>
          <a:prstGeom prst="rect">
            <a:avLst/>
          </a:prstGeom>
          <a:noFill/>
        </p:spPr>
        <p:txBody>
          <a:bodyPr wrap="square" rtlCol="0">
            <a:spAutoFit/>
          </a:bodyPr>
          <a:lstStyle/>
          <a:p>
            <a:r>
              <a:rPr lang="fr-FR" sz="2000" dirty="0"/>
              <a:t>Mobiliser des </a:t>
            </a:r>
            <a:r>
              <a:rPr lang="fr-FR" sz="2000" u="heavy" dirty="0">
                <a:uFill>
                  <a:solidFill>
                    <a:schemeClr val="accent1"/>
                  </a:solidFill>
                </a:uFill>
              </a:rPr>
              <a:t>pédagogies</a:t>
            </a:r>
            <a:r>
              <a:rPr lang="fr-FR" sz="2000" dirty="0"/>
              <a:t> qui dynamisent l’écosystème d’apprentissage, qui mettent en capacité </a:t>
            </a:r>
            <a:br>
              <a:rPr lang="fr-FR" sz="2000" dirty="0"/>
            </a:br>
            <a:r>
              <a:rPr lang="fr-FR" sz="2000" dirty="0"/>
              <a:t>de se transformer au contact de </a:t>
            </a:r>
            <a:r>
              <a:rPr lang="fr-FR" sz="2000" u="heavy" dirty="0">
                <a:uFill>
                  <a:solidFill>
                    <a:schemeClr val="accent1"/>
                  </a:solidFill>
                </a:uFill>
              </a:rPr>
              <a:t>l’expérience</a:t>
            </a:r>
            <a:r>
              <a:rPr lang="fr-FR" sz="2000" dirty="0"/>
              <a:t>, de réfléchir le vécu, de relier travail/situation et formation, de mobiliser et transférer des ressources d’une situation à une autres, etc. </a:t>
            </a:r>
          </a:p>
        </p:txBody>
      </p:sp>
      <p:sp>
        <p:nvSpPr>
          <p:cNvPr id="8" name="ZoneTexte 7"/>
          <p:cNvSpPr txBox="1"/>
          <p:nvPr/>
        </p:nvSpPr>
        <p:spPr>
          <a:xfrm>
            <a:off x="712574" y="3778577"/>
            <a:ext cx="1951750" cy="1631216"/>
          </a:xfrm>
          <a:prstGeom prst="rect">
            <a:avLst/>
          </a:prstGeom>
          <a:noFill/>
        </p:spPr>
        <p:txBody>
          <a:bodyPr wrap="square" rtlCol="0">
            <a:spAutoFit/>
          </a:bodyPr>
          <a:lstStyle/>
          <a:p>
            <a:r>
              <a:rPr lang="fr-FR" sz="2000" b="1" dirty="0">
                <a:solidFill>
                  <a:schemeClr val="tx2"/>
                </a:solidFill>
              </a:rPr>
              <a:t>Pédagogie </a:t>
            </a:r>
            <a:br>
              <a:rPr lang="fr-FR" sz="2000" b="1" dirty="0">
                <a:solidFill>
                  <a:schemeClr val="tx2"/>
                </a:solidFill>
              </a:rPr>
            </a:br>
            <a:r>
              <a:rPr lang="fr-FR" sz="2000" b="1" dirty="0">
                <a:solidFill>
                  <a:schemeClr val="tx2"/>
                </a:solidFill>
              </a:rPr>
              <a:t>de la forme problème, pédagogie expérientielle</a:t>
            </a:r>
          </a:p>
        </p:txBody>
      </p:sp>
      <p:sp>
        <p:nvSpPr>
          <p:cNvPr id="9" name="ZoneTexte 8"/>
          <p:cNvSpPr txBox="1"/>
          <p:nvPr/>
        </p:nvSpPr>
        <p:spPr>
          <a:xfrm>
            <a:off x="593129" y="1693362"/>
            <a:ext cx="6886820" cy="461665"/>
          </a:xfrm>
          <a:prstGeom prst="rect">
            <a:avLst/>
          </a:prstGeom>
          <a:noFill/>
        </p:spPr>
        <p:txBody>
          <a:bodyPr wrap="square" rtlCol="0">
            <a:spAutoFit/>
          </a:bodyPr>
          <a:lstStyle/>
          <a:p>
            <a:pPr marL="285750" indent="-285750">
              <a:buFont typeface="Arial" panose="020B0604020202020204" pitchFamily="34" charset="0"/>
              <a:buChar char="•"/>
            </a:pPr>
            <a:r>
              <a:rPr lang="fr-FR" sz="2400" b="1"/>
              <a:t>Professionnaliser, oui, mais comment?</a:t>
            </a:r>
          </a:p>
        </p:txBody>
      </p:sp>
      <p:pic>
        <p:nvPicPr>
          <p:cNvPr id="10" name="Image 9" descr="Quatre flèches à droite réglées"/>
          <p:cNvPicPr/>
          <p:nvPr/>
        </p:nvPicPr>
        <p:blipFill rotWithShape="1">
          <a:blip r:embed="rId3">
            <a:duotone>
              <a:schemeClr val="accent5">
                <a:shade val="45000"/>
                <a:satMod val="135000"/>
              </a:schemeClr>
              <a:prstClr val="white"/>
            </a:duotone>
            <a:extLst>
              <a:ext uri="{28A0092B-C50C-407E-A947-70E740481C1C}">
                <a14:useLocalDpi xmlns:a14="http://schemas.microsoft.com/office/drawing/2010/main" val="0"/>
              </a:ext>
            </a:extLst>
          </a:blip>
          <a:srcRect l="55198" t="51167" r="9139" b="8282"/>
          <a:stretch/>
        </p:blipFill>
        <p:spPr bwMode="auto">
          <a:xfrm rot="8505367" flipH="1">
            <a:off x="2589664" y="4004227"/>
            <a:ext cx="1214588" cy="1400366"/>
          </a:xfrm>
          <a:prstGeom prst="rect">
            <a:avLst/>
          </a:prstGeom>
          <a:noFill/>
          <a:ln>
            <a:noFill/>
          </a:ln>
          <a:extLst>
            <a:ext uri="{53640926-AAD7-44D8-BBD7-CCE9431645EC}">
              <a14:shadowObscured xmlns:a14="http://schemas.microsoft.com/office/drawing/2010/main"/>
            </a:ext>
          </a:extLst>
        </p:spPr>
      </p:pic>
      <p:sp>
        <p:nvSpPr>
          <p:cNvPr id="11" name="Rectangle 10"/>
          <p:cNvSpPr/>
          <p:nvPr/>
        </p:nvSpPr>
        <p:spPr>
          <a:xfrm>
            <a:off x="4036539" y="3670998"/>
            <a:ext cx="7442887" cy="2862322"/>
          </a:xfrm>
          <a:prstGeom prst="rect">
            <a:avLst/>
          </a:prstGeom>
        </p:spPr>
        <p:txBody>
          <a:bodyPr wrap="square">
            <a:spAutoFit/>
          </a:bodyPr>
          <a:lstStyle/>
          <a:p>
            <a:pPr marL="971550" lvl="1" indent="-514350">
              <a:buFont typeface="+mj-lt"/>
              <a:buAutoNum type="arabicPeriod"/>
            </a:pPr>
            <a:r>
              <a:rPr lang="fr-FR" sz="2000" strike="sngStrike" dirty="0"/>
              <a:t>Logique d’action (</a:t>
            </a:r>
            <a:r>
              <a:rPr lang="fr-FR" sz="2000" strike="sngStrike" dirty="0" err="1"/>
              <a:t>fo</a:t>
            </a:r>
            <a:r>
              <a:rPr lang="fr-FR" sz="2000" strike="sngStrike" dirty="0"/>
              <a:t> sur le tas)</a:t>
            </a:r>
          </a:p>
          <a:p>
            <a:pPr marL="971550" lvl="1" indent="-514350">
              <a:buFont typeface="+mj-lt"/>
              <a:buAutoNum type="arabicPeriod"/>
            </a:pPr>
            <a:r>
              <a:rPr lang="fr-FR" sz="2000" b="1" dirty="0"/>
              <a:t>Logique de la réflexion et de l’action (</a:t>
            </a:r>
            <a:r>
              <a:rPr lang="fr-FR" sz="2000" b="1" dirty="0" err="1"/>
              <a:t>fo</a:t>
            </a:r>
            <a:r>
              <a:rPr lang="fr-FR" sz="2000" b="1" dirty="0"/>
              <a:t> alternée)</a:t>
            </a:r>
          </a:p>
          <a:p>
            <a:pPr marL="971550" lvl="1" indent="-514350">
              <a:buFont typeface="+mj-lt"/>
              <a:buAutoNum type="arabicPeriod"/>
            </a:pPr>
            <a:r>
              <a:rPr lang="fr-FR" sz="2000" b="1" dirty="0"/>
              <a:t>Logique de la réflexion sur l’action (analyse de pratiques)</a:t>
            </a:r>
          </a:p>
          <a:p>
            <a:pPr marL="971550" lvl="1" indent="-514350">
              <a:buFont typeface="+mj-lt"/>
              <a:buAutoNum type="arabicPeriod"/>
            </a:pPr>
            <a:r>
              <a:rPr lang="fr-FR" sz="2000" b="1" dirty="0"/>
              <a:t>Logique réflexion pour l’action (analyse de pratiques)</a:t>
            </a:r>
          </a:p>
          <a:p>
            <a:pPr marL="971550" lvl="1" indent="-514350">
              <a:buFont typeface="+mj-lt"/>
              <a:buAutoNum type="arabicPeriod"/>
            </a:pPr>
            <a:r>
              <a:rPr lang="fr-FR" sz="2000" b="1" dirty="0"/>
              <a:t>Logique de traduction culturelle par rapport à l’action (accompagnement</a:t>
            </a:r>
            <a:r>
              <a:rPr lang="fr-FR" sz="2000" strike="sngStrike" dirty="0"/>
              <a:t>)</a:t>
            </a:r>
          </a:p>
          <a:p>
            <a:pPr marL="971550" lvl="1" indent="-514350">
              <a:buFont typeface="+mj-lt"/>
              <a:buAutoNum type="arabicPeriod"/>
            </a:pPr>
            <a:r>
              <a:rPr lang="fr-FR" sz="2000" strike="sngStrike" dirty="0"/>
              <a:t>Logique d’intégration assimilation (</a:t>
            </a:r>
            <a:r>
              <a:rPr lang="fr-FR" sz="2000" strike="sngStrike" dirty="0" err="1"/>
              <a:t>fo</a:t>
            </a:r>
            <a:r>
              <a:rPr lang="fr-FR" sz="2000" strike="sngStrike" dirty="0"/>
              <a:t> magistrale)</a:t>
            </a:r>
          </a:p>
          <a:p>
            <a:pPr lvl="1"/>
            <a:endParaRPr lang="fr-FR" sz="2000" dirty="0"/>
          </a:p>
          <a:p>
            <a:pPr lvl="1"/>
            <a:r>
              <a:rPr lang="fr-FR" sz="2000" dirty="0"/>
              <a:t>(</a:t>
            </a:r>
            <a:r>
              <a:rPr lang="fr-FR" sz="2000" dirty="0" err="1"/>
              <a:t>Wittorski</a:t>
            </a:r>
            <a:r>
              <a:rPr lang="fr-FR" sz="2000" dirty="0"/>
              <a:t>, 2012)</a:t>
            </a:r>
          </a:p>
        </p:txBody>
      </p:sp>
      <p:sp>
        <p:nvSpPr>
          <p:cNvPr id="2" name="Titre 1">
            <a:extLst>
              <a:ext uri="{FF2B5EF4-FFF2-40B4-BE49-F238E27FC236}">
                <a16:creationId xmlns:a16="http://schemas.microsoft.com/office/drawing/2014/main" id="{01D6D38C-BFD1-27CE-0732-FE54D790A1A5}"/>
              </a:ext>
            </a:extLst>
          </p:cNvPr>
          <p:cNvSpPr txBox="1">
            <a:spLocks/>
          </p:cNvSpPr>
          <p:nvPr/>
        </p:nvSpPr>
        <p:spPr>
          <a:xfrm>
            <a:off x="183161" y="580426"/>
            <a:ext cx="11956301" cy="9998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800" b="1" dirty="0">
                <a:solidFill>
                  <a:schemeClr val="accent1">
                    <a:lumMod val="50000"/>
                  </a:schemeClr>
                </a:solidFill>
              </a:rPr>
              <a:t>5.2. Professionnalisation, compétence et expérience </a:t>
            </a:r>
          </a:p>
        </p:txBody>
      </p:sp>
      <p:grpSp>
        <p:nvGrpSpPr>
          <p:cNvPr id="3" name="Groupe 2">
            <a:extLst>
              <a:ext uri="{FF2B5EF4-FFF2-40B4-BE49-F238E27FC236}">
                <a16:creationId xmlns:a16="http://schemas.microsoft.com/office/drawing/2014/main" id="{88D8574D-4C26-ADA1-3BA4-14411FA90E6D}"/>
              </a:ext>
            </a:extLst>
          </p:cNvPr>
          <p:cNvGrpSpPr/>
          <p:nvPr/>
        </p:nvGrpSpPr>
        <p:grpSpPr>
          <a:xfrm>
            <a:off x="-43544" y="-4101"/>
            <a:ext cx="13640942" cy="748208"/>
            <a:chOff x="-43544" y="-4101"/>
            <a:chExt cx="13640942" cy="748208"/>
          </a:xfrm>
        </p:grpSpPr>
        <p:pic>
          <p:nvPicPr>
            <p:cNvPr id="12" name="Image 11">
              <a:extLst>
                <a:ext uri="{FF2B5EF4-FFF2-40B4-BE49-F238E27FC236}">
                  <a16:creationId xmlns:a16="http://schemas.microsoft.com/office/drawing/2014/main" id="{098FB1CD-C38A-6ABB-D6D9-CFBAD9C518FD}"/>
                </a:ext>
              </a:extLst>
            </p:cNvPr>
            <p:cNvPicPr>
              <a:picLocks noChangeAspect="1"/>
            </p:cNvPicPr>
            <p:nvPr/>
          </p:nvPicPr>
          <p:blipFill>
            <a:blip r:embed="rId4"/>
            <a:stretch>
              <a:fillRect/>
            </a:stretch>
          </p:blipFill>
          <p:spPr>
            <a:xfrm>
              <a:off x="0" y="0"/>
              <a:ext cx="4305901" cy="533474"/>
            </a:xfrm>
            <a:prstGeom prst="rect">
              <a:avLst/>
            </a:prstGeom>
          </p:spPr>
        </p:pic>
        <p:pic>
          <p:nvPicPr>
            <p:cNvPr id="13" name="Picture 2" descr="logo vectoriel Ministère de l'Enseignement supérieur et de la Recherche ...">
              <a:extLst>
                <a:ext uri="{FF2B5EF4-FFF2-40B4-BE49-F238E27FC236}">
                  <a16:creationId xmlns:a16="http://schemas.microsoft.com/office/drawing/2014/main" id="{3A0194FA-8A8F-FC9A-2D60-F8056CF6FC2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05901" y="-4101"/>
              <a:ext cx="1058351" cy="537575"/>
            </a:xfrm>
            <a:prstGeom prst="rect">
              <a:avLst/>
            </a:prstGeom>
            <a:noFill/>
            <a:extLst>
              <a:ext uri="{909E8E84-426E-40DD-AFC4-6F175D3DCCD1}">
                <a14:hiddenFill xmlns:a14="http://schemas.microsoft.com/office/drawing/2010/main">
                  <a:solidFill>
                    <a:srgbClr val="FFFFFF"/>
                  </a:solidFill>
                </a14:hiddenFill>
              </a:ext>
            </a:extLst>
          </p:spPr>
        </p:pic>
        <p:sp>
          <p:nvSpPr>
            <p:cNvPr id="14" name="ZoneTexte 13">
              <a:extLst>
                <a:ext uri="{FF2B5EF4-FFF2-40B4-BE49-F238E27FC236}">
                  <a16:creationId xmlns:a16="http://schemas.microsoft.com/office/drawing/2014/main" id="{2DA2C396-5DCF-572D-B7A1-0FF55FEF0856}"/>
                </a:ext>
              </a:extLst>
            </p:cNvPr>
            <p:cNvSpPr txBox="1"/>
            <p:nvPr/>
          </p:nvSpPr>
          <p:spPr>
            <a:xfrm>
              <a:off x="5407796" y="5443"/>
              <a:ext cx="8189602" cy="738664"/>
            </a:xfrm>
            <a:prstGeom prst="rect">
              <a:avLst/>
            </a:prstGeom>
            <a:noFill/>
          </p:spPr>
          <p:txBody>
            <a:bodyPr wrap="square">
              <a:spAutoFit/>
            </a:bodyPr>
            <a:lstStyle/>
            <a:p>
              <a:r>
                <a:rPr lang="fr-FR" sz="1400" b="1" u="none" strike="noStrike" cap="small" baseline="0" dirty="0">
                  <a:latin typeface="Alegreya"/>
                </a:rPr>
                <a:t>Le rôle des universités dans la professionnalisation                                               </a:t>
              </a:r>
              <a:r>
                <a:rPr lang="fr-FR" sz="1400" u="none" strike="noStrike" cap="small" baseline="0" dirty="0">
                  <a:latin typeface="Alegreya"/>
                </a:rPr>
                <a:t>03/06/2025</a:t>
              </a:r>
              <a:br>
                <a:rPr lang="fr-FR" sz="1400" u="none" strike="noStrike" cap="small" baseline="0" dirty="0">
                  <a:latin typeface="Alegreya"/>
                </a:rPr>
              </a:br>
              <a:r>
                <a:rPr lang="fr-FR" sz="1400" cap="small" dirty="0">
                  <a:latin typeface="Alegreya"/>
                </a:rPr>
                <a:t>Solveig Fernagu &amp; Jean Marc </a:t>
              </a:r>
              <a:r>
                <a:rPr lang="fr-FR" sz="1400" cap="small" dirty="0" err="1">
                  <a:latin typeface="Alegreya"/>
                </a:rPr>
                <a:t>Ogier</a:t>
              </a:r>
              <a:r>
                <a:rPr lang="fr-FR" sz="1400" cap="small" dirty="0">
                  <a:latin typeface="Alegreya"/>
                </a:rPr>
                <a:t>, CESI</a:t>
              </a:r>
            </a:p>
            <a:p>
              <a:endParaRPr lang="fr-FR" sz="1400" cap="small" dirty="0">
                <a:latin typeface="Alegreya"/>
              </a:endParaRPr>
            </a:p>
          </p:txBody>
        </p:sp>
        <p:cxnSp>
          <p:nvCxnSpPr>
            <p:cNvPr id="15" name="Connecteur droit 14">
              <a:extLst>
                <a:ext uri="{FF2B5EF4-FFF2-40B4-BE49-F238E27FC236}">
                  <a16:creationId xmlns:a16="http://schemas.microsoft.com/office/drawing/2014/main" id="{88513570-E583-04AA-3772-1CFA2705BB46}"/>
                </a:ext>
              </a:extLst>
            </p:cNvPr>
            <p:cNvCxnSpPr/>
            <p:nvPr/>
          </p:nvCxnSpPr>
          <p:spPr>
            <a:xfrm>
              <a:off x="-43544" y="533474"/>
              <a:ext cx="12387943" cy="0"/>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86074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1"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4520" y="1770674"/>
            <a:ext cx="11085637" cy="738664"/>
          </a:xfrm>
          <a:prstGeom prst="rect">
            <a:avLst/>
          </a:prstGeom>
        </p:spPr>
        <p:txBody>
          <a:bodyPr wrap="square">
            <a:spAutoFit/>
          </a:bodyPr>
          <a:lstStyle/>
          <a:p>
            <a:pPr marL="285750" indent="-285750">
              <a:buFont typeface="Arial" panose="020B0604020202020204" pitchFamily="34" charset="0"/>
              <a:buChar char="•"/>
            </a:pPr>
            <a:r>
              <a:rPr lang="fr-FR" sz="2400" b="1">
                <a:ea typeface="Cambria" panose="02040503050406030204" pitchFamily="18" charset="0"/>
                <a:cs typeface="Times" panose="02020603050405020304" pitchFamily="18" charset="0"/>
              </a:rPr>
              <a:t>Est-ce parce que l’on se professionnalise que l’on se développe ?</a:t>
            </a:r>
          </a:p>
          <a:p>
            <a:endParaRPr lang="fr-FR">
              <a:ea typeface="Cambria" panose="02040503050406030204" pitchFamily="18" charset="0"/>
              <a:cs typeface="Times" panose="02020603050405020304" pitchFamily="18" charset="0"/>
            </a:endParaRPr>
          </a:p>
        </p:txBody>
      </p:sp>
      <p:sp>
        <p:nvSpPr>
          <p:cNvPr id="2" name="ZoneTexte 1"/>
          <p:cNvSpPr txBox="1"/>
          <p:nvPr/>
        </p:nvSpPr>
        <p:spPr>
          <a:xfrm>
            <a:off x="697832" y="2248439"/>
            <a:ext cx="5702968" cy="707886"/>
          </a:xfrm>
          <a:prstGeom prst="rect">
            <a:avLst/>
          </a:prstGeom>
          <a:noFill/>
        </p:spPr>
        <p:txBody>
          <a:bodyPr wrap="square" rtlCol="0">
            <a:spAutoFit/>
          </a:bodyPr>
          <a:lstStyle/>
          <a:p>
            <a:r>
              <a:rPr lang="fr-FR" sz="2000" dirty="0"/>
              <a:t>Si professionnalisation = pouvoir d’agir</a:t>
            </a:r>
          </a:p>
          <a:p>
            <a:r>
              <a:rPr lang="fr-FR" sz="2000" dirty="0"/>
              <a:t>Alors se professionnaliser = se développer</a:t>
            </a:r>
          </a:p>
        </p:txBody>
      </p:sp>
      <p:sp>
        <p:nvSpPr>
          <p:cNvPr id="3" name="Rectangle 2"/>
          <p:cNvSpPr/>
          <p:nvPr/>
        </p:nvSpPr>
        <p:spPr>
          <a:xfrm>
            <a:off x="368968" y="3189783"/>
            <a:ext cx="11823032" cy="707886"/>
          </a:xfrm>
          <a:prstGeom prst="rect">
            <a:avLst/>
          </a:prstGeom>
        </p:spPr>
        <p:txBody>
          <a:bodyPr wrap="square">
            <a:spAutoFit/>
          </a:bodyPr>
          <a:lstStyle/>
          <a:p>
            <a:pPr marL="342900" indent="-342900">
              <a:buFont typeface="Arial" panose="020B0604020202020204" pitchFamily="34" charset="0"/>
              <a:buChar char="•"/>
            </a:pPr>
            <a:r>
              <a:rPr lang="fr-FR" sz="2000" dirty="0"/>
              <a:t>Il existe une relation étroite entre «professionnalisation» et «développement professionnel» </a:t>
            </a:r>
            <a:br>
              <a:rPr lang="fr-FR" sz="2000" dirty="0"/>
            </a:br>
            <a:r>
              <a:rPr lang="fr-FR" sz="2000" dirty="0"/>
              <a:t>(Fernagu-Oudet, 2006; Jorro et De </a:t>
            </a:r>
            <a:r>
              <a:rPr lang="fr-FR" sz="2000" dirty="0" err="1"/>
              <a:t>Ketele</a:t>
            </a:r>
            <a:r>
              <a:rPr lang="fr-FR" sz="2000" dirty="0"/>
              <a:t>, 2011; Normand et Derouet, 2011; </a:t>
            </a:r>
            <a:r>
              <a:rPr lang="fr-FR" sz="2000" dirty="0" err="1"/>
              <a:t>Wittorski</a:t>
            </a:r>
            <a:r>
              <a:rPr lang="fr-FR" sz="2000" dirty="0"/>
              <a:t>, 2016; Fernagu, 2022).</a:t>
            </a:r>
          </a:p>
        </p:txBody>
      </p:sp>
      <p:sp>
        <p:nvSpPr>
          <p:cNvPr id="9" name="Rectangle 8"/>
          <p:cNvSpPr/>
          <p:nvPr/>
        </p:nvSpPr>
        <p:spPr>
          <a:xfrm>
            <a:off x="314959" y="4131127"/>
            <a:ext cx="10563726" cy="1015663"/>
          </a:xfrm>
          <a:prstGeom prst="rect">
            <a:avLst/>
          </a:prstGeom>
        </p:spPr>
        <p:txBody>
          <a:bodyPr wrap="square">
            <a:spAutoFit/>
          </a:bodyPr>
          <a:lstStyle/>
          <a:p>
            <a:pPr marL="342900" indent="-342900">
              <a:buFont typeface="Arial" panose="020B0604020202020204" pitchFamily="34" charset="0"/>
              <a:buChar char="•"/>
            </a:pPr>
            <a:r>
              <a:rPr lang="fr-FR" sz="2000" dirty="0"/>
              <a:t>Le développement illustre la relation individu-situation et donc une coresponsabilité dans les processus de développement. C’est l’individu qui apprend mais le milieu lui fournit des conditions propices d’apprentissage. (Fernagu, 2022)</a:t>
            </a:r>
          </a:p>
        </p:txBody>
      </p:sp>
      <p:sp>
        <p:nvSpPr>
          <p:cNvPr id="15" name="Titre 1">
            <a:extLst>
              <a:ext uri="{FF2B5EF4-FFF2-40B4-BE49-F238E27FC236}">
                <a16:creationId xmlns:a16="http://schemas.microsoft.com/office/drawing/2014/main" id="{8CFC5ADA-1986-C1FD-59D2-2E6FD0D439A0}"/>
              </a:ext>
            </a:extLst>
          </p:cNvPr>
          <p:cNvSpPr txBox="1">
            <a:spLocks/>
          </p:cNvSpPr>
          <p:nvPr/>
        </p:nvSpPr>
        <p:spPr>
          <a:xfrm>
            <a:off x="183161" y="580426"/>
            <a:ext cx="11956301" cy="9998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600" b="1" dirty="0">
                <a:solidFill>
                  <a:schemeClr val="accent1">
                    <a:lumMod val="50000"/>
                  </a:schemeClr>
                </a:solidFill>
              </a:rPr>
              <a:t>5.3. Professionnalisation et développement</a:t>
            </a:r>
          </a:p>
        </p:txBody>
      </p:sp>
      <p:grpSp>
        <p:nvGrpSpPr>
          <p:cNvPr id="16" name="Groupe 15">
            <a:extLst>
              <a:ext uri="{FF2B5EF4-FFF2-40B4-BE49-F238E27FC236}">
                <a16:creationId xmlns:a16="http://schemas.microsoft.com/office/drawing/2014/main" id="{46FC1C44-35FD-2D9F-8CFF-EB3E13D01EF5}"/>
              </a:ext>
            </a:extLst>
          </p:cNvPr>
          <p:cNvGrpSpPr/>
          <p:nvPr/>
        </p:nvGrpSpPr>
        <p:grpSpPr>
          <a:xfrm>
            <a:off x="-43544" y="-4101"/>
            <a:ext cx="13640942" cy="748208"/>
            <a:chOff x="-43544" y="-4101"/>
            <a:chExt cx="13640942" cy="748208"/>
          </a:xfrm>
        </p:grpSpPr>
        <p:pic>
          <p:nvPicPr>
            <p:cNvPr id="17" name="Image 16">
              <a:extLst>
                <a:ext uri="{FF2B5EF4-FFF2-40B4-BE49-F238E27FC236}">
                  <a16:creationId xmlns:a16="http://schemas.microsoft.com/office/drawing/2014/main" id="{87DB20D6-B440-E6FD-542F-00EAFB891C54}"/>
                </a:ext>
              </a:extLst>
            </p:cNvPr>
            <p:cNvPicPr>
              <a:picLocks noChangeAspect="1"/>
            </p:cNvPicPr>
            <p:nvPr/>
          </p:nvPicPr>
          <p:blipFill>
            <a:blip r:embed="rId3"/>
            <a:stretch>
              <a:fillRect/>
            </a:stretch>
          </p:blipFill>
          <p:spPr>
            <a:xfrm>
              <a:off x="0" y="0"/>
              <a:ext cx="4305901" cy="533474"/>
            </a:xfrm>
            <a:prstGeom prst="rect">
              <a:avLst/>
            </a:prstGeom>
          </p:spPr>
        </p:pic>
        <p:pic>
          <p:nvPicPr>
            <p:cNvPr id="18" name="Picture 2" descr="logo vectoriel Ministère de l'Enseignement supérieur et de la Recherche ...">
              <a:extLst>
                <a:ext uri="{FF2B5EF4-FFF2-40B4-BE49-F238E27FC236}">
                  <a16:creationId xmlns:a16="http://schemas.microsoft.com/office/drawing/2014/main" id="{B26A8896-9CA2-D152-C92C-A59E78335BA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05901" y="-4101"/>
              <a:ext cx="1058351" cy="537575"/>
            </a:xfrm>
            <a:prstGeom prst="rect">
              <a:avLst/>
            </a:prstGeom>
            <a:noFill/>
            <a:extLst>
              <a:ext uri="{909E8E84-426E-40DD-AFC4-6F175D3DCCD1}">
                <a14:hiddenFill xmlns:a14="http://schemas.microsoft.com/office/drawing/2010/main">
                  <a:solidFill>
                    <a:srgbClr val="FFFFFF"/>
                  </a:solidFill>
                </a14:hiddenFill>
              </a:ext>
            </a:extLst>
          </p:spPr>
        </p:pic>
        <p:sp>
          <p:nvSpPr>
            <p:cNvPr id="19" name="ZoneTexte 18">
              <a:extLst>
                <a:ext uri="{FF2B5EF4-FFF2-40B4-BE49-F238E27FC236}">
                  <a16:creationId xmlns:a16="http://schemas.microsoft.com/office/drawing/2014/main" id="{A836C6C9-E447-E2A7-95F9-37495546906C}"/>
                </a:ext>
              </a:extLst>
            </p:cNvPr>
            <p:cNvSpPr txBox="1"/>
            <p:nvPr/>
          </p:nvSpPr>
          <p:spPr>
            <a:xfrm>
              <a:off x="5407796" y="5443"/>
              <a:ext cx="8189602" cy="738664"/>
            </a:xfrm>
            <a:prstGeom prst="rect">
              <a:avLst/>
            </a:prstGeom>
            <a:noFill/>
          </p:spPr>
          <p:txBody>
            <a:bodyPr wrap="square">
              <a:spAutoFit/>
            </a:bodyPr>
            <a:lstStyle/>
            <a:p>
              <a:r>
                <a:rPr lang="fr-FR" sz="1400" b="1" u="none" strike="noStrike" cap="small" baseline="0" dirty="0">
                  <a:latin typeface="Alegreya"/>
                </a:rPr>
                <a:t>Le rôle des universités dans la professionnalisation                                               </a:t>
              </a:r>
              <a:r>
                <a:rPr lang="fr-FR" sz="1400" u="none" strike="noStrike" cap="small" baseline="0" dirty="0">
                  <a:latin typeface="Alegreya"/>
                </a:rPr>
                <a:t>03/06/2025</a:t>
              </a:r>
              <a:br>
                <a:rPr lang="fr-FR" sz="1400" u="none" strike="noStrike" cap="small" baseline="0" dirty="0">
                  <a:latin typeface="Alegreya"/>
                </a:rPr>
              </a:br>
              <a:r>
                <a:rPr lang="fr-FR" sz="1400" cap="small" dirty="0">
                  <a:latin typeface="Alegreya"/>
                </a:rPr>
                <a:t>Solveig Fernagu &amp; Jean Marc </a:t>
              </a:r>
              <a:r>
                <a:rPr lang="fr-FR" sz="1400" cap="small" dirty="0" err="1">
                  <a:latin typeface="Alegreya"/>
                </a:rPr>
                <a:t>Ogier</a:t>
              </a:r>
              <a:r>
                <a:rPr lang="fr-FR" sz="1400" cap="small" dirty="0">
                  <a:latin typeface="Alegreya"/>
                </a:rPr>
                <a:t>, CESI</a:t>
              </a:r>
            </a:p>
            <a:p>
              <a:endParaRPr lang="fr-FR" sz="1400" cap="small" dirty="0">
                <a:latin typeface="Alegreya"/>
              </a:endParaRPr>
            </a:p>
          </p:txBody>
        </p:sp>
        <p:cxnSp>
          <p:nvCxnSpPr>
            <p:cNvPr id="20" name="Connecteur droit 19">
              <a:extLst>
                <a:ext uri="{FF2B5EF4-FFF2-40B4-BE49-F238E27FC236}">
                  <a16:creationId xmlns:a16="http://schemas.microsoft.com/office/drawing/2014/main" id="{D8A7DE31-60AD-769A-9247-7F83B5974E63}"/>
                </a:ext>
              </a:extLst>
            </p:cNvPr>
            <p:cNvCxnSpPr/>
            <p:nvPr/>
          </p:nvCxnSpPr>
          <p:spPr>
            <a:xfrm>
              <a:off x="-43544" y="533474"/>
              <a:ext cx="12387943" cy="0"/>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10025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a:extLst>
              <a:ext uri="{FF2B5EF4-FFF2-40B4-BE49-F238E27FC236}">
                <a16:creationId xmlns:a16="http://schemas.microsoft.com/office/drawing/2014/main" id="{AEB97407-0486-5346-D661-1E3875F5F246}"/>
              </a:ext>
            </a:extLst>
          </p:cNvPr>
          <p:cNvPicPr>
            <a:picLocks noGrp="1" noChangeAspect="1"/>
          </p:cNvPicPr>
          <p:nvPr>
            <p:ph idx="1"/>
          </p:nvPr>
        </p:nvPicPr>
        <p:blipFill rotWithShape="1">
          <a:blip r:embed="rId3"/>
          <a:srcRect l="555" r="1634"/>
          <a:stretch/>
        </p:blipFill>
        <p:spPr>
          <a:xfrm>
            <a:off x="469231" y="1607643"/>
            <a:ext cx="7688180" cy="5133677"/>
          </a:xfrm>
        </p:spPr>
      </p:pic>
      <p:sp>
        <p:nvSpPr>
          <p:cNvPr id="2" name="Titre 1">
            <a:extLst>
              <a:ext uri="{FF2B5EF4-FFF2-40B4-BE49-F238E27FC236}">
                <a16:creationId xmlns:a16="http://schemas.microsoft.com/office/drawing/2014/main" id="{077D4E0F-7733-0AFF-A9E2-3CBCF4F3C7B2}"/>
              </a:ext>
            </a:extLst>
          </p:cNvPr>
          <p:cNvSpPr txBox="1">
            <a:spLocks/>
          </p:cNvSpPr>
          <p:nvPr/>
        </p:nvSpPr>
        <p:spPr>
          <a:xfrm>
            <a:off x="183161" y="580426"/>
            <a:ext cx="11956301" cy="9998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800" b="1" dirty="0">
                <a:solidFill>
                  <a:schemeClr val="accent1">
                    <a:lumMod val="50000"/>
                  </a:schemeClr>
                </a:solidFill>
              </a:rPr>
              <a:t>5.3. Professionnalisation et développement </a:t>
            </a:r>
            <a:r>
              <a:rPr lang="fr-FR" sz="2800" dirty="0">
                <a:solidFill>
                  <a:schemeClr val="accent1">
                    <a:lumMod val="50000"/>
                  </a:schemeClr>
                </a:solidFill>
              </a:rPr>
              <a:t>(</a:t>
            </a:r>
            <a:r>
              <a:rPr lang="fr-FR" sz="2000" dirty="0" err="1">
                <a:solidFill>
                  <a:schemeClr val="accent1">
                    <a:lumMod val="50000"/>
                  </a:schemeClr>
                </a:solidFill>
              </a:rPr>
              <a:t>Wittorski</a:t>
            </a:r>
            <a:r>
              <a:rPr lang="fr-FR" sz="2000" dirty="0">
                <a:solidFill>
                  <a:schemeClr val="accent1">
                    <a:lumMod val="50000"/>
                  </a:schemeClr>
                </a:solidFill>
              </a:rPr>
              <a:t>, 2007</a:t>
            </a:r>
            <a:r>
              <a:rPr lang="fr-FR" sz="2800" dirty="0">
                <a:solidFill>
                  <a:schemeClr val="accent1">
                    <a:lumMod val="50000"/>
                  </a:schemeClr>
                </a:solidFill>
              </a:rPr>
              <a:t>)</a:t>
            </a:r>
          </a:p>
        </p:txBody>
      </p:sp>
      <p:grpSp>
        <p:nvGrpSpPr>
          <p:cNvPr id="3" name="Groupe 2">
            <a:extLst>
              <a:ext uri="{FF2B5EF4-FFF2-40B4-BE49-F238E27FC236}">
                <a16:creationId xmlns:a16="http://schemas.microsoft.com/office/drawing/2014/main" id="{5F1A56F6-0844-C23D-21A9-17CC79C353B3}"/>
              </a:ext>
            </a:extLst>
          </p:cNvPr>
          <p:cNvGrpSpPr/>
          <p:nvPr/>
        </p:nvGrpSpPr>
        <p:grpSpPr>
          <a:xfrm>
            <a:off x="-43544" y="-4101"/>
            <a:ext cx="13640942" cy="748208"/>
            <a:chOff x="-43544" y="-4101"/>
            <a:chExt cx="13640942" cy="748208"/>
          </a:xfrm>
        </p:grpSpPr>
        <p:pic>
          <p:nvPicPr>
            <p:cNvPr id="9" name="Image 8">
              <a:extLst>
                <a:ext uri="{FF2B5EF4-FFF2-40B4-BE49-F238E27FC236}">
                  <a16:creationId xmlns:a16="http://schemas.microsoft.com/office/drawing/2014/main" id="{B5181E8D-6722-5B17-2422-4E883ECBFFE3}"/>
                </a:ext>
              </a:extLst>
            </p:cNvPr>
            <p:cNvPicPr>
              <a:picLocks noChangeAspect="1"/>
            </p:cNvPicPr>
            <p:nvPr/>
          </p:nvPicPr>
          <p:blipFill>
            <a:blip r:embed="rId4"/>
            <a:stretch>
              <a:fillRect/>
            </a:stretch>
          </p:blipFill>
          <p:spPr>
            <a:xfrm>
              <a:off x="0" y="0"/>
              <a:ext cx="4305901" cy="533474"/>
            </a:xfrm>
            <a:prstGeom prst="rect">
              <a:avLst/>
            </a:prstGeom>
          </p:spPr>
        </p:pic>
        <p:pic>
          <p:nvPicPr>
            <p:cNvPr id="10" name="Picture 2" descr="logo vectoriel Ministère de l'Enseignement supérieur et de la Recherche ...">
              <a:extLst>
                <a:ext uri="{FF2B5EF4-FFF2-40B4-BE49-F238E27FC236}">
                  <a16:creationId xmlns:a16="http://schemas.microsoft.com/office/drawing/2014/main" id="{175138DB-E924-E7A6-30D5-BD479F76DBC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05901" y="-4101"/>
              <a:ext cx="1058351" cy="537575"/>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a:extLst>
                <a:ext uri="{FF2B5EF4-FFF2-40B4-BE49-F238E27FC236}">
                  <a16:creationId xmlns:a16="http://schemas.microsoft.com/office/drawing/2014/main" id="{009D6304-F714-00ED-6468-FE62E4B0411A}"/>
                </a:ext>
              </a:extLst>
            </p:cNvPr>
            <p:cNvSpPr txBox="1"/>
            <p:nvPr/>
          </p:nvSpPr>
          <p:spPr>
            <a:xfrm>
              <a:off x="5407796" y="5443"/>
              <a:ext cx="8189602" cy="738664"/>
            </a:xfrm>
            <a:prstGeom prst="rect">
              <a:avLst/>
            </a:prstGeom>
            <a:noFill/>
          </p:spPr>
          <p:txBody>
            <a:bodyPr wrap="square">
              <a:spAutoFit/>
            </a:bodyPr>
            <a:lstStyle/>
            <a:p>
              <a:r>
                <a:rPr lang="fr-FR" sz="1400" b="1" u="none" strike="noStrike" cap="small" baseline="0" dirty="0">
                  <a:latin typeface="Alegreya"/>
                </a:rPr>
                <a:t>Le rôle des universités dans la professionnalisation                                               </a:t>
              </a:r>
              <a:r>
                <a:rPr lang="fr-FR" sz="1400" u="none" strike="noStrike" cap="small" baseline="0" dirty="0">
                  <a:latin typeface="Alegreya"/>
                </a:rPr>
                <a:t>03/06/2025</a:t>
              </a:r>
              <a:br>
                <a:rPr lang="fr-FR" sz="1400" u="none" strike="noStrike" cap="small" baseline="0" dirty="0">
                  <a:latin typeface="Alegreya"/>
                </a:rPr>
              </a:br>
              <a:r>
                <a:rPr lang="fr-FR" sz="1400" cap="small" dirty="0">
                  <a:latin typeface="Alegreya"/>
                </a:rPr>
                <a:t>Solveig Fernagu &amp; Jean Marc </a:t>
              </a:r>
              <a:r>
                <a:rPr lang="fr-FR" sz="1400" cap="small" dirty="0" err="1">
                  <a:latin typeface="Alegreya"/>
                </a:rPr>
                <a:t>Ogier</a:t>
              </a:r>
              <a:r>
                <a:rPr lang="fr-FR" sz="1400" cap="small" dirty="0">
                  <a:latin typeface="Alegreya"/>
                </a:rPr>
                <a:t>, CESI</a:t>
              </a:r>
            </a:p>
            <a:p>
              <a:endParaRPr lang="fr-FR" sz="1400" cap="small" dirty="0">
                <a:latin typeface="Alegreya"/>
              </a:endParaRPr>
            </a:p>
          </p:txBody>
        </p:sp>
        <p:cxnSp>
          <p:nvCxnSpPr>
            <p:cNvPr id="12" name="Connecteur droit 11">
              <a:extLst>
                <a:ext uri="{FF2B5EF4-FFF2-40B4-BE49-F238E27FC236}">
                  <a16:creationId xmlns:a16="http://schemas.microsoft.com/office/drawing/2014/main" id="{132C197F-1FCB-33C5-F84B-D6963C6232A5}"/>
                </a:ext>
              </a:extLst>
            </p:cNvPr>
            <p:cNvCxnSpPr/>
            <p:nvPr/>
          </p:nvCxnSpPr>
          <p:spPr>
            <a:xfrm>
              <a:off x="-43544" y="533474"/>
              <a:ext cx="12387943" cy="0"/>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53376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llipse 6">
            <a:extLst>
              <a:ext uri="{FF2B5EF4-FFF2-40B4-BE49-F238E27FC236}">
                <a16:creationId xmlns:a16="http://schemas.microsoft.com/office/drawing/2014/main" id="{60408237-E7F6-9474-E94A-DAFB1E5082D5}"/>
              </a:ext>
            </a:extLst>
          </p:cNvPr>
          <p:cNvSpPr/>
          <p:nvPr/>
        </p:nvSpPr>
        <p:spPr>
          <a:xfrm>
            <a:off x="6917635" y="5327374"/>
            <a:ext cx="1431234" cy="463825"/>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llipse 4">
            <a:extLst>
              <a:ext uri="{FF2B5EF4-FFF2-40B4-BE49-F238E27FC236}">
                <a16:creationId xmlns:a16="http://schemas.microsoft.com/office/drawing/2014/main" id="{6A14591F-87A9-5A4C-B70C-876D5FFDAD19}"/>
              </a:ext>
            </a:extLst>
          </p:cNvPr>
          <p:cNvSpPr/>
          <p:nvPr/>
        </p:nvSpPr>
        <p:spPr>
          <a:xfrm>
            <a:off x="4346712" y="3962400"/>
            <a:ext cx="3147391" cy="669233"/>
          </a:xfrm>
          <a:prstGeom prst="ellipse">
            <a:avLst/>
          </a:prstGeom>
          <a:solidFill>
            <a:schemeClr val="bg1"/>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llipse 3">
            <a:extLst>
              <a:ext uri="{FF2B5EF4-FFF2-40B4-BE49-F238E27FC236}">
                <a16:creationId xmlns:a16="http://schemas.microsoft.com/office/drawing/2014/main" id="{0E040FDF-6568-D68E-E48D-F2A5358E9759}"/>
              </a:ext>
            </a:extLst>
          </p:cNvPr>
          <p:cNvSpPr/>
          <p:nvPr/>
        </p:nvSpPr>
        <p:spPr>
          <a:xfrm>
            <a:off x="4439478" y="4094922"/>
            <a:ext cx="2968486" cy="397564"/>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llipse 2">
            <a:extLst>
              <a:ext uri="{FF2B5EF4-FFF2-40B4-BE49-F238E27FC236}">
                <a16:creationId xmlns:a16="http://schemas.microsoft.com/office/drawing/2014/main" id="{F9EA67E3-7C6C-FC88-3752-B2DD432711DF}"/>
              </a:ext>
            </a:extLst>
          </p:cNvPr>
          <p:cNvSpPr/>
          <p:nvPr/>
        </p:nvSpPr>
        <p:spPr>
          <a:xfrm>
            <a:off x="4346713" y="4141304"/>
            <a:ext cx="3160643" cy="351182"/>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llipse 1">
            <a:extLst>
              <a:ext uri="{FF2B5EF4-FFF2-40B4-BE49-F238E27FC236}">
                <a16:creationId xmlns:a16="http://schemas.microsoft.com/office/drawing/2014/main" id="{FB5A6B30-EACE-59A6-53A8-DD650DB80E8B}"/>
              </a:ext>
            </a:extLst>
          </p:cNvPr>
          <p:cNvSpPr/>
          <p:nvPr/>
        </p:nvSpPr>
        <p:spPr>
          <a:xfrm>
            <a:off x="4664764" y="2908851"/>
            <a:ext cx="2835965" cy="483704"/>
          </a:xfrm>
          <a:prstGeom prst="ellipse">
            <a:avLst/>
          </a:prstGeom>
          <a:solidFill>
            <a:schemeClr val="bg1"/>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p:cNvSpPr/>
          <p:nvPr/>
        </p:nvSpPr>
        <p:spPr>
          <a:xfrm>
            <a:off x="842036" y="2948443"/>
            <a:ext cx="10327161" cy="1015663"/>
          </a:xfrm>
          <a:prstGeom prst="rect">
            <a:avLst/>
          </a:prstGeom>
        </p:spPr>
        <p:txBody>
          <a:bodyPr wrap="square">
            <a:spAutoFit/>
          </a:bodyPr>
          <a:lstStyle/>
          <a:p>
            <a:r>
              <a:rPr lang="fr-FR" sz="2000" dirty="0"/>
              <a:t>« La professionnalisation est d'abord une question de posture, une capacité à adopter une attitude réfléchie et adaptée face aux diverses situations d'enseignement. Elle repose sur une démarche active de questionnement et de remise en cause des pratiques »  (Perrenoud, 2004)</a:t>
            </a:r>
          </a:p>
        </p:txBody>
      </p:sp>
      <p:sp>
        <p:nvSpPr>
          <p:cNvPr id="8" name="Rectangle 7"/>
          <p:cNvSpPr/>
          <p:nvPr/>
        </p:nvSpPr>
        <p:spPr>
          <a:xfrm>
            <a:off x="848662" y="1703035"/>
            <a:ext cx="10319951" cy="1015663"/>
          </a:xfrm>
          <a:prstGeom prst="rect">
            <a:avLst/>
          </a:prstGeom>
        </p:spPr>
        <p:txBody>
          <a:bodyPr wrap="square" lIns="91440" tIns="45720" rIns="91440" bIns="45720" anchor="t">
            <a:spAutoFit/>
          </a:bodyPr>
          <a:lstStyle/>
          <a:p>
            <a:r>
              <a:rPr lang="fr-FR" sz="2000" dirty="0"/>
              <a:t>La </a:t>
            </a:r>
            <a:r>
              <a:rPr lang="fr-FR" sz="2000" b="1" dirty="0"/>
              <a:t>posture professionnelle</a:t>
            </a:r>
            <a:r>
              <a:rPr lang="fr-FR" sz="2000" dirty="0"/>
              <a:t> est </a:t>
            </a:r>
            <a:r>
              <a:rPr lang="fr-FR" sz="2000" b="1" dirty="0"/>
              <a:t>fondamentale dans le processus de professionnalisation</a:t>
            </a:r>
            <a:r>
              <a:rPr lang="fr-FR" sz="2000" dirty="0"/>
              <a:t>, car elle regroupe à la fois des </a:t>
            </a:r>
            <a:r>
              <a:rPr lang="fr-FR" sz="2000" b="1" dirty="0"/>
              <a:t>attitudes, des comportements, de croyances et des valeurs</a:t>
            </a:r>
            <a:r>
              <a:rPr lang="fr-FR" sz="2000" dirty="0"/>
              <a:t> qui influencent les actions professionnelles. Elle reflète l’engagement à faire et à être.</a:t>
            </a:r>
          </a:p>
        </p:txBody>
      </p:sp>
      <p:sp>
        <p:nvSpPr>
          <p:cNvPr id="13" name="Rectangle 12"/>
          <p:cNvSpPr/>
          <p:nvPr/>
        </p:nvSpPr>
        <p:spPr>
          <a:xfrm>
            <a:off x="848662" y="4120657"/>
            <a:ext cx="10327161" cy="1015663"/>
          </a:xfrm>
          <a:prstGeom prst="rect">
            <a:avLst/>
          </a:prstGeom>
          <a:ln>
            <a:noFill/>
          </a:ln>
        </p:spPr>
        <p:txBody>
          <a:bodyPr wrap="square">
            <a:spAutoFit/>
          </a:bodyPr>
          <a:lstStyle/>
          <a:p>
            <a:r>
              <a:rPr lang="fr-FR" sz="2000" dirty="0"/>
              <a:t>« La professionnalisation suppose une posture professionnelle qui reflète une prise de responsabilité dans l'exercice du métier, mais aussi la capacité à adapter ses actions en fonction des réalités du terrain »  (Gagné et Richard, 2012)</a:t>
            </a:r>
          </a:p>
        </p:txBody>
      </p:sp>
      <p:sp>
        <p:nvSpPr>
          <p:cNvPr id="14" name="Rectangle 13"/>
          <p:cNvSpPr/>
          <p:nvPr/>
        </p:nvSpPr>
        <p:spPr>
          <a:xfrm>
            <a:off x="848662" y="5407723"/>
            <a:ext cx="10937789" cy="1015663"/>
          </a:xfrm>
          <a:prstGeom prst="rect">
            <a:avLst/>
          </a:prstGeom>
          <a:ln>
            <a:noFill/>
          </a:ln>
        </p:spPr>
        <p:txBody>
          <a:bodyPr wrap="square">
            <a:spAutoFit/>
          </a:bodyPr>
          <a:lstStyle/>
          <a:p>
            <a:r>
              <a:rPr lang="fr-FR" sz="2000" dirty="0"/>
              <a:t>« La professionnalisation implique que l'enseignant adopte une posture qui permette de créer une relation pédagogique authentique, fondée sur l'écoute, l'adaptabilité et l'engagement dans son rôle » (Develay, 2003)</a:t>
            </a:r>
          </a:p>
        </p:txBody>
      </p:sp>
      <p:sp>
        <p:nvSpPr>
          <p:cNvPr id="9" name="Titre 1">
            <a:extLst>
              <a:ext uri="{FF2B5EF4-FFF2-40B4-BE49-F238E27FC236}">
                <a16:creationId xmlns:a16="http://schemas.microsoft.com/office/drawing/2014/main" id="{3754B05D-99E9-9DC1-195F-74D0AABBDA25}"/>
              </a:ext>
            </a:extLst>
          </p:cNvPr>
          <p:cNvSpPr txBox="1">
            <a:spLocks/>
          </p:cNvSpPr>
          <p:nvPr/>
        </p:nvSpPr>
        <p:spPr>
          <a:xfrm>
            <a:off x="183161" y="580426"/>
            <a:ext cx="11956301" cy="9998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600" b="1" dirty="0">
                <a:solidFill>
                  <a:schemeClr val="accent1">
                    <a:lumMod val="50000"/>
                  </a:schemeClr>
                </a:solidFill>
              </a:rPr>
              <a:t>5.4. Professionnalisation et posture </a:t>
            </a:r>
          </a:p>
        </p:txBody>
      </p:sp>
      <p:grpSp>
        <p:nvGrpSpPr>
          <p:cNvPr id="15" name="Groupe 14">
            <a:extLst>
              <a:ext uri="{FF2B5EF4-FFF2-40B4-BE49-F238E27FC236}">
                <a16:creationId xmlns:a16="http://schemas.microsoft.com/office/drawing/2014/main" id="{3272F470-06F4-629D-0B18-65A3FD1CD24F}"/>
              </a:ext>
            </a:extLst>
          </p:cNvPr>
          <p:cNvGrpSpPr/>
          <p:nvPr/>
        </p:nvGrpSpPr>
        <p:grpSpPr>
          <a:xfrm>
            <a:off x="-43544" y="-4101"/>
            <a:ext cx="13640942" cy="748208"/>
            <a:chOff x="-43544" y="-4101"/>
            <a:chExt cx="13640942" cy="748208"/>
          </a:xfrm>
        </p:grpSpPr>
        <p:pic>
          <p:nvPicPr>
            <p:cNvPr id="16" name="Image 15">
              <a:extLst>
                <a:ext uri="{FF2B5EF4-FFF2-40B4-BE49-F238E27FC236}">
                  <a16:creationId xmlns:a16="http://schemas.microsoft.com/office/drawing/2014/main" id="{9E7151A0-2C6E-46F7-8175-E03305739804}"/>
                </a:ext>
              </a:extLst>
            </p:cNvPr>
            <p:cNvPicPr>
              <a:picLocks noChangeAspect="1"/>
            </p:cNvPicPr>
            <p:nvPr/>
          </p:nvPicPr>
          <p:blipFill>
            <a:blip r:embed="rId3"/>
            <a:stretch>
              <a:fillRect/>
            </a:stretch>
          </p:blipFill>
          <p:spPr>
            <a:xfrm>
              <a:off x="0" y="0"/>
              <a:ext cx="4305901" cy="533474"/>
            </a:xfrm>
            <a:prstGeom prst="rect">
              <a:avLst/>
            </a:prstGeom>
          </p:spPr>
        </p:pic>
        <p:pic>
          <p:nvPicPr>
            <p:cNvPr id="17" name="Picture 2" descr="logo vectoriel Ministère de l'Enseignement supérieur et de la Recherche ...">
              <a:extLst>
                <a:ext uri="{FF2B5EF4-FFF2-40B4-BE49-F238E27FC236}">
                  <a16:creationId xmlns:a16="http://schemas.microsoft.com/office/drawing/2014/main" id="{D9B90BA1-84B4-3F17-A483-2C74EDB64C1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05901" y="-4101"/>
              <a:ext cx="1058351" cy="537575"/>
            </a:xfrm>
            <a:prstGeom prst="rect">
              <a:avLst/>
            </a:prstGeom>
            <a:noFill/>
            <a:extLst>
              <a:ext uri="{909E8E84-426E-40DD-AFC4-6F175D3DCCD1}">
                <a14:hiddenFill xmlns:a14="http://schemas.microsoft.com/office/drawing/2010/main">
                  <a:solidFill>
                    <a:srgbClr val="FFFFFF"/>
                  </a:solidFill>
                </a14:hiddenFill>
              </a:ext>
            </a:extLst>
          </p:spPr>
        </p:pic>
        <p:sp>
          <p:nvSpPr>
            <p:cNvPr id="18" name="ZoneTexte 17">
              <a:extLst>
                <a:ext uri="{FF2B5EF4-FFF2-40B4-BE49-F238E27FC236}">
                  <a16:creationId xmlns:a16="http://schemas.microsoft.com/office/drawing/2014/main" id="{45A11BC3-9495-320B-69C8-E775B056573A}"/>
                </a:ext>
              </a:extLst>
            </p:cNvPr>
            <p:cNvSpPr txBox="1"/>
            <p:nvPr/>
          </p:nvSpPr>
          <p:spPr>
            <a:xfrm>
              <a:off x="5407796" y="5443"/>
              <a:ext cx="8189602" cy="738664"/>
            </a:xfrm>
            <a:prstGeom prst="rect">
              <a:avLst/>
            </a:prstGeom>
            <a:noFill/>
          </p:spPr>
          <p:txBody>
            <a:bodyPr wrap="square">
              <a:spAutoFit/>
            </a:bodyPr>
            <a:lstStyle/>
            <a:p>
              <a:r>
                <a:rPr lang="fr-FR" sz="1400" b="1" u="none" strike="noStrike" cap="small" baseline="0" dirty="0">
                  <a:latin typeface="Alegreya"/>
                </a:rPr>
                <a:t>Le rôle des universités dans la professionnalisation                                               </a:t>
              </a:r>
              <a:r>
                <a:rPr lang="fr-FR" sz="1400" u="none" strike="noStrike" cap="small" baseline="0" dirty="0">
                  <a:latin typeface="Alegreya"/>
                </a:rPr>
                <a:t>03/06/2025</a:t>
              </a:r>
              <a:br>
                <a:rPr lang="fr-FR" sz="1400" u="none" strike="noStrike" cap="small" baseline="0" dirty="0">
                  <a:latin typeface="Alegreya"/>
                </a:rPr>
              </a:br>
              <a:r>
                <a:rPr lang="fr-FR" sz="1400" cap="small" dirty="0">
                  <a:latin typeface="Alegreya"/>
                </a:rPr>
                <a:t>Solveig Fernagu &amp; Jean Marc </a:t>
              </a:r>
              <a:r>
                <a:rPr lang="fr-FR" sz="1400" cap="small" dirty="0" err="1">
                  <a:latin typeface="Alegreya"/>
                </a:rPr>
                <a:t>Ogier</a:t>
              </a:r>
              <a:r>
                <a:rPr lang="fr-FR" sz="1400" cap="small" dirty="0">
                  <a:latin typeface="Alegreya"/>
                </a:rPr>
                <a:t>, CESI</a:t>
              </a:r>
            </a:p>
            <a:p>
              <a:endParaRPr lang="fr-FR" sz="1400" cap="small" dirty="0">
                <a:latin typeface="Alegreya"/>
              </a:endParaRPr>
            </a:p>
          </p:txBody>
        </p:sp>
        <p:cxnSp>
          <p:nvCxnSpPr>
            <p:cNvPr id="19" name="Connecteur droit 18">
              <a:extLst>
                <a:ext uri="{FF2B5EF4-FFF2-40B4-BE49-F238E27FC236}">
                  <a16:creationId xmlns:a16="http://schemas.microsoft.com/office/drawing/2014/main" id="{934812B6-11EB-67D5-1553-620E01D6C9DC}"/>
                </a:ext>
              </a:extLst>
            </p:cNvPr>
            <p:cNvCxnSpPr/>
            <p:nvPr/>
          </p:nvCxnSpPr>
          <p:spPr>
            <a:xfrm>
              <a:off x="-43544" y="533474"/>
              <a:ext cx="12387943" cy="0"/>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85996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2" grpId="0" animBg="1"/>
      <p:bldP spid="6" grpId="0"/>
      <p:bldP spid="13" grpId="0"/>
      <p:bldP spid="1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a:extLst>
              <a:ext uri="{FF2B5EF4-FFF2-40B4-BE49-F238E27FC236}">
                <a16:creationId xmlns:a16="http://schemas.microsoft.com/office/drawing/2014/main" id="{E95669F4-E3D5-FCC6-5772-3A16E3055691}"/>
              </a:ext>
            </a:extLst>
          </p:cNvPr>
          <p:cNvPicPr>
            <a:picLocks noGrp="1" noChangeAspect="1"/>
          </p:cNvPicPr>
          <p:nvPr>
            <p:ph idx="1"/>
          </p:nvPr>
        </p:nvPicPr>
        <p:blipFill>
          <a:blip r:embed="rId3"/>
          <a:stretch>
            <a:fillRect/>
          </a:stretch>
        </p:blipFill>
        <p:spPr>
          <a:xfrm>
            <a:off x="457200" y="1344679"/>
            <a:ext cx="10907485" cy="5121049"/>
          </a:xfrm>
          <a:prstGeom prst="rect">
            <a:avLst/>
          </a:prstGeom>
        </p:spPr>
      </p:pic>
      <p:sp>
        <p:nvSpPr>
          <p:cNvPr id="5" name="ZoneTexte 4">
            <a:extLst>
              <a:ext uri="{FF2B5EF4-FFF2-40B4-BE49-F238E27FC236}">
                <a16:creationId xmlns:a16="http://schemas.microsoft.com/office/drawing/2014/main" id="{872F2E4E-CC28-D0EF-8F8F-37D3C606EACA}"/>
              </a:ext>
            </a:extLst>
          </p:cNvPr>
          <p:cNvSpPr txBox="1"/>
          <p:nvPr/>
        </p:nvSpPr>
        <p:spPr>
          <a:xfrm>
            <a:off x="217714" y="6422571"/>
            <a:ext cx="9527480" cy="553998"/>
          </a:xfrm>
          <a:prstGeom prst="rect">
            <a:avLst/>
          </a:prstGeom>
          <a:noFill/>
        </p:spPr>
        <p:txBody>
          <a:bodyPr wrap="none" rtlCol="0">
            <a:spAutoFit/>
          </a:bodyPr>
          <a:lstStyle/>
          <a:p>
            <a:r>
              <a:rPr lang="fr-FR" sz="1200" dirty="0"/>
              <a:t>Extrait de la thèse de </a:t>
            </a:r>
            <a:r>
              <a:rPr lang="fr-FR" sz="1200" dirty="0">
                <a:solidFill>
                  <a:srgbClr val="000000"/>
                </a:solidFill>
                <a:latin typeface="Helvetica" pitchFamily="2" charset="0"/>
              </a:rPr>
              <a:t>Marie Bluteau. </a:t>
            </a:r>
            <a:r>
              <a:rPr lang="fr-FR" sz="1200" i="1" dirty="0">
                <a:solidFill>
                  <a:srgbClr val="000000"/>
                </a:solidFill>
                <a:latin typeface="Helvetica" pitchFamily="2" charset="0"/>
              </a:rPr>
              <a:t>Penser la mise en capacité à relier les situations de l’alternance. Education</a:t>
            </a:r>
            <a:r>
              <a:rPr lang="fr-FR" sz="1200" dirty="0">
                <a:solidFill>
                  <a:srgbClr val="000000"/>
                </a:solidFill>
                <a:latin typeface="Helvetica" pitchFamily="2" charset="0"/>
              </a:rPr>
              <a:t>. HESAM Université, 2024.</a:t>
            </a:r>
          </a:p>
          <a:p>
            <a:endParaRPr lang="fr-FR" dirty="0"/>
          </a:p>
        </p:txBody>
      </p:sp>
      <p:sp>
        <p:nvSpPr>
          <p:cNvPr id="7" name="Titre 1">
            <a:extLst>
              <a:ext uri="{FF2B5EF4-FFF2-40B4-BE49-F238E27FC236}">
                <a16:creationId xmlns:a16="http://schemas.microsoft.com/office/drawing/2014/main" id="{2FF8C4BC-6AEB-C147-3CDF-1740F1234EA0}"/>
              </a:ext>
            </a:extLst>
          </p:cNvPr>
          <p:cNvSpPr txBox="1">
            <a:spLocks/>
          </p:cNvSpPr>
          <p:nvPr/>
        </p:nvSpPr>
        <p:spPr>
          <a:xfrm>
            <a:off x="183161" y="580426"/>
            <a:ext cx="11956301" cy="9998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800" b="1" dirty="0">
                <a:solidFill>
                  <a:schemeClr val="accent1">
                    <a:lumMod val="50000"/>
                  </a:schemeClr>
                </a:solidFill>
              </a:rPr>
              <a:t>5.4. Professionnalisation et posture </a:t>
            </a:r>
            <a:r>
              <a:rPr lang="fr-FR" sz="2000" dirty="0">
                <a:solidFill>
                  <a:schemeClr val="accent1">
                    <a:lumMod val="50000"/>
                  </a:schemeClr>
                </a:solidFill>
              </a:rPr>
              <a:t>(Bluteau, 2024; Bluteau et Fernagu, 2025) </a:t>
            </a:r>
          </a:p>
        </p:txBody>
      </p:sp>
      <p:grpSp>
        <p:nvGrpSpPr>
          <p:cNvPr id="8" name="Groupe 7">
            <a:extLst>
              <a:ext uri="{FF2B5EF4-FFF2-40B4-BE49-F238E27FC236}">
                <a16:creationId xmlns:a16="http://schemas.microsoft.com/office/drawing/2014/main" id="{A0A36A47-2241-F5B3-6D57-88984159B92C}"/>
              </a:ext>
            </a:extLst>
          </p:cNvPr>
          <p:cNvGrpSpPr/>
          <p:nvPr/>
        </p:nvGrpSpPr>
        <p:grpSpPr>
          <a:xfrm>
            <a:off x="-43544" y="-4101"/>
            <a:ext cx="13640942" cy="748208"/>
            <a:chOff x="-43544" y="-4101"/>
            <a:chExt cx="13640942" cy="748208"/>
          </a:xfrm>
        </p:grpSpPr>
        <p:pic>
          <p:nvPicPr>
            <p:cNvPr id="9" name="Image 8">
              <a:extLst>
                <a:ext uri="{FF2B5EF4-FFF2-40B4-BE49-F238E27FC236}">
                  <a16:creationId xmlns:a16="http://schemas.microsoft.com/office/drawing/2014/main" id="{F11D5B3F-FE61-8A8F-35BA-636CA648C1E5}"/>
                </a:ext>
              </a:extLst>
            </p:cNvPr>
            <p:cNvPicPr>
              <a:picLocks noChangeAspect="1"/>
            </p:cNvPicPr>
            <p:nvPr/>
          </p:nvPicPr>
          <p:blipFill>
            <a:blip r:embed="rId4"/>
            <a:stretch>
              <a:fillRect/>
            </a:stretch>
          </p:blipFill>
          <p:spPr>
            <a:xfrm>
              <a:off x="0" y="0"/>
              <a:ext cx="4305901" cy="533474"/>
            </a:xfrm>
            <a:prstGeom prst="rect">
              <a:avLst/>
            </a:prstGeom>
          </p:spPr>
        </p:pic>
        <p:pic>
          <p:nvPicPr>
            <p:cNvPr id="10" name="Picture 2" descr="logo vectoriel Ministère de l'Enseignement supérieur et de la Recherche ...">
              <a:extLst>
                <a:ext uri="{FF2B5EF4-FFF2-40B4-BE49-F238E27FC236}">
                  <a16:creationId xmlns:a16="http://schemas.microsoft.com/office/drawing/2014/main" id="{9F24DE68-C8F9-2456-4C3B-C96AD2D6928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05901" y="-4101"/>
              <a:ext cx="1058351" cy="537575"/>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a:extLst>
                <a:ext uri="{FF2B5EF4-FFF2-40B4-BE49-F238E27FC236}">
                  <a16:creationId xmlns:a16="http://schemas.microsoft.com/office/drawing/2014/main" id="{CEF190A9-EF0F-10EA-E533-14FB706456C4}"/>
                </a:ext>
              </a:extLst>
            </p:cNvPr>
            <p:cNvSpPr txBox="1"/>
            <p:nvPr/>
          </p:nvSpPr>
          <p:spPr>
            <a:xfrm>
              <a:off x="5407796" y="5443"/>
              <a:ext cx="8189602" cy="738664"/>
            </a:xfrm>
            <a:prstGeom prst="rect">
              <a:avLst/>
            </a:prstGeom>
            <a:noFill/>
          </p:spPr>
          <p:txBody>
            <a:bodyPr wrap="square">
              <a:spAutoFit/>
            </a:bodyPr>
            <a:lstStyle/>
            <a:p>
              <a:r>
                <a:rPr lang="fr-FR" sz="1400" b="1" u="none" strike="noStrike" cap="small" baseline="0" dirty="0">
                  <a:latin typeface="Alegreya"/>
                </a:rPr>
                <a:t>Le rôle des universités dans la professionnalisation                                               </a:t>
              </a:r>
              <a:r>
                <a:rPr lang="fr-FR" sz="1400" u="none" strike="noStrike" cap="small" baseline="0" dirty="0">
                  <a:latin typeface="Alegreya"/>
                </a:rPr>
                <a:t>03/06/2025</a:t>
              </a:r>
              <a:br>
                <a:rPr lang="fr-FR" sz="1400" u="none" strike="noStrike" cap="small" baseline="0" dirty="0">
                  <a:latin typeface="Alegreya"/>
                </a:rPr>
              </a:br>
              <a:r>
                <a:rPr lang="fr-FR" sz="1400" cap="small" dirty="0">
                  <a:latin typeface="Alegreya"/>
                </a:rPr>
                <a:t>Solveig Fernagu &amp; Jean Marc </a:t>
              </a:r>
              <a:r>
                <a:rPr lang="fr-FR" sz="1400" cap="small" dirty="0" err="1">
                  <a:latin typeface="Alegreya"/>
                </a:rPr>
                <a:t>Ogier</a:t>
              </a:r>
              <a:r>
                <a:rPr lang="fr-FR" sz="1400" cap="small" dirty="0">
                  <a:latin typeface="Alegreya"/>
                </a:rPr>
                <a:t>, CESI</a:t>
              </a:r>
            </a:p>
            <a:p>
              <a:endParaRPr lang="fr-FR" sz="1400" cap="small" dirty="0">
                <a:latin typeface="Alegreya"/>
              </a:endParaRPr>
            </a:p>
          </p:txBody>
        </p:sp>
        <p:cxnSp>
          <p:nvCxnSpPr>
            <p:cNvPr id="12" name="Connecteur droit 11">
              <a:extLst>
                <a:ext uri="{FF2B5EF4-FFF2-40B4-BE49-F238E27FC236}">
                  <a16:creationId xmlns:a16="http://schemas.microsoft.com/office/drawing/2014/main" id="{5373AA0D-0270-2F57-1445-CCD99AE73655}"/>
                </a:ext>
              </a:extLst>
            </p:cNvPr>
            <p:cNvCxnSpPr/>
            <p:nvPr/>
          </p:nvCxnSpPr>
          <p:spPr>
            <a:xfrm>
              <a:off x="-43544" y="533474"/>
              <a:ext cx="12387943" cy="0"/>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450817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271238EA-F88C-3E89-91E0-91B42DB616D7}"/>
              </a:ext>
            </a:extLst>
          </p:cNvPr>
          <p:cNvSpPr>
            <a:spLocks noGrp="1"/>
          </p:cNvSpPr>
          <p:nvPr>
            <p:ph type="title"/>
          </p:nvPr>
        </p:nvSpPr>
        <p:spPr>
          <a:xfrm>
            <a:off x="524456" y="3447765"/>
            <a:ext cx="11956301" cy="999808"/>
          </a:xfrm>
        </p:spPr>
        <p:txBody>
          <a:bodyPr>
            <a:noAutofit/>
          </a:bodyPr>
          <a:lstStyle/>
          <a:p>
            <a:r>
              <a:rPr lang="fr-FR" sz="3600" b="1" dirty="0">
                <a:solidFill>
                  <a:schemeClr val="accent1">
                    <a:lumMod val="50000"/>
                  </a:schemeClr>
                </a:solidFill>
              </a:rPr>
              <a:t>6. En conclusion</a:t>
            </a:r>
            <a:br>
              <a:rPr lang="fr-FR" sz="3600" b="1" dirty="0">
                <a:solidFill>
                  <a:schemeClr val="accent1">
                    <a:lumMod val="50000"/>
                  </a:schemeClr>
                </a:solidFill>
              </a:rPr>
            </a:br>
            <a:r>
              <a:rPr lang="fr-FR" sz="3600" b="1" dirty="0">
                <a:solidFill>
                  <a:schemeClr val="accent1">
                    <a:lumMod val="50000"/>
                  </a:schemeClr>
                </a:solidFill>
              </a:rPr>
              <a:t>     </a:t>
            </a:r>
          </a:p>
        </p:txBody>
      </p:sp>
      <p:grpSp>
        <p:nvGrpSpPr>
          <p:cNvPr id="10" name="Groupe 9">
            <a:extLst>
              <a:ext uri="{FF2B5EF4-FFF2-40B4-BE49-F238E27FC236}">
                <a16:creationId xmlns:a16="http://schemas.microsoft.com/office/drawing/2014/main" id="{CC0609FF-810C-6634-893E-3FF00A18CF43}"/>
              </a:ext>
            </a:extLst>
          </p:cNvPr>
          <p:cNvGrpSpPr/>
          <p:nvPr/>
        </p:nvGrpSpPr>
        <p:grpSpPr>
          <a:xfrm>
            <a:off x="0" y="-44027"/>
            <a:ext cx="12192000" cy="2539164"/>
            <a:chOff x="0" y="-44027"/>
            <a:chExt cx="12192000" cy="2539164"/>
          </a:xfrm>
        </p:grpSpPr>
        <p:pic>
          <p:nvPicPr>
            <p:cNvPr id="11" name="Image 10">
              <a:extLst>
                <a:ext uri="{FF2B5EF4-FFF2-40B4-BE49-F238E27FC236}">
                  <a16:creationId xmlns:a16="http://schemas.microsoft.com/office/drawing/2014/main" id="{5F9E5509-D4AE-A3EE-C499-6F4257A266E6}"/>
                </a:ext>
              </a:extLst>
            </p:cNvPr>
            <p:cNvPicPr>
              <a:picLocks noChangeAspect="1"/>
            </p:cNvPicPr>
            <p:nvPr/>
          </p:nvPicPr>
          <p:blipFill>
            <a:blip r:embed="rId2"/>
            <a:srcRect b="28861"/>
            <a:stretch/>
          </p:blipFill>
          <p:spPr>
            <a:xfrm>
              <a:off x="0" y="-44027"/>
              <a:ext cx="12192000" cy="2539164"/>
            </a:xfrm>
            <a:prstGeom prst="rect">
              <a:avLst/>
            </a:prstGeom>
          </p:spPr>
        </p:pic>
        <p:sp>
          <p:nvSpPr>
            <p:cNvPr id="12" name="ZoneTexte 11">
              <a:extLst>
                <a:ext uri="{FF2B5EF4-FFF2-40B4-BE49-F238E27FC236}">
                  <a16:creationId xmlns:a16="http://schemas.microsoft.com/office/drawing/2014/main" id="{AE31F117-D257-0897-09DB-FD26E2A4F9B2}"/>
                </a:ext>
              </a:extLst>
            </p:cNvPr>
            <p:cNvSpPr txBox="1"/>
            <p:nvPr/>
          </p:nvSpPr>
          <p:spPr>
            <a:xfrm>
              <a:off x="6558520" y="1913742"/>
              <a:ext cx="4972833" cy="369332"/>
            </a:xfrm>
            <a:prstGeom prst="rect">
              <a:avLst/>
            </a:prstGeom>
            <a:noFill/>
          </p:spPr>
          <p:txBody>
            <a:bodyPr wrap="square" rtlCol="0">
              <a:spAutoFit/>
            </a:bodyPr>
            <a:lstStyle/>
            <a:p>
              <a:pPr algn="r"/>
              <a:r>
                <a:rPr lang="fr-FR" b="1" dirty="0">
                  <a:solidFill>
                    <a:schemeClr val="bg1"/>
                  </a:solidFill>
                </a:rPr>
                <a:t>Solveig Fernagu &amp; Jean Marc </a:t>
              </a:r>
              <a:r>
                <a:rPr lang="fr-FR" b="1" dirty="0" err="1">
                  <a:solidFill>
                    <a:schemeClr val="bg1"/>
                  </a:solidFill>
                </a:rPr>
                <a:t>Ogier</a:t>
              </a:r>
              <a:endParaRPr lang="fr-FR" b="1" dirty="0">
                <a:solidFill>
                  <a:schemeClr val="bg1"/>
                </a:solidFill>
              </a:endParaRPr>
            </a:p>
          </p:txBody>
        </p:sp>
        <p:sp>
          <p:nvSpPr>
            <p:cNvPr id="13" name="ZoneTexte 12">
              <a:extLst>
                <a:ext uri="{FF2B5EF4-FFF2-40B4-BE49-F238E27FC236}">
                  <a16:creationId xmlns:a16="http://schemas.microsoft.com/office/drawing/2014/main" id="{13FAAE7C-D6EB-48C1-1331-29A970C95667}"/>
                </a:ext>
              </a:extLst>
            </p:cNvPr>
            <p:cNvSpPr txBox="1"/>
            <p:nvPr/>
          </p:nvSpPr>
          <p:spPr>
            <a:xfrm>
              <a:off x="3155516" y="1908409"/>
              <a:ext cx="6306854" cy="369332"/>
            </a:xfrm>
            <a:prstGeom prst="rect">
              <a:avLst/>
            </a:prstGeom>
            <a:noFill/>
          </p:spPr>
          <p:txBody>
            <a:bodyPr wrap="square">
              <a:spAutoFit/>
            </a:bodyPr>
            <a:lstStyle/>
            <a:p>
              <a:r>
                <a:rPr lang="fr-FR" sz="1800" b="1" u="none" strike="noStrike" baseline="0" dirty="0">
                  <a:solidFill>
                    <a:schemeClr val="bg1"/>
                  </a:solidFill>
                  <a:latin typeface="Calibri" panose="020F0502020204030204" pitchFamily="34" charset="0"/>
                </a:rPr>
                <a:t>Le rôle des universités dans la professionnalisation, </a:t>
              </a:r>
              <a:endParaRPr lang="fr-FR" dirty="0">
                <a:solidFill>
                  <a:schemeClr val="bg1"/>
                </a:solidFill>
              </a:endParaRPr>
            </a:p>
          </p:txBody>
        </p:sp>
      </p:grpSp>
    </p:spTree>
    <p:extLst>
      <p:ext uri="{BB962C8B-B14F-4D97-AF65-F5344CB8AC3E}">
        <p14:creationId xmlns:p14="http://schemas.microsoft.com/office/powerpoint/2010/main" val="38753304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60E62067-BFFF-E8BC-5889-F47CA8E8ABA0}"/>
              </a:ext>
            </a:extLst>
          </p:cNvPr>
          <p:cNvSpPr>
            <a:spLocks noGrp="1"/>
          </p:cNvSpPr>
          <p:nvPr>
            <p:ph idx="1"/>
          </p:nvPr>
        </p:nvSpPr>
        <p:spPr>
          <a:xfrm>
            <a:off x="314959" y="1533531"/>
            <a:ext cx="11364685" cy="5221357"/>
          </a:xfrm>
        </p:spPr>
        <p:txBody>
          <a:bodyPr>
            <a:noAutofit/>
          </a:bodyPr>
          <a:lstStyle/>
          <a:p>
            <a:r>
              <a:rPr lang="fr-FR" sz="2400" dirty="0"/>
              <a:t>Centration sur la professionnalisation étudiante ?</a:t>
            </a:r>
          </a:p>
          <a:p>
            <a:r>
              <a:rPr lang="fr-FR" sz="2400" dirty="0"/>
              <a:t>Compétences de tous les accompagnateurs du processus ?</a:t>
            </a:r>
          </a:p>
          <a:p>
            <a:r>
              <a:rPr lang="fr-FR" sz="2400" dirty="0"/>
              <a:t>Découpages disciplinaires ?</a:t>
            </a:r>
          </a:p>
          <a:p>
            <a:r>
              <a:rPr lang="fr-FR" sz="2400" dirty="0"/>
              <a:t>Transformation des modalités de transmission des savoirs ?</a:t>
            </a:r>
          </a:p>
          <a:p>
            <a:r>
              <a:rPr lang="fr-FR" sz="2400" dirty="0"/>
              <a:t>Quête de sens pour une interdisciplinarité et une formalisation des savoirs opérationnels dictés par le monde économique  </a:t>
            </a:r>
          </a:p>
          <a:p>
            <a:r>
              <a:rPr lang="fr-FR" sz="2400" dirty="0"/>
              <a:t>Appropriation de la mission d’accompagnement des étudiants dans leur insertion professionnelle par les universités (loi LRU 2007, rapport Hetzel, 2006)</a:t>
            </a:r>
          </a:p>
          <a:p>
            <a:r>
              <a:rPr lang="fr-FR" sz="2400" dirty="0"/>
              <a:t>Nécessité d’un dialogue entre : </a:t>
            </a:r>
          </a:p>
          <a:p>
            <a:pPr lvl="1">
              <a:buFontTx/>
              <a:buChar char="-"/>
            </a:pPr>
            <a:r>
              <a:rPr lang="fr-FR" sz="2000" dirty="0"/>
              <a:t>acteurs des mondes académiques et  sociaux </a:t>
            </a:r>
          </a:p>
          <a:p>
            <a:pPr lvl="1">
              <a:buFontTx/>
              <a:buChar char="-"/>
            </a:pPr>
            <a:r>
              <a:rPr lang="fr-FR" sz="2000" dirty="0"/>
              <a:t>chercheurs et praticiens </a:t>
            </a:r>
            <a:endParaRPr lang="fr-FR" sz="2400" dirty="0"/>
          </a:p>
          <a:p>
            <a:pPr marL="0" indent="0">
              <a:buNone/>
            </a:pPr>
            <a:r>
              <a:rPr lang="fr-FR" sz="2400" b="1" dirty="0"/>
              <a:t>Question de professionnalisation = Question vive adressée à la pédagogie universitaire </a:t>
            </a:r>
          </a:p>
        </p:txBody>
      </p:sp>
      <p:sp>
        <p:nvSpPr>
          <p:cNvPr id="2" name="Titre 1">
            <a:extLst>
              <a:ext uri="{FF2B5EF4-FFF2-40B4-BE49-F238E27FC236}">
                <a16:creationId xmlns:a16="http://schemas.microsoft.com/office/drawing/2014/main" id="{A5DACF1C-3DD3-E0EA-9445-1ED82024EA19}"/>
              </a:ext>
            </a:extLst>
          </p:cNvPr>
          <p:cNvSpPr txBox="1">
            <a:spLocks/>
          </p:cNvSpPr>
          <p:nvPr/>
        </p:nvSpPr>
        <p:spPr>
          <a:xfrm>
            <a:off x="183161" y="580426"/>
            <a:ext cx="11956301" cy="9998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800" b="1" dirty="0">
                <a:solidFill>
                  <a:schemeClr val="accent1">
                    <a:lumMod val="50000"/>
                  </a:schemeClr>
                </a:solidFill>
              </a:rPr>
              <a:t>6. En conclusion, des questions en suspend… </a:t>
            </a:r>
          </a:p>
        </p:txBody>
      </p:sp>
      <p:grpSp>
        <p:nvGrpSpPr>
          <p:cNvPr id="7" name="Groupe 6">
            <a:extLst>
              <a:ext uri="{FF2B5EF4-FFF2-40B4-BE49-F238E27FC236}">
                <a16:creationId xmlns:a16="http://schemas.microsoft.com/office/drawing/2014/main" id="{E620BE91-065A-D9FB-C069-A4FB20AFAE2F}"/>
              </a:ext>
            </a:extLst>
          </p:cNvPr>
          <p:cNvGrpSpPr/>
          <p:nvPr/>
        </p:nvGrpSpPr>
        <p:grpSpPr>
          <a:xfrm>
            <a:off x="-43544" y="-4101"/>
            <a:ext cx="13640942" cy="748208"/>
            <a:chOff x="-43544" y="-4101"/>
            <a:chExt cx="13640942" cy="748208"/>
          </a:xfrm>
        </p:grpSpPr>
        <p:pic>
          <p:nvPicPr>
            <p:cNvPr id="8" name="Image 7">
              <a:extLst>
                <a:ext uri="{FF2B5EF4-FFF2-40B4-BE49-F238E27FC236}">
                  <a16:creationId xmlns:a16="http://schemas.microsoft.com/office/drawing/2014/main" id="{E0B2DF28-EF33-243B-D42E-E26C1D926179}"/>
                </a:ext>
              </a:extLst>
            </p:cNvPr>
            <p:cNvPicPr>
              <a:picLocks noChangeAspect="1"/>
            </p:cNvPicPr>
            <p:nvPr/>
          </p:nvPicPr>
          <p:blipFill>
            <a:blip r:embed="rId3"/>
            <a:stretch>
              <a:fillRect/>
            </a:stretch>
          </p:blipFill>
          <p:spPr>
            <a:xfrm>
              <a:off x="0" y="0"/>
              <a:ext cx="4305901" cy="533474"/>
            </a:xfrm>
            <a:prstGeom prst="rect">
              <a:avLst/>
            </a:prstGeom>
          </p:spPr>
        </p:pic>
        <p:pic>
          <p:nvPicPr>
            <p:cNvPr id="9" name="Picture 2" descr="logo vectoriel Ministère de l'Enseignement supérieur et de la Recherche ...">
              <a:extLst>
                <a:ext uri="{FF2B5EF4-FFF2-40B4-BE49-F238E27FC236}">
                  <a16:creationId xmlns:a16="http://schemas.microsoft.com/office/drawing/2014/main" id="{6F02F114-0039-1AC0-9783-0555E675939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05901" y="-4101"/>
              <a:ext cx="1058351" cy="537575"/>
            </a:xfrm>
            <a:prstGeom prst="rect">
              <a:avLst/>
            </a:prstGeom>
            <a:noFill/>
            <a:extLst>
              <a:ext uri="{909E8E84-426E-40DD-AFC4-6F175D3DCCD1}">
                <a14:hiddenFill xmlns:a14="http://schemas.microsoft.com/office/drawing/2010/main">
                  <a:solidFill>
                    <a:srgbClr val="FFFFFF"/>
                  </a:solidFill>
                </a14:hiddenFill>
              </a:ext>
            </a:extLst>
          </p:spPr>
        </p:pic>
        <p:sp>
          <p:nvSpPr>
            <p:cNvPr id="10" name="ZoneTexte 9">
              <a:extLst>
                <a:ext uri="{FF2B5EF4-FFF2-40B4-BE49-F238E27FC236}">
                  <a16:creationId xmlns:a16="http://schemas.microsoft.com/office/drawing/2014/main" id="{90387C15-2615-CF94-0810-AD81B8CB590A}"/>
                </a:ext>
              </a:extLst>
            </p:cNvPr>
            <p:cNvSpPr txBox="1"/>
            <p:nvPr/>
          </p:nvSpPr>
          <p:spPr>
            <a:xfrm>
              <a:off x="5407796" y="5443"/>
              <a:ext cx="8189602" cy="738664"/>
            </a:xfrm>
            <a:prstGeom prst="rect">
              <a:avLst/>
            </a:prstGeom>
            <a:noFill/>
          </p:spPr>
          <p:txBody>
            <a:bodyPr wrap="square">
              <a:spAutoFit/>
            </a:bodyPr>
            <a:lstStyle/>
            <a:p>
              <a:r>
                <a:rPr lang="fr-FR" sz="1400" b="1" u="none" strike="noStrike" cap="small" baseline="0" dirty="0">
                  <a:latin typeface="Alegreya"/>
                </a:rPr>
                <a:t>Le rôle des universités dans la professionnalisation                                               </a:t>
              </a:r>
              <a:r>
                <a:rPr lang="fr-FR" sz="1400" u="none" strike="noStrike" cap="small" baseline="0" dirty="0">
                  <a:latin typeface="Alegreya"/>
                </a:rPr>
                <a:t>03/06/2025</a:t>
              </a:r>
              <a:br>
                <a:rPr lang="fr-FR" sz="1400" u="none" strike="noStrike" cap="small" baseline="0" dirty="0">
                  <a:latin typeface="Alegreya"/>
                </a:rPr>
              </a:br>
              <a:r>
                <a:rPr lang="fr-FR" sz="1400" cap="small" dirty="0">
                  <a:latin typeface="Alegreya"/>
                </a:rPr>
                <a:t>Solveig Fernagu &amp; Jean Marc </a:t>
              </a:r>
              <a:r>
                <a:rPr lang="fr-FR" sz="1400" cap="small" dirty="0" err="1">
                  <a:latin typeface="Alegreya"/>
                </a:rPr>
                <a:t>Ogier</a:t>
              </a:r>
              <a:r>
                <a:rPr lang="fr-FR" sz="1400" cap="small" dirty="0">
                  <a:latin typeface="Alegreya"/>
                </a:rPr>
                <a:t>, CESI</a:t>
              </a:r>
            </a:p>
            <a:p>
              <a:endParaRPr lang="fr-FR" sz="1400" cap="small" dirty="0">
                <a:latin typeface="Alegreya"/>
              </a:endParaRPr>
            </a:p>
          </p:txBody>
        </p:sp>
        <p:cxnSp>
          <p:nvCxnSpPr>
            <p:cNvPr id="11" name="Connecteur droit 10">
              <a:extLst>
                <a:ext uri="{FF2B5EF4-FFF2-40B4-BE49-F238E27FC236}">
                  <a16:creationId xmlns:a16="http://schemas.microsoft.com/office/drawing/2014/main" id="{327A32F1-FF68-0049-5DF8-61C5C1424517}"/>
                </a:ext>
              </a:extLst>
            </p:cNvPr>
            <p:cNvCxnSpPr/>
            <p:nvPr/>
          </p:nvCxnSpPr>
          <p:spPr>
            <a:xfrm>
              <a:off x="-43544" y="533474"/>
              <a:ext cx="12387943" cy="0"/>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11862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p:cTn id="42"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44" dur="500"/>
                                        <p:tgtEl>
                                          <p:spTgt spid="3">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p:cTn id="49"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0"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51" dur="500"/>
                                        <p:tgtEl>
                                          <p:spTgt spid="3">
                                            <p:txEl>
                                              <p:pRg st="6" end="6"/>
                                            </p:txEl>
                                          </p:spTgt>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3">
                                            <p:txEl>
                                              <p:pRg st="7" end="7"/>
                                            </p:txEl>
                                          </p:spTgt>
                                        </p:tgtEl>
                                        <p:attrNameLst>
                                          <p:attrName>style.visibility</p:attrName>
                                        </p:attrNameLst>
                                      </p:cBhvr>
                                      <p:to>
                                        <p:strVal val="visible"/>
                                      </p:to>
                                    </p:set>
                                    <p:anim calcmode="lin" valueType="num">
                                      <p:cBhvr>
                                        <p:cTn id="54"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55" dur="5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56" dur="500"/>
                                        <p:tgtEl>
                                          <p:spTgt spid="3">
                                            <p:txEl>
                                              <p:pRg st="7" end="7"/>
                                            </p:txEl>
                                          </p:spTgt>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3">
                                            <p:txEl>
                                              <p:pRg st="8" end="8"/>
                                            </p:txEl>
                                          </p:spTgt>
                                        </p:tgtEl>
                                        <p:attrNameLst>
                                          <p:attrName>style.visibility</p:attrName>
                                        </p:attrNameLst>
                                      </p:cBhvr>
                                      <p:to>
                                        <p:strVal val="visible"/>
                                      </p:to>
                                    </p:set>
                                    <p:anim calcmode="lin" valueType="num">
                                      <p:cBhvr>
                                        <p:cTn id="59" dur="500" fill="hold"/>
                                        <p:tgtEl>
                                          <p:spTgt spid="3">
                                            <p:txEl>
                                              <p:pRg st="8" end="8"/>
                                            </p:txEl>
                                          </p:spTgt>
                                        </p:tgtEl>
                                        <p:attrNameLst>
                                          <p:attrName>ppt_w</p:attrName>
                                        </p:attrNameLst>
                                      </p:cBhvr>
                                      <p:tavLst>
                                        <p:tav tm="0">
                                          <p:val>
                                            <p:fltVal val="0"/>
                                          </p:val>
                                        </p:tav>
                                        <p:tav tm="100000">
                                          <p:val>
                                            <p:strVal val="#ppt_w"/>
                                          </p:val>
                                        </p:tav>
                                      </p:tavLst>
                                    </p:anim>
                                    <p:anim calcmode="lin" valueType="num">
                                      <p:cBhvr>
                                        <p:cTn id="60" dur="500" fill="hold"/>
                                        <p:tgtEl>
                                          <p:spTgt spid="3">
                                            <p:txEl>
                                              <p:pRg st="8" end="8"/>
                                            </p:txEl>
                                          </p:spTgt>
                                        </p:tgtEl>
                                        <p:attrNameLst>
                                          <p:attrName>ppt_h</p:attrName>
                                        </p:attrNameLst>
                                      </p:cBhvr>
                                      <p:tavLst>
                                        <p:tav tm="0">
                                          <p:val>
                                            <p:fltVal val="0"/>
                                          </p:val>
                                        </p:tav>
                                        <p:tav tm="100000">
                                          <p:val>
                                            <p:strVal val="#ppt_h"/>
                                          </p:val>
                                        </p:tav>
                                      </p:tavLst>
                                    </p:anim>
                                    <p:animEffect transition="in" filter="fade">
                                      <p:cBhvr>
                                        <p:cTn id="61" dur="500"/>
                                        <p:tgtEl>
                                          <p:spTgt spid="3">
                                            <p:txEl>
                                              <p:pRg st="8" end="8"/>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grpId="0" nodeType="clickEffect">
                                  <p:stCondLst>
                                    <p:cond delay="0"/>
                                  </p:stCondLst>
                                  <p:childTnLst>
                                    <p:set>
                                      <p:cBhvr>
                                        <p:cTn id="65" dur="1" fill="hold">
                                          <p:stCondLst>
                                            <p:cond delay="0"/>
                                          </p:stCondLst>
                                        </p:cTn>
                                        <p:tgtEl>
                                          <p:spTgt spid="3">
                                            <p:txEl>
                                              <p:pRg st="9" end="9"/>
                                            </p:txEl>
                                          </p:spTgt>
                                        </p:tgtEl>
                                        <p:attrNameLst>
                                          <p:attrName>style.visibility</p:attrName>
                                        </p:attrNameLst>
                                      </p:cBhvr>
                                      <p:to>
                                        <p:strVal val="visible"/>
                                      </p:to>
                                    </p:set>
                                    <p:anim calcmode="lin" valueType="num">
                                      <p:cBhvr>
                                        <p:cTn id="66" dur="500" fill="hold"/>
                                        <p:tgtEl>
                                          <p:spTgt spid="3">
                                            <p:txEl>
                                              <p:pRg st="9" end="9"/>
                                            </p:txEl>
                                          </p:spTgt>
                                        </p:tgtEl>
                                        <p:attrNameLst>
                                          <p:attrName>ppt_w</p:attrName>
                                        </p:attrNameLst>
                                      </p:cBhvr>
                                      <p:tavLst>
                                        <p:tav tm="0">
                                          <p:val>
                                            <p:fltVal val="0"/>
                                          </p:val>
                                        </p:tav>
                                        <p:tav tm="100000">
                                          <p:val>
                                            <p:strVal val="#ppt_w"/>
                                          </p:val>
                                        </p:tav>
                                      </p:tavLst>
                                    </p:anim>
                                    <p:anim calcmode="lin" valueType="num">
                                      <p:cBhvr>
                                        <p:cTn id="67" dur="500" fill="hold"/>
                                        <p:tgtEl>
                                          <p:spTgt spid="3">
                                            <p:txEl>
                                              <p:pRg st="9" end="9"/>
                                            </p:txEl>
                                          </p:spTgt>
                                        </p:tgtEl>
                                        <p:attrNameLst>
                                          <p:attrName>ppt_h</p:attrName>
                                        </p:attrNameLst>
                                      </p:cBhvr>
                                      <p:tavLst>
                                        <p:tav tm="0">
                                          <p:val>
                                            <p:fltVal val="0"/>
                                          </p:val>
                                        </p:tav>
                                        <p:tav tm="100000">
                                          <p:val>
                                            <p:strVal val="#ppt_h"/>
                                          </p:val>
                                        </p:tav>
                                      </p:tavLst>
                                    </p:anim>
                                    <p:animEffect transition="in" filter="fade">
                                      <p:cBhvr>
                                        <p:cTn id="68"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81262" y="1533531"/>
            <a:ext cx="11502191" cy="4239622"/>
          </a:xfrm>
          <a:prstGeom prst="rect">
            <a:avLst/>
          </a:prstGeom>
        </p:spPr>
        <p:txBody>
          <a:bodyPr wrap="square" lIns="91440" tIns="45720" rIns="91440" bIns="45720" anchor="t">
            <a:spAutoFit/>
          </a:bodyPr>
          <a:lstStyle/>
          <a:p>
            <a:pPr marL="342900" indent="-342900">
              <a:buFont typeface="Arial" panose="020B0604020202020204" pitchFamily="34" charset="0"/>
              <a:buChar char="•"/>
            </a:pPr>
            <a:r>
              <a:rPr lang="fr-FR" sz="2400" b="1" dirty="0"/>
              <a:t>un mouvement dynamique </a:t>
            </a:r>
            <a:r>
              <a:rPr lang="fr-FR" sz="2400" dirty="0"/>
              <a:t>qui englobe </a:t>
            </a:r>
            <a:r>
              <a:rPr lang="fr-FR" sz="2400" b="1" dirty="0"/>
              <a:t>:</a:t>
            </a:r>
          </a:p>
          <a:p>
            <a:pPr marL="342900" indent="-342900">
              <a:spcAft>
                <a:spcPts val="600"/>
              </a:spcAft>
              <a:buFont typeface="Calibri" panose="020F0502020204030204" pitchFamily="34" charset="0"/>
              <a:buChar char="⁻"/>
            </a:pPr>
            <a:endParaRPr lang="fr-FR" sz="1050" b="1" dirty="0"/>
          </a:p>
          <a:p>
            <a:pPr marL="800100" lvl="1" indent="-342900">
              <a:spcAft>
                <a:spcPts val="600"/>
              </a:spcAft>
              <a:buFont typeface="Calibri" panose="020F0502020204030204" pitchFamily="34" charset="0"/>
              <a:buChar char="⁻"/>
            </a:pPr>
            <a:r>
              <a:rPr lang="fr-FR" sz="2000" b="1" dirty="0"/>
              <a:t>Des savoirs, des pratiques, des personnes, des organisations, etc.</a:t>
            </a:r>
          </a:p>
          <a:p>
            <a:pPr marL="800100" lvl="1" indent="-342900">
              <a:spcAft>
                <a:spcPts val="600"/>
              </a:spcAft>
              <a:buFont typeface="Calibri" panose="020F0502020204030204" pitchFamily="34" charset="0"/>
              <a:buChar char="⁻"/>
            </a:pPr>
            <a:r>
              <a:rPr lang="fr-FR" sz="2000" b="1" dirty="0"/>
              <a:t>L’acquisition de savoirs</a:t>
            </a:r>
            <a:r>
              <a:rPr lang="fr-FR" sz="2000" dirty="0"/>
              <a:t> techniques et théoriques propres à une profession.</a:t>
            </a:r>
          </a:p>
          <a:p>
            <a:pPr marL="800100" lvl="1" indent="-342900">
              <a:spcAft>
                <a:spcPts val="600"/>
              </a:spcAft>
              <a:buFont typeface="Calibri" panose="020F0502020204030204" pitchFamily="34" charset="0"/>
              <a:buChar char="⁻"/>
            </a:pPr>
            <a:r>
              <a:rPr lang="fr-FR" sz="2000" dirty="0"/>
              <a:t>Le </a:t>
            </a:r>
            <a:r>
              <a:rPr lang="fr-FR" sz="2000" b="1" dirty="0"/>
              <a:t>développement de la capacité à développer des compétences</a:t>
            </a:r>
            <a:endParaRPr lang="fr-FR" sz="2000" dirty="0"/>
          </a:p>
          <a:p>
            <a:pPr marL="800100" lvl="1" indent="-342900">
              <a:spcAft>
                <a:spcPts val="600"/>
              </a:spcAft>
              <a:buFont typeface="Calibri" panose="020F0502020204030204" pitchFamily="34" charset="0"/>
              <a:buChar char="⁻"/>
            </a:pPr>
            <a:r>
              <a:rPr lang="fr-FR" sz="2000" dirty="0"/>
              <a:t>L'adoption d'une </a:t>
            </a:r>
            <a:r>
              <a:rPr lang="fr-FR" sz="2000" b="1" dirty="0"/>
              <a:t>posture professionnelle</a:t>
            </a:r>
            <a:r>
              <a:rPr lang="fr-FR" sz="2000" dirty="0"/>
              <a:t>, qui inclut l'éthique, les comportements </a:t>
            </a:r>
            <a:br>
              <a:rPr lang="fr-FR" sz="2000" dirty="0"/>
            </a:br>
            <a:r>
              <a:rPr lang="fr-FR" sz="2000" dirty="0"/>
              <a:t>et la manière dont un individu s'inscrit dans son rôle au sein d’une organisation.</a:t>
            </a:r>
          </a:p>
          <a:p>
            <a:pPr marL="800100" lvl="1" indent="-342900">
              <a:spcAft>
                <a:spcPts val="600"/>
              </a:spcAft>
              <a:buFont typeface="Calibri" panose="020F0502020204030204" pitchFamily="34" charset="0"/>
              <a:buChar char="⁻"/>
            </a:pPr>
            <a:r>
              <a:rPr lang="fr-FR" sz="2000" dirty="0"/>
              <a:t>L'</a:t>
            </a:r>
            <a:r>
              <a:rPr lang="fr-FR" sz="2000" b="1" dirty="0"/>
              <a:t>adaptation continue</a:t>
            </a:r>
            <a:r>
              <a:rPr lang="fr-FR" sz="2000" dirty="0"/>
              <a:t> aux évolutions du métier, aux changements organisationnels </a:t>
            </a:r>
            <a:br>
              <a:rPr lang="fr-FR" sz="2000" dirty="0"/>
            </a:br>
            <a:r>
              <a:rPr lang="fr-FR" sz="2000" dirty="0"/>
              <a:t>ou aux contextes de travail.</a:t>
            </a:r>
          </a:p>
          <a:p>
            <a:pPr marL="800100" lvl="1" indent="-342900">
              <a:spcAft>
                <a:spcPts val="600"/>
              </a:spcAft>
              <a:buFont typeface="Calibri" panose="020F0502020204030204" pitchFamily="34" charset="0"/>
              <a:buChar char="⁻"/>
            </a:pPr>
            <a:r>
              <a:rPr lang="fr-FR" sz="2000" dirty="0"/>
              <a:t>La capacité à </a:t>
            </a:r>
            <a:r>
              <a:rPr lang="fr-FR" sz="2000" b="1" dirty="0"/>
              <a:t>réfléchir sur ses pratiques</a:t>
            </a:r>
            <a:r>
              <a:rPr lang="fr-FR" sz="2000" dirty="0"/>
              <a:t> et à les ajuster en fonction des retours d’expérience </a:t>
            </a:r>
            <a:br>
              <a:rPr lang="fr-FR" sz="2000" dirty="0"/>
            </a:br>
            <a:r>
              <a:rPr lang="fr-FR" sz="2000" dirty="0"/>
              <a:t>et des évolutions des besoins (réflexivité).</a:t>
            </a:r>
          </a:p>
          <a:p>
            <a:pPr marL="800100" lvl="1" indent="-342900">
              <a:spcAft>
                <a:spcPts val="600"/>
              </a:spcAft>
              <a:buFont typeface="Calibri" panose="020F0502020204030204" pitchFamily="34" charset="0"/>
              <a:buChar char="⁻"/>
            </a:pPr>
            <a:r>
              <a:rPr lang="fr-FR" sz="2000" dirty="0">
                <a:cs typeface="Calibri" panose="020F0502020204030204"/>
              </a:rPr>
              <a:t>la </a:t>
            </a:r>
            <a:r>
              <a:rPr lang="fr-FR" sz="2000" b="1" dirty="0">
                <a:cs typeface="Calibri" panose="020F0502020204030204"/>
              </a:rPr>
              <a:t>responsabilité partagée </a:t>
            </a:r>
            <a:r>
              <a:rPr lang="fr-FR" sz="2000" dirty="0">
                <a:cs typeface="Calibri" panose="020F0502020204030204"/>
              </a:rPr>
              <a:t>avec l’environnement, le milieu... </a:t>
            </a:r>
          </a:p>
        </p:txBody>
      </p:sp>
      <p:sp>
        <p:nvSpPr>
          <p:cNvPr id="8" name="ZoneTexte 7"/>
          <p:cNvSpPr txBox="1"/>
          <p:nvPr/>
        </p:nvSpPr>
        <p:spPr>
          <a:xfrm>
            <a:off x="481262" y="5773153"/>
            <a:ext cx="10840453" cy="830997"/>
          </a:xfrm>
          <a:prstGeom prst="rect">
            <a:avLst/>
          </a:prstGeom>
          <a:noFill/>
        </p:spPr>
        <p:txBody>
          <a:bodyPr wrap="square" rtlCol="0">
            <a:spAutoFit/>
          </a:bodyPr>
          <a:lstStyle/>
          <a:p>
            <a:pPr marL="285750" indent="-285750">
              <a:buFont typeface="Arial" panose="020B0604020202020204" pitchFamily="34" charset="0"/>
              <a:buChar char="•"/>
            </a:pPr>
            <a:r>
              <a:rPr lang="fr-FR" sz="2400" dirty="0"/>
              <a:t>un </a:t>
            </a:r>
            <a:r>
              <a:rPr lang="fr-FR" sz="2400" b="1" dirty="0"/>
              <a:t>pouvoir d’agir</a:t>
            </a:r>
            <a:r>
              <a:rPr lang="fr-FR" sz="2400" dirty="0"/>
              <a:t> qui renvoie au développement professionnel, personnel et sans doute citoyen</a:t>
            </a:r>
          </a:p>
        </p:txBody>
      </p:sp>
      <p:sp>
        <p:nvSpPr>
          <p:cNvPr id="2" name="Titre 1">
            <a:extLst>
              <a:ext uri="{FF2B5EF4-FFF2-40B4-BE49-F238E27FC236}">
                <a16:creationId xmlns:a16="http://schemas.microsoft.com/office/drawing/2014/main" id="{F787BB58-B917-F84D-DC19-7B40C401820E}"/>
              </a:ext>
            </a:extLst>
          </p:cNvPr>
          <p:cNvSpPr txBox="1">
            <a:spLocks/>
          </p:cNvSpPr>
          <p:nvPr/>
        </p:nvSpPr>
        <p:spPr>
          <a:xfrm>
            <a:off x="183161" y="580426"/>
            <a:ext cx="11956301" cy="9998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000" b="1" dirty="0">
                <a:solidFill>
                  <a:schemeClr val="accent1">
                    <a:lumMod val="50000"/>
                  </a:schemeClr>
                </a:solidFill>
              </a:rPr>
              <a:t>6. En conclusion, la professionnalisation est</a:t>
            </a:r>
          </a:p>
        </p:txBody>
      </p:sp>
      <p:grpSp>
        <p:nvGrpSpPr>
          <p:cNvPr id="3" name="Groupe 2">
            <a:extLst>
              <a:ext uri="{FF2B5EF4-FFF2-40B4-BE49-F238E27FC236}">
                <a16:creationId xmlns:a16="http://schemas.microsoft.com/office/drawing/2014/main" id="{87F92D08-C937-FA21-3774-A975407C53A0}"/>
              </a:ext>
            </a:extLst>
          </p:cNvPr>
          <p:cNvGrpSpPr/>
          <p:nvPr/>
        </p:nvGrpSpPr>
        <p:grpSpPr>
          <a:xfrm>
            <a:off x="-43544" y="-4101"/>
            <a:ext cx="13640942" cy="748208"/>
            <a:chOff x="-43544" y="-4101"/>
            <a:chExt cx="13640942" cy="748208"/>
          </a:xfrm>
        </p:grpSpPr>
        <p:pic>
          <p:nvPicPr>
            <p:cNvPr id="9" name="Image 8">
              <a:extLst>
                <a:ext uri="{FF2B5EF4-FFF2-40B4-BE49-F238E27FC236}">
                  <a16:creationId xmlns:a16="http://schemas.microsoft.com/office/drawing/2014/main" id="{7DDEC972-CA9C-2B7E-9DD4-35E655260688}"/>
                </a:ext>
              </a:extLst>
            </p:cNvPr>
            <p:cNvPicPr>
              <a:picLocks noChangeAspect="1"/>
            </p:cNvPicPr>
            <p:nvPr/>
          </p:nvPicPr>
          <p:blipFill>
            <a:blip r:embed="rId3"/>
            <a:stretch>
              <a:fillRect/>
            </a:stretch>
          </p:blipFill>
          <p:spPr>
            <a:xfrm>
              <a:off x="0" y="0"/>
              <a:ext cx="4305901" cy="533474"/>
            </a:xfrm>
            <a:prstGeom prst="rect">
              <a:avLst/>
            </a:prstGeom>
          </p:spPr>
        </p:pic>
        <p:pic>
          <p:nvPicPr>
            <p:cNvPr id="10" name="Picture 2" descr="logo vectoriel Ministère de l'Enseignement supérieur et de la Recherche ...">
              <a:extLst>
                <a:ext uri="{FF2B5EF4-FFF2-40B4-BE49-F238E27FC236}">
                  <a16:creationId xmlns:a16="http://schemas.microsoft.com/office/drawing/2014/main" id="{1E62849A-01BB-93C3-09F6-C43B2E46D5F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05901" y="-4101"/>
              <a:ext cx="1058351" cy="537575"/>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a:extLst>
                <a:ext uri="{FF2B5EF4-FFF2-40B4-BE49-F238E27FC236}">
                  <a16:creationId xmlns:a16="http://schemas.microsoft.com/office/drawing/2014/main" id="{0125440B-9D79-7C88-176A-AB6C38E7CF5D}"/>
                </a:ext>
              </a:extLst>
            </p:cNvPr>
            <p:cNvSpPr txBox="1"/>
            <p:nvPr/>
          </p:nvSpPr>
          <p:spPr>
            <a:xfrm>
              <a:off x="5407796" y="5443"/>
              <a:ext cx="8189602" cy="738664"/>
            </a:xfrm>
            <a:prstGeom prst="rect">
              <a:avLst/>
            </a:prstGeom>
            <a:noFill/>
          </p:spPr>
          <p:txBody>
            <a:bodyPr wrap="square">
              <a:spAutoFit/>
            </a:bodyPr>
            <a:lstStyle/>
            <a:p>
              <a:r>
                <a:rPr lang="fr-FR" sz="1400" b="1" u="none" strike="noStrike" cap="small" baseline="0" dirty="0">
                  <a:latin typeface="Alegreya"/>
                </a:rPr>
                <a:t>Le rôle des universités dans la professionnalisation                                               </a:t>
              </a:r>
              <a:r>
                <a:rPr lang="fr-FR" sz="1400" u="none" strike="noStrike" cap="small" baseline="0" dirty="0">
                  <a:latin typeface="Alegreya"/>
                </a:rPr>
                <a:t>03/06/2025</a:t>
              </a:r>
              <a:br>
                <a:rPr lang="fr-FR" sz="1400" u="none" strike="noStrike" cap="small" baseline="0" dirty="0">
                  <a:latin typeface="Alegreya"/>
                </a:rPr>
              </a:br>
              <a:r>
                <a:rPr lang="fr-FR" sz="1400" cap="small" dirty="0">
                  <a:latin typeface="Alegreya"/>
                </a:rPr>
                <a:t>Solveig Fernagu &amp; Jean Marc </a:t>
              </a:r>
              <a:r>
                <a:rPr lang="fr-FR" sz="1400" cap="small" dirty="0" err="1">
                  <a:latin typeface="Alegreya"/>
                </a:rPr>
                <a:t>Ogier</a:t>
              </a:r>
              <a:r>
                <a:rPr lang="fr-FR" sz="1400" cap="small" dirty="0">
                  <a:latin typeface="Alegreya"/>
                </a:rPr>
                <a:t>, CESI</a:t>
              </a:r>
            </a:p>
            <a:p>
              <a:endParaRPr lang="fr-FR" sz="1400" cap="small" dirty="0">
                <a:latin typeface="Alegreya"/>
              </a:endParaRPr>
            </a:p>
          </p:txBody>
        </p:sp>
        <p:cxnSp>
          <p:nvCxnSpPr>
            <p:cNvPr id="12" name="Connecteur droit 11">
              <a:extLst>
                <a:ext uri="{FF2B5EF4-FFF2-40B4-BE49-F238E27FC236}">
                  <a16:creationId xmlns:a16="http://schemas.microsoft.com/office/drawing/2014/main" id="{43E6FB16-58F9-E706-454C-363B91AA826C}"/>
                </a:ext>
              </a:extLst>
            </p:cNvPr>
            <p:cNvCxnSpPr/>
            <p:nvPr/>
          </p:nvCxnSpPr>
          <p:spPr>
            <a:xfrm>
              <a:off x="-43544" y="533474"/>
              <a:ext cx="12387943" cy="0"/>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03704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xEl>
                                              <p:pRg st="6" end="6"/>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xEl>
                                              <p:pRg st="7" end="7"/>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e 9">
            <a:extLst>
              <a:ext uri="{FF2B5EF4-FFF2-40B4-BE49-F238E27FC236}">
                <a16:creationId xmlns:a16="http://schemas.microsoft.com/office/drawing/2014/main" id="{CC0609FF-810C-6634-893E-3FF00A18CF43}"/>
              </a:ext>
            </a:extLst>
          </p:cNvPr>
          <p:cNvGrpSpPr/>
          <p:nvPr/>
        </p:nvGrpSpPr>
        <p:grpSpPr>
          <a:xfrm>
            <a:off x="0" y="-44027"/>
            <a:ext cx="12192000" cy="2539164"/>
            <a:chOff x="0" y="-44027"/>
            <a:chExt cx="12192000" cy="2539164"/>
          </a:xfrm>
        </p:grpSpPr>
        <p:pic>
          <p:nvPicPr>
            <p:cNvPr id="11" name="Image 10">
              <a:extLst>
                <a:ext uri="{FF2B5EF4-FFF2-40B4-BE49-F238E27FC236}">
                  <a16:creationId xmlns:a16="http://schemas.microsoft.com/office/drawing/2014/main" id="{5F9E5509-D4AE-A3EE-C499-6F4257A266E6}"/>
                </a:ext>
              </a:extLst>
            </p:cNvPr>
            <p:cNvPicPr>
              <a:picLocks noChangeAspect="1"/>
            </p:cNvPicPr>
            <p:nvPr/>
          </p:nvPicPr>
          <p:blipFill>
            <a:blip r:embed="rId3"/>
            <a:srcRect b="28861"/>
            <a:stretch/>
          </p:blipFill>
          <p:spPr>
            <a:xfrm>
              <a:off x="0" y="-44027"/>
              <a:ext cx="12192000" cy="2539164"/>
            </a:xfrm>
            <a:prstGeom prst="rect">
              <a:avLst/>
            </a:prstGeom>
          </p:spPr>
        </p:pic>
        <p:sp>
          <p:nvSpPr>
            <p:cNvPr id="12" name="ZoneTexte 11">
              <a:extLst>
                <a:ext uri="{FF2B5EF4-FFF2-40B4-BE49-F238E27FC236}">
                  <a16:creationId xmlns:a16="http://schemas.microsoft.com/office/drawing/2014/main" id="{AE31F117-D257-0897-09DB-FD26E2A4F9B2}"/>
                </a:ext>
              </a:extLst>
            </p:cNvPr>
            <p:cNvSpPr txBox="1"/>
            <p:nvPr/>
          </p:nvSpPr>
          <p:spPr>
            <a:xfrm>
              <a:off x="6558520" y="1913742"/>
              <a:ext cx="4972833" cy="369332"/>
            </a:xfrm>
            <a:prstGeom prst="rect">
              <a:avLst/>
            </a:prstGeom>
            <a:noFill/>
          </p:spPr>
          <p:txBody>
            <a:bodyPr wrap="square" rtlCol="0">
              <a:spAutoFit/>
            </a:bodyPr>
            <a:lstStyle/>
            <a:p>
              <a:pPr algn="r"/>
              <a:r>
                <a:rPr lang="fr-FR" b="1" dirty="0">
                  <a:solidFill>
                    <a:schemeClr val="bg1"/>
                  </a:solidFill>
                </a:rPr>
                <a:t>Solveig Fernagu &amp; Jean Marc </a:t>
              </a:r>
              <a:r>
                <a:rPr lang="fr-FR" b="1" dirty="0" err="1">
                  <a:solidFill>
                    <a:schemeClr val="bg1"/>
                  </a:solidFill>
                </a:rPr>
                <a:t>Ogier</a:t>
              </a:r>
              <a:endParaRPr lang="fr-FR" b="1" dirty="0">
                <a:solidFill>
                  <a:schemeClr val="bg1"/>
                </a:solidFill>
              </a:endParaRPr>
            </a:p>
          </p:txBody>
        </p:sp>
        <p:sp>
          <p:nvSpPr>
            <p:cNvPr id="13" name="ZoneTexte 12">
              <a:extLst>
                <a:ext uri="{FF2B5EF4-FFF2-40B4-BE49-F238E27FC236}">
                  <a16:creationId xmlns:a16="http://schemas.microsoft.com/office/drawing/2014/main" id="{13FAAE7C-D6EB-48C1-1331-29A970C95667}"/>
                </a:ext>
              </a:extLst>
            </p:cNvPr>
            <p:cNvSpPr txBox="1"/>
            <p:nvPr/>
          </p:nvSpPr>
          <p:spPr>
            <a:xfrm>
              <a:off x="3155516" y="1908409"/>
              <a:ext cx="6306854" cy="369332"/>
            </a:xfrm>
            <a:prstGeom prst="rect">
              <a:avLst/>
            </a:prstGeom>
            <a:noFill/>
          </p:spPr>
          <p:txBody>
            <a:bodyPr wrap="square">
              <a:spAutoFit/>
            </a:bodyPr>
            <a:lstStyle/>
            <a:p>
              <a:r>
                <a:rPr lang="fr-FR" sz="1800" b="1" u="none" strike="noStrike" baseline="0" dirty="0">
                  <a:solidFill>
                    <a:schemeClr val="bg1"/>
                  </a:solidFill>
                  <a:latin typeface="Calibri" panose="020F0502020204030204" pitchFamily="34" charset="0"/>
                </a:rPr>
                <a:t>Le rôle des universités dans la professionnalisation, </a:t>
              </a:r>
              <a:endParaRPr lang="fr-FR" dirty="0">
                <a:solidFill>
                  <a:schemeClr val="bg1"/>
                </a:solidFill>
              </a:endParaRPr>
            </a:p>
          </p:txBody>
        </p:sp>
      </p:grpSp>
      <p:sp>
        <p:nvSpPr>
          <p:cNvPr id="3" name="Espace réservé du contenu 2">
            <a:extLst>
              <a:ext uri="{FF2B5EF4-FFF2-40B4-BE49-F238E27FC236}">
                <a16:creationId xmlns:a16="http://schemas.microsoft.com/office/drawing/2014/main" id="{AE2B8002-B3C5-1E74-2330-0FBFF5500BB8}"/>
              </a:ext>
            </a:extLst>
          </p:cNvPr>
          <p:cNvSpPr>
            <a:spLocks noGrp="1"/>
          </p:cNvSpPr>
          <p:nvPr>
            <p:ph idx="1"/>
          </p:nvPr>
        </p:nvSpPr>
        <p:spPr>
          <a:xfrm>
            <a:off x="741961" y="3074093"/>
            <a:ext cx="10916654" cy="4351338"/>
          </a:xfrm>
        </p:spPr>
        <p:txBody>
          <a:bodyPr vert="horz" lIns="91440" tIns="45720" rIns="91440" bIns="45720" rtlCol="0" anchor="t">
            <a:normAutofit/>
          </a:bodyPr>
          <a:lstStyle/>
          <a:p>
            <a:pPr marL="0" indent="0">
              <a:buNone/>
            </a:pPr>
            <a:endParaRPr lang="fr-FR" i="1" dirty="0">
              <a:cs typeface="Calibri"/>
            </a:endParaRPr>
          </a:p>
          <a:p>
            <a:pPr marL="0" indent="0" algn="ctr">
              <a:buNone/>
            </a:pPr>
            <a:r>
              <a:rPr lang="fr-FR" b="1" i="1" dirty="0">
                <a:cs typeface="Calibri"/>
              </a:rPr>
              <a:t>Au final, l'université a-t-elle vocation à professionnaliser ?</a:t>
            </a:r>
          </a:p>
          <a:p>
            <a:pPr marL="0" indent="0" algn="ctr">
              <a:buNone/>
            </a:pPr>
            <a:r>
              <a:rPr lang="fr-FR" dirty="0">
                <a:cs typeface="Calibri"/>
              </a:rPr>
              <a:t>Tout dépend de la manière dont on définit la professionnalisation, </a:t>
            </a:r>
            <a:br>
              <a:rPr lang="fr-FR" dirty="0">
                <a:cs typeface="Calibri"/>
              </a:rPr>
            </a:br>
            <a:r>
              <a:rPr lang="fr-FR" dirty="0">
                <a:cs typeface="Calibri"/>
              </a:rPr>
              <a:t>ses enjeux et sa vocation, mais aussi ses modalités … </a:t>
            </a:r>
          </a:p>
          <a:p>
            <a:endParaRPr lang="fr-FR" dirty="0">
              <a:cs typeface="Calibri"/>
            </a:endParaRPr>
          </a:p>
          <a:p>
            <a:endParaRPr lang="fr-FR" dirty="0">
              <a:cs typeface="Calibri"/>
            </a:endParaRPr>
          </a:p>
        </p:txBody>
      </p:sp>
    </p:spTree>
    <p:extLst>
      <p:ext uri="{BB962C8B-B14F-4D97-AF65-F5344CB8AC3E}">
        <p14:creationId xmlns:p14="http://schemas.microsoft.com/office/powerpoint/2010/main" val="4149812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570A24A-C030-46F0-A099-09733564706F}"/>
              </a:ext>
            </a:extLst>
          </p:cNvPr>
          <p:cNvSpPr>
            <a:spLocks noGrp="1"/>
          </p:cNvSpPr>
          <p:nvPr>
            <p:ph type="title"/>
          </p:nvPr>
        </p:nvSpPr>
        <p:spPr>
          <a:xfrm>
            <a:off x="1570692" y="850925"/>
            <a:ext cx="9884694" cy="293346"/>
          </a:xfrm>
        </p:spPr>
        <p:txBody>
          <a:bodyPr>
            <a:normAutofit fontScale="90000"/>
          </a:bodyPr>
          <a:lstStyle/>
          <a:p>
            <a:r>
              <a:rPr lang="fr-FR" dirty="0"/>
              <a:t>La structuration initiale de La Rochelle Université </a:t>
            </a:r>
            <a:br>
              <a:rPr lang="fr-FR" dirty="0"/>
            </a:br>
            <a:r>
              <a:rPr lang="fr-FR" dirty="0"/>
              <a:t>d’où partions  nous ?</a:t>
            </a:r>
            <a:br>
              <a:rPr lang="fr-FR" dirty="0"/>
            </a:br>
            <a:endParaRPr lang="fr-FR" dirty="0"/>
          </a:p>
        </p:txBody>
      </p:sp>
      <p:grpSp>
        <p:nvGrpSpPr>
          <p:cNvPr id="11" name="Groupe 10">
            <a:extLst>
              <a:ext uri="{FF2B5EF4-FFF2-40B4-BE49-F238E27FC236}">
                <a16:creationId xmlns:a16="http://schemas.microsoft.com/office/drawing/2014/main" id="{F0796044-E840-5445-8447-F0444347EF94}"/>
              </a:ext>
            </a:extLst>
          </p:cNvPr>
          <p:cNvGrpSpPr/>
          <p:nvPr/>
        </p:nvGrpSpPr>
        <p:grpSpPr>
          <a:xfrm>
            <a:off x="8050069" y="2151104"/>
            <a:ext cx="3293282" cy="3048898"/>
            <a:chOff x="7874000" y="1737360"/>
            <a:chExt cx="3573902" cy="5120640"/>
          </a:xfrm>
        </p:grpSpPr>
        <p:pic>
          <p:nvPicPr>
            <p:cNvPr id="3" name="Image 2">
              <a:extLst>
                <a:ext uri="{FF2B5EF4-FFF2-40B4-BE49-F238E27FC236}">
                  <a16:creationId xmlns:a16="http://schemas.microsoft.com/office/drawing/2014/main" id="{7D1E31FF-8CE0-7147-9041-B845AA7B0966}"/>
                </a:ext>
              </a:extLst>
            </p:cNvPr>
            <p:cNvPicPr>
              <a:picLocks noChangeAspect="1"/>
            </p:cNvPicPr>
            <p:nvPr/>
          </p:nvPicPr>
          <p:blipFill>
            <a:blip r:embed="rId3"/>
            <a:stretch>
              <a:fillRect/>
            </a:stretch>
          </p:blipFill>
          <p:spPr>
            <a:xfrm>
              <a:off x="7874000" y="1737360"/>
              <a:ext cx="3573902" cy="5120640"/>
            </a:xfrm>
            <a:prstGeom prst="rect">
              <a:avLst/>
            </a:prstGeom>
          </p:spPr>
        </p:pic>
        <p:sp>
          <p:nvSpPr>
            <p:cNvPr id="4" name="Rectangle 3">
              <a:extLst>
                <a:ext uri="{FF2B5EF4-FFF2-40B4-BE49-F238E27FC236}">
                  <a16:creationId xmlns:a16="http://schemas.microsoft.com/office/drawing/2014/main" id="{EA64BE35-8C12-1A47-A843-B1510A74C373}"/>
                </a:ext>
              </a:extLst>
            </p:cNvPr>
            <p:cNvSpPr/>
            <p:nvPr/>
          </p:nvSpPr>
          <p:spPr>
            <a:xfrm>
              <a:off x="10584180" y="2228850"/>
              <a:ext cx="422910" cy="39776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5" name="ZoneTexte 4">
            <a:extLst>
              <a:ext uri="{FF2B5EF4-FFF2-40B4-BE49-F238E27FC236}">
                <a16:creationId xmlns:a16="http://schemas.microsoft.com/office/drawing/2014/main" id="{266E0978-1255-F346-AE28-14E0DC0C4CF1}"/>
              </a:ext>
            </a:extLst>
          </p:cNvPr>
          <p:cNvSpPr txBox="1"/>
          <p:nvPr/>
        </p:nvSpPr>
        <p:spPr>
          <a:xfrm>
            <a:off x="10549890" y="6220613"/>
            <a:ext cx="502920" cy="261610"/>
          </a:xfrm>
          <a:prstGeom prst="rect">
            <a:avLst/>
          </a:prstGeom>
          <a:noFill/>
        </p:spPr>
        <p:txBody>
          <a:bodyPr wrap="square" rtlCol="0">
            <a:spAutoFit/>
          </a:bodyPr>
          <a:lstStyle/>
          <a:p>
            <a:r>
              <a:rPr lang="fr-FR" sz="1100" dirty="0">
                <a:solidFill>
                  <a:schemeClr val="accent3">
                    <a:lumMod val="75000"/>
                  </a:schemeClr>
                </a:solidFill>
              </a:rPr>
              <a:t>2020</a:t>
            </a:r>
          </a:p>
        </p:txBody>
      </p:sp>
      <p:grpSp>
        <p:nvGrpSpPr>
          <p:cNvPr id="15" name="Groupe 14">
            <a:extLst>
              <a:ext uri="{FF2B5EF4-FFF2-40B4-BE49-F238E27FC236}">
                <a16:creationId xmlns:a16="http://schemas.microsoft.com/office/drawing/2014/main" id="{08C64364-3616-EE41-96A2-09D1033F77D4}"/>
              </a:ext>
            </a:extLst>
          </p:cNvPr>
          <p:cNvGrpSpPr/>
          <p:nvPr/>
        </p:nvGrpSpPr>
        <p:grpSpPr>
          <a:xfrm>
            <a:off x="728870" y="1878306"/>
            <a:ext cx="6364609" cy="3718734"/>
            <a:chOff x="750400" y="1842617"/>
            <a:chExt cx="6816260" cy="4283863"/>
          </a:xfrm>
        </p:grpSpPr>
        <p:pic>
          <p:nvPicPr>
            <p:cNvPr id="7" name="Image 6">
              <a:extLst>
                <a:ext uri="{FF2B5EF4-FFF2-40B4-BE49-F238E27FC236}">
                  <a16:creationId xmlns:a16="http://schemas.microsoft.com/office/drawing/2014/main" id="{396CE073-CD88-DF47-8894-6B3DC01A1B25}"/>
                </a:ext>
              </a:extLst>
            </p:cNvPr>
            <p:cNvPicPr>
              <a:picLocks noChangeAspect="1"/>
            </p:cNvPicPr>
            <p:nvPr/>
          </p:nvPicPr>
          <p:blipFill rotWithShape="1">
            <a:blip r:embed="rId4"/>
            <a:srcRect r="9811" b="7576"/>
            <a:stretch/>
          </p:blipFill>
          <p:spPr>
            <a:xfrm>
              <a:off x="750400" y="1842617"/>
              <a:ext cx="6816260" cy="4283863"/>
            </a:xfrm>
            <a:prstGeom prst="rect">
              <a:avLst/>
            </a:prstGeom>
          </p:spPr>
        </p:pic>
        <p:sp>
          <p:nvSpPr>
            <p:cNvPr id="6" name="Rectangle : coins arrondis 5">
              <a:extLst>
                <a:ext uri="{FF2B5EF4-FFF2-40B4-BE49-F238E27FC236}">
                  <a16:creationId xmlns:a16="http://schemas.microsoft.com/office/drawing/2014/main" id="{ABD3AD75-74BE-904F-A2BA-A84F2D76ED8F}"/>
                </a:ext>
              </a:extLst>
            </p:cNvPr>
            <p:cNvSpPr/>
            <p:nvPr/>
          </p:nvSpPr>
          <p:spPr>
            <a:xfrm>
              <a:off x="2034540" y="3577590"/>
              <a:ext cx="731520" cy="28575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fr-FR" dirty="0">
                  <a:solidFill>
                    <a:schemeClr val="accent5"/>
                  </a:solidFill>
                </a:rPr>
                <a:t>3264</a:t>
              </a:r>
            </a:p>
          </p:txBody>
        </p:sp>
        <p:sp>
          <p:nvSpPr>
            <p:cNvPr id="8" name="Rectangle : coins arrondis 7">
              <a:extLst>
                <a:ext uri="{FF2B5EF4-FFF2-40B4-BE49-F238E27FC236}">
                  <a16:creationId xmlns:a16="http://schemas.microsoft.com/office/drawing/2014/main" id="{3640D713-FCA2-D345-A81F-1D91D70D8973}"/>
                </a:ext>
              </a:extLst>
            </p:cNvPr>
            <p:cNvSpPr/>
            <p:nvPr/>
          </p:nvSpPr>
          <p:spPr>
            <a:xfrm>
              <a:off x="5167630" y="3577590"/>
              <a:ext cx="731520" cy="28575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fr-FR" dirty="0">
                  <a:solidFill>
                    <a:schemeClr val="accent5"/>
                  </a:solidFill>
                </a:rPr>
                <a:t>2201</a:t>
              </a:r>
            </a:p>
          </p:txBody>
        </p:sp>
        <p:sp>
          <p:nvSpPr>
            <p:cNvPr id="9" name="Rectangle : coins arrondis 8">
              <a:extLst>
                <a:ext uri="{FF2B5EF4-FFF2-40B4-BE49-F238E27FC236}">
                  <a16:creationId xmlns:a16="http://schemas.microsoft.com/office/drawing/2014/main" id="{F9AD3B9F-D5DE-814A-84B0-880C4211A205}"/>
                </a:ext>
              </a:extLst>
            </p:cNvPr>
            <p:cNvSpPr/>
            <p:nvPr/>
          </p:nvSpPr>
          <p:spPr>
            <a:xfrm>
              <a:off x="5167630" y="5738013"/>
              <a:ext cx="731520" cy="28575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fr-FR" dirty="0">
                  <a:solidFill>
                    <a:schemeClr val="accent5"/>
                  </a:solidFill>
                </a:rPr>
                <a:t>2121</a:t>
              </a:r>
            </a:p>
          </p:txBody>
        </p:sp>
        <p:sp>
          <p:nvSpPr>
            <p:cNvPr id="10" name="Rectangle : coins arrondis 9">
              <a:extLst>
                <a:ext uri="{FF2B5EF4-FFF2-40B4-BE49-F238E27FC236}">
                  <a16:creationId xmlns:a16="http://schemas.microsoft.com/office/drawing/2014/main" id="{20D4DFB7-8971-9A49-97A8-82FCBF9B09E8}"/>
                </a:ext>
              </a:extLst>
            </p:cNvPr>
            <p:cNvSpPr/>
            <p:nvPr/>
          </p:nvSpPr>
          <p:spPr>
            <a:xfrm>
              <a:off x="2034540" y="5699201"/>
              <a:ext cx="731520" cy="28575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fr-FR" dirty="0">
                  <a:solidFill>
                    <a:schemeClr val="accent5"/>
                  </a:solidFill>
                </a:rPr>
                <a:t>1171</a:t>
              </a:r>
            </a:p>
          </p:txBody>
        </p:sp>
      </p:grpSp>
      <p:sp>
        <p:nvSpPr>
          <p:cNvPr id="12" name="ZoneTexte 11">
            <a:extLst>
              <a:ext uri="{FF2B5EF4-FFF2-40B4-BE49-F238E27FC236}">
                <a16:creationId xmlns:a16="http://schemas.microsoft.com/office/drawing/2014/main" id="{B1FB655D-39C4-B72A-4879-726940F714F2}"/>
              </a:ext>
            </a:extLst>
          </p:cNvPr>
          <p:cNvSpPr txBox="1"/>
          <p:nvPr/>
        </p:nvSpPr>
        <p:spPr>
          <a:xfrm>
            <a:off x="1570692" y="5743559"/>
            <a:ext cx="5666551" cy="369332"/>
          </a:xfrm>
          <a:prstGeom prst="rect">
            <a:avLst/>
          </a:prstGeom>
          <a:noFill/>
        </p:spPr>
        <p:txBody>
          <a:bodyPr wrap="none" rtlCol="0">
            <a:spAutoFit/>
          </a:bodyPr>
          <a:lstStyle/>
          <a:p>
            <a:r>
              <a:rPr lang="fr-FR" dirty="0"/>
              <a:t>Structuration en composantes « classiques disciplinaires » </a:t>
            </a:r>
          </a:p>
        </p:txBody>
      </p:sp>
      <p:sp>
        <p:nvSpPr>
          <p:cNvPr id="13" name="ZoneTexte 12">
            <a:extLst>
              <a:ext uri="{FF2B5EF4-FFF2-40B4-BE49-F238E27FC236}">
                <a16:creationId xmlns:a16="http://schemas.microsoft.com/office/drawing/2014/main" id="{9DC39035-1D1D-F433-F2EA-D4E2ADF26638}"/>
              </a:ext>
            </a:extLst>
          </p:cNvPr>
          <p:cNvSpPr txBox="1"/>
          <p:nvPr/>
        </p:nvSpPr>
        <p:spPr>
          <a:xfrm>
            <a:off x="8557629" y="5211082"/>
            <a:ext cx="2995337" cy="646331"/>
          </a:xfrm>
          <a:prstGeom prst="rect">
            <a:avLst/>
          </a:prstGeom>
          <a:noFill/>
        </p:spPr>
        <p:txBody>
          <a:bodyPr wrap="square" rtlCol="0">
            <a:spAutoFit/>
          </a:bodyPr>
          <a:lstStyle/>
          <a:p>
            <a:r>
              <a:rPr lang="fr-FR" dirty="0"/>
              <a:t>Une croissance continue des effectifs </a:t>
            </a:r>
          </a:p>
        </p:txBody>
      </p:sp>
      <p:pic>
        <p:nvPicPr>
          <p:cNvPr id="14" name="Picture 2" descr="logo vectoriel Université de La Rochelle – Logothèque vectorielle">
            <a:extLst>
              <a:ext uri="{FF2B5EF4-FFF2-40B4-BE49-F238E27FC236}">
                <a16:creationId xmlns:a16="http://schemas.microsoft.com/office/drawing/2014/main" id="{3CA5F31F-A2D0-5725-A743-CFDD50A970B9}"/>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6390" r="25068" b="6100"/>
          <a:stretch/>
        </p:blipFill>
        <p:spPr bwMode="auto">
          <a:xfrm>
            <a:off x="410648" y="222646"/>
            <a:ext cx="1160044" cy="11398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68655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descr="Image">
            <a:extLst>
              <a:ext uri="{FF2B5EF4-FFF2-40B4-BE49-F238E27FC236}">
                <a16:creationId xmlns:a16="http://schemas.microsoft.com/office/drawing/2014/main" id="{DA9EECE6-DE71-8203-717D-029D37216B1F}"/>
              </a:ext>
            </a:extLst>
          </p:cNvPr>
          <p:cNvPicPr>
            <a:picLocks noChangeAspect="1"/>
          </p:cNvPicPr>
          <p:nvPr/>
        </p:nvPicPr>
        <p:blipFill>
          <a:blip r:embed="rId3"/>
          <a:stretch>
            <a:fillRect/>
          </a:stretch>
        </p:blipFill>
        <p:spPr>
          <a:xfrm>
            <a:off x="1419174" y="5781039"/>
            <a:ext cx="1421153" cy="642498"/>
          </a:xfrm>
          <a:prstGeom prst="rect">
            <a:avLst/>
          </a:prstGeom>
          <a:ln w="12700">
            <a:miter lim="400000"/>
          </a:ln>
        </p:spPr>
      </p:pic>
      <p:pic>
        <p:nvPicPr>
          <p:cNvPr id="279" name="Image" descr="Image"/>
          <p:cNvPicPr>
            <a:picLocks noChangeAspect="1"/>
          </p:cNvPicPr>
          <p:nvPr/>
        </p:nvPicPr>
        <p:blipFill>
          <a:blip r:embed="rId3"/>
          <a:stretch>
            <a:fillRect/>
          </a:stretch>
        </p:blipFill>
        <p:spPr>
          <a:xfrm>
            <a:off x="7777997" y="2333465"/>
            <a:ext cx="1421153" cy="642497"/>
          </a:xfrm>
          <a:prstGeom prst="rect">
            <a:avLst/>
          </a:prstGeom>
          <a:ln w="12700">
            <a:miter lim="400000"/>
          </a:ln>
        </p:spPr>
      </p:pic>
      <p:pic>
        <p:nvPicPr>
          <p:cNvPr id="280" name="Image" descr="Image"/>
          <p:cNvPicPr>
            <a:picLocks noChangeAspect="1"/>
          </p:cNvPicPr>
          <p:nvPr/>
        </p:nvPicPr>
        <p:blipFill>
          <a:blip r:embed="rId3"/>
          <a:stretch>
            <a:fillRect/>
          </a:stretch>
        </p:blipFill>
        <p:spPr>
          <a:xfrm>
            <a:off x="1439973" y="1954559"/>
            <a:ext cx="1421153" cy="642497"/>
          </a:xfrm>
          <a:prstGeom prst="rect">
            <a:avLst/>
          </a:prstGeom>
          <a:ln w="12700">
            <a:miter lim="400000"/>
          </a:ln>
        </p:spPr>
      </p:pic>
      <p:pic>
        <p:nvPicPr>
          <p:cNvPr id="281" name="Image" descr="Image"/>
          <p:cNvPicPr>
            <a:picLocks noChangeAspect="1"/>
          </p:cNvPicPr>
          <p:nvPr/>
        </p:nvPicPr>
        <p:blipFill>
          <a:blip r:embed="rId3"/>
          <a:stretch>
            <a:fillRect/>
          </a:stretch>
        </p:blipFill>
        <p:spPr>
          <a:xfrm>
            <a:off x="1439973" y="3259185"/>
            <a:ext cx="1421153" cy="642498"/>
          </a:xfrm>
          <a:prstGeom prst="rect">
            <a:avLst/>
          </a:prstGeom>
          <a:ln w="12700">
            <a:miter lim="400000"/>
          </a:ln>
        </p:spPr>
      </p:pic>
      <p:pic>
        <p:nvPicPr>
          <p:cNvPr id="282" name="Image" descr="Image"/>
          <p:cNvPicPr>
            <a:picLocks noChangeAspect="1"/>
          </p:cNvPicPr>
          <p:nvPr/>
        </p:nvPicPr>
        <p:blipFill>
          <a:blip r:embed="rId3"/>
          <a:stretch>
            <a:fillRect/>
          </a:stretch>
        </p:blipFill>
        <p:spPr>
          <a:xfrm>
            <a:off x="1439973" y="2597564"/>
            <a:ext cx="1421153" cy="642498"/>
          </a:xfrm>
          <a:prstGeom prst="rect">
            <a:avLst/>
          </a:prstGeom>
          <a:ln w="12700">
            <a:miter lim="400000"/>
          </a:ln>
        </p:spPr>
      </p:pic>
      <p:sp>
        <p:nvSpPr>
          <p:cNvPr id="283" name="Titre 4"/>
          <p:cNvSpPr txBox="1">
            <a:spLocks noGrp="1"/>
          </p:cNvSpPr>
          <p:nvPr>
            <p:ph type="title"/>
          </p:nvPr>
        </p:nvSpPr>
        <p:spPr>
          <a:xfrm>
            <a:off x="1659725" y="414887"/>
            <a:ext cx="9285420" cy="1254028"/>
          </a:xfrm>
          <a:prstGeom prst="rect">
            <a:avLst/>
          </a:prstGeom>
        </p:spPr>
        <p:txBody>
          <a:bodyPr>
            <a:normAutofit/>
          </a:bodyPr>
          <a:lstStyle/>
          <a:p>
            <a:pPr defTabSz="365747">
              <a:defRPr sz="2960"/>
            </a:pPr>
            <a:r>
              <a:rPr sz="2000" dirty="0"/>
              <a:t>Un</a:t>
            </a:r>
            <a:r>
              <a:rPr lang="fr-FR" sz="2000" dirty="0"/>
              <a:t>e stratégie de personnalisation pédagogique </a:t>
            </a:r>
            <a:br>
              <a:rPr lang="fr-FR" sz="2000" dirty="0"/>
            </a:br>
            <a:r>
              <a:rPr lang="fr-FR" sz="2000" dirty="0"/>
              <a:t>et de spécialisation scientifique</a:t>
            </a:r>
            <a:endParaRPr sz="2000" dirty="0"/>
          </a:p>
        </p:txBody>
      </p:sp>
      <p:sp>
        <p:nvSpPr>
          <p:cNvPr id="284" name="Rectangle 10"/>
          <p:cNvSpPr txBox="1"/>
          <p:nvPr/>
        </p:nvSpPr>
        <p:spPr>
          <a:xfrm>
            <a:off x="7703915" y="6206153"/>
            <a:ext cx="3669450" cy="5001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289" tIns="34289" rIns="34289" bIns="34289">
            <a:spAutoFit/>
          </a:bodyPr>
          <a:lstStyle>
            <a:lvl1pPr defTabSz="1300480">
              <a:defRPr sz="1400">
                <a:latin typeface="Raleway"/>
                <a:ea typeface="Raleway"/>
                <a:cs typeface="Raleway"/>
                <a:sym typeface="Raleway"/>
              </a:defRPr>
            </a:lvl1pPr>
          </a:lstStyle>
          <a:p>
            <a:r>
              <a:rPr dirty="0"/>
              <a:t>Engagement </a:t>
            </a:r>
            <a:r>
              <a:rPr dirty="0" err="1"/>
              <a:t>étudiants</a:t>
            </a:r>
            <a:r>
              <a:rPr dirty="0"/>
              <a:t>, inter-</a:t>
            </a:r>
            <a:r>
              <a:rPr dirty="0" err="1"/>
              <a:t>associatif</a:t>
            </a:r>
            <a:r>
              <a:rPr dirty="0"/>
              <a:t>, culture, sport</a:t>
            </a:r>
          </a:p>
        </p:txBody>
      </p:sp>
      <p:pic>
        <p:nvPicPr>
          <p:cNvPr id="285" name="Image 6" descr="Image 6"/>
          <p:cNvPicPr>
            <a:picLocks noChangeAspect="1"/>
          </p:cNvPicPr>
          <p:nvPr/>
        </p:nvPicPr>
        <p:blipFill>
          <a:blip r:embed="rId4">
            <a:alphaModFix amt="35000"/>
          </a:blip>
          <a:stretch>
            <a:fillRect/>
          </a:stretch>
        </p:blipFill>
        <p:spPr>
          <a:xfrm rot="19760211">
            <a:off x="3436312" y="1824057"/>
            <a:ext cx="6104693" cy="4809759"/>
          </a:xfrm>
          <a:prstGeom prst="rect">
            <a:avLst/>
          </a:prstGeom>
          <a:ln w="12700">
            <a:miter lim="400000"/>
          </a:ln>
        </p:spPr>
      </p:pic>
      <p:sp>
        <p:nvSpPr>
          <p:cNvPr id="286" name="ZoneTexte 7"/>
          <p:cNvSpPr txBox="1"/>
          <p:nvPr/>
        </p:nvSpPr>
        <p:spPr>
          <a:xfrm>
            <a:off x="2636625" y="1906082"/>
            <a:ext cx="3812135" cy="642498"/>
          </a:xfrm>
          <a:prstGeom prst="rect">
            <a:avLst/>
          </a:prstGeom>
          <a:solidFill>
            <a:srgbClr val="00206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lstStyle/>
          <a:p>
            <a:pPr defTabSz="914367">
              <a:defRPr sz="2200" b="1">
                <a:solidFill>
                  <a:srgbClr val="FFFFFF"/>
                </a:solidFill>
                <a:latin typeface="Raleway"/>
                <a:ea typeface="Raleway"/>
                <a:cs typeface="Raleway"/>
                <a:sym typeface="Raleway"/>
              </a:defRPr>
            </a:pPr>
            <a:r>
              <a:rPr sz="1547" dirty="0" err="1"/>
              <a:t>Exceller</a:t>
            </a:r>
            <a:r>
              <a:rPr sz="1547" dirty="0"/>
              <a:t> </a:t>
            </a:r>
            <a:r>
              <a:rPr sz="1547" dirty="0" err="1"/>
              <a:t>en</a:t>
            </a:r>
            <a:r>
              <a:rPr sz="1547" dirty="0"/>
              <a:t> matière de </a:t>
            </a:r>
            <a:r>
              <a:rPr sz="1547" dirty="0" err="1"/>
              <a:t>réussite</a:t>
            </a:r>
            <a:r>
              <a:rPr sz="1547" dirty="0"/>
              <a:t> </a:t>
            </a:r>
            <a:br>
              <a:rPr sz="1547" dirty="0"/>
            </a:br>
            <a:r>
              <a:rPr sz="1547" dirty="0"/>
              <a:t>et </a:t>
            </a:r>
            <a:r>
              <a:rPr sz="1547" dirty="0" err="1"/>
              <a:t>d’insertion</a:t>
            </a:r>
            <a:r>
              <a:rPr sz="1547" dirty="0"/>
              <a:t> pour </a:t>
            </a:r>
            <a:r>
              <a:rPr sz="1547" dirty="0" err="1"/>
              <a:t>nos</a:t>
            </a:r>
            <a:r>
              <a:rPr sz="1547" dirty="0"/>
              <a:t> </a:t>
            </a:r>
            <a:r>
              <a:rPr sz="1547" dirty="0" err="1"/>
              <a:t>étudiants</a:t>
            </a:r>
            <a:endParaRPr sz="1547" dirty="0"/>
          </a:p>
        </p:txBody>
      </p:sp>
      <p:sp>
        <p:nvSpPr>
          <p:cNvPr id="287" name="Rectangle 8"/>
          <p:cNvSpPr txBox="1"/>
          <p:nvPr/>
        </p:nvSpPr>
        <p:spPr>
          <a:xfrm>
            <a:off x="2656360" y="2654713"/>
            <a:ext cx="4336319" cy="6424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lstStyle>
            <a:lvl1pPr defTabSz="1300480">
              <a:defRPr sz="1400">
                <a:latin typeface="Raleway"/>
                <a:ea typeface="Raleway"/>
                <a:cs typeface="Raleway"/>
                <a:sym typeface="Raleway"/>
              </a:defRPr>
            </a:lvl1pPr>
          </a:lstStyle>
          <a:p>
            <a:r>
              <a:rPr dirty="0" err="1"/>
              <a:t>Accompagnement</a:t>
            </a:r>
            <a:r>
              <a:rPr dirty="0"/>
              <a:t> </a:t>
            </a:r>
            <a:r>
              <a:rPr dirty="0" err="1"/>
              <a:t>personnalisé</a:t>
            </a:r>
            <a:r>
              <a:rPr dirty="0"/>
              <a:t>, </a:t>
            </a:r>
            <a:r>
              <a:rPr dirty="0" err="1"/>
              <a:t>inclusivité</a:t>
            </a:r>
            <a:r>
              <a:rPr dirty="0"/>
              <a:t>, innovation </a:t>
            </a:r>
            <a:r>
              <a:rPr dirty="0" err="1"/>
              <a:t>pédagogique</a:t>
            </a:r>
            <a:r>
              <a:rPr dirty="0"/>
              <a:t>, </a:t>
            </a:r>
            <a:r>
              <a:rPr dirty="0" err="1"/>
              <a:t>professionnalisation</a:t>
            </a:r>
            <a:r>
              <a:rPr dirty="0"/>
              <a:t> </a:t>
            </a:r>
            <a:r>
              <a:rPr lang="fr-FR" dirty="0"/>
              <a:t/>
            </a:r>
            <a:br>
              <a:rPr lang="fr-FR" dirty="0"/>
            </a:br>
            <a:r>
              <a:rPr dirty="0"/>
              <a:t>des </a:t>
            </a:r>
            <a:r>
              <a:rPr dirty="0" err="1"/>
              <a:t>étudiants</a:t>
            </a:r>
            <a:endParaRPr dirty="0"/>
          </a:p>
        </p:txBody>
      </p:sp>
      <p:sp>
        <p:nvSpPr>
          <p:cNvPr id="288" name="ZoneTexte 9"/>
          <p:cNvSpPr txBox="1"/>
          <p:nvPr/>
        </p:nvSpPr>
        <p:spPr>
          <a:xfrm>
            <a:off x="7589737" y="4597486"/>
            <a:ext cx="3205894" cy="805326"/>
          </a:xfrm>
          <a:prstGeom prst="rect">
            <a:avLst/>
          </a:prstGeom>
          <a:solidFill>
            <a:srgbClr val="40B0C6"/>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lstStyle/>
          <a:p>
            <a:pPr defTabSz="914367">
              <a:defRPr sz="2200" b="1">
                <a:solidFill>
                  <a:srgbClr val="FFFFFF"/>
                </a:solidFill>
                <a:latin typeface="Raleway"/>
                <a:ea typeface="Raleway"/>
                <a:cs typeface="Raleway"/>
                <a:sym typeface="Raleway"/>
              </a:defRPr>
            </a:pPr>
            <a:r>
              <a:rPr sz="1547" dirty="0" err="1"/>
              <a:t>Développer</a:t>
            </a:r>
            <a:r>
              <a:rPr sz="1547" dirty="0"/>
              <a:t> le sentiment </a:t>
            </a:r>
            <a:r>
              <a:rPr sz="1547" dirty="0" err="1"/>
              <a:t>d’appartenance</a:t>
            </a:r>
            <a:r>
              <a:rPr sz="1547" dirty="0"/>
              <a:t> </a:t>
            </a:r>
            <a:r>
              <a:rPr sz="1547" dirty="0" err="1"/>
              <a:t>à</a:t>
            </a:r>
            <a:endParaRPr sz="1547" dirty="0">
              <a:latin typeface="Calibri"/>
              <a:ea typeface="Calibri"/>
              <a:cs typeface="Calibri"/>
              <a:sym typeface="Calibri"/>
            </a:endParaRPr>
          </a:p>
          <a:p>
            <a:pPr defTabSz="914367">
              <a:defRPr sz="2200" b="1">
                <a:solidFill>
                  <a:srgbClr val="FFFFFF"/>
                </a:solidFill>
                <a:latin typeface="Raleway"/>
                <a:ea typeface="Raleway"/>
                <a:cs typeface="Raleway"/>
                <a:sym typeface="Raleway"/>
              </a:defRPr>
            </a:pPr>
            <a:r>
              <a:rPr sz="1547" dirty="0"/>
              <a:t>La Rochelle </a:t>
            </a:r>
            <a:r>
              <a:rPr sz="1547" dirty="0" err="1"/>
              <a:t>Université</a:t>
            </a:r>
            <a:endParaRPr sz="1547" dirty="0"/>
          </a:p>
        </p:txBody>
      </p:sp>
      <p:sp>
        <p:nvSpPr>
          <p:cNvPr id="289" name="Rectangle 11"/>
          <p:cNvSpPr/>
          <p:nvPr/>
        </p:nvSpPr>
        <p:spPr>
          <a:xfrm>
            <a:off x="2744176" y="4981725"/>
            <a:ext cx="3777279" cy="1101277"/>
          </a:xfrm>
          <a:prstGeom prst="rect">
            <a:avLst/>
          </a:prstGeom>
          <a:solidFill>
            <a:srgbClr val="2D6FAE"/>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lstStyle/>
          <a:p>
            <a:pPr defTabSz="914367">
              <a:defRPr sz="2200" b="1">
                <a:solidFill>
                  <a:srgbClr val="FFFFFF"/>
                </a:solidFill>
                <a:latin typeface="Raleway"/>
                <a:ea typeface="Raleway"/>
                <a:cs typeface="Raleway"/>
                <a:sym typeface="Raleway"/>
              </a:defRPr>
            </a:pPr>
            <a:r>
              <a:rPr sz="1547" dirty="0" err="1"/>
              <a:t>Être</a:t>
            </a:r>
            <a:r>
              <a:rPr sz="1547" dirty="0"/>
              <a:t> </a:t>
            </a:r>
            <a:r>
              <a:rPr sz="1547" dirty="0" err="1"/>
              <a:t>une</a:t>
            </a:r>
            <a:r>
              <a:rPr sz="1547" dirty="0"/>
              <a:t> </a:t>
            </a:r>
            <a:r>
              <a:rPr sz="1547" dirty="0" err="1"/>
              <a:t>université</a:t>
            </a:r>
            <a:r>
              <a:rPr sz="1547" dirty="0"/>
              <a:t> </a:t>
            </a:r>
            <a:r>
              <a:rPr sz="1547" dirty="0" err="1"/>
              <a:t>d’excellence</a:t>
            </a:r>
            <a:r>
              <a:rPr sz="1547" dirty="0"/>
              <a:t> de </a:t>
            </a:r>
            <a:r>
              <a:rPr sz="1547" dirty="0" err="1"/>
              <a:t>visibilité</a:t>
            </a:r>
            <a:r>
              <a:rPr sz="1547" dirty="0"/>
              <a:t> </a:t>
            </a:r>
            <a:r>
              <a:rPr sz="1547" dirty="0" err="1"/>
              <a:t>mondiale</a:t>
            </a:r>
            <a:r>
              <a:rPr sz="1547" dirty="0"/>
              <a:t> sur </a:t>
            </a:r>
            <a:r>
              <a:rPr sz="1547" dirty="0" err="1"/>
              <a:t>une</a:t>
            </a:r>
            <a:r>
              <a:rPr sz="1547" dirty="0"/>
              <a:t> signature </a:t>
            </a:r>
          </a:p>
          <a:p>
            <a:pPr defTabSz="914367">
              <a:defRPr sz="2200" b="1">
                <a:solidFill>
                  <a:srgbClr val="FFFFFF"/>
                </a:solidFill>
                <a:latin typeface="Raleway"/>
                <a:ea typeface="Raleway"/>
                <a:cs typeface="Raleway"/>
                <a:sym typeface="Raleway"/>
              </a:defRPr>
            </a:pPr>
            <a:r>
              <a:rPr sz="1547" dirty="0"/>
              <a:t>« Littoral </a:t>
            </a:r>
            <a:r>
              <a:rPr sz="1547" dirty="0" err="1"/>
              <a:t>Urbain</a:t>
            </a:r>
            <a:r>
              <a:rPr sz="1547" dirty="0"/>
              <a:t> Durable Intelligent » </a:t>
            </a:r>
            <a:r>
              <a:rPr sz="1547" dirty="0" err="1"/>
              <a:t>reconnue</a:t>
            </a:r>
            <a:r>
              <a:rPr sz="1547" dirty="0"/>
              <a:t> au plan international</a:t>
            </a:r>
          </a:p>
        </p:txBody>
      </p:sp>
      <p:sp>
        <p:nvSpPr>
          <p:cNvPr id="290" name="Rectangle 12"/>
          <p:cNvSpPr txBox="1"/>
          <p:nvPr/>
        </p:nvSpPr>
        <p:spPr>
          <a:xfrm>
            <a:off x="2779310" y="6214932"/>
            <a:ext cx="3669450" cy="4563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lstStyle/>
          <a:p>
            <a:pPr defTabSz="914367">
              <a:defRPr sz="1400">
                <a:latin typeface="Raleway"/>
                <a:ea typeface="Raleway"/>
                <a:cs typeface="Raleway"/>
                <a:sym typeface="Raleway"/>
              </a:defRPr>
            </a:pPr>
            <a:r>
              <a:rPr sz="1400" dirty="0"/>
              <a:t>Recherche </a:t>
            </a:r>
            <a:r>
              <a:rPr sz="1400" dirty="0" err="1"/>
              <a:t>d’excellence</a:t>
            </a:r>
            <a:r>
              <a:rPr sz="1400" dirty="0"/>
              <a:t>, </a:t>
            </a:r>
            <a:r>
              <a:rPr sz="1400" dirty="0" err="1"/>
              <a:t>systémique</a:t>
            </a:r>
            <a:r>
              <a:rPr sz="1400" dirty="0"/>
              <a:t>, </a:t>
            </a:r>
            <a:br>
              <a:rPr sz="1400" dirty="0"/>
            </a:br>
            <a:r>
              <a:rPr sz="1400" dirty="0" err="1"/>
              <a:t>disciplinaire</a:t>
            </a:r>
            <a:r>
              <a:rPr sz="1400" dirty="0"/>
              <a:t> et </a:t>
            </a:r>
            <a:r>
              <a:rPr sz="1400" dirty="0" err="1"/>
              <a:t>interdisciplinaire</a:t>
            </a:r>
            <a:endParaRPr sz="1400" dirty="0"/>
          </a:p>
        </p:txBody>
      </p:sp>
      <p:sp>
        <p:nvSpPr>
          <p:cNvPr id="291" name="Rectangle 13"/>
          <p:cNvSpPr/>
          <p:nvPr/>
        </p:nvSpPr>
        <p:spPr>
          <a:xfrm>
            <a:off x="7605118" y="3037823"/>
            <a:ext cx="4011612" cy="857704"/>
          </a:xfrm>
          <a:prstGeom prst="rect">
            <a:avLst/>
          </a:prstGeom>
          <a:solidFill>
            <a:srgbClr val="91919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lstStyle>
            <a:lvl1pPr defTabSz="1300480">
              <a:defRPr sz="2200" b="1">
                <a:solidFill>
                  <a:srgbClr val="FFFFFF"/>
                </a:solidFill>
                <a:latin typeface="Raleway"/>
                <a:ea typeface="Raleway"/>
                <a:cs typeface="Raleway"/>
                <a:sym typeface="Raleway"/>
              </a:defRPr>
            </a:lvl1pPr>
          </a:lstStyle>
          <a:p>
            <a:r>
              <a:rPr sz="1547" dirty="0" err="1"/>
              <a:t>Construire</a:t>
            </a:r>
            <a:r>
              <a:rPr sz="1547" dirty="0"/>
              <a:t> un nouveau </a:t>
            </a:r>
            <a:r>
              <a:rPr sz="1547" dirty="0" err="1"/>
              <a:t>modèle</a:t>
            </a:r>
            <a:r>
              <a:rPr sz="1547" dirty="0"/>
              <a:t> </a:t>
            </a:r>
            <a:r>
              <a:rPr sz="1547" dirty="0" err="1"/>
              <a:t>d’Université</a:t>
            </a:r>
            <a:r>
              <a:rPr sz="1547" dirty="0"/>
              <a:t> sur un standard international - </a:t>
            </a:r>
            <a:r>
              <a:rPr sz="1547" dirty="0" err="1"/>
              <a:t>Internationaliser</a:t>
            </a:r>
            <a:r>
              <a:rPr sz="1547" dirty="0"/>
              <a:t> </a:t>
            </a:r>
            <a:r>
              <a:rPr sz="1547" dirty="0" err="1"/>
              <a:t>notre</a:t>
            </a:r>
            <a:r>
              <a:rPr sz="1547" dirty="0"/>
              <a:t> </a:t>
            </a:r>
            <a:r>
              <a:rPr sz="1547" dirty="0" err="1"/>
              <a:t>modèle</a:t>
            </a:r>
            <a:endParaRPr sz="1547" dirty="0"/>
          </a:p>
        </p:txBody>
      </p:sp>
      <p:sp>
        <p:nvSpPr>
          <p:cNvPr id="292" name="Rectangle 14"/>
          <p:cNvSpPr txBox="1"/>
          <p:nvPr/>
        </p:nvSpPr>
        <p:spPr>
          <a:xfrm>
            <a:off x="7611505" y="3957388"/>
            <a:ext cx="4148695" cy="4271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lstStyle>
            <a:lvl1pPr defTabSz="1300480">
              <a:defRPr sz="1400">
                <a:latin typeface="Raleway"/>
                <a:ea typeface="Raleway"/>
                <a:cs typeface="Raleway"/>
                <a:sym typeface="Raleway"/>
              </a:defRPr>
            </a:lvl1pPr>
          </a:lstStyle>
          <a:p>
            <a:r>
              <a:rPr dirty="0"/>
              <a:t>Nouvelle structuration, nouvelle </a:t>
            </a:r>
            <a:r>
              <a:rPr dirty="0" err="1"/>
              <a:t>gouvernance</a:t>
            </a:r>
            <a:r>
              <a:rPr dirty="0"/>
              <a:t>, adaptation du </a:t>
            </a:r>
            <a:r>
              <a:rPr dirty="0" err="1"/>
              <a:t>modèle</a:t>
            </a:r>
            <a:r>
              <a:rPr dirty="0"/>
              <a:t> </a:t>
            </a:r>
            <a:r>
              <a:rPr dirty="0" err="1"/>
              <a:t>économique</a:t>
            </a:r>
            <a:endParaRPr dirty="0"/>
          </a:p>
        </p:txBody>
      </p:sp>
      <p:pic>
        <p:nvPicPr>
          <p:cNvPr id="294" name="Image 16" descr="Image 16"/>
          <p:cNvPicPr>
            <a:picLocks noChangeAspect="1"/>
          </p:cNvPicPr>
          <p:nvPr/>
        </p:nvPicPr>
        <p:blipFill>
          <a:blip r:embed="rId5"/>
          <a:stretch>
            <a:fillRect/>
          </a:stretch>
        </p:blipFill>
        <p:spPr>
          <a:xfrm rot="20706352">
            <a:off x="1744900" y="5062221"/>
            <a:ext cx="579054" cy="579054"/>
          </a:xfrm>
          <a:prstGeom prst="rect">
            <a:avLst/>
          </a:prstGeom>
          <a:ln w="12700">
            <a:miter lim="400000"/>
          </a:ln>
        </p:spPr>
      </p:pic>
      <p:pic>
        <p:nvPicPr>
          <p:cNvPr id="295" name="Image 17" descr="Image 17"/>
          <p:cNvPicPr>
            <a:picLocks noChangeAspect="1"/>
          </p:cNvPicPr>
          <p:nvPr/>
        </p:nvPicPr>
        <p:blipFill>
          <a:blip r:embed="rId6"/>
          <a:stretch>
            <a:fillRect/>
          </a:stretch>
        </p:blipFill>
        <p:spPr>
          <a:xfrm>
            <a:off x="7001992" y="5854106"/>
            <a:ext cx="496363" cy="496363"/>
          </a:xfrm>
          <a:prstGeom prst="rect">
            <a:avLst/>
          </a:prstGeom>
          <a:ln w="12700">
            <a:miter lim="400000"/>
          </a:ln>
        </p:spPr>
      </p:pic>
      <p:pic>
        <p:nvPicPr>
          <p:cNvPr id="293" name="Image 15" descr="Image 15"/>
          <p:cNvPicPr>
            <a:picLocks noChangeAspect="1"/>
          </p:cNvPicPr>
          <p:nvPr/>
        </p:nvPicPr>
        <p:blipFill>
          <a:blip r:embed="rId7"/>
          <a:stretch>
            <a:fillRect/>
          </a:stretch>
        </p:blipFill>
        <p:spPr>
          <a:xfrm>
            <a:off x="6972944" y="2895600"/>
            <a:ext cx="481986" cy="464245"/>
          </a:xfrm>
          <a:prstGeom prst="rect">
            <a:avLst/>
          </a:prstGeom>
          <a:ln w="12700">
            <a:miter lim="400000"/>
          </a:ln>
        </p:spPr>
      </p:pic>
      <p:sp>
        <p:nvSpPr>
          <p:cNvPr id="296" name="Espace réservé du numéro de diapositive 1"/>
          <p:cNvSpPr txBox="1">
            <a:spLocks noGrp="1"/>
          </p:cNvSpPr>
          <p:nvPr>
            <p:ph type="sldNum" sz="quarter" idx="2"/>
          </p:nvPr>
        </p:nvSpPr>
        <p:spPr>
          <a:xfrm>
            <a:off x="10520962" y="5780365"/>
            <a:ext cx="147038" cy="22038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7</a:t>
            </a:fld>
            <a:endParaRPr/>
          </a:p>
        </p:txBody>
      </p:sp>
      <p:sp>
        <p:nvSpPr>
          <p:cNvPr id="297" name="Vie associative, évènementiel récurrent,…"/>
          <p:cNvSpPr txBox="1"/>
          <p:nvPr/>
        </p:nvSpPr>
        <p:spPr>
          <a:xfrm>
            <a:off x="7589737" y="5370824"/>
            <a:ext cx="3636703" cy="7184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anchor="ctr">
            <a:spAutoFit/>
          </a:bodyPr>
          <a:lstStyle/>
          <a:p>
            <a:pPr defTabSz="914367">
              <a:defRPr sz="1400">
                <a:latin typeface="Raleway"/>
                <a:ea typeface="Raleway"/>
                <a:cs typeface="Raleway"/>
                <a:sym typeface="Raleway"/>
              </a:defRPr>
            </a:pPr>
            <a:r>
              <a:rPr sz="1400" dirty="0"/>
              <a:t>Vie associative, </a:t>
            </a:r>
            <a:endParaRPr lang="fr-FR" sz="1400" dirty="0"/>
          </a:p>
          <a:p>
            <a:pPr defTabSz="914367">
              <a:defRPr sz="1400">
                <a:latin typeface="Raleway"/>
                <a:ea typeface="Raleway"/>
                <a:cs typeface="Raleway"/>
                <a:sym typeface="Raleway"/>
              </a:defRPr>
            </a:pPr>
            <a:r>
              <a:rPr lang="fr-FR" sz="1400" dirty="0"/>
              <a:t>E</a:t>
            </a:r>
            <a:r>
              <a:rPr sz="1400" dirty="0" err="1"/>
              <a:t>vènementiel</a:t>
            </a:r>
            <a:r>
              <a:rPr sz="1400" dirty="0"/>
              <a:t> </a:t>
            </a:r>
            <a:r>
              <a:rPr sz="1400" dirty="0" err="1"/>
              <a:t>récurrent</a:t>
            </a:r>
            <a:r>
              <a:rPr sz="1400" dirty="0"/>
              <a:t>, </a:t>
            </a:r>
          </a:p>
          <a:p>
            <a:pPr defTabSz="914367">
              <a:defRPr sz="1400">
                <a:latin typeface="Raleway"/>
                <a:ea typeface="Raleway"/>
                <a:cs typeface="Raleway"/>
                <a:sym typeface="Raleway"/>
              </a:defRPr>
            </a:pPr>
            <a:r>
              <a:rPr lang="fr-FR" sz="1400" dirty="0"/>
              <a:t>B</a:t>
            </a:r>
            <a:r>
              <a:rPr sz="1400" dirty="0" err="1"/>
              <a:t>ien</a:t>
            </a:r>
            <a:r>
              <a:rPr sz="1400" dirty="0"/>
              <a:t> vivre ensemble</a:t>
            </a:r>
          </a:p>
        </p:txBody>
      </p:sp>
      <p:pic>
        <p:nvPicPr>
          <p:cNvPr id="298" name="Image" descr="Image"/>
          <p:cNvPicPr>
            <a:picLocks noChangeAspect="1"/>
          </p:cNvPicPr>
          <p:nvPr/>
        </p:nvPicPr>
        <p:blipFill>
          <a:blip r:embed="rId8"/>
          <a:stretch>
            <a:fillRect/>
          </a:stretch>
        </p:blipFill>
        <p:spPr>
          <a:xfrm>
            <a:off x="9728157" y="2497845"/>
            <a:ext cx="1067474" cy="354472"/>
          </a:xfrm>
          <a:prstGeom prst="rect">
            <a:avLst/>
          </a:prstGeom>
          <a:ln w="12700">
            <a:miter lim="400000"/>
          </a:ln>
        </p:spPr>
      </p:pic>
      <p:pic>
        <p:nvPicPr>
          <p:cNvPr id="299" name="Image" descr="Image"/>
          <p:cNvPicPr>
            <a:picLocks noChangeAspect="1"/>
          </p:cNvPicPr>
          <p:nvPr/>
        </p:nvPicPr>
        <p:blipFill>
          <a:blip r:embed="rId9"/>
          <a:stretch>
            <a:fillRect/>
          </a:stretch>
        </p:blipFill>
        <p:spPr>
          <a:xfrm>
            <a:off x="9050339" y="2474447"/>
            <a:ext cx="505035" cy="383671"/>
          </a:xfrm>
          <a:prstGeom prst="rect">
            <a:avLst/>
          </a:prstGeom>
          <a:ln w="12700">
            <a:miter lim="400000"/>
          </a:ln>
        </p:spPr>
      </p:pic>
      <p:pic>
        <p:nvPicPr>
          <p:cNvPr id="300" name="Image" descr="Image"/>
          <p:cNvPicPr>
            <a:picLocks noChangeAspect="1"/>
          </p:cNvPicPr>
          <p:nvPr/>
        </p:nvPicPr>
        <p:blipFill>
          <a:blip r:embed="rId3"/>
          <a:stretch>
            <a:fillRect/>
          </a:stretch>
        </p:blipFill>
        <p:spPr>
          <a:xfrm>
            <a:off x="1419175" y="3905334"/>
            <a:ext cx="1421153" cy="642498"/>
          </a:xfrm>
          <a:prstGeom prst="rect">
            <a:avLst/>
          </a:prstGeom>
          <a:ln w="12700">
            <a:miter lim="400000"/>
          </a:ln>
        </p:spPr>
      </p:pic>
      <p:pic>
        <p:nvPicPr>
          <p:cNvPr id="24" name="Image 23">
            <a:extLst>
              <a:ext uri="{FF2B5EF4-FFF2-40B4-BE49-F238E27FC236}">
                <a16:creationId xmlns:a16="http://schemas.microsoft.com/office/drawing/2014/main" id="{4747744C-2030-9742-9349-DAA6E7B2FBF4}"/>
              </a:ext>
            </a:extLst>
          </p:cNvPr>
          <p:cNvPicPr>
            <a:picLocks noChangeAspect="1"/>
          </p:cNvPicPr>
          <p:nvPr/>
        </p:nvPicPr>
        <p:blipFill rotWithShape="1">
          <a:blip r:embed="rId10">
            <a:lum/>
            <a:alphaModFix/>
          </a:blip>
          <a:srcRect t="14887"/>
          <a:stretch/>
        </p:blipFill>
        <p:spPr>
          <a:xfrm>
            <a:off x="3090041" y="3449612"/>
            <a:ext cx="1625062" cy="1081669"/>
          </a:xfrm>
          <a:prstGeom prst="rect">
            <a:avLst/>
          </a:prstGeom>
          <a:noFill/>
          <a:ln>
            <a:noFill/>
          </a:ln>
        </p:spPr>
      </p:pic>
      <p:pic>
        <p:nvPicPr>
          <p:cNvPr id="3" name="Picture 2" descr="logo vectoriel Université de La Rochelle – Logothèque vectorielle">
            <a:extLst>
              <a:ext uri="{FF2B5EF4-FFF2-40B4-BE49-F238E27FC236}">
                <a16:creationId xmlns:a16="http://schemas.microsoft.com/office/drawing/2014/main" id="{A7B63B85-9034-A454-9C1F-93EA21D44944}"/>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6390" r="25068" b="6100"/>
          <a:stretch/>
        </p:blipFill>
        <p:spPr bwMode="auto">
          <a:xfrm>
            <a:off x="410648" y="222646"/>
            <a:ext cx="1160044" cy="11398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7886228"/>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Titre 7"/>
          <p:cNvSpPr txBox="1">
            <a:spLocks noGrp="1"/>
          </p:cNvSpPr>
          <p:nvPr>
            <p:ph type="title"/>
          </p:nvPr>
        </p:nvSpPr>
        <p:spPr>
          <a:xfrm>
            <a:off x="1593378" y="458109"/>
            <a:ext cx="7458410" cy="693659"/>
          </a:xfrm>
          <a:prstGeom prst="rect">
            <a:avLst/>
          </a:prstGeom>
        </p:spPr>
        <p:txBody>
          <a:bodyPr>
            <a:noAutofit/>
          </a:bodyPr>
          <a:lstStyle/>
          <a:p>
            <a:pPr defTabSz="374890">
              <a:spcBef>
                <a:spcPts val="281"/>
              </a:spcBef>
              <a:defRPr sz="2132"/>
            </a:pPr>
            <a:r>
              <a:rPr sz="2000" dirty="0"/>
              <a:t>DES GRANDS PROJETS POUR UNE </a:t>
            </a:r>
            <a:r>
              <a:rPr sz="2000" dirty="0" err="1"/>
              <a:t>Stratégie</a:t>
            </a:r>
            <a:r>
              <a:rPr sz="2000" dirty="0"/>
              <a:t> </a:t>
            </a:r>
            <a:r>
              <a:rPr lang="fr-FR" sz="2000" dirty="0"/>
              <a:t/>
            </a:r>
            <a:br>
              <a:rPr lang="fr-FR" sz="2000" dirty="0"/>
            </a:br>
            <a:r>
              <a:rPr sz="2000" dirty="0"/>
              <a:t>DE DIFFERENCIATION et un impact </a:t>
            </a:r>
            <a:r>
              <a:rPr sz="2000" dirty="0" err="1"/>
              <a:t>sociétal</a:t>
            </a:r>
            <a:r>
              <a:rPr sz="2000" dirty="0"/>
              <a:t/>
            </a:r>
            <a:br>
              <a:rPr sz="2000" dirty="0"/>
            </a:br>
            <a:endParaRPr sz="2000" dirty="0"/>
          </a:p>
        </p:txBody>
      </p:sp>
      <p:pic>
        <p:nvPicPr>
          <p:cNvPr id="303" name="Image 10" descr="Image 10"/>
          <p:cNvPicPr>
            <a:picLocks noChangeAspect="1"/>
          </p:cNvPicPr>
          <p:nvPr/>
        </p:nvPicPr>
        <p:blipFill>
          <a:blip r:embed="rId3"/>
          <a:stretch>
            <a:fillRect/>
          </a:stretch>
        </p:blipFill>
        <p:spPr>
          <a:xfrm>
            <a:off x="7740669" y="2590800"/>
            <a:ext cx="3508559" cy="3508559"/>
          </a:xfrm>
          <a:prstGeom prst="rect">
            <a:avLst/>
          </a:prstGeom>
          <a:ln w="12700">
            <a:miter lim="400000"/>
          </a:ln>
        </p:spPr>
      </p:pic>
      <p:sp>
        <p:nvSpPr>
          <p:cNvPr id="304" name="Rectangle 11"/>
          <p:cNvSpPr/>
          <p:nvPr/>
        </p:nvSpPr>
        <p:spPr>
          <a:xfrm>
            <a:off x="2381970" y="2211029"/>
            <a:ext cx="4022914" cy="696920"/>
          </a:xfrm>
          <a:prstGeom prst="rect">
            <a:avLst/>
          </a:prstGeom>
          <a:solidFill>
            <a:srgbClr val="00206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89" tIns="34289" rIns="34289" bIns="34289">
            <a:spAutoFit/>
          </a:bodyPr>
          <a:lstStyle/>
          <a:p>
            <a:pPr defTabSz="914367">
              <a:defRPr sz="2200" b="1">
                <a:solidFill>
                  <a:srgbClr val="FFFFFF"/>
                </a:solidFill>
                <a:latin typeface="Raleway"/>
                <a:ea typeface="Raleway"/>
                <a:cs typeface="Raleway"/>
                <a:sym typeface="Raleway"/>
              </a:defRPr>
            </a:pPr>
            <a:r>
              <a:rPr sz="1547"/>
              <a:t>Smart Campus :</a:t>
            </a:r>
          </a:p>
          <a:p>
            <a:pPr defTabSz="914367">
              <a:defRPr sz="1800" b="1">
                <a:solidFill>
                  <a:srgbClr val="FFFFFF"/>
                </a:solidFill>
                <a:latin typeface="Raleway"/>
                <a:ea typeface="Raleway"/>
                <a:cs typeface="Raleway"/>
                <a:sym typeface="Raleway"/>
              </a:defRPr>
            </a:pPr>
            <a:r>
              <a:rPr sz="1266"/>
              <a:t>Construire la 1</a:t>
            </a:r>
            <a:r>
              <a:rPr sz="1266" baseline="30444"/>
              <a:t>re</a:t>
            </a:r>
            <a:r>
              <a:rPr sz="1266"/>
              <a:t> université 0 carbone, durable, numérique, responsable, intelligente, connectée</a:t>
            </a:r>
          </a:p>
        </p:txBody>
      </p:sp>
      <p:sp>
        <p:nvSpPr>
          <p:cNvPr id="305" name="Rectangle 12"/>
          <p:cNvSpPr txBox="1"/>
          <p:nvPr/>
        </p:nvSpPr>
        <p:spPr>
          <a:xfrm>
            <a:off x="2567298" y="3109065"/>
            <a:ext cx="5324409" cy="5001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89" tIns="34289" rIns="34289" bIns="34289">
            <a:spAutoFit/>
          </a:bodyPr>
          <a:lstStyle>
            <a:lvl1pPr defTabSz="1300480">
              <a:defRPr sz="1400">
                <a:latin typeface="Raleway"/>
                <a:ea typeface="Raleway"/>
                <a:cs typeface="Raleway"/>
                <a:sym typeface="Raleway"/>
              </a:defRPr>
            </a:lvl1pPr>
          </a:lstStyle>
          <a:p>
            <a:r>
              <a:rPr dirty="0"/>
              <a:t>Transition </a:t>
            </a:r>
            <a:r>
              <a:rPr dirty="0" err="1"/>
              <a:t>écologique</a:t>
            </a:r>
            <a:r>
              <a:rPr dirty="0"/>
              <a:t>, </a:t>
            </a:r>
            <a:r>
              <a:rPr dirty="0" err="1"/>
              <a:t>environnementale</a:t>
            </a:r>
            <a:r>
              <a:rPr dirty="0"/>
              <a:t>, </a:t>
            </a:r>
            <a:r>
              <a:rPr dirty="0" err="1"/>
              <a:t>énergétique</a:t>
            </a:r>
            <a:r>
              <a:rPr dirty="0"/>
              <a:t>, intelligence </a:t>
            </a:r>
            <a:r>
              <a:rPr dirty="0" err="1"/>
              <a:t>artificielle</a:t>
            </a:r>
            <a:r>
              <a:rPr dirty="0"/>
              <a:t>, internet des </a:t>
            </a:r>
            <a:r>
              <a:rPr dirty="0" err="1"/>
              <a:t>objets</a:t>
            </a:r>
            <a:r>
              <a:rPr dirty="0"/>
              <a:t>, </a:t>
            </a:r>
            <a:r>
              <a:rPr dirty="0" err="1"/>
              <a:t>dématérialisation</a:t>
            </a:r>
            <a:endParaRPr dirty="0"/>
          </a:p>
        </p:txBody>
      </p:sp>
      <p:sp>
        <p:nvSpPr>
          <p:cNvPr id="306" name="Rectangle 13"/>
          <p:cNvSpPr/>
          <p:nvPr/>
        </p:nvSpPr>
        <p:spPr>
          <a:xfrm>
            <a:off x="2384583" y="4234057"/>
            <a:ext cx="4032521" cy="934998"/>
          </a:xfrm>
          <a:prstGeom prst="rect">
            <a:avLst/>
          </a:prstGeom>
          <a:solidFill>
            <a:srgbClr val="BDCA49"/>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89" tIns="34289" rIns="34289" bIns="34289">
            <a:spAutoFit/>
          </a:bodyPr>
          <a:lstStyle/>
          <a:p>
            <a:pPr defTabSz="914367">
              <a:defRPr sz="2200" b="1">
                <a:solidFill>
                  <a:srgbClr val="FFFFFF"/>
                </a:solidFill>
                <a:latin typeface="Raleway"/>
                <a:ea typeface="Raleway"/>
                <a:cs typeface="Raleway"/>
                <a:sym typeface="Raleway"/>
              </a:defRPr>
            </a:pPr>
            <a:r>
              <a:rPr lang="fr-FR" sz="1547" dirty="0"/>
              <a:t>Open </a:t>
            </a:r>
            <a:r>
              <a:rPr sz="1547" dirty="0" err="1"/>
              <a:t>CampusInnov</a:t>
            </a:r>
            <a:r>
              <a:rPr sz="1547" dirty="0"/>
              <a:t> :</a:t>
            </a:r>
            <a:r>
              <a:rPr lang="fr-FR" sz="1547" dirty="0"/>
              <a:t> Pole Universitaire d’Innovation </a:t>
            </a:r>
            <a:endParaRPr sz="1547" dirty="0"/>
          </a:p>
          <a:p>
            <a:pPr defTabSz="914367">
              <a:defRPr sz="1800" b="1">
                <a:solidFill>
                  <a:srgbClr val="FFFFFF"/>
                </a:solidFill>
                <a:latin typeface="Raleway"/>
                <a:ea typeface="Raleway"/>
                <a:cs typeface="Raleway"/>
                <a:sym typeface="Raleway"/>
              </a:defRPr>
            </a:pPr>
            <a:r>
              <a:rPr sz="1266" dirty="0" err="1"/>
              <a:t>Être</a:t>
            </a:r>
            <a:r>
              <a:rPr sz="1266" dirty="0"/>
              <a:t> un </a:t>
            </a:r>
            <a:r>
              <a:rPr sz="1266" dirty="0" err="1"/>
              <a:t>acteur</a:t>
            </a:r>
            <a:r>
              <a:rPr sz="1266" dirty="0"/>
              <a:t> du </a:t>
            </a:r>
            <a:r>
              <a:rPr sz="1266" dirty="0" err="1"/>
              <a:t>développement</a:t>
            </a:r>
            <a:endParaRPr sz="1266" dirty="0"/>
          </a:p>
          <a:p>
            <a:pPr defTabSz="914367">
              <a:defRPr sz="1800" b="1">
                <a:solidFill>
                  <a:srgbClr val="FFFFFF"/>
                </a:solidFill>
                <a:latin typeface="Raleway"/>
                <a:ea typeface="Raleway"/>
                <a:cs typeface="Raleway"/>
                <a:sym typeface="Raleway"/>
              </a:defRPr>
            </a:pPr>
            <a:r>
              <a:rPr sz="1266" dirty="0"/>
              <a:t>socio-</a:t>
            </a:r>
            <a:r>
              <a:rPr sz="1266" dirty="0" err="1"/>
              <a:t>économique</a:t>
            </a:r>
            <a:endParaRPr sz="1266" dirty="0"/>
          </a:p>
        </p:txBody>
      </p:sp>
      <p:sp>
        <p:nvSpPr>
          <p:cNvPr id="307" name="Rectangle 14"/>
          <p:cNvSpPr txBox="1"/>
          <p:nvPr/>
        </p:nvSpPr>
        <p:spPr>
          <a:xfrm>
            <a:off x="2530212" y="5212994"/>
            <a:ext cx="5584741" cy="5001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89" tIns="34289" rIns="34289" bIns="34289">
            <a:spAutoFit/>
          </a:bodyPr>
          <a:lstStyle/>
          <a:p>
            <a:pPr defTabSz="914367">
              <a:defRPr sz="1400">
                <a:latin typeface="Raleway"/>
                <a:ea typeface="Raleway"/>
                <a:cs typeface="Raleway"/>
                <a:sym typeface="Raleway"/>
              </a:defRPr>
            </a:pPr>
            <a:r>
              <a:rPr sz="1400" dirty="0" err="1"/>
              <a:t>Développement</a:t>
            </a:r>
            <a:r>
              <a:rPr sz="1400" dirty="0"/>
              <a:t> de tiers-</a:t>
            </a:r>
            <a:r>
              <a:rPr sz="1400" dirty="0" err="1"/>
              <a:t>lieux</a:t>
            </a:r>
            <a:r>
              <a:rPr sz="1400" dirty="0"/>
              <a:t>, de </a:t>
            </a:r>
            <a:r>
              <a:rPr sz="1400" dirty="0" err="1"/>
              <a:t>l’entrepreneuriat</a:t>
            </a:r>
            <a:r>
              <a:rPr sz="1400" dirty="0"/>
              <a:t> </a:t>
            </a:r>
            <a:r>
              <a:rPr lang="fr-FR" sz="1400" dirty="0"/>
              <a:t>, </a:t>
            </a:r>
            <a:r>
              <a:rPr sz="1400" dirty="0"/>
              <a:t>des liens </a:t>
            </a:r>
            <a:r>
              <a:rPr sz="1400" dirty="0" err="1"/>
              <a:t>étudiants</a:t>
            </a:r>
            <a:r>
              <a:rPr sz="1400" dirty="0"/>
              <a:t>/</a:t>
            </a:r>
            <a:r>
              <a:rPr sz="1400" dirty="0" err="1"/>
              <a:t>entreprises</a:t>
            </a:r>
            <a:r>
              <a:rPr lang="fr-FR" sz="1400" dirty="0"/>
              <a:t>, de plates-formes université/entreprise</a:t>
            </a:r>
            <a:endParaRPr sz="1400" dirty="0"/>
          </a:p>
        </p:txBody>
      </p:sp>
      <p:sp>
        <p:nvSpPr>
          <p:cNvPr id="308" name="Espace réservé du numéro de diapositive 1"/>
          <p:cNvSpPr txBox="1">
            <a:spLocks noGrp="1"/>
          </p:cNvSpPr>
          <p:nvPr>
            <p:ph type="sldNum" sz="quarter" idx="2"/>
          </p:nvPr>
        </p:nvSpPr>
        <p:spPr>
          <a:xfrm>
            <a:off x="10520962" y="6512600"/>
            <a:ext cx="147038" cy="22038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8</a:t>
            </a:fld>
            <a:endParaRPr/>
          </a:p>
        </p:txBody>
      </p:sp>
      <p:pic>
        <p:nvPicPr>
          <p:cNvPr id="309" name="Picture 10" descr="Picture 10"/>
          <p:cNvPicPr>
            <a:picLocks noChangeAspect="1"/>
          </p:cNvPicPr>
          <p:nvPr/>
        </p:nvPicPr>
        <p:blipFill>
          <a:blip r:embed="rId4"/>
          <a:stretch>
            <a:fillRect/>
          </a:stretch>
        </p:blipFill>
        <p:spPr>
          <a:xfrm>
            <a:off x="1264197" y="1504140"/>
            <a:ext cx="2123602" cy="624590"/>
          </a:xfrm>
          <a:prstGeom prst="rect">
            <a:avLst/>
          </a:prstGeom>
          <a:ln w="12700">
            <a:miter lim="400000"/>
          </a:ln>
        </p:spPr>
      </p:pic>
      <p:pic>
        <p:nvPicPr>
          <p:cNvPr id="310" name="Picture 12" descr="Picture 12"/>
          <p:cNvPicPr>
            <a:picLocks noChangeAspect="1"/>
          </p:cNvPicPr>
          <p:nvPr/>
        </p:nvPicPr>
        <p:blipFill>
          <a:blip r:embed="rId5"/>
          <a:stretch>
            <a:fillRect/>
          </a:stretch>
        </p:blipFill>
        <p:spPr>
          <a:xfrm>
            <a:off x="958394" y="2211029"/>
            <a:ext cx="1224595" cy="826825"/>
          </a:xfrm>
          <a:prstGeom prst="rect">
            <a:avLst/>
          </a:prstGeom>
          <a:ln w="12700">
            <a:miter lim="400000"/>
          </a:ln>
        </p:spPr>
      </p:pic>
      <p:pic>
        <p:nvPicPr>
          <p:cNvPr id="311" name="inconnu.jpg" descr="inconnu.jpg"/>
          <p:cNvPicPr>
            <a:picLocks noChangeAspect="1"/>
          </p:cNvPicPr>
          <p:nvPr/>
        </p:nvPicPr>
        <p:blipFill>
          <a:blip r:embed="rId6"/>
          <a:stretch>
            <a:fillRect/>
          </a:stretch>
        </p:blipFill>
        <p:spPr>
          <a:xfrm>
            <a:off x="3533860" y="1353184"/>
            <a:ext cx="1102433" cy="826825"/>
          </a:xfrm>
          <a:prstGeom prst="rect">
            <a:avLst/>
          </a:prstGeom>
          <a:ln w="12700">
            <a:miter lim="400000"/>
          </a:ln>
        </p:spPr>
      </p:pic>
      <p:pic>
        <p:nvPicPr>
          <p:cNvPr id="312" name="inconnu.jpg" descr="inconnu.jpg"/>
          <p:cNvPicPr>
            <a:picLocks noChangeAspect="1"/>
          </p:cNvPicPr>
          <p:nvPr/>
        </p:nvPicPr>
        <p:blipFill>
          <a:blip r:embed="rId7"/>
          <a:stretch>
            <a:fillRect/>
          </a:stretch>
        </p:blipFill>
        <p:spPr>
          <a:xfrm>
            <a:off x="1218477" y="4437564"/>
            <a:ext cx="826825" cy="826825"/>
          </a:xfrm>
          <a:prstGeom prst="rect">
            <a:avLst/>
          </a:prstGeom>
          <a:ln w="12700">
            <a:miter lim="400000"/>
          </a:ln>
        </p:spPr>
      </p:pic>
      <p:pic>
        <p:nvPicPr>
          <p:cNvPr id="313" name="inconnu.png" descr="inconnu.png"/>
          <p:cNvPicPr>
            <a:picLocks noChangeAspect="1"/>
          </p:cNvPicPr>
          <p:nvPr/>
        </p:nvPicPr>
        <p:blipFill>
          <a:blip r:embed="rId8"/>
          <a:stretch>
            <a:fillRect/>
          </a:stretch>
        </p:blipFill>
        <p:spPr>
          <a:xfrm>
            <a:off x="3724974" y="5914245"/>
            <a:ext cx="1627862" cy="589173"/>
          </a:xfrm>
          <a:prstGeom prst="rect">
            <a:avLst/>
          </a:prstGeom>
          <a:ln w="12700">
            <a:miter lim="400000"/>
          </a:ln>
        </p:spPr>
      </p:pic>
      <p:pic>
        <p:nvPicPr>
          <p:cNvPr id="314" name="inconnu.png" descr="inconnu.png"/>
          <p:cNvPicPr>
            <a:picLocks noChangeAspect="1"/>
          </p:cNvPicPr>
          <p:nvPr/>
        </p:nvPicPr>
        <p:blipFill>
          <a:blip r:embed="rId9"/>
          <a:stretch>
            <a:fillRect/>
          </a:stretch>
        </p:blipFill>
        <p:spPr>
          <a:xfrm>
            <a:off x="5322583" y="5863246"/>
            <a:ext cx="1365683" cy="711385"/>
          </a:xfrm>
          <a:prstGeom prst="rect">
            <a:avLst/>
          </a:prstGeom>
          <a:ln w="12700">
            <a:miter lim="400000"/>
          </a:ln>
        </p:spPr>
      </p:pic>
      <p:pic>
        <p:nvPicPr>
          <p:cNvPr id="315" name="Image" descr="Image"/>
          <p:cNvPicPr>
            <a:picLocks noChangeAspect="1"/>
          </p:cNvPicPr>
          <p:nvPr/>
        </p:nvPicPr>
        <p:blipFill>
          <a:blip r:embed="rId10"/>
          <a:stretch>
            <a:fillRect/>
          </a:stretch>
        </p:blipFill>
        <p:spPr>
          <a:xfrm>
            <a:off x="2243918" y="5969425"/>
            <a:ext cx="1390433" cy="573703"/>
          </a:xfrm>
          <a:prstGeom prst="rect">
            <a:avLst/>
          </a:prstGeom>
          <a:ln w="12700">
            <a:miter lim="400000"/>
          </a:ln>
        </p:spPr>
      </p:pic>
      <p:pic>
        <p:nvPicPr>
          <p:cNvPr id="2" name="Image" descr="Image">
            <a:extLst>
              <a:ext uri="{FF2B5EF4-FFF2-40B4-BE49-F238E27FC236}">
                <a16:creationId xmlns:a16="http://schemas.microsoft.com/office/drawing/2014/main" id="{344FEC30-EDCF-614F-3E33-B7629265A36B}"/>
              </a:ext>
            </a:extLst>
          </p:cNvPr>
          <p:cNvPicPr>
            <a:picLocks noChangeAspect="1"/>
          </p:cNvPicPr>
          <p:nvPr/>
        </p:nvPicPr>
        <p:blipFill>
          <a:blip r:embed="rId11"/>
          <a:stretch>
            <a:fillRect/>
          </a:stretch>
        </p:blipFill>
        <p:spPr>
          <a:xfrm>
            <a:off x="873642" y="3345669"/>
            <a:ext cx="1421153" cy="642498"/>
          </a:xfrm>
          <a:prstGeom prst="rect">
            <a:avLst/>
          </a:prstGeom>
          <a:ln w="12700">
            <a:miter lim="400000"/>
          </a:ln>
        </p:spPr>
      </p:pic>
      <p:pic>
        <p:nvPicPr>
          <p:cNvPr id="3" name="Picture 2" descr="logo vectoriel Université de La Rochelle – Logothèque vectorielle">
            <a:extLst>
              <a:ext uri="{FF2B5EF4-FFF2-40B4-BE49-F238E27FC236}">
                <a16:creationId xmlns:a16="http://schemas.microsoft.com/office/drawing/2014/main" id="{B0AA5628-B8BA-63A9-595E-2C63B51C9EF8}"/>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26390" r="25068" b="6100"/>
          <a:stretch/>
        </p:blipFill>
        <p:spPr bwMode="auto">
          <a:xfrm>
            <a:off x="410648" y="222646"/>
            <a:ext cx="1160044" cy="11398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7168454"/>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4BABA984-762D-41AE-924E-0A7B5544668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324822-C6A4-46FB-813A-DB567823C0AB}" type="slidenum">
              <a:rPr kumimoji="0" lang="fr-FR" sz="1000" b="1" i="0" u="none" strike="noStrike" kern="1200" cap="none" spc="0" normalizeH="0" baseline="0" noProof="0" smtClean="0">
                <a:ln>
                  <a:noFill/>
                </a:ln>
                <a:solidFill>
                  <a:prstClr val="black"/>
                </a:solidFill>
                <a:effectLst/>
                <a:uLnTx/>
                <a:uFillTx/>
                <a:latin typeface="Raleway" panose="020B05030301010600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fr-FR" sz="1000" b="1" i="0" u="none" strike="noStrike" kern="1200" cap="none" spc="0" normalizeH="0" baseline="0" noProof="0" dirty="0">
              <a:ln>
                <a:noFill/>
              </a:ln>
              <a:solidFill>
                <a:prstClr val="black"/>
              </a:solidFill>
              <a:effectLst/>
              <a:uLnTx/>
              <a:uFillTx/>
              <a:latin typeface="Raleway" panose="020B0503030101060003" pitchFamily="34" charset="0"/>
              <a:ea typeface="+mn-ea"/>
              <a:cs typeface="+mn-cs"/>
            </a:endParaRPr>
          </a:p>
        </p:txBody>
      </p:sp>
      <p:sp>
        <p:nvSpPr>
          <p:cNvPr id="9" name="ZoneTexte 8">
            <a:extLst>
              <a:ext uri="{FF2B5EF4-FFF2-40B4-BE49-F238E27FC236}">
                <a16:creationId xmlns:a16="http://schemas.microsoft.com/office/drawing/2014/main" id="{F9D3137A-5B67-AB44-ABD9-1E7D52341828}"/>
              </a:ext>
            </a:extLst>
          </p:cNvPr>
          <p:cNvSpPr txBox="1"/>
          <p:nvPr/>
        </p:nvSpPr>
        <p:spPr>
          <a:xfrm>
            <a:off x="6936828" y="5016539"/>
            <a:ext cx="448228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1" u="none" strike="noStrike" kern="1200" cap="none" spc="0" normalizeH="0" baseline="0" noProof="0" dirty="0">
                <a:ln>
                  <a:noFill/>
                </a:ln>
                <a:solidFill>
                  <a:prstClr val="white"/>
                </a:solidFill>
                <a:effectLst/>
                <a:uLnTx/>
                <a:uFillTx/>
                <a:latin typeface="Calibri" panose="020F0502020204030204"/>
                <a:ea typeface="+mn-ea"/>
                <a:cs typeface="+mn-cs"/>
              </a:rPr>
              <a:t>Stéphane Manson,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1" u="none" strike="noStrike" kern="1200" cap="none" spc="0" normalizeH="0" baseline="0" noProof="0" dirty="0">
                <a:ln>
                  <a:noFill/>
                </a:ln>
                <a:solidFill>
                  <a:prstClr val="white"/>
                </a:solidFill>
                <a:effectLst/>
                <a:uLnTx/>
                <a:uFillTx/>
                <a:latin typeface="Calibri" panose="020F0502020204030204"/>
                <a:ea typeface="+mn-ea"/>
                <a:cs typeface="+mn-cs"/>
              </a:rPr>
              <a:t>Vice-président Formation et Vie Universitaire</a:t>
            </a:r>
          </a:p>
        </p:txBody>
      </p:sp>
      <p:sp>
        <p:nvSpPr>
          <p:cNvPr id="3" name="Titre 7">
            <a:extLst>
              <a:ext uri="{FF2B5EF4-FFF2-40B4-BE49-F238E27FC236}">
                <a16:creationId xmlns:a16="http://schemas.microsoft.com/office/drawing/2014/main" id="{517B5980-223D-45E4-A6A5-39F5E805CCF4}"/>
              </a:ext>
            </a:extLst>
          </p:cNvPr>
          <p:cNvSpPr txBox="1">
            <a:spLocks/>
          </p:cNvSpPr>
          <p:nvPr/>
        </p:nvSpPr>
        <p:spPr>
          <a:xfrm>
            <a:off x="1570692" y="-1217871"/>
            <a:ext cx="10820330" cy="224790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5000" b="1" kern="1200" cap="all" baseline="0">
                <a:solidFill>
                  <a:schemeClr val="bg1"/>
                </a:solidFill>
                <a:latin typeface="Raleway" panose="020B0503030101060003" pitchFamily="34" charset="0"/>
                <a:ea typeface="+mj-ea"/>
                <a:cs typeface="+mj-cs"/>
              </a:defRPr>
            </a:lvl1pPr>
          </a:lstStyle>
          <a:p>
            <a:r>
              <a:rPr lang="fr-FR" sz="2000" dirty="0">
                <a:solidFill>
                  <a:schemeClr val="accent1"/>
                </a:solidFill>
              </a:rPr>
              <a:t>Transformer la pédagogie</a:t>
            </a:r>
            <a:endParaRPr lang="fr-FR" sz="1600" dirty="0">
              <a:solidFill>
                <a:schemeClr val="accent1"/>
              </a:solidFill>
            </a:endParaRPr>
          </a:p>
        </p:txBody>
      </p:sp>
      <p:pic>
        <p:nvPicPr>
          <p:cNvPr id="4" name="Picture 2" descr="logo vectoriel Université de La Rochelle – Logothèque vectorielle">
            <a:extLst>
              <a:ext uri="{FF2B5EF4-FFF2-40B4-BE49-F238E27FC236}">
                <a16:creationId xmlns:a16="http://schemas.microsoft.com/office/drawing/2014/main" id="{CF46598A-C226-7C7D-310A-51894BADC867}"/>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6390" r="25068" b="6100"/>
          <a:stretch/>
        </p:blipFill>
        <p:spPr bwMode="auto">
          <a:xfrm>
            <a:off x="410648" y="222646"/>
            <a:ext cx="1160044" cy="1139809"/>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BD73D57B-0D1C-D23F-6B15-95468FE2925D}"/>
              </a:ext>
            </a:extLst>
          </p:cNvPr>
          <p:cNvSpPr txBox="1"/>
          <p:nvPr/>
        </p:nvSpPr>
        <p:spPr>
          <a:xfrm>
            <a:off x="1613714" y="1030030"/>
            <a:ext cx="448228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1" u="none" strike="noStrike" kern="1200" cap="none" spc="0" normalizeH="0" baseline="0" noProof="0" dirty="0">
                <a:ln>
                  <a:noFill/>
                </a:ln>
                <a:solidFill>
                  <a:schemeClr val="accent1">
                    <a:lumMod val="50000"/>
                  </a:schemeClr>
                </a:solidFill>
                <a:effectLst/>
                <a:uLnTx/>
                <a:uFillTx/>
                <a:latin typeface="Calibri" panose="020F0502020204030204"/>
                <a:ea typeface="+mn-ea"/>
                <a:cs typeface="+mn-cs"/>
              </a:rPr>
              <a:t>Stéphane Manson,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1" u="none" strike="noStrike" kern="1200" cap="none" spc="0" normalizeH="0" baseline="0" noProof="0" dirty="0">
                <a:ln>
                  <a:noFill/>
                </a:ln>
                <a:solidFill>
                  <a:schemeClr val="accent1">
                    <a:lumMod val="50000"/>
                  </a:schemeClr>
                </a:solidFill>
                <a:effectLst/>
                <a:uLnTx/>
                <a:uFillTx/>
                <a:latin typeface="Calibri" panose="020F0502020204030204"/>
                <a:ea typeface="+mn-ea"/>
                <a:cs typeface="+mn-cs"/>
              </a:rPr>
              <a:t>Vice-président Formation et Vie Universitaire</a:t>
            </a:r>
          </a:p>
        </p:txBody>
      </p:sp>
    </p:spTree>
    <p:extLst>
      <p:ext uri="{BB962C8B-B14F-4D97-AF65-F5344CB8AC3E}">
        <p14:creationId xmlns:p14="http://schemas.microsoft.com/office/powerpoint/2010/main" val="3200909329"/>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8954</Words>
  <Application>Microsoft Office PowerPoint</Application>
  <PresentationFormat>Grand écran</PresentationFormat>
  <Paragraphs>825</Paragraphs>
  <Slides>58</Slides>
  <Notes>38</Notes>
  <HiddenSlides>0</HiddenSlides>
  <MMClips>0</MMClips>
  <ScaleCrop>false</ScaleCrop>
  <HeadingPairs>
    <vt:vector size="6" baseType="variant">
      <vt:variant>
        <vt:lpstr>Polices utilisées</vt:lpstr>
      </vt:variant>
      <vt:variant>
        <vt:i4>25</vt:i4>
      </vt:variant>
      <vt:variant>
        <vt:lpstr>Thème</vt:lpstr>
      </vt:variant>
      <vt:variant>
        <vt:i4>1</vt:i4>
      </vt:variant>
      <vt:variant>
        <vt:lpstr>Titres des diapositives</vt:lpstr>
      </vt:variant>
      <vt:variant>
        <vt:i4>58</vt:i4>
      </vt:variant>
    </vt:vector>
  </HeadingPairs>
  <TitlesOfParts>
    <vt:vector size="84" baseType="lpstr">
      <vt:lpstr>.SFNSDisplay</vt:lpstr>
      <vt:lpstr>Agency FB</vt:lpstr>
      <vt:lpstr>Aharoni</vt:lpstr>
      <vt:lpstr>Alegreya</vt:lpstr>
      <vt:lpstr>Arial</vt:lpstr>
      <vt:lpstr>Arial Unicode MS</vt:lpstr>
      <vt:lpstr>Batang</vt:lpstr>
      <vt:lpstr>Calibri</vt:lpstr>
      <vt:lpstr>Calibri Light</vt:lpstr>
      <vt:lpstr>Cambria</vt:lpstr>
      <vt:lpstr>Campton Book</vt:lpstr>
      <vt:lpstr>Campton Medium</vt:lpstr>
      <vt:lpstr>Grantipo</vt:lpstr>
      <vt:lpstr>Helvetica</vt:lpstr>
      <vt:lpstr>Helvetica Light</vt:lpstr>
      <vt:lpstr>MS Mincho</vt:lpstr>
      <vt:lpstr>Open Sans</vt:lpstr>
      <vt:lpstr>Raleway</vt:lpstr>
      <vt:lpstr>Raleway SemiBold</vt:lpstr>
      <vt:lpstr>Roboto</vt:lpstr>
      <vt:lpstr>Symbol</vt:lpstr>
      <vt:lpstr>Times</vt:lpstr>
      <vt:lpstr>Times New Roman</vt:lpstr>
      <vt:lpstr>Verdana</vt:lpstr>
      <vt:lpstr>Wingdings</vt:lpstr>
      <vt:lpstr>Thème Office</vt:lpstr>
      <vt:lpstr>Conférence plénière à 2 voix : la professionnalisation comme espace de dialogue Conférence plénière à 2 voix : la professionnalisation comme espace   Le rôle des universités dans la professionnalisation   </vt:lpstr>
      <vt:lpstr>Problématique : la professionnalisation à l’université …  quelques actions et dispositifs…</vt:lpstr>
      <vt:lpstr>Conférence plénière à 2 voix : la professionnalisation comme espace de dialogue Conférence plénière à 2 voix : la professionnalisation comme espace Objectif de l’intervention - Déterminer l’empan de la professionnalisation et son vocabulaire - (Re)situer l’origine de l’intérêt pour la question de la professionnalisation  - Repérer les conditions de la professionnalisation     </vt:lpstr>
      <vt:lpstr>Témoignage  Une expérience autour des métiers du littoral Université de la Rochelle  Jean Marc Ogier, ancien Président de l’Université de la Rochelle Directeur Général CESI</vt:lpstr>
      <vt:lpstr>La Rochelle Université en chiffres</vt:lpstr>
      <vt:lpstr>La structuration initiale de La Rochelle Université  d’où partions  nous ? </vt:lpstr>
      <vt:lpstr>Une stratégie de personnalisation pédagogique  et de spécialisation scientifique</vt:lpstr>
      <vt:lpstr>DES GRANDS PROJETS POUR UNE Stratégie  DE DIFFERENCIATION et un impact sociétal </vt:lpstr>
      <vt:lpstr>Présentation PowerPoint</vt:lpstr>
      <vt:lpstr>NCU Open curriculum (PIA3)  – Smart Code  (PIA4)  Placer la réussite de l’étudiant au cœur du projet  </vt:lpstr>
      <vt:lpstr>NCU Open curriculum  Placer la réussite de l’étudiant au cœur du projet diversification des publics =&gt; personNalisation des parcours  </vt:lpstr>
      <vt:lpstr>Présentation PowerPoint</vt:lpstr>
      <vt:lpstr>Présentation PowerPoint</vt:lpstr>
      <vt:lpstr>La recherche a La rochelle universite</vt:lpstr>
      <vt:lpstr>La recherche a la rochelle universite </vt:lpstr>
      <vt:lpstr>La recherche à la rochelle université</vt:lpstr>
      <vt:lpstr>Une université qui se transforme</vt:lpstr>
      <vt:lpstr>Evolution de la structure et de la gouvernance</vt:lpstr>
      <vt:lpstr>Présentation PowerPoint</vt:lpstr>
      <vt:lpstr>Présentation PowerPoint</vt:lpstr>
      <vt:lpstr>Présentation PowerPoint</vt:lpstr>
      <vt:lpstr>L’OFFRE DE SERVICE</vt:lpstr>
      <vt:lpstr>Présentation PowerPoint</vt:lpstr>
      <vt:lpstr>Rayonner à l’international :  une politique re-visitée dans sa globalité</vt:lpstr>
      <vt:lpstr>EU-CONEXUS Université européenne pour le Littoral Urbain Durable Intelligent  AG AUREF  Jean-Marc Ogier, Chair Governing Board,  EU-CONEXUS Isabella Baer-Eiselt, Directrice EU-CONEXUS </vt:lpstr>
      <vt:lpstr>Présentation PowerPoint</vt:lpstr>
      <vt:lpstr>Présentation PowerPoint</vt:lpstr>
      <vt:lpstr>Présentation PowerPoint</vt:lpstr>
      <vt:lpstr>Un témoignage qui permet de : </vt:lpstr>
      <vt:lpstr>1. L’empan de la professionnalisation :       un concept polysémique?</vt:lpstr>
      <vt:lpstr>1. L’empan de la professionnalisation : un concept polysémique?</vt:lpstr>
      <vt:lpstr>2. Socio-histoire de la professionnalisation :       une diversité d’approches</vt:lpstr>
      <vt:lpstr>2. Socio-histoire de la professionnalisation (Quenson et Coursaget, 2012)</vt:lpstr>
      <vt:lpstr>Présentation PowerPoint</vt:lpstr>
      <vt:lpstr>Présentation PowerPoint</vt:lpstr>
      <vt:lpstr>Présentation PowerPoint</vt:lpstr>
      <vt:lpstr>3. La professionnalisation : une question sociale vive      </vt:lpstr>
      <vt:lpstr>Présentation PowerPoint</vt:lpstr>
      <vt:lpstr>4. La professionnalisation : ses espaces de dialogue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6. En conclusion      </vt:lpstr>
      <vt:lpstr>Présentation PowerPoint</vt:lpstr>
      <vt:lpstr>Présentation PowerPoint</vt:lpstr>
      <vt:lpstr>Présentation PowerPoint</vt:lpstr>
    </vt:vector>
  </TitlesOfParts>
  <Company>Ministere de l'Education Nationale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Conférence plénière à 2 voix : la professionnalisation comme espace de dialogue Conférence plénière à 2 voix : la professionnalisation comme espace   Le rôle des universités dans la professionnalisation   </dc:title>
  <dc:creator>Stéphanie Favreau</dc:creator>
  <cp:lastModifiedBy>Stéphanie Favreau</cp:lastModifiedBy>
  <cp:revision>1</cp:revision>
  <dcterms:created xsi:type="dcterms:W3CDTF">2025-06-05T06:39:34Z</dcterms:created>
  <dcterms:modified xsi:type="dcterms:W3CDTF">2025-06-05T06:40:12Z</dcterms:modified>
</cp:coreProperties>
</file>