
<file path=[Content_Types].xml><?xml version="1.0" encoding="utf-8"?>
<Types xmlns="http://schemas.openxmlformats.org/package/2006/content-types">
  <Default Extension="png" ContentType="image/png"/>
  <Default Extension="jfif" ContentType="image/j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null)" ContentType="image/x-em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256" r:id="rId2"/>
    <p:sldId id="2145707266" r:id="rId3"/>
    <p:sldId id="2145707267" r:id="rId4"/>
    <p:sldId id="4229" r:id="rId5"/>
    <p:sldId id="4230" r:id="rId6"/>
    <p:sldId id="2145707255" r:id="rId7"/>
    <p:sldId id="263" r:id="rId8"/>
    <p:sldId id="275" r:id="rId9"/>
    <p:sldId id="264" r:id="rId10"/>
    <p:sldId id="4217" r:id="rId11"/>
    <p:sldId id="265" r:id="rId12"/>
    <p:sldId id="266" r:id="rId13"/>
    <p:sldId id="267" r:id="rId14"/>
    <p:sldId id="269" r:id="rId15"/>
    <p:sldId id="2145707256" r:id="rId16"/>
    <p:sldId id="2145707257" r:id="rId17"/>
    <p:sldId id="274" r:id="rId18"/>
    <p:sldId id="276" r:id="rId19"/>
    <p:sldId id="380" r:id="rId20"/>
    <p:sldId id="429" r:id="rId21"/>
    <p:sldId id="4218" r:id="rId22"/>
    <p:sldId id="4219" r:id="rId23"/>
    <p:sldId id="4190" r:id="rId24"/>
    <p:sldId id="598" r:id="rId25"/>
    <p:sldId id="289" r:id="rId26"/>
    <p:sldId id="270" r:id="rId27"/>
    <p:sldId id="2145707253" r:id="rId28"/>
    <p:sldId id="2145707254" r:id="rId29"/>
    <p:sldId id="2145707258" r:id="rId30"/>
    <p:sldId id="431" r:id="rId31"/>
    <p:sldId id="4221" r:id="rId32"/>
    <p:sldId id="4220" r:id="rId33"/>
    <p:sldId id="4222" r:id="rId34"/>
    <p:sldId id="4191" r:id="rId35"/>
    <p:sldId id="4215" r:id="rId36"/>
    <p:sldId id="271" r:id="rId37"/>
    <p:sldId id="2145707263" r:id="rId38"/>
    <p:sldId id="2145707262" r:id="rId39"/>
    <p:sldId id="432" r:id="rId40"/>
    <p:sldId id="433" r:id="rId41"/>
    <p:sldId id="4228" r:id="rId42"/>
    <p:sldId id="4223" r:id="rId43"/>
    <p:sldId id="4224" r:id="rId44"/>
    <p:sldId id="4225" r:id="rId45"/>
    <p:sldId id="4226" r:id="rId46"/>
    <p:sldId id="4227" r:id="rId47"/>
    <p:sldId id="4214" r:id="rId48"/>
    <p:sldId id="548" r:id="rId49"/>
    <p:sldId id="272" r:id="rId50"/>
    <p:sldId id="2145707264" r:id="rId51"/>
    <p:sldId id="2145707259" r:id="rId52"/>
    <p:sldId id="430" r:id="rId53"/>
    <p:sldId id="4216" r:id="rId54"/>
    <p:sldId id="273" r:id="rId55"/>
    <p:sldId id="2145707265" r:id="rId5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795" autoAdjust="0"/>
    <p:restoredTop sz="82400" autoAdjust="0"/>
  </p:normalViewPr>
  <p:slideViewPr>
    <p:cSldViewPr snapToGrid="0">
      <p:cViewPr varScale="1">
        <p:scale>
          <a:sx n="91" d="100"/>
          <a:sy n="91" d="100"/>
        </p:scale>
        <p:origin x="120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3A6650-72E7-4954-A2B9-6D9F8BDAF9EE}" type="doc">
      <dgm:prSet loTypeId="urn:microsoft.com/office/officeart/2008/layout/VerticalCurvedList" loCatId="list" qsTypeId="urn:microsoft.com/office/officeart/2005/8/quickstyle/simple2" qsCatId="simple" csTypeId="urn:microsoft.com/office/officeart/2005/8/colors/accent2_1" csCatId="accent2" phldr="1"/>
      <dgm:spPr/>
      <dgm:t>
        <a:bodyPr/>
        <a:lstStyle/>
        <a:p>
          <a:endParaRPr lang="fr-FR"/>
        </a:p>
      </dgm:t>
    </dgm:pt>
    <dgm:pt modelId="{1DE54F75-97D8-4D77-BBE7-08E9975B90BA}">
      <dgm:prSet phldrT="[Texte]" custT="1"/>
      <dgm:spPr/>
      <dgm:t>
        <a:bodyPr/>
        <a:lstStyle/>
        <a:p>
          <a:r>
            <a:rPr lang="fr-FR" sz="1600" b="1" dirty="0"/>
            <a:t>Comment se pense l’anticipation de la formation à l’échelle territoriale ? Avec qui ? Avec quoi ?  </a:t>
          </a:r>
        </a:p>
      </dgm:t>
    </dgm:pt>
    <dgm:pt modelId="{4E97C94E-38E6-4FF7-90A0-DA03B317D3C0}" type="parTrans" cxnId="{54977A0A-7A9D-45F2-8425-0AED38CDCAC7}">
      <dgm:prSet/>
      <dgm:spPr/>
      <dgm:t>
        <a:bodyPr/>
        <a:lstStyle/>
        <a:p>
          <a:endParaRPr lang="fr-FR" sz="2000"/>
        </a:p>
      </dgm:t>
    </dgm:pt>
    <dgm:pt modelId="{78497257-505A-4C7E-9ABC-3144EDAB74C5}" type="sibTrans" cxnId="{54977A0A-7A9D-45F2-8425-0AED38CDCAC7}">
      <dgm:prSet/>
      <dgm:spPr/>
      <dgm:t>
        <a:bodyPr/>
        <a:lstStyle/>
        <a:p>
          <a:endParaRPr lang="fr-FR" sz="2000"/>
        </a:p>
      </dgm:t>
    </dgm:pt>
    <dgm:pt modelId="{52DE9B39-8ECA-4990-87B7-8924F4C4E135}">
      <dgm:prSet custT="1"/>
      <dgm:spPr/>
      <dgm:t>
        <a:bodyPr/>
        <a:lstStyle/>
        <a:p>
          <a:r>
            <a:rPr lang="fr-FR" sz="1600" b="1" dirty="0"/>
            <a:t>Comment se structure et s’organise la concertation avec les acteurs territoriaux  (interne/externe) ?</a:t>
          </a:r>
        </a:p>
      </dgm:t>
    </dgm:pt>
    <dgm:pt modelId="{963D88EF-E7C0-4D8F-B17C-B1BCB65D66C0}" type="parTrans" cxnId="{A2546873-5522-46FF-8F0D-FAEEAE6B08E0}">
      <dgm:prSet/>
      <dgm:spPr/>
      <dgm:t>
        <a:bodyPr/>
        <a:lstStyle/>
        <a:p>
          <a:endParaRPr lang="fr-FR" sz="2000"/>
        </a:p>
      </dgm:t>
    </dgm:pt>
    <dgm:pt modelId="{51DD8683-F224-42B0-8A49-80CEC016A50C}" type="sibTrans" cxnId="{A2546873-5522-46FF-8F0D-FAEEAE6B08E0}">
      <dgm:prSet/>
      <dgm:spPr/>
      <dgm:t>
        <a:bodyPr/>
        <a:lstStyle/>
        <a:p>
          <a:endParaRPr lang="fr-FR" sz="2000"/>
        </a:p>
      </dgm:t>
    </dgm:pt>
    <dgm:pt modelId="{78E16050-C100-440F-8AC1-8978B61DE103}">
      <dgm:prSet custT="1"/>
      <dgm:spPr/>
      <dgm:t>
        <a:bodyPr/>
        <a:lstStyle/>
        <a:p>
          <a:r>
            <a:rPr lang="fr-FR" sz="1400" i="1" dirty="0"/>
            <a:t>(Méthodes et directions opérationnelles)</a:t>
          </a:r>
        </a:p>
      </dgm:t>
    </dgm:pt>
    <dgm:pt modelId="{7BDC2938-C153-4A38-908B-C7344FEE85CC}" type="parTrans" cxnId="{1A3F893B-B2C9-4A29-BE0F-8C8CF822433A}">
      <dgm:prSet/>
      <dgm:spPr/>
      <dgm:t>
        <a:bodyPr/>
        <a:lstStyle/>
        <a:p>
          <a:endParaRPr lang="fr-FR" sz="2000"/>
        </a:p>
      </dgm:t>
    </dgm:pt>
    <dgm:pt modelId="{F35E9777-796B-4D04-A83A-DF149CEE2F63}" type="sibTrans" cxnId="{1A3F893B-B2C9-4A29-BE0F-8C8CF822433A}">
      <dgm:prSet/>
      <dgm:spPr/>
      <dgm:t>
        <a:bodyPr/>
        <a:lstStyle/>
        <a:p>
          <a:endParaRPr lang="fr-FR" sz="2000"/>
        </a:p>
      </dgm:t>
    </dgm:pt>
    <dgm:pt modelId="{24E28746-176B-4DCB-931D-F20A7D1512B3}">
      <dgm:prSet custT="1"/>
      <dgm:spPr/>
      <dgm:t>
        <a:bodyPr/>
        <a:lstStyle/>
        <a:p>
          <a:r>
            <a:rPr lang="fr-FR" sz="1600" b="1" dirty="0"/>
            <a:t>Comment s’observe les effets des politiques, stratégies et méthodes mises en place auprès des bénéficiaires/usagers (industries, laboratoires, citoyens, étudiants, collectivités) ?</a:t>
          </a:r>
        </a:p>
      </dgm:t>
    </dgm:pt>
    <dgm:pt modelId="{00A09C91-08A9-4353-91CA-1D4D581130B0}" type="parTrans" cxnId="{C9508BAE-29E2-45F1-B403-C11837745D93}">
      <dgm:prSet/>
      <dgm:spPr/>
      <dgm:t>
        <a:bodyPr/>
        <a:lstStyle/>
        <a:p>
          <a:endParaRPr lang="fr-FR" sz="2000"/>
        </a:p>
      </dgm:t>
    </dgm:pt>
    <dgm:pt modelId="{592D119F-4D31-4AC2-BF75-F2191A9033E5}" type="sibTrans" cxnId="{C9508BAE-29E2-45F1-B403-C11837745D93}">
      <dgm:prSet/>
      <dgm:spPr/>
      <dgm:t>
        <a:bodyPr/>
        <a:lstStyle/>
        <a:p>
          <a:endParaRPr lang="fr-FR" sz="2000"/>
        </a:p>
      </dgm:t>
    </dgm:pt>
    <dgm:pt modelId="{7A484378-4DDC-4A75-A214-C128E088AD99}">
      <dgm:prSet custT="1"/>
      <dgm:spPr/>
      <dgm:t>
        <a:bodyPr/>
        <a:lstStyle/>
        <a:p>
          <a:r>
            <a:rPr lang="fr-FR" sz="1400" i="1" dirty="0"/>
            <a:t>(Evaluation, itérations, développement continu)</a:t>
          </a:r>
        </a:p>
      </dgm:t>
    </dgm:pt>
    <dgm:pt modelId="{4510F20A-52DE-4B60-B1B9-E22EB65968A2}" type="parTrans" cxnId="{BBA97330-0895-424C-B543-3860A68CB2B5}">
      <dgm:prSet/>
      <dgm:spPr/>
      <dgm:t>
        <a:bodyPr/>
        <a:lstStyle/>
        <a:p>
          <a:endParaRPr lang="fr-FR" sz="2000"/>
        </a:p>
      </dgm:t>
    </dgm:pt>
    <dgm:pt modelId="{857B90FA-2762-4517-91CC-0A46FF132EF4}" type="sibTrans" cxnId="{BBA97330-0895-424C-B543-3860A68CB2B5}">
      <dgm:prSet/>
      <dgm:spPr/>
      <dgm:t>
        <a:bodyPr/>
        <a:lstStyle/>
        <a:p>
          <a:endParaRPr lang="fr-FR" sz="2000"/>
        </a:p>
      </dgm:t>
    </dgm:pt>
    <dgm:pt modelId="{2FF3C0EE-64F3-4A32-8631-78BD63E13B66}">
      <dgm:prSet custT="1"/>
      <dgm:spPr/>
      <dgm:t>
        <a:bodyPr/>
        <a:lstStyle/>
        <a:p>
          <a:r>
            <a:rPr lang="fr-FR" sz="1600" b="1" dirty="0"/>
            <a:t>La Formation… mais pas que ?</a:t>
          </a:r>
        </a:p>
      </dgm:t>
    </dgm:pt>
    <dgm:pt modelId="{AA3231BD-DDD3-4020-BF9C-1E74F6DC694E}" type="parTrans" cxnId="{EAAF7002-FA38-4E9F-A02B-F2D050A9C81E}">
      <dgm:prSet/>
      <dgm:spPr/>
      <dgm:t>
        <a:bodyPr/>
        <a:lstStyle/>
        <a:p>
          <a:endParaRPr lang="fr-FR" sz="2000"/>
        </a:p>
      </dgm:t>
    </dgm:pt>
    <dgm:pt modelId="{6E397365-48CE-4C8E-AA62-DD21F5843D99}" type="sibTrans" cxnId="{EAAF7002-FA38-4E9F-A02B-F2D050A9C81E}">
      <dgm:prSet/>
      <dgm:spPr/>
      <dgm:t>
        <a:bodyPr/>
        <a:lstStyle/>
        <a:p>
          <a:endParaRPr lang="fr-FR" sz="2000"/>
        </a:p>
      </dgm:t>
    </dgm:pt>
    <dgm:pt modelId="{C22D66B0-C518-4D2E-9371-7380E88A33CB}">
      <dgm:prSet custT="1"/>
      <dgm:spPr/>
      <dgm:t>
        <a:bodyPr/>
        <a:lstStyle/>
        <a:p>
          <a:r>
            <a:rPr lang="fr-FR" sz="1400" i="1" dirty="0"/>
            <a:t>(Articulation avec la Recherche, L’innovation, la vie de campus, etc.)</a:t>
          </a:r>
        </a:p>
      </dgm:t>
    </dgm:pt>
    <dgm:pt modelId="{552FF6F2-FAD4-4FE9-92B6-0D9CC9ADC57B}" type="parTrans" cxnId="{FD746E62-F511-4BDA-BFC6-CFF4D6D4B187}">
      <dgm:prSet/>
      <dgm:spPr/>
      <dgm:t>
        <a:bodyPr/>
        <a:lstStyle/>
        <a:p>
          <a:endParaRPr lang="fr-FR" sz="2000"/>
        </a:p>
      </dgm:t>
    </dgm:pt>
    <dgm:pt modelId="{E2FADF0E-A8D5-41C4-AEA0-7206D48BD031}" type="sibTrans" cxnId="{FD746E62-F511-4BDA-BFC6-CFF4D6D4B187}">
      <dgm:prSet/>
      <dgm:spPr/>
      <dgm:t>
        <a:bodyPr/>
        <a:lstStyle/>
        <a:p>
          <a:endParaRPr lang="fr-FR" sz="2000"/>
        </a:p>
      </dgm:t>
    </dgm:pt>
    <dgm:pt modelId="{9C104229-1E5F-45B4-BE15-0D624F673D48}">
      <dgm:prSet phldrT="[Texte]" custT="1"/>
      <dgm:spPr/>
      <dgm:t>
        <a:bodyPr/>
        <a:lstStyle/>
        <a:p>
          <a:r>
            <a:rPr lang="fr-FR" sz="1400"/>
            <a:t>(</a:t>
          </a:r>
          <a:r>
            <a:rPr lang="fr-FR" sz="1400" i="1" dirty="0"/>
            <a:t>Politique et stratégique)</a:t>
          </a:r>
          <a:endParaRPr lang="fr-FR" sz="1400" dirty="0"/>
        </a:p>
      </dgm:t>
    </dgm:pt>
    <dgm:pt modelId="{A6A5A7B4-FA7E-4DD6-9C0E-11BBB85D7F75}" type="parTrans" cxnId="{FB2FB995-1752-481C-A1B6-85D256DDC75A}">
      <dgm:prSet/>
      <dgm:spPr/>
      <dgm:t>
        <a:bodyPr/>
        <a:lstStyle/>
        <a:p>
          <a:endParaRPr lang="fr-FR" sz="2000"/>
        </a:p>
      </dgm:t>
    </dgm:pt>
    <dgm:pt modelId="{9243E1A7-8C43-49D2-AC5D-81209C0547E7}" type="sibTrans" cxnId="{FB2FB995-1752-481C-A1B6-85D256DDC75A}">
      <dgm:prSet/>
      <dgm:spPr/>
      <dgm:t>
        <a:bodyPr/>
        <a:lstStyle/>
        <a:p>
          <a:endParaRPr lang="fr-FR" sz="2000"/>
        </a:p>
      </dgm:t>
    </dgm:pt>
    <dgm:pt modelId="{9903E174-90D1-49EC-9827-8BD536A3DAC2}" type="pres">
      <dgm:prSet presAssocID="{F03A6650-72E7-4954-A2B9-6D9F8BDAF9EE}" presName="Name0" presStyleCnt="0">
        <dgm:presLayoutVars>
          <dgm:chMax val="7"/>
          <dgm:chPref val="7"/>
          <dgm:dir/>
        </dgm:presLayoutVars>
      </dgm:prSet>
      <dgm:spPr/>
      <dgm:t>
        <a:bodyPr/>
        <a:lstStyle/>
        <a:p>
          <a:endParaRPr lang="fr-FR"/>
        </a:p>
      </dgm:t>
    </dgm:pt>
    <dgm:pt modelId="{B1ED6FE7-30A7-4FAC-88A3-9349881AEA7D}" type="pres">
      <dgm:prSet presAssocID="{F03A6650-72E7-4954-A2B9-6D9F8BDAF9EE}" presName="Name1" presStyleCnt="0"/>
      <dgm:spPr/>
    </dgm:pt>
    <dgm:pt modelId="{E5738465-4724-44B4-A2F8-8BEEC9D2716C}" type="pres">
      <dgm:prSet presAssocID="{F03A6650-72E7-4954-A2B9-6D9F8BDAF9EE}" presName="cycle" presStyleCnt="0"/>
      <dgm:spPr/>
    </dgm:pt>
    <dgm:pt modelId="{099BFA78-D9DA-497B-B199-C544FF477D4C}" type="pres">
      <dgm:prSet presAssocID="{F03A6650-72E7-4954-A2B9-6D9F8BDAF9EE}" presName="srcNode" presStyleLbl="node1" presStyleIdx="0" presStyleCnt="4"/>
      <dgm:spPr/>
    </dgm:pt>
    <dgm:pt modelId="{D403B9F7-FAC1-403D-978C-60C8C5CD0B15}" type="pres">
      <dgm:prSet presAssocID="{F03A6650-72E7-4954-A2B9-6D9F8BDAF9EE}" presName="conn" presStyleLbl="parChTrans1D2" presStyleIdx="0" presStyleCnt="1"/>
      <dgm:spPr/>
      <dgm:t>
        <a:bodyPr/>
        <a:lstStyle/>
        <a:p>
          <a:endParaRPr lang="fr-FR"/>
        </a:p>
      </dgm:t>
    </dgm:pt>
    <dgm:pt modelId="{043565B6-7F74-47F6-8DB0-6A63CC87AC26}" type="pres">
      <dgm:prSet presAssocID="{F03A6650-72E7-4954-A2B9-6D9F8BDAF9EE}" presName="extraNode" presStyleLbl="node1" presStyleIdx="0" presStyleCnt="4"/>
      <dgm:spPr/>
    </dgm:pt>
    <dgm:pt modelId="{74A646D8-11CB-426A-8917-FF20B0ED846A}" type="pres">
      <dgm:prSet presAssocID="{F03A6650-72E7-4954-A2B9-6D9F8BDAF9EE}" presName="dstNode" presStyleLbl="node1" presStyleIdx="0" presStyleCnt="4"/>
      <dgm:spPr/>
    </dgm:pt>
    <dgm:pt modelId="{B998773E-084C-4E23-8BEE-22A07F3371F7}" type="pres">
      <dgm:prSet presAssocID="{1DE54F75-97D8-4D77-BBE7-08E9975B90BA}" presName="text_1" presStyleLbl="node1" presStyleIdx="0" presStyleCnt="4">
        <dgm:presLayoutVars>
          <dgm:bulletEnabled val="1"/>
        </dgm:presLayoutVars>
      </dgm:prSet>
      <dgm:spPr/>
      <dgm:t>
        <a:bodyPr/>
        <a:lstStyle/>
        <a:p>
          <a:endParaRPr lang="fr-FR"/>
        </a:p>
      </dgm:t>
    </dgm:pt>
    <dgm:pt modelId="{236A0A67-33C7-4501-81AD-7EDEBA4B1E61}" type="pres">
      <dgm:prSet presAssocID="{1DE54F75-97D8-4D77-BBE7-08E9975B90BA}" presName="accent_1" presStyleCnt="0"/>
      <dgm:spPr/>
    </dgm:pt>
    <dgm:pt modelId="{F94DE69E-BBE6-4FFC-A0FC-9107C48CE534}" type="pres">
      <dgm:prSet presAssocID="{1DE54F75-97D8-4D77-BBE7-08E9975B90BA}" presName="accentRepeatNode" presStyleLbl="solidFgAcc1" presStyleIdx="0" presStyleCnt="4"/>
      <dgm:spPr/>
    </dgm:pt>
    <dgm:pt modelId="{C8909B5B-8E53-4558-AF77-398E30CA76C0}" type="pres">
      <dgm:prSet presAssocID="{52DE9B39-8ECA-4990-87B7-8924F4C4E135}" presName="text_2" presStyleLbl="node1" presStyleIdx="1" presStyleCnt="4">
        <dgm:presLayoutVars>
          <dgm:bulletEnabled val="1"/>
        </dgm:presLayoutVars>
      </dgm:prSet>
      <dgm:spPr/>
      <dgm:t>
        <a:bodyPr/>
        <a:lstStyle/>
        <a:p>
          <a:endParaRPr lang="fr-FR"/>
        </a:p>
      </dgm:t>
    </dgm:pt>
    <dgm:pt modelId="{B261B6BC-C1FD-4379-8A28-CDE94F925BC5}" type="pres">
      <dgm:prSet presAssocID="{52DE9B39-8ECA-4990-87B7-8924F4C4E135}" presName="accent_2" presStyleCnt="0"/>
      <dgm:spPr/>
    </dgm:pt>
    <dgm:pt modelId="{089774C3-0BFA-4678-A990-CC5650B07A41}" type="pres">
      <dgm:prSet presAssocID="{52DE9B39-8ECA-4990-87B7-8924F4C4E135}" presName="accentRepeatNode" presStyleLbl="solidFgAcc1" presStyleIdx="1" presStyleCnt="4"/>
      <dgm:spPr/>
    </dgm:pt>
    <dgm:pt modelId="{F3732AFC-AB0F-4608-98C3-DE3BF4BE3C95}" type="pres">
      <dgm:prSet presAssocID="{24E28746-176B-4DCB-931D-F20A7D1512B3}" presName="text_3" presStyleLbl="node1" presStyleIdx="2" presStyleCnt="4">
        <dgm:presLayoutVars>
          <dgm:bulletEnabled val="1"/>
        </dgm:presLayoutVars>
      </dgm:prSet>
      <dgm:spPr/>
      <dgm:t>
        <a:bodyPr/>
        <a:lstStyle/>
        <a:p>
          <a:endParaRPr lang="fr-FR"/>
        </a:p>
      </dgm:t>
    </dgm:pt>
    <dgm:pt modelId="{E0EA6CF4-1964-40CB-886F-224D4C14BC66}" type="pres">
      <dgm:prSet presAssocID="{24E28746-176B-4DCB-931D-F20A7D1512B3}" presName="accent_3" presStyleCnt="0"/>
      <dgm:spPr/>
    </dgm:pt>
    <dgm:pt modelId="{781B2E34-288D-4D3F-95FC-0436C68C9C1D}" type="pres">
      <dgm:prSet presAssocID="{24E28746-176B-4DCB-931D-F20A7D1512B3}" presName="accentRepeatNode" presStyleLbl="solidFgAcc1" presStyleIdx="2" presStyleCnt="4"/>
      <dgm:spPr/>
    </dgm:pt>
    <dgm:pt modelId="{BF0F4752-A18E-422A-9E3F-E7CF925BDA3F}" type="pres">
      <dgm:prSet presAssocID="{2FF3C0EE-64F3-4A32-8631-78BD63E13B66}" presName="text_4" presStyleLbl="node1" presStyleIdx="3" presStyleCnt="4">
        <dgm:presLayoutVars>
          <dgm:bulletEnabled val="1"/>
        </dgm:presLayoutVars>
      </dgm:prSet>
      <dgm:spPr/>
      <dgm:t>
        <a:bodyPr/>
        <a:lstStyle/>
        <a:p>
          <a:endParaRPr lang="fr-FR"/>
        </a:p>
      </dgm:t>
    </dgm:pt>
    <dgm:pt modelId="{21D92D40-66B6-4431-B0A1-CDB2EC24BEC1}" type="pres">
      <dgm:prSet presAssocID="{2FF3C0EE-64F3-4A32-8631-78BD63E13B66}" presName="accent_4" presStyleCnt="0"/>
      <dgm:spPr/>
    </dgm:pt>
    <dgm:pt modelId="{7E7D2A5E-D5E5-4FED-B657-EAC979C5CA68}" type="pres">
      <dgm:prSet presAssocID="{2FF3C0EE-64F3-4A32-8631-78BD63E13B66}" presName="accentRepeatNode" presStyleLbl="solidFgAcc1" presStyleIdx="3" presStyleCnt="4"/>
      <dgm:spPr/>
    </dgm:pt>
  </dgm:ptLst>
  <dgm:cxnLst>
    <dgm:cxn modelId="{1A3F893B-B2C9-4A29-BE0F-8C8CF822433A}" srcId="{52DE9B39-8ECA-4990-87B7-8924F4C4E135}" destId="{78E16050-C100-440F-8AC1-8978B61DE103}" srcOrd="0" destOrd="0" parTransId="{7BDC2938-C153-4A38-908B-C7344FEE85CC}" sibTransId="{F35E9777-796B-4D04-A83A-DF149CEE2F63}"/>
    <dgm:cxn modelId="{2E8B2490-8D04-48F2-A886-7141B1D1040D}" type="presOf" srcId="{C22D66B0-C518-4D2E-9371-7380E88A33CB}" destId="{BF0F4752-A18E-422A-9E3F-E7CF925BDA3F}" srcOrd="0" destOrd="1" presId="urn:microsoft.com/office/officeart/2008/layout/VerticalCurvedList"/>
    <dgm:cxn modelId="{2359DD9A-7899-45F3-BFDD-FD36D368DCFE}" type="presOf" srcId="{1DE54F75-97D8-4D77-BBE7-08E9975B90BA}" destId="{B998773E-084C-4E23-8BEE-22A07F3371F7}" srcOrd="0" destOrd="0" presId="urn:microsoft.com/office/officeart/2008/layout/VerticalCurvedList"/>
    <dgm:cxn modelId="{E6EEE74A-8A18-4700-BE6A-30858B0F18F0}" type="presOf" srcId="{52DE9B39-8ECA-4990-87B7-8924F4C4E135}" destId="{C8909B5B-8E53-4558-AF77-398E30CA76C0}" srcOrd="0" destOrd="0" presId="urn:microsoft.com/office/officeart/2008/layout/VerticalCurvedList"/>
    <dgm:cxn modelId="{0D0C3FF3-FA80-4F91-A503-7CC90BAAE6AB}" type="presOf" srcId="{24E28746-176B-4DCB-931D-F20A7D1512B3}" destId="{F3732AFC-AB0F-4608-98C3-DE3BF4BE3C95}" srcOrd="0" destOrd="0" presId="urn:microsoft.com/office/officeart/2008/layout/VerticalCurvedList"/>
    <dgm:cxn modelId="{799E364C-E3F4-4F1C-839F-020D53DF856D}" type="presOf" srcId="{78E16050-C100-440F-8AC1-8978B61DE103}" destId="{C8909B5B-8E53-4558-AF77-398E30CA76C0}" srcOrd="0" destOrd="1" presId="urn:microsoft.com/office/officeart/2008/layout/VerticalCurvedList"/>
    <dgm:cxn modelId="{A8739BE1-CAB2-4EAD-B299-1B9094D72EEE}" type="presOf" srcId="{2FF3C0EE-64F3-4A32-8631-78BD63E13B66}" destId="{BF0F4752-A18E-422A-9E3F-E7CF925BDA3F}" srcOrd="0" destOrd="0" presId="urn:microsoft.com/office/officeart/2008/layout/VerticalCurvedList"/>
    <dgm:cxn modelId="{19B12CA0-9AD1-4C6F-B5CB-49B66DA4C957}" type="presOf" srcId="{9C104229-1E5F-45B4-BE15-0D624F673D48}" destId="{B998773E-084C-4E23-8BEE-22A07F3371F7}" srcOrd="0" destOrd="1" presId="urn:microsoft.com/office/officeart/2008/layout/VerticalCurvedList"/>
    <dgm:cxn modelId="{A2546873-5522-46FF-8F0D-FAEEAE6B08E0}" srcId="{F03A6650-72E7-4954-A2B9-6D9F8BDAF9EE}" destId="{52DE9B39-8ECA-4990-87B7-8924F4C4E135}" srcOrd="1" destOrd="0" parTransId="{963D88EF-E7C0-4D8F-B17C-B1BCB65D66C0}" sibTransId="{51DD8683-F224-42B0-8A49-80CEC016A50C}"/>
    <dgm:cxn modelId="{FB2FB995-1752-481C-A1B6-85D256DDC75A}" srcId="{1DE54F75-97D8-4D77-BBE7-08E9975B90BA}" destId="{9C104229-1E5F-45B4-BE15-0D624F673D48}" srcOrd="0" destOrd="0" parTransId="{A6A5A7B4-FA7E-4DD6-9C0E-11BBB85D7F75}" sibTransId="{9243E1A7-8C43-49D2-AC5D-81209C0547E7}"/>
    <dgm:cxn modelId="{EAAF7002-FA38-4E9F-A02B-F2D050A9C81E}" srcId="{F03A6650-72E7-4954-A2B9-6D9F8BDAF9EE}" destId="{2FF3C0EE-64F3-4A32-8631-78BD63E13B66}" srcOrd="3" destOrd="0" parTransId="{AA3231BD-DDD3-4020-BF9C-1E74F6DC694E}" sibTransId="{6E397365-48CE-4C8E-AA62-DD21F5843D99}"/>
    <dgm:cxn modelId="{C9508BAE-29E2-45F1-B403-C11837745D93}" srcId="{F03A6650-72E7-4954-A2B9-6D9F8BDAF9EE}" destId="{24E28746-176B-4DCB-931D-F20A7D1512B3}" srcOrd="2" destOrd="0" parTransId="{00A09C91-08A9-4353-91CA-1D4D581130B0}" sibTransId="{592D119F-4D31-4AC2-BF75-F2191A9033E5}"/>
    <dgm:cxn modelId="{6F6A00EA-C2C9-4EBF-81A9-11BE1F8B2E27}" type="presOf" srcId="{9243E1A7-8C43-49D2-AC5D-81209C0547E7}" destId="{D403B9F7-FAC1-403D-978C-60C8C5CD0B15}" srcOrd="0" destOrd="0" presId="urn:microsoft.com/office/officeart/2008/layout/VerticalCurvedList"/>
    <dgm:cxn modelId="{F3EEBD43-2217-4AB7-8C71-CEBD89301476}" type="presOf" srcId="{F03A6650-72E7-4954-A2B9-6D9F8BDAF9EE}" destId="{9903E174-90D1-49EC-9827-8BD536A3DAC2}" srcOrd="0" destOrd="0" presId="urn:microsoft.com/office/officeart/2008/layout/VerticalCurvedList"/>
    <dgm:cxn modelId="{BBA97330-0895-424C-B543-3860A68CB2B5}" srcId="{24E28746-176B-4DCB-931D-F20A7D1512B3}" destId="{7A484378-4DDC-4A75-A214-C128E088AD99}" srcOrd="0" destOrd="0" parTransId="{4510F20A-52DE-4B60-B1B9-E22EB65968A2}" sibTransId="{857B90FA-2762-4517-91CC-0A46FF132EF4}"/>
    <dgm:cxn modelId="{4D3FAF65-5E77-49A1-BE4F-1252DF55D780}" type="presOf" srcId="{7A484378-4DDC-4A75-A214-C128E088AD99}" destId="{F3732AFC-AB0F-4608-98C3-DE3BF4BE3C95}" srcOrd="0" destOrd="1" presId="urn:microsoft.com/office/officeart/2008/layout/VerticalCurvedList"/>
    <dgm:cxn modelId="{FD746E62-F511-4BDA-BFC6-CFF4D6D4B187}" srcId="{2FF3C0EE-64F3-4A32-8631-78BD63E13B66}" destId="{C22D66B0-C518-4D2E-9371-7380E88A33CB}" srcOrd="0" destOrd="0" parTransId="{552FF6F2-FAD4-4FE9-92B6-0D9CC9ADC57B}" sibTransId="{E2FADF0E-A8D5-41C4-AEA0-7206D48BD031}"/>
    <dgm:cxn modelId="{54977A0A-7A9D-45F2-8425-0AED38CDCAC7}" srcId="{F03A6650-72E7-4954-A2B9-6D9F8BDAF9EE}" destId="{1DE54F75-97D8-4D77-BBE7-08E9975B90BA}" srcOrd="0" destOrd="0" parTransId="{4E97C94E-38E6-4FF7-90A0-DA03B317D3C0}" sibTransId="{78497257-505A-4C7E-9ABC-3144EDAB74C5}"/>
    <dgm:cxn modelId="{85E0B9FB-2DB2-4ADD-B05C-023E1FDA5150}" type="presParOf" srcId="{9903E174-90D1-49EC-9827-8BD536A3DAC2}" destId="{B1ED6FE7-30A7-4FAC-88A3-9349881AEA7D}" srcOrd="0" destOrd="0" presId="urn:microsoft.com/office/officeart/2008/layout/VerticalCurvedList"/>
    <dgm:cxn modelId="{BDF2907C-4664-4F84-8BE4-E38023D44D5F}" type="presParOf" srcId="{B1ED6FE7-30A7-4FAC-88A3-9349881AEA7D}" destId="{E5738465-4724-44B4-A2F8-8BEEC9D2716C}" srcOrd="0" destOrd="0" presId="urn:microsoft.com/office/officeart/2008/layout/VerticalCurvedList"/>
    <dgm:cxn modelId="{E9D1FDD0-1ABE-427F-9109-D20B9DB38FAE}" type="presParOf" srcId="{E5738465-4724-44B4-A2F8-8BEEC9D2716C}" destId="{099BFA78-D9DA-497B-B199-C544FF477D4C}" srcOrd="0" destOrd="0" presId="urn:microsoft.com/office/officeart/2008/layout/VerticalCurvedList"/>
    <dgm:cxn modelId="{1CF4385E-902F-4AED-9E6A-437155CE2882}" type="presParOf" srcId="{E5738465-4724-44B4-A2F8-8BEEC9D2716C}" destId="{D403B9F7-FAC1-403D-978C-60C8C5CD0B15}" srcOrd="1" destOrd="0" presId="urn:microsoft.com/office/officeart/2008/layout/VerticalCurvedList"/>
    <dgm:cxn modelId="{A0124165-4E45-4E72-82CD-030930CA73B1}" type="presParOf" srcId="{E5738465-4724-44B4-A2F8-8BEEC9D2716C}" destId="{043565B6-7F74-47F6-8DB0-6A63CC87AC26}" srcOrd="2" destOrd="0" presId="urn:microsoft.com/office/officeart/2008/layout/VerticalCurvedList"/>
    <dgm:cxn modelId="{2833665B-93BF-46BC-969D-5D6A434E0963}" type="presParOf" srcId="{E5738465-4724-44B4-A2F8-8BEEC9D2716C}" destId="{74A646D8-11CB-426A-8917-FF20B0ED846A}" srcOrd="3" destOrd="0" presId="urn:microsoft.com/office/officeart/2008/layout/VerticalCurvedList"/>
    <dgm:cxn modelId="{2A14C088-7B8A-433F-8960-C744E7BDFD6E}" type="presParOf" srcId="{B1ED6FE7-30A7-4FAC-88A3-9349881AEA7D}" destId="{B998773E-084C-4E23-8BEE-22A07F3371F7}" srcOrd="1" destOrd="0" presId="urn:microsoft.com/office/officeart/2008/layout/VerticalCurvedList"/>
    <dgm:cxn modelId="{859B813E-A317-422E-8CBA-B9097FDE1361}" type="presParOf" srcId="{B1ED6FE7-30A7-4FAC-88A3-9349881AEA7D}" destId="{236A0A67-33C7-4501-81AD-7EDEBA4B1E61}" srcOrd="2" destOrd="0" presId="urn:microsoft.com/office/officeart/2008/layout/VerticalCurvedList"/>
    <dgm:cxn modelId="{19748A1B-71A8-4DFB-85A9-AF3C2D453AD8}" type="presParOf" srcId="{236A0A67-33C7-4501-81AD-7EDEBA4B1E61}" destId="{F94DE69E-BBE6-4FFC-A0FC-9107C48CE534}" srcOrd="0" destOrd="0" presId="urn:microsoft.com/office/officeart/2008/layout/VerticalCurvedList"/>
    <dgm:cxn modelId="{11863EC3-6651-44A0-855C-50C9E7B44553}" type="presParOf" srcId="{B1ED6FE7-30A7-4FAC-88A3-9349881AEA7D}" destId="{C8909B5B-8E53-4558-AF77-398E30CA76C0}" srcOrd="3" destOrd="0" presId="urn:microsoft.com/office/officeart/2008/layout/VerticalCurvedList"/>
    <dgm:cxn modelId="{8E27D656-8A71-49FC-B5EC-5EE0C5FB7703}" type="presParOf" srcId="{B1ED6FE7-30A7-4FAC-88A3-9349881AEA7D}" destId="{B261B6BC-C1FD-4379-8A28-CDE94F925BC5}" srcOrd="4" destOrd="0" presId="urn:microsoft.com/office/officeart/2008/layout/VerticalCurvedList"/>
    <dgm:cxn modelId="{6EA8DC1B-C8D9-4F21-ABB1-F0D66909FA2A}" type="presParOf" srcId="{B261B6BC-C1FD-4379-8A28-CDE94F925BC5}" destId="{089774C3-0BFA-4678-A990-CC5650B07A41}" srcOrd="0" destOrd="0" presId="urn:microsoft.com/office/officeart/2008/layout/VerticalCurvedList"/>
    <dgm:cxn modelId="{C06B1170-C790-4152-A966-E3DF7798EE03}" type="presParOf" srcId="{B1ED6FE7-30A7-4FAC-88A3-9349881AEA7D}" destId="{F3732AFC-AB0F-4608-98C3-DE3BF4BE3C95}" srcOrd="5" destOrd="0" presId="urn:microsoft.com/office/officeart/2008/layout/VerticalCurvedList"/>
    <dgm:cxn modelId="{9B99F495-D28A-4FA3-B1DF-0C95D250D983}" type="presParOf" srcId="{B1ED6FE7-30A7-4FAC-88A3-9349881AEA7D}" destId="{E0EA6CF4-1964-40CB-886F-224D4C14BC66}" srcOrd="6" destOrd="0" presId="urn:microsoft.com/office/officeart/2008/layout/VerticalCurvedList"/>
    <dgm:cxn modelId="{071428E3-AAEB-4C64-A626-6D6F72854E6B}" type="presParOf" srcId="{E0EA6CF4-1964-40CB-886F-224D4C14BC66}" destId="{781B2E34-288D-4D3F-95FC-0436C68C9C1D}" srcOrd="0" destOrd="0" presId="urn:microsoft.com/office/officeart/2008/layout/VerticalCurvedList"/>
    <dgm:cxn modelId="{737885ED-4655-4432-94F3-CFC7EEE28469}" type="presParOf" srcId="{B1ED6FE7-30A7-4FAC-88A3-9349881AEA7D}" destId="{BF0F4752-A18E-422A-9E3F-E7CF925BDA3F}" srcOrd="7" destOrd="0" presId="urn:microsoft.com/office/officeart/2008/layout/VerticalCurvedList"/>
    <dgm:cxn modelId="{BEDA5541-7371-44ED-BA04-4C657CD112B4}" type="presParOf" srcId="{B1ED6FE7-30A7-4FAC-88A3-9349881AEA7D}" destId="{21D92D40-66B6-4431-B0A1-CDB2EC24BEC1}" srcOrd="8" destOrd="0" presId="urn:microsoft.com/office/officeart/2008/layout/VerticalCurvedList"/>
    <dgm:cxn modelId="{653D8A01-D416-4A17-B43D-515C175394FB}" type="presParOf" srcId="{21D92D40-66B6-4431-B0A1-CDB2EC24BEC1}" destId="{7E7D2A5E-D5E5-4FED-B657-EAC979C5CA68}"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03A6650-72E7-4954-A2B9-6D9F8BDAF9EE}" type="doc">
      <dgm:prSet loTypeId="urn:microsoft.com/office/officeart/2008/layout/VerticalCurvedList" loCatId="list" qsTypeId="urn:microsoft.com/office/officeart/2005/8/quickstyle/simple2" qsCatId="simple" csTypeId="urn:microsoft.com/office/officeart/2005/8/colors/accent2_1" csCatId="accent2" phldr="1"/>
      <dgm:spPr/>
      <dgm:t>
        <a:bodyPr/>
        <a:lstStyle/>
        <a:p>
          <a:endParaRPr lang="fr-FR"/>
        </a:p>
      </dgm:t>
    </dgm:pt>
    <dgm:pt modelId="{1DE54F75-97D8-4D77-BBE7-08E9975B90BA}">
      <dgm:prSet phldrT="[Texte]" custT="1"/>
      <dgm:spPr>
        <a:solidFill>
          <a:srgbClr val="002060"/>
        </a:solidFill>
      </dgm:spPr>
      <dgm:t>
        <a:bodyPr/>
        <a:lstStyle/>
        <a:p>
          <a:r>
            <a:rPr lang="fr-FR" sz="2400" b="1" dirty="0">
              <a:solidFill>
                <a:schemeClr val="bg1"/>
              </a:solidFill>
            </a:rPr>
            <a:t>Comment se pense l’anticipation de la formation à l’échelle territoriale ? Avec qui ? Avec quoi ?  </a:t>
          </a:r>
        </a:p>
      </dgm:t>
    </dgm:pt>
    <dgm:pt modelId="{4E97C94E-38E6-4FF7-90A0-DA03B317D3C0}" type="parTrans" cxnId="{54977A0A-7A9D-45F2-8425-0AED38CDCAC7}">
      <dgm:prSet/>
      <dgm:spPr/>
      <dgm:t>
        <a:bodyPr/>
        <a:lstStyle/>
        <a:p>
          <a:endParaRPr lang="fr-FR" sz="2000"/>
        </a:p>
      </dgm:t>
    </dgm:pt>
    <dgm:pt modelId="{78497257-505A-4C7E-9ABC-3144EDAB74C5}" type="sibTrans" cxnId="{54977A0A-7A9D-45F2-8425-0AED38CDCAC7}">
      <dgm:prSet/>
      <dgm:spPr/>
      <dgm:t>
        <a:bodyPr/>
        <a:lstStyle/>
        <a:p>
          <a:endParaRPr lang="fr-FR" sz="2000"/>
        </a:p>
      </dgm:t>
    </dgm:pt>
    <dgm:pt modelId="{52DE9B39-8ECA-4990-87B7-8924F4C4E135}">
      <dgm:prSet custT="1"/>
      <dgm:spPr/>
      <dgm:t>
        <a:bodyPr/>
        <a:lstStyle/>
        <a:p>
          <a:r>
            <a:rPr lang="fr-FR" sz="1600" b="1" dirty="0"/>
            <a:t>Comment se structure et s’organise la concertation avec les acteurs territoriaux  (interne/externe) ?</a:t>
          </a:r>
        </a:p>
      </dgm:t>
    </dgm:pt>
    <dgm:pt modelId="{963D88EF-E7C0-4D8F-B17C-B1BCB65D66C0}" type="parTrans" cxnId="{A2546873-5522-46FF-8F0D-FAEEAE6B08E0}">
      <dgm:prSet/>
      <dgm:spPr/>
      <dgm:t>
        <a:bodyPr/>
        <a:lstStyle/>
        <a:p>
          <a:endParaRPr lang="fr-FR" sz="2000"/>
        </a:p>
      </dgm:t>
    </dgm:pt>
    <dgm:pt modelId="{51DD8683-F224-42B0-8A49-80CEC016A50C}" type="sibTrans" cxnId="{A2546873-5522-46FF-8F0D-FAEEAE6B08E0}">
      <dgm:prSet/>
      <dgm:spPr/>
      <dgm:t>
        <a:bodyPr/>
        <a:lstStyle/>
        <a:p>
          <a:endParaRPr lang="fr-FR" sz="2000"/>
        </a:p>
      </dgm:t>
    </dgm:pt>
    <dgm:pt modelId="{78E16050-C100-440F-8AC1-8978B61DE103}">
      <dgm:prSet custT="1"/>
      <dgm:spPr/>
      <dgm:t>
        <a:bodyPr/>
        <a:lstStyle/>
        <a:p>
          <a:r>
            <a:rPr lang="fr-FR" sz="1400" i="1" dirty="0"/>
            <a:t>(Méthodes et directions opérationnelles)</a:t>
          </a:r>
        </a:p>
      </dgm:t>
    </dgm:pt>
    <dgm:pt modelId="{7BDC2938-C153-4A38-908B-C7344FEE85CC}" type="parTrans" cxnId="{1A3F893B-B2C9-4A29-BE0F-8C8CF822433A}">
      <dgm:prSet/>
      <dgm:spPr/>
      <dgm:t>
        <a:bodyPr/>
        <a:lstStyle/>
        <a:p>
          <a:endParaRPr lang="fr-FR" sz="2000"/>
        </a:p>
      </dgm:t>
    </dgm:pt>
    <dgm:pt modelId="{F35E9777-796B-4D04-A83A-DF149CEE2F63}" type="sibTrans" cxnId="{1A3F893B-B2C9-4A29-BE0F-8C8CF822433A}">
      <dgm:prSet/>
      <dgm:spPr/>
      <dgm:t>
        <a:bodyPr/>
        <a:lstStyle/>
        <a:p>
          <a:endParaRPr lang="fr-FR" sz="2000"/>
        </a:p>
      </dgm:t>
    </dgm:pt>
    <dgm:pt modelId="{24E28746-176B-4DCB-931D-F20A7D1512B3}">
      <dgm:prSet custT="1"/>
      <dgm:spPr/>
      <dgm:t>
        <a:bodyPr/>
        <a:lstStyle/>
        <a:p>
          <a:r>
            <a:rPr lang="fr-FR" sz="1600" b="1" dirty="0"/>
            <a:t>Comment s’observe les effets des politiques, stratégies et méthodes mises en place auprès des bénéficiaires/usagers (industries, laboratoires, citoyens, étudiants, collectivités) ?</a:t>
          </a:r>
        </a:p>
      </dgm:t>
    </dgm:pt>
    <dgm:pt modelId="{00A09C91-08A9-4353-91CA-1D4D581130B0}" type="parTrans" cxnId="{C9508BAE-29E2-45F1-B403-C11837745D93}">
      <dgm:prSet/>
      <dgm:spPr/>
      <dgm:t>
        <a:bodyPr/>
        <a:lstStyle/>
        <a:p>
          <a:endParaRPr lang="fr-FR" sz="2000"/>
        </a:p>
      </dgm:t>
    </dgm:pt>
    <dgm:pt modelId="{592D119F-4D31-4AC2-BF75-F2191A9033E5}" type="sibTrans" cxnId="{C9508BAE-29E2-45F1-B403-C11837745D93}">
      <dgm:prSet/>
      <dgm:spPr/>
      <dgm:t>
        <a:bodyPr/>
        <a:lstStyle/>
        <a:p>
          <a:endParaRPr lang="fr-FR" sz="2000"/>
        </a:p>
      </dgm:t>
    </dgm:pt>
    <dgm:pt modelId="{7A484378-4DDC-4A75-A214-C128E088AD99}">
      <dgm:prSet custT="1"/>
      <dgm:spPr/>
      <dgm:t>
        <a:bodyPr/>
        <a:lstStyle/>
        <a:p>
          <a:r>
            <a:rPr lang="fr-FR" sz="1400" i="1" dirty="0"/>
            <a:t>(Evaluation, itérations, développement continu)</a:t>
          </a:r>
        </a:p>
      </dgm:t>
    </dgm:pt>
    <dgm:pt modelId="{4510F20A-52DE-4B60-B1B9-E22EB65968A2}" type="parTrans" cxnId="{BBA97330-0895-424C-B543-3860A68CB2B5}">
      <dgm:prSet/>
      <dgm:spPr/>
      <dgm:t>
        <a:bodyPr/>
        <a:lstStyle/>
        <a:p>
          <a:endParaRPr lang="fr-FR" sz="2000"/>
        </a:p>
      </dgm:t>
    </dgm:pt>
    <dgm:pt modelId="{857B90FA-2762-4517-91CC-0A46FF132EF4}" type="sibTrans" cxnId="{BBA97330-0895-424C-B543-3860A68CB2B5}">
      <dgm:prSet/>
      <dgm:spPr/>
      <dgm:t>
        <a:bodyPr/>
        <a:lstStyle/>
        <a:p>
          <a:endParaRPr lang="fr-FR" sz="2000"/>
        </a:p>
      </dgm:t>
    </dgm:pt>
    <dgm:pt modelId="{2FF3C0EE-64F3-4A32-8631-78BD63E13B66}">
      <dgm:prSet custT="1"/>
      <dgm:spPr/>
      <dgm:t>
        <a:bodyPr/>
        <a:lstStyle/>
        <a:p>
          <a:r>
            <a:rPr lang="fr-FR" sz="1600" b="1" dirty="0"/>
            <a:t>La Formation… mais pas que ?</a:t>
          </a:r>
        </a:p>
      </dgm:t>
    </dgm:pt>
    <dgm:pt modelId="{AA3231BD-DDD3-4020-BF9C-1E74F6DC694E}" type="parTrans" cxnId="{EAAF7002-FA38-4E9F-A02B-F2D050A9C81E}">
      <dgm:prSet/>
      <dgm:spPr/>
      <dgm:t>
        <a:bodyPr/>
        <a:lstStyle/>
        <a:p>
          <a:endParaRPr lang="fr-FR" sz="2000"/>
        </a:p>
      </dgm:t>
    </dgm:pt>
    <dgm:pt modelId="{6E397365-48CE-4C8E-AA62-DD21F5843D99}" type="sibTrans" cxnId="{EAAF7002-FA38-4E9F-A02B-F2D050A9C81E}">
      <dgm:prSet/>
      <dgm:spPr/>
      <dgm:t>
        <a:bodyPr/>
        <a:lstStyle/>
        <a:p>
          <a:endParaRPr lang="fr-FR" sz="2000"/>
        </a:p>
      </dgm:t>
    </dgm:pt>
    <dgm:pt modelId="{C22D66B0-C518-4D2E-9371-7380E88A33CB}">
      <dgm:prSet custT="1"/>
      <dgm:spPr/>
      <dgm:t>
        <a:bodyPr/>
        <a:lstStyle/>
        <a:p>
          <a:r>
            <a:rPr lang="fr-FR" sz="1400" i="1" dirty="0"/>
            <a:t>(Articulation avec la Recherche, L’innovation, la vie de campus, etc.)</a:t>
          </a:r>
        </a:p>
      </dgm:t>
    </dgm:pt>
    <dgm:pt modelId="{552FF6F2-FAD4-4FE9-92B6-0D9CC9ADC57B}" type="parTrans" cxnId="{FD746E62-F511-4BDA-BFC6-CFF4D6D4B187}">
      <dgm:prSet/>
      <dgm:spPr/>
      <dgm:t>
        <a:bodyPr/>
        <a:lstStyle/>
        <a:p>
          <a:endParaRPr lang="fr-FR" sz="2000"/>
        </a:p>
      </dgm:t>
    </dgm:pt>
    <dgm:pt modelId="{E2FADF0E-A8D5-41C4-AEA0-7206D48BD031}" type="sibTrans" cxnId="{FD746E62-F511-4BDA-BFC6-CFF4D6D4B187}">
      <dgm:prSet/>
      <dgm:spPr/>
      <dgm:t>
        <a:bodyPr/>
        <a:lstStyle/>
        <a:p>
          <a:endParaRPr lang="fr-FR" sz="2000"/>
        </a:p>
      </dgm:t>
    </dgm:pt>
    <dgm:pt modelId="{9C104229-1E5F-45B4-BE15-0D624F673D48}">
      <dgm:prSet phldrT="[Texte]" custT="1"/>
      <dgm:spPr>
        <a:solidFill>
          <a:srgbClr val="002060"/>
        </a:solidFill>
      </dgm:spPr>
      <dgm:t>
        <a:bodyPr/>
        <a:lstStyle/>
        <a:p>
          <a:r>
            <a:rPr lang="fr-FR" sz="2000">
              <a:solidFill>
                <a:schemeClr val="bg1"/>
              </a:solidFill>
            </a:rPr>
            <a:t>(</a:t>
          </a:r>
          <a:r>
            <a:rPr lang="fr-FR" sz="2000" i="1" dirty="0">
              <a:solidFill>
                <a:schemeClr val="bg1"/>
              </a:solidFill>
            </a:rPr>
            <a:t>Politique et stratégique)</a:t>
          </a:r>
          <a:endParaRPr lang="fr-FR" sz="2000" dirty="0">
            <a:solidFill>
              <a:schemeClr val="bg1"/>
            </a:solidFill>
          </a:endParaRPr>
        </a:p>
      </dgm:t>
    </dgm:pt>
    <dgm:pt modelId="{A6A5A7B4-FA7E-4DD6-9C0E-11BBB85D7F75}" type="parTrans" cxnId="{FB2FB995-1752-481C-A1B6-85D256DDC75A}">
      <dgm:prSet/>
      <dgm:spPr/>
      <dgm:t>
        <a:bodyPr/>
        <a:lstStyle/>
        <a:p>
          <a:endParaRPr lang="fr-FR" sz="2000"/>
        </a:p>
      </dgm:t>
    </dgm:pt>
    <dgm:pt modelId="{9243E1A7-8C43-49D2-AC5D-81209C0547E7}" type="sibTrans" cxnId="{FB2FB995-1752-481C-A1B6-85D256DDC75A}">
      <dgm:prSet/>
      <dgm:spPr/>
      <dgm:t>
        <a:bodyPr/>
        <a:lstStyle/>
        <a:p>
          <a:endParaRPr lang="fr-FR" sz="2000"/>
        </a:p>
      </dgm:t>
    </dgm:pt>
    <dgm:pt modelId="{9903E174-90D1-49EC-9827-8BD536A3DAC2}" type="pres">
      <dgm:prSet presAssocID="{F03A6650-72E7-4954-A2B9-6D9F8BDAF9EE}" presName="Name0" presStyleCnt="0">
        <dgm:presLayoutVars>
          <dgm:chMax val="7"/>
          <dgm:chPref val="7"/>
          <dgm:dir/>
        </dgm:presLayoutVars>
      </dgm:prSet>
      <dgm:spPr/>
      <dgm:t>
        <a:bodyPr/>
        <a:lstStyle/>
        <a:p>
          <a:endParaRPr lang="fr-FR"/>
        </a:p>
      </dgm:t>
    </dgm:pt>
    <dgm:pt modelId="{B1ED6FE7-30A7-4FAC-88A3-9349881AEA7D}" type="pres">
      <dgm:prSet presAssocID="{F03A6650-72E7-4954-A2B9-6D9F8BDAF9EE}" presName="Name1" presStyleCnt="0"/>
      <dgm:spPr/>
    </dgm:pt>
    <dgm:pt modelId="{E5738465-4724-44B4-A2F8-8BEEC9D2716C}" type="pres">
      <dgm:prSet presAssocID="{F03A6650-72E7-4954-A2B9-6D9F8BDAF9EE}" presName="cycle" presStyleCnt="0"/>
      <dgm:spPr/>
    </dgm:pt>
    <dgm:pt modelId="{099BFA78-D9DA-497B-B199-C544FF477D4C}" type="pres">
      <dgm:prSet presAssocID="{F03A6650-72E7-4954-A2B9-6D9F8BDAF9EE}" presName="srcNode" presStyleLbl="node1" presStyleIdx="0" presStyleCnt="4"/>
      <dgm:spPr/>
    </dgm:pt>
    <dgm:pt modelId="{D403B9F7-FAC1-403D-978C-60C8C5CD0B15}" type="pres">
      <dgm:prSet presAssocID="{F03A6650-72E7-4954-A2B9-6D9F8BDAF9EE}" presName="conn" presStyleLbl="parChTrans1D2" presStyleIdx="0" presStyleCnt="1"/>
      <dgm:spPr/>
      <dgm:t>
        <a:bodyPr/>
        <a:lstStyle/>
        <a:p>
          <a:endParaRPr lang="fr-FR"/>
        </a:p>
      </dgm:t>
    </dgm:pt>
    <dgm:pt modelId="{043565B6-7F74-47F6-8DB0-6A63CC87AC26}" type="pres">
      <dgm:prSet presAssocID="{F03A6650-72E7-4954-A2B9-6D9F8BDAF9EE}" presName="extraNode" presStyleLbl="node1" presStyleIdx="0" presStyleCnt="4"/>
      <dgm:spPr/>
    </dgm:pt>
    <dgm:pt modelId="{74A646D8-11CB-426A-8917-FF20B0ED846A}" type="pres">
      <dgm:prSet presAssocID="{F03A6650-72E7-4954-A2B9-6D9F8BDAF9EE}" presName="dstNode" presStyleLbl="node1" presStyleIdx="0" presStyleCnt="4"/>
      <dgm:spPr/>
    </dgm:pt>
    <dgm:pt modelId="{B998773E-084C-4E23-8BEE-22A07F3371F7}" type="pres">
      <dgm:prSet presAssocID="{1DE54F75-97D8-4D77-BBE7-08E9975B90BA}" presName="text_1" presStyleLbl="node1" presStyleIdx="0" presStyleCnt="4">
        <dgm:presLayoutVars>
          <dgm:bulletEnabled val="1"/>
        </dgm:presLayoutVars>
      </dgm:prSet>
      <dgm:spPr/>
      <dgm:t>
        <a:bodyPr/>
        <a:lstStyle/>
        <a:p>
          <a:endParaRPr lang="fr-FR"/>
        </a:p>
      </dgm:t>
    </dgm:pt>
    <dgm:pt modelId="{236A0A67-33C7-4501-81AD-7EDEBA4B1E61}" type="pres">
      <dgm:prSet presAssocID="{1DE54F75-97D8-4D77-BBE7-08E9975B90BA}" presName="accent_1" presStyleCnt="0"/>
      <dgm:spPr/>
    </dgm:pt>
    <dgm:pt modelId="{F94DE69E-BBE6-4FFC-A0FC-9107C48CE534}" type="pres">
      <dgm:prSet presAssocID="{1DE54F75-97D8-4D77-BBE7-08E9975B90BA}" presName="accentRepeatNode" presStyleLbl="solidFgAcc1" presStyleIdx="0" presStyleCnt="4"/>
      <dgm:spPr/>
    </dgm:pt>
    <dgm:pt modelId="{C8909B5B-8E53-4558-AF77-398E30CA76C0}" type="pres">
      <dgm:prSet presAssocID="{52DE9B39-8ECA-4990-87B7-8924F4C4E135}" presName="text_2" presStyleLbl="node1" presStyleIdx="1" presStyleCnt="4">
        <dgm:presLayoutVars>
          <dgm:bulletEnabled val="1"/>
        </dgm:presLayoutVars>
      </dgm:prSet>
      <dgm:spPr/>
      <dgm:t>
        <a:bodyPr/>
        <a:lstStyle/>
        <a:p>
          <a:endParaRPr lang="fr-FR"/>
        </a:p>
      </dgm:t>
    </dgm:pt>
    <dgm:pt modelId="{B261B6BC-C1FD-4379-8A28-CDE94F925BC5}" type="pres">
      <dgm:prSet presAssocID="{52DE9B39-8ECA-4990-87B7-8924F4C4E135}" presName="accent_2" presStyleCnt="0"/>
      <dgm:spPr/>
    </dgm:pt>
    <dgm:pt modelId="{089774C3-0BFA-4678-A990-CC5650B07A41}" type="pres">
      <dgm:prSet presAssocID="{52DE9B39-8ECA-4990-87B7-8924F4C4E135}" presName="accentRepeatNode" presStyleLbl="solidFgAcc1" presStyleIdx="1" presStyleCnt="4"/>
      <dgm:spPr/>
    </dgm:pt>
    <dgm:pt modelId="{F3732AFC-AB0F-4608-98C3-DE3BF4BE3C95}" type="pres">
      <dgm:prSet presAssocID="{24E28746-176B-4DCB-931D-F20A7D1512B3}" presName="text_3" presStyleLbl="node1" presStyleIdx="2" presStyleCnt="4">
        <dgm:presLayoutVars>
          <dgm:bulletEnabled val="1"/>
        </dgm:presLayoutVars>
      </dgm:prSet>
      <dgm:spPr/>
      <dgm:t>
        <a:bodyPr/>
        <a:lstStyle/>
        <a:p>
          <a:endParaRPr lang="fr-FR"/>
        </a:p>
      </dgm:t>
    </dgm:pt>
    <dgm:pt modelId="{E0EA6CF4-1964-40CB-886F-224D4C14BC66}" type="pres">
      <dgm:prSet presAssocID="{24E28746-176B-4DCB-931D-F20A7D1512B3}" presName="accent_3" presStyleCnt="0"/>
      <dgm:spPr/>
    </dgm:pt>
    <dgm:pt modelId="{781B2E34-288D-4D3F-95FC-0436C68C9C1D}" type="pres">
      <dgm:prSet presAssocID="{24E28746-176B-4DCB-931D-F20A7D1512B3}" presName="accentRepeatNode" presStyleLbl="solidFgAcc1" presStyleIdx="2" presStyleCnt="4"/>
      <dgm:spPr/>
    </dgm:pt>
    <dgm:pt modelId="{BF0F4752-A18E-422A-9E3F-E7CF925BDA3F}" type="pres">
      <dgm:prSet presAssocID="{2FF3C0EE-64F3-4A32-8631-78BD63E13B66}" presName="text_4" presStyleLbl="node1" presStyleIdx="3" presStyleCnt="4">
        <dgm:presLayoutVars>
          <dgm:bulletEnabled val="1"/>
        </dgm:presLayoutVars>
      </dgm:prSet>
      <dgm:spPr/>
      <dgm:t>
        <a:bodyPr/>
        <a:lstStyle/>
        <a:p>
          <a:endParaRPr lang="fr-FR"/>
        </a:p>
      </dgm:t>
    </dgm:pt>
    <dgm:pt modelId="{21D92D40-66B6-4431-B0A1-CDB2EC24BEC1}" type="pres">
      <dgm:prSet presAssocID="{2FF3C0EE-64F3-4A32-8631-78BD63E13B66}" presName="accent_4" presStyleCnt="0"/>
      <dgm:spPr/>
    </dgm:pt>
    <dgm:pt modelId="{7E7D2A5E-D5E5-4FED-B657-EAC979C5CA68}" type="pres">
      <dgm:prSet presAssocID="{2FF3C0EE-64F3-4A32-8631-78BD63E13B66}" presName="accentRepeatNode" presStyleLbl="solidFgAcc1" presStyleIdx="3" presStyleCnt="4"/>
      <dgm:spPr/>
    </dgm:pt>
  </dgm:ptLst>
  <dgm:cxnLst>
    <dgm:cxn modelId="{1A3F893B-B2C9-4A29-BE0F-8C8CF822433A}" srcId="{52DE9B39-8ECA-4990-87B7-8924F4C4E135}" destId="{78E16050-C100-440F-8AC1-8978B61DE103}" srcOrd="0" destOrd="0" parTransId="{7BDC2938-C153-4A38-908B-C7344FEE85CC}" sibTransId="{F35E9777-796B-4D04-A83A-DF149CEE2F63}"/>
    <dgm:cxn modelId="{2E8B2490-8D04-48F2-A886-7141B1D1040D}" type="presOf" srcId="{C22D66B0-C518-4D2E-9371-7380E88A33CB}" destId="{BF0F4752-A18E-422A-9E3F-E7CF925BDA3F}" srcOrd="0" destOrd="1" presId="urn:microsoft.com/office/officeart/2008/layout/VerticalCurvedList"/>
    <dgm:cxn modelId="{2359DD9A-7899-45F3-BFDD-FD36D368DCFE}" type="presOf" srcId="{1DE54F75-97D8-4D77-BBE7-08E9975B90BA}" destId="{B998773E-084C-4E23-8BEE-22A07F3371F7}" srcOrd="0" destOrd="0" presId="urn:microsoft.com/office/officeart/2008/layout/VerticalCurvedList"/>
    <dgm:cxn modelId="{E6EEE74A-8A18-4700-BE6A-30858B0F18F0}" type="presOf" srcId="{52DE9B39-8ECA-4990-87B7-8924F4C4E135}" destId="{C8909B5B-8E53-4558-AF77-398E30CA76C0}" srcOrd="0" destOrd="0" presId="urn:microsoft.com/office/officeart/2008/layout/VerticalCurvedList"/>
    <dgm:cxn modelId="{0D0C3FF3-FA80-4F91-A503-7CC90BAAE6AB}" type="presOf" srcId="{24E28746-176B-4DCB-931D-F20A7D1512B3}" destId="{F3732AFC-AB0F-4608-98C3-DE3BF4BE3C95}" srcOrd="0" destOrd="0" presId="urn:microsoft.com/office/officeart/2008/layout/VerticalCurvedList"/>
    <dgm:cxn modelId="{799E364C-E3F4-4F1C-839F-020D53DF856D}" type="presOf" srcId="{78E16050-C100-440F-8AC1-8978B61DE103}" destId="{C8909B5B-8E53-4558-AF77-398E30CA76C0}" srcOrd="0" destOrd="1" presId="urn:microsoft.com/office/officeart/2008/layout/VerticalCurvedList"/>
    <dgm:cxn modelId="{A8739BE1-CAB2-4EAD-B299-1B9094D72EEE}" type="presOf" srcId="{2FF3C0EE-64F3-4A32-8631-78BD63E13B66}" destId="{BF0F4752-A18E-422A-9E3F-E7CF925BDA3F}" srcOrd="0" destOrd="0" presId="urn:microsoft.com/office/officeart/2008/layout/VerticalCurvedList"/>
    <dgm:cxn modelId="{19B12CA0-9AD1-4C6F-B5CB-49B66DA4C957}" type="presOf" srcId="{9C104229-1E5F-45B4-BE15-0D624F673D48}" destId="{B998773E-084C-4E23-8BEE-22A07F3371F7}" srcOrd="0" destOrd="1" presId="urn:microsoft.com/office/officeart/2008/layout/VerticalCurvedList"/>
    <dgm:cxn modelId="{A2546873-5522-46FF-8F0D-FAEEAE6B08E0}" srcId="{F03A6650-72E7-4954-A2B9-6D9F8BDAF9EE}" destId="{52DE9B39-8ECA-4990-87B7-8924F4C4E135}" srcOrd="1" destOrd="0" parTransId="{963D88EF-E7C0-4D8F-B17C-B1BCB65D66C0}" sibTransId="{51DD8683-F224-42B0-8A49-80CEC016A50C}"/>
    <dgm:cxn modelId="{FB2FB995-1752-481C-A1B6-85D256DDC75A}" srcId="{1DE54F75-97D8-4D77-BBE7-08E9975B90BA}" destId="{9C104229-1E5F-45B4-BE15-0D624F673D48}" srcOrd="0" destOrd="0" parTransId="{A6A5A7B4-FA7E-4DD6-9C0E-11BBB85D7F75}" sibTransId="{9243E1A7-8C43-49D2-AC5D-81209C0547E7}"/>
    <dgm:cxn modelId="{EAAF7002-FA38-4E9F-A02B-F2D050A9C81E}" srcId="{F03A6650-72E7-4954-A2B9-6D9F8BDAF9EE}" destId="{2FF3C0EE-64F3-4A32-8631-78BD63E13B66}" srcOrd="3" destOrd="0" parTransId="{AA3231BD-DDD3-4020-BF9C-1E74F6DC694E}" sibTransId="{6E397365-48CE-4C8E-AA62-DD21F5843D99}"/>
    <dgm:cxn modelId="{C9508BAE-29E2-45F1-B403-C11837745D93}" srcId="{F03A6650-72E7-4954-A2B9-6D9F8BDAF9EE}" destId="{24E28746-176B-4DCB-931D-F20A7D1512B3}" srcOrd="2" destOrd="0" parTransId="{00A09C91-08A9-4353-91CA-1D4D581130B0}" sibTransId="{592D119F-4D31-4AC2-BF75-F2191A9033E5}"/>
    <dgm:cxn modelId="{6F6A00EA-C2C9-4EBF-81A9-11BE1F8B2E27}" type="presOf" srcId="{9243E1A7-8C43-49D2-AC5D-81209C0547E7}" destId="{D403B9F7-FAC1-403D-978C-60C8C5CD0B15}" srcOrd="0" destOrd="0" presId="urn:microsoft.com/office/officeart/2008/layout/VerticalCurvedList"/>
    <dgm:cxn modelId="{F3EEBD43-2217-4AB7-8C71-CEBD89301476}" type="presOf" srcId="{F03A6650-72E7-4954-A2B9-6D9F8BDAF9EE}" destId="{9903E174-90D1-49EC-9827-8BD536A3DAC2}" srcOrd="0" destOrd="0" presId="urn:microsoft.com/office/officeart/2008/layout/VerticalCurvedList"/>
    <dgm:cxn modelId="{BBA97330-0895-424C-B543-3860A68CB2B5}" srcId="{24E28746-176B-4DCB-931D-F20A7D1512B3}" destId="{7A484378-4DDC-4A75-A214-C128E088AD99}" srcOrd="0" destOrd="0" parTransId="{4510F20A-52DE-4B60-B1B9-E22EB65968A2}" sibTransId="{857B90FA-2762-4517-91CC-0A46FF132EF4}"/>
    <dgm:cxn modelId="{4D3FAF65-5E77-49A1-BE4F-1252DF55D780}" type="presOf" srcId="{7A484378-4DDC-4A75-A214-C128E088AD99}" destId="{F3732AFC-AB0F-4608-98C3-DE3BF4BE3C95}" srcOrd="0" destOrd="1" presId="urn:microsoft.com/office/officeart/2008/layout/VerticalCurvedList"/>
    <dgm:cxn modelId="{FD746E62-F511-4BDA-BFC6-CFF4D6D4B187}" srcId="{2FF3C0EE-64F3-4A32-8631-78BD63E13B66}" destId="{C22D66B0-C518-4D2E-9371-7380E88A33CB}" srcOrd="0" destOrd="0" parTransId="{552FF6F2-FAD4-4FE9-92B6-0D9CC9ADC57B}" sibTransId="{E2FADF0E-A8D5-41C4-AEA0-7206D48BD031}"/>
    <dgm:cxn modelId="{54977A0A-7A9D-45F2-8425-0AED38CDCAC7}" srcId="{F03A6650-72E7-4954-A2B9-6D9F8BDAF9EE}" destId="{1DE54F75-97D8-4D77-BBE7-08E9975B90BA}" srcOrd="0" destOrd="0" parTransId="{4E97C94E-38E6-4FF7-90A0-DA03B317D3C0}" sibTransId="{78497257-505A-4C7E-9ABC-3144EDAB74C5}"/>
    <dgm:cxn modelId="{85E0B9FB-2DB2-4ADD-B05C-023E1FDA5150}" type="presParOf" srcId="{9903E174-90D1-49EC-9827-8BD536A3DAC2}" destId="{B1ED6FE7-30A7-4FAC-88A3-9349881AEA7D}" srcOrd="0" destOrd="0" presId="urn:microsoft.com/office/officeart/2008/layout/VerticalCurvedList"/>
    <dgm:cxn modelId="{BDF2907C-4664-4F84-8BE4-E38023D44D5F}" type="presParOf" srcId="{B1ED6FE7-30A7-4FAC-88A3-9349881AEA7D}" destId="{E5738465-4724-44B4-A2F8-8BEEC9D2716C}" srcOrd="0" destOrd="0" presId="urn:microsoft.com/office/officeart/2008/layout/VerticalCurvedList"/>
    <dgm:cxn modelId="{E9D1FDD0-1ABE-427F-9109-D20B9DB38FAE}" type="presParOf" srcId="{E5738465-4724-44B4-A2F8-8BEEC9D2716C}" destId="{099BFA78-D9DA-497B-B199-C544FF477D4C}" srcOrd="0" destOrd="0" presId="urn:microsoft.com/office/officeart/2008/layout/VerticalCurvedList"/>
    <dgm:cxn modelId="{1CF4385E-902F-4AED-9E6A-437155CE2882}" type="presParOf" srcId="{E5738465-4724-44B4-A2F8-8BEEC9D2716C}" destId="{D403B9F7-FAC1-403D-978C-60C8C5CD0B15}" srcOrd="1" destOrd="0" presId="urn:microsoft.com/office/officeart/2008/layout/VerticalCurvedList"/>
    <dgm:cxn modelId="{A0124165-4E45-4E72-82CD-030930CA73B1}" type="presParOf" srcId="{E5738465-4724-44B4-A2F8-8BEEC9D2716C}" destId="{043565B6-7F74-47F6-8DB0-6A63CC87AC26}" srcOrd="2" destOrd="0" presId="urn:microsoft.com/office/officeart/2008/layout/VerticalCurvedList"/>
    <dgm:cxn modelId="{2833665B-93BF-46BC-969D-5D6A434E0963}" type="presParOf" srcId="{E5738465-4724-44B4-A2F8-8BEEC9D2716C}" destId="{74A646D8-11CB-426A-8917-FF20B0ED846A}" srcOrd="3" destOrd="0" presId="urn:microsoft.com/office/officeart/2008/layout/VerticalCurvedList"/>
    <dgm:cxn modelId="{2A14C088-7B8A-433F-8960-C744E7BDFD6E}" type="presParOf" srcId="{B1ED6FE7-30A7-4FAC-88A3-9349881AEA7D}" destId="{B998773E-084C-4E23-8BEE-22A07F3371F7}" srcOrd="1" destOrd="0" presId="urn:microsoft.com/office/officeart/2008/layout/VerticalCurvedList"/>
    <dgm:cxn modelId="{859B813E-A317-422E-8CBA-B9097FDE1361}" type="presParOf" srcId="{B1ED6FE7-30A7-4FAC-88A3-9349881AEA7D}" destId="{236A0A67-33C7-4501-81AD-7EDEBA4B1E61}" srcOrd="2" destOrd="0" presId="urn:microsoft.com/office/officeart/2008/layout/VerticalCurvedList"/>
    <dgm:cxn modelId="{19748A1B-71A8-4DFB-85A9-AF3C2D453AD8}" type="presParOf" srcId="{236A0A67-33C7-4501-81AD-7EDEBA4B1E61}" destId="{F94DE69E-BBE6-4FFC-A0FC-9107C48CE534}" srcOrd="0" destOrd="0" presId="urn:microsoft.com/office/officeart/2008/layout/VerticalCurvedList"/>
    <dgm:cxn modelId="{11863EC3-6651-44A0-855C-50C9E7B44553}" type="presParOf" srcId="{B1ED6FE7-30A7-4FAC-88A3-9349881AEA7D}" destId="{C8909B5B-8E53-4558-AF77-398E30CA76C0}" srcOrd="3" destOrd="0" presId="urn:microsoft.com/office/officeart/2008/layout/VerticalCurvedList"/>
    <dgm:cxn modelId="{8E27D656-8A71-49FC-B5EC-5EE0C5FB7703}" type="presParOf" srcId="{B1ED6FE7-30A7-4FAC-88A3-9349881AEA7D}" destId="{B261B6BC-C1FD-4379-8A28-CDE94F925BC5}" srcOrd="4" destOrd="0" presId="urn:microsoft.com/office/officeart/2008/layout/VerticalCurvedList"/>
    <dgm:cxn modelId="{6EA8DC1B-C8D9-4F21-ABB1-F0D66909FA2A}" type="presParOf" srcId="{B261B6BC-C1FD-4379-8A28-CDE94F925BC5}" destId="{089774C3-0BFA-4678-A990-CC5650B07A41}" srcOrd="0" destOrd="0" presId="urn:microsoft.com/office/officeart/2008/layout/VerticalCurvedList"/>
    <dgm:cxn modelId="{C06B1170-C790-4152-A966-E3DF7798EE03}" type="presParOf" srcId="{B1ED6FE7-30A7-4FAC-88A3-9349881AEA7D}" destId="{F3732AFC-AB0F-4608-98C3-DE3BF4BE3C95}" srcOrd="5" destOrd="0" presId="urn:microsoft.com/office/officeart/2008/layout/VerticalCurvedList"/>
    <dgm:cxn modelId="{9B99F495-D28A-4FA3-B1DF-0C95D250D983}" type="presParOf" srcId="{B1ED6FE7-30A7-4FAC-88A3-9349881AEA7D}" destId="{E0EA6CF4-1964-40CB-886F-224D4C14BC66}" srcOrd="6" destOrd="0" presId="urn:microsoft.com/office/officeart/2008/layout/VerticalCurvedList"/>
    <dgm:cxn modelId="{071428E3-AAEB-4C64-A626-6D6F72854E6B}" type="presParOf" srcId="{E0EA6CF4-1964-40CB-886F-224D4C14BC66}" destId="{781B2E34-288D-4D3F-95FC-0436C68C9C1D}" srcOrd="0" destOrd="0" presId="urn:microsoft.com/office/officeart/2008/layout/VerticalCurvedList"/>
    <dgm:cxn modelId="{737885ED-4655-4432-94F3-CFC7EEE28469}" type="presParOf" srcId="{B1ED6FE7-30A7-4FAC-88A3-9349881AEA7D}" destId="{BF0F4752-A18E-422A-9E3F-E7CF925BDA3F}" srcOrd="7" destOrd="0" presId="urn:microsoft.com/office/officeart/2008/layout/VerticalCurvedList"/>
    <dgm:cxn modelId="{BEDA5541-7371-44ED-BA04-4C657CD112B4}" type="presParOf" srcId="{B1ED6FE7-30A7-4FAC-88A3-9349881AEA7D}" destId="{21D92D40-66B6-4431-B0A1-CDB2EC24BEC1}" srcOrd="8" destOrd="0" presId="urn:microsoft.com/office/officeart/2008/layout/VerticalCurvedList"/>
    <dgm:cxn modelId="{653D8A01-D416-4A17-B43D-515C175394FB}" type="presParOf" srcId="{21D92D40-66B6-4431-B0A1-CDB2EC24BEC1}" destId="{7E7D2A5E-D5E5-4FED-B657-EAC979C5CA68}"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03A6650-72E7-4954-A2B9-6D9F8BDAF9EE}" type="doc">
      <dgm:prSet loTypeId="urn:microsoft.com/office/officeart/2008/layout/VerticalCurvedList" loCatId="list" qsTypeId="urn:microsoft.com/office/officeart/2005/8/quickstyle/simple2" qsCatId="simple" csTypeId="urn:microsoft.com/office/officeart/2005/8/colors/accent2_1" csCatId="accent2" phldr="1"/>
      <dgm:spPr/>
      <dgm:t>
        <a:bodyPr/>
        <a:lstStyle/>
        <a:p>
          <a:endParaRPr lang="fr-FR"/>
        </a:p>
      </dgm:t>
    </dgm:pt>
    <dgm:pt modelId="{1DE54F75-97D8-4D77-BBE7-08E9975B90BA}">
      <dgm:prSet phldrT="[Texte]" custT="1"/>
      <dgm:spPr>
        <a:solidFill>
          <a:srgbClr val="002060"/>
        </a:solidFill>
      </dgm:spPr>
      <dgm:t>
        <a:bodyPr/>
        <a:lstStyle/>
        <a:p>
          <a:r>
            <a:rPr lang="fr-FR" sz="1600" b="1" dirty="0">
              <a:solidFill>
                <a:schemeClr val="bg1"/>
              </a:solidFill>
            </a:rPr>
            <a:t>Comment se pense l’anticipation de la formation à l’échelle territoriale ? Avec qui ? Avec quoi ?  </a:t>
          </a:r>
        </a:p>
      </dgm:t>
    </dgm:pt>
    <dgm:pt modelId="{4E97C94E-38E6-4FF7-90A0-DA03B317D3C0}" type="parTrans" cxnId="{54977A0A-7A9D-45F2-8425-0AED38CDCAC7}">
      <dgm:prSet/>
      <dgm:spPr/>
      <dgm:t>
        <a:bodyPr/>
        <a:lstStyle/>
        <a:p>
          <a:endParaRPr lang="fr-FR" sz="2000"/>
        </a:p>
      </dgm:t>
    </dgm:pt>
    <dgm:pt modelId="{78497257-505A-4C7E-9ABC-3144EDAB74C5}" type="sibTrans" cxnId="{54977A0A-7A9D-45F2-8425-0AED38CDCAC7}">
      <dgm:prSet/>
      <dgm:spPr/>
      <dgm:t>
        <a:bodyPr/>
        <a:lstStyle/>
        <a:p>
          <a:endParaRPr lang="fr-FR" sz="2000"/>
        </a:p>
      </dgm:t>
    </dgm:pt>
    <dgm:pt modelId="{52DE9B39-8ECA-4990-87B7-8924F4C4E135}">
      <dgm:prSet custT="1"/>
      <dgm:spPr>
        <a:solidFill>
          <a:srgbClr val="002060"/>
        </a:solidFill>
      </dgm:spPr>
      <dgm:t>
        <a:bodyPr/>
        <a:lstStyle/>
        <a:p>
          <a:r>
            <a:rPr lang="fr-FR" sz="2400" b="1" dirty="0">
              <a:solidFill>
                <a:schemeClr val="bg1"/>
              </a:solidFill>
            </a:rPr>
            <a:t>Comment se structure et s’organise la concertation avec les acteurs territoriaux  (interne/externe) ?</a:t>
          </a:r>
        </a:p>
      </dgm:t>
    </dgm:pt>
    <dgm:pt modelId="{963D88EF-E7C0-4D8F-B17C-B1BCB65D66C0}" type="parTrans" cxnId="{A2546873-5522-46FF-8F0D-FAEEAE6B08E0}">
      <dgm:prSet/>
      <dgm:spPr/>
      <dgm:t>
        <a:bodyPr/>
        <a:lstStyle/>
        <a:p>
          <a:endParaRPr lang="fr-FR" sz="2000"/>
        </a:p>
      </dgm:t>
    </dgm:pt>
    <dgm:pt modelId="{51DD8683-F224-42B0-8A49-80CEC016A50C}" type="sibTrans" cxnId="{A2546873-5522-46FF-8F0D-FAEEAE6B08E0}">
      <dgm:prSet/>
      <dgm:spPr/>
      <dgm:t>
        <a:bodyPr/>
        <a:lstStyle/>
        <a:p>
          <a:endParaRPr lang="fr-FR" sz="2000"/>
        </a:p>
      </dgm:t>
    </dgm:pt>
    <dgm:pt modelId="{78E16050-C100-440F-8AC1-8978B61DE103}">
      <dgm:prSet custT="1"/>
      <dgm:spPr>
        <a:solidFill>
          <a:srgbClr val="002060"/>
        </a:solidFill>
      </dgm:spPr>
      <dgm:t>
        <a:bodyPr/>
        <a:lstStyle/>
        <a:p>
          <a:r>
            <a:rPr lang="fr-FR" sz="2000" i="1" dirty="0">
              <a:solidFill>
                <a:schemeClr val="bg1"/>
              </a:solidFill>
            </a:rPr>
            <a:t>(Méthodes et directions opérationnelles)</a:t>
          </a:r>
        </a:p>
      </dgm:t>
    </dgm:pt>
    <dgm:pt modelId="{7BDC2938-C153-4A38-908B-C7344FEE85CC}" type="parTrans" cxnId="{1A3F893B-B2C9-4A29-BE0F-8C8CF822433A}">
      <dgm:prSet/>
      <dgm:spPr/>
      <dgm:t>
        <a:bodyPr/>
        <a:lstStyle/>
        <a:p>
          <a:endParaRPr lang="fr-FR" sz="2000"/>
        </a:p>
      </dgm:t>
    </dgm:pt>
    <dgm:pt modelId="{F35E9777-796B-4D04-A83A-DF149CEE2F63}" type="sibTrans" cxnId="{1A3F893B-B2C9-4A29-BE0F-8C8CF822433A}">
      <dgm:prSet/>
      <dgm:spPr/>
      <dgm:t>
        <a:bodyPr/>
        <a:lstStyle/>
        <a:p>
          <a:endParaRPr lang="fr-FR" sz="2000"/>
        </a:p>
      </dgm:t>
    </dgm:pt>
    <dgm:pt modelId="{24E28746-176B-4DCB-931D-F20A7D1512B3}">
      <dgm:prSet custT="1"/>
      <dgm:spPr/>
      <dgm:t>
        <a:bodyPr/>
        <a:lstStyle/>
        <a:p>
          <a:r>
            <a:rPr lang="fr-FR" sz="1600" b="1" dirty="0"/>
            <a:t>Comment s’observe les effets des politiques, stratégies et méthodes mises en place auprès des bénéficiaires/usagers (industries, laboratoires, citoyens, étudiants, collectivités) ?</a:t>
          </a:r>
        </a:p>
      </dgm:t>
    </dgm:pt>
    <dgm:pt modelId="{00A09C91-08A9-4353-91CA-1D4D581130B0}" type="parTrans" cxnId="{C9508BAE-29E2-45F1-B403-C11837745D93}">
      <dgm:prSet/>
      <dgm:spPr/>
      <dgm:t>
        <a:bodyPr/>
        <a:lstStyle/>
        <a:p>
          <a:endParaRPr lang="fr-FR" sz="2000"/>
        </a:p>
      </dgm:t>
    </dgm:pt>
    <dgm:pt modelId="{592D119F-4D31-4AC2-BF75-F2191A9033E5}" type="sibTrans" cxnId="{C9508BAE-29E2-45F1-B403-C11837745D93}">
      <dgm:prSet/>
      <dgm:spPr/>
      <dgm:t>
        <a:bodyPr/>
        <a:lstStyle/>
        <a:p>
          <a:endParaRPr lang="fr-FR" sz="2000"/>
        </a:p>
      </dgm:t>
    </dgm:pt>
    <dgm:pt modelId="{7A484378-4DDC-4A75-A214-C128E088AD99}">
      <dgm:prSet custT="1"/>
      <dgm:spPr/>
      <dgm:t>
        <a:bodyPr/>
        <a:lstStyle/>
        <a:p>
          <a:r>
            <a:rPr lang="fr-FR" sz="1400" i="1" dirty="0"/>
            <a:t>(Evaluation, itérations, développement continu)</a:t>
          </a:r>
        </a:p>
      </dgm:t>
    </dgm:pt>
    <dgm:pt modelId="{4510F20A-52DE-4B60-B1B9-E22EB65968A2}" type="parTrans" cxnId="{BBA97330-0895-424C-B543-3860A68CB2B5}">
      <dgm:prSet/>
      <dgm:spPr/>
      <dgm:t>
        <a:bodyPr/>
        <a:lstStyle/>
        <a:p>
          <a:endParaRPr lang="fr-FR" sz="2000"/>
        </a:p>
      </dgm:t>
    </dgm:pt>
    <dgm:pt modelId="{857B90FA-2762-4517-91CC-0A46FF132EF4}" type="sibTrans" cxnId="{BBA97330-0895-424C-B543-3860A68CB2B5}">
      <dgm:prSet/>
      <dgm:spPr/>
      <dgm:t>
        <a:bodyPr/>
        <a:lstStyle/>
        <a:p>
          <a:endParaRPr lang="fr-FR" sz="2000"/>
        </a:p>
      </dgm:t>
    </dgm:pt>
    <dgm:pt modelId="{2FF3C0EE-64F3-4A32-8631-78BD63E13B66}">
      <dgm:prSet custT="1"/>
      <dgm:spPr/>
      <dgm:t>
        <a:bodyPr/>
        <a:lstStyle/>
        <a:p>
          <a:r>
            <a:rPr lang="fr-FR" sz="1600" b="1" dirty="0"/>
            <a:t>La Formation… mais pas que ?</a:t>
          </a:r>
        </a:p>
      </dgm:t>
    </dgm:pt>
    <dgm:pt modelId="{AA3231BD-DDD3-4020-BF9C-1E74F6DC694E}" type="parTrans" cxnId="{EAAF7002-FA38-4E9F-A02B-F2D050A9C81E}">
      <dgm:prSet/>
      <dgm:spPr/>
      <dgm:t>
        <a:bodyPr/>
        <a:lstStyle/>
        <a:p>
          <a:endParaRPr lang="fr-FR" sz="2000"/>
        </a:p>
      </dgm:t>
    </dgm:pt>
    <dgm:pt modelId="{6E397365-48CE-4C8E-AA62-DD21F5843D99}" type="sibTrans" cxnId="{EAAF7002-FA38-4E9F-A02B-F2D050A9C81E}">
      <dgm:prSet/>
      <dgm:spPr/>
      <dgm:t>
        <a:bodyPr/>
        <a:lstStyle/>
        <a:p>
          <a:endParaRPr lang="fr-FR" sz="2000"/>
        </a:p>
      </dgm:t>
    </dgm:pt>
    <dgm:pt modelId="{C22D66B0-C518-4D2E-9371-7380E88A33CB}">
      <dgm:prSet custT="1"/>
      <dgm:spPr/>
      <dgm:t>
        <a:bodyPr/>
        <a:lstStyle/>
        <a:p>
          <a:r>
            <a:rPr lang="fr-FR" sz="1400" i="1" dirty="0"/>
            <a:t>(Articulation avec la Recherche, L’innovation, la vie de campus, etc.)</a:t>
          </a:r>
        </a:p>
      </dgm:t>
    </dgm:pt>
    <dgm:pt modelId="{552FF6F2-FAD4-4FE9-92B6-0D9CC9ADC57B}" type="parTrans" cxnId="{FD746E62-F511-4BDA-BFC6-CFF4D6D4B187}">
      <dgm:prSet/>
      <dgm:spPr/>
      <dgm:t>
        <a:bodyPr/>
        <a:lstStyle/>
        <a:p>
          <a:endParaRPr lang="fr-FR" sz="2000"/>
        </a:p>
      </dgm:t>
    </dgm:pt>
    <dgm:pt modelId="{E2FADF0E-A8D5-41C4-AEA0-7206D48BD031}" type="sibTrans" cxnId="{FD746E62-F511-4BDA-BFC6-CFF4D6D4B187}">
      <dgm:prSet/>
      <dgm:spPr/>
      <dgm:t>
        <a:bodyPr/>
        <a:lstStyle/>
        <a:p>
          <a:endParaRPr lang="fr-FR" sz="2000"/>
        </a:p>
      </dgm:t>
    </dgm:pt>
    <dgm:pt modelId="{9C104229-1E5F-45B4-BE15-0D624F673D48}">
      <dgm:prSet phldrT="[Texte]" custT="1"/>
      <dgm:spPr>
        <a:solidFill>
          <a:srgbClr val="002060"/>
        </a:solidFill>
      </dgm:spPr>
      <dgm:t>
        <a:bodyPr/>
        <a:lstStyle/>
        <a:p>
          <a:r>
            <a:rPr lang="fr-FR" sz="1400">
              <a:solidFill>
                <a:schemeClr val="bg1"/>
              </a:solidFill>
            </a:rPr>
            <a:t>(</a:t>
          </a:r>
          <a:r>
            <a:rPr lang="fr-FR" sz="1400" i="1" dirty="0">
              <a:solidFill>
                <a:schemeClr val="bg1"/>
              </a:solidFill>
            </a:rPr>
            <a:t>Politique et stratégique)</a:t>
          </a:r>
          <a:endParaRPr lang="fr-FR" sz="1400" dirty="0">
            <a:solidFill>
              <a:schemeClr val="bg1"/>
            </a:solidFill>
          </a:endParaRPr>
        </a:p>
      </dgm:t>
    </dgm:pt>
    <dgm:pt modelId="{A6A5A7B4-FA7E-4DD6-9C0E-11BBB85D7F75}" type="parTrans" cxnId="{FB2FB995-1752-481C-A1B6-85D256DDC75A}">
      <dgm:prSet/>
      <dgm:spPr/>
      <dgm:t>
        <a:bodyPr/>
        <a:lstStyle/>
        <a:p>
          <a:endParaRPr lang="fr-FR" sz="2000"/>
        </a:p>
      </dgm:t>
    </dgm:pt>
    <dgm:pt modelId="{9243E1A7-8C43-49D2-AC5D-81209C0547E7}" type="sibTrans" cxnId="{FB2FB995-1752-481C-A1B6-85D256DDC75A}">
      <dgm:prSet/>
      <dgm:spPr/>
      <dgm:t>
        <a:bodyPr/>
        <a:lstStyle/>
        <a:p>
          <a:endParaRPr lang="fr-FR" sz="2000"/>
        </a:p>
      </dgm:t>
    </dgm:pt>
    <dgm:pt modelId="{9903E174-90D1-49EC-9827-8BD536A3DAC2}" type="pres">
      <dgm:prSet presAssocID="{F03A6650-72E7-4954-A2B9-6D9F8BDAF9EE}" presName="Name0" presStyleCnt="0">
        <dgm:presLayoutVars>
          <dgm:chMax val="7"/>
          <dgm:chPref val="7"/>
          <dgm:dir/>
        </dgm:presLayoutVars>
      </dgm:prSet>
      <dgm:spPr/>
      <dgm:t>
        <a:bodyPr/>
        <a:lstStyle/>
        <a:p>
          <a:endParaRPr lang="fr-FR"/>
        </a:p>
      </dgm:t>
    </dgm:pt>
    <dgm:pt modelId="{B1ED6FE7-30A7-4FAC-88A3-9349881AEA7D}" type="pres">
      <dgm:prSet presAssocID="{F03A6650-72E7-4954-A2B9-6D9F8BDAF9EE}" presName="Name1" presStyleCnt="0"/>
      <dgm:spPr/>
    </dgm:pt>
    <dgm:pt modelId="{E5738465-4724-44B4-A2F8-8BEEC9D2716C}" type="pres">
      <dgm:prSet presAssocID="{F03A6650-72E7-4954-A2B9-6D9F8BDAF9EE}" presName="cycle" presStyleCnt="0"/>
      <dgm:spPr/>
    </dgm:pt>
    <dgm:pt modelId="{099BFA78-D9DA-497B-B199-C544FF477D4C}" type="pres">
      <dgm:prSet presAssocID="{F03A6650-72E7-4954-A2B9-6D9F8BDAF9EE}" presName="srcNode" presStyleLbl="node1" presStyleIdx="0" presStyleCnt="4"/>
      <dgm:spPr/>
    </dgm:pt>
    <dgm:pt modelId="{D403B9F7-FAC1-403D-978C-60C8C5CD0B15}" type="pres">
      <dgm:prSet presAssocID="{F03A6650-72E7-4954-A2B9-6D9F8BDAF9EE}" presName="conn" presStyleLbl="parChTrans1D2" presStyleIdx="0" presStyleCnt="1"/>
      <dgm:spPr/>
      <dgm:t>
        <a:bodyPr/>
        <a:lstStyle/>
        <a:p>
          <a:endParaRPr lang="fr-FR"/>
        </a:p>
      </dgm:t>
    </dgm:pt>
    <dgm:pt modelId="{043565B6-7F74-47F6-8DB0-6A63CC87AC26}" type="pres">
      <dgm:prSet presAssocID="{F03A6650-72E7-4954-A2B9-6D9F8BDAF9EE}" presName="extraNode" presStyleLbl="node1" presStyleIdx="0" presStyleCnt="4"/>
      <dgm:spPr/>
    </dgm:pt>
    <dgm:pt modelId="{74A646D8-11CB-426A-8917-FF20B0ED846A}" type="pres">
      <dgm:prSet presAssocID="{F03A6650-72E7-4954-A2B9-6D9F8BDAF9EE}" presName="dstNode" presStyleLbl="node1" presStyleIdx="0" presStyleCnt="4"/>
      <dgm:spPr/>
    </dgm:pt>
    <dgm:pt modelId="{B998773E-084C-4E23-8BEE-22A07F3371F7}" type="pres">
      <dgm:prSet presAssocID="{1DE54F75-97D8-4D77-BBE7-08E9975B90BA}" presName="text_1" presStyleLbl="node1" presStyleIdx="0" presStyleCnt="4">
        <dgm:presLayoutVars>
          <dgm:bulletEnabled val="1"/>
        </dgm:presLayoutVars>
      </dgm:prSet>
      <dgm:spPr/>
      <dgm:t>
        <a:bodyPr/>
        <a:lstStyle/>
        <a:p>
          <a:endParaRPr lang="fr-FR"/>
        </a:p>
      </dgm:t>
    </dgm:pt>
    <dgm:pt modelId="{236A0A67-33C7-4501-81AD-7EDEBA4B1E61}" type="pres">
      <dgm:prSet presAssocID="{1DE54F75-97D8-4D77-BBE7-08E9975B90BA}" presName="accent_1" presStyleCnt="0"/>
      <dgm:spPr/>
    </dgm:pt>
    <dgm:pt modelId="{F94DE69E-BBE6-4FFC-A0FC-9107C48CE534}" type="pres">
      <dgm:prSet presAssocID="{1DE54F75-97D8-4D77-BBE7-08E9975B90BA}" presName="accentRepeatNode" presStyleLbl="solidFgAcc1" presStyleIdx="0" presStyleCnt="4"/>
      <dgm:spPr/>
    </dgm:pt>
    <dgm:pt modelId="{C8909B5B-8E53-4558-AF77-398E30CA76C0}" type="pres">
      <dgm:prSet presAssocID="{52DE9B39-8ECA-4990-87B7-8924F4C4E135}" presName="text_2" presStyleLbl="node1" presStyleIdx="1" presStyleCnt="4">
        <dgm:presLayoutVars>
          <dgm:bulletEnabled val="1"/>
        </dgm:presLayoutVars>
      </dgm:prSet>
      <dgm:spPr/>
      <dgm:t>
        <a:bodyPr/>
        <a:lstStyle/>
        <a:p>
          <a:endParaRPr lang="fr-FR"/>
        </a:p>
      </dgm:t>
    </dgm:pt>
    <dgm:pt modelId="{B261B6BC-C1FD-4379-8A28-CDE94F925BC5}" type="pres">
      <dgm:prSet presAssocID="{52DE9B39-8ECA-4990-87B7-8924F4C4E135}" presName="accent_2" presStyleCnt="0"/>
      <dgm:spPr/>
    </dgm:pt>
    <dgm:pt modelId="{089774C3-0BFA-4678-A990-CC5650B07A41}" type="pres">
      <dgm:prSet presAssocID="{52DE9B39-8ECA-4990-87B7-8924F4C4E135}" presName="accentRepeatNode" presStyleLbl="solidFgAcc1" presStyleIdx="1" presStyleCnt="4"/>
      <dgm:spPr/>
    </dgm:pt>
    <dgm:pt modelId="{F3732AFC-AB0F-4608-98C3-DE3BF4BE3C95}" type="pres">
      <dgm:prSet presAssocID="{24E28746-176B-4DCB-931D-F20A7D1512B3}" presName="text_3" presStyleLbl="node1" presStyleIdx="2" presStyleCnt="4">
        <dgm:presLayoutVars>
          <dgm:bulletEnabled val="1"/>
        </dgm:presLayoutVars>
      </dgm:prSet>
      <dgm:spPr/>
      <dgm:t>
        <a:bodyPr/>
        <a:lstStyle/>
        <a:p>
          <a:endParaRPr lang="fr-FR"/>
        </a:p>
      </dgm:t>
    </dgm:pt>
    <dgm:pt modelId="{E0EA6CF4-1964-40CB-886F-224D4C14BC66}" type="pres">
      <dgm:prSet presAssocID="{24E28746-176B-4DCB-931D-F20A7D1512B3}" presName="accent_3" presStyleCnt="0"/>
      <dgm:spPr/>
    </dgm:pt>
    <dgm:pt modelId="{781B2E34-288D-4D3F-95FC-0436C68C9C1D}" type="pres">
      <dgm:prSet presAssocID="{24E28746-176B-4DCB-931D-F20A7D1512B3}" presName="accentRepeatNode" presStyleLbl="solidFgAcc1" presStyleIdx="2" presStyleCnt="4"/>
      <dgm:spPr/>
    </dgm:pt>
    <dgm:pt modelId="{BF0F4752-A18E-422A-9E3F-E7CF925BDA3F}" type="pres">
      <dgm:prSet presAssocID="{2FF3C0EE-64F3-4A32-8631-78BD63E13B66}" presName="text_4" presStyleLbl="node1" presStyleIdx="3" presStyleCnt="4">
        <dgm:presLayoutVars>
          <dgm:bulletEnabled val="1"/>
        </dgm:presLayoutVars>
      </dgm:prSet>
      <dgm:spPr/>
      <dgm:t>
        <a:bodyPr/>
        <a:lstStyle/>
        <a:p>
          <a:endParaRPr lang="fr-FR"/>
        </a:p>
      </dgm:t>
    </dgm:pt>
    <dgm:pt modelId="{21D92D40-66B6-4431-B0A1-CDB2EC24BEC1}" type="pres">
      <dgm:prSet presAssocID="{2FF3C0EE-64F3-4A32-8631-78BD63E13B66}" presName="accent_4" presStyleCnt="0"/>
      <dgm:spPr/>
    </dgm:pt>
    <dgm:pt modelId="{7E7D2A5E-D5E5-4FED-B657-EAC979C5CA68}" type="pres">
      <dgm:prSet presAssocID="{2FF3C0EE-64F3-4A32-8631-78BD63E13B66}" presName="accentRepeatNode" presStyleLbl="solidFgAcc1" presStyleIdx="3" presStyleCnt="4"/>
      <dgm:spPr/>
    </dgm:pt>
  </dgm:ptLst>
  <dgm:cxnLst>
    <dgm:cxn modelId="{1A3F893B-B2C9-4A29-BE0F-8C8CF822433A}" srcId="{52DE9B39-8ECA-4990-87B7-8924F4C4E135}" destId="{78E16050-C100-440F-8AC1-8978B61DE103}" srcOrd="0" destOrd="0" parTransId="{7BDC2938-C153-4A38-908B-C7344FEE85CC}" sibTransId="{F35E9777-796B-4D04-A83A-DF149CEE2F63}"/>
    <dgm:cxn modelId="{2E8B2490-8D04-48F2-A886-7141B1D1040D}" type="presOf" srcId="{C22D66B0-C518-4D2E-9371-7380E88A33CB}" destId="{BF0F4752-A18E-422A-9E3F-E7CF925BDA3F}" srcOrd="0" destOrd="1" presId="urn:microsoft.com/office/officeart/2008/layout/VerticalCurvedList"/>
    <dgm:cxn modelId="{2359DD9A-7899-45F3-BFDD-FD36D368DCFE}" type="presOf" srcId="{1DE54F75-97D8-4D77-BBE7-08E9975B90BA}" destId="{B998773E-084C-4E23-8BEE-22A07F3371F7}" srcOrd="0" destOrd="0" presId="urn:microsoft.com/office/officeart/2008/layout/VerticalCurvedList"/>
    <dgm:cxn modelId="{E6EEE74A-8A18-4700-BE6A-30858B0F18F0}" type="presOf" srcId="{52DE9B39-8ECA-4990-87B7-8924F4C4E135}" destId="{C8909B5B-8E53-4558-AF77-398E30CA76C0}" srcOrd="0" destOrd="0" presId="urn:microsoft.com/office/officeart/2008/layout/VerticalCurvedList"/>
    <dgm:cxn modelId="{0D0C3FF3-FA80-4F91-A503-7CC90BAAE6AB}" type="presOf" srcId="{24E28746-176B-4DCB-931D-F20A7D1512B3}" destId="{F3732AFC-AB0F-4608-98C3-DE3BF4BE3C95}" srcOrd="0" destOrd="0" presId="urn:microsoft.com/office/officeart/2008/layout/VerticalCurvedList"/>
    <dgm:cxn modelId="{799E364C-E3F4-4F1C-839F-020D53DF856D}" type="presOf" srcId="{78E16050-C100-440F-8AC1-8978B61DE103}" destId="{C8909B5B-8E53-4558-AF77-398E30CA76C0}" srcOrd="0" destOrd="1" presId="urn:microsoft.com/office/officeart/2008/layout/VerticalCurvedList"/>
    <dgm:cxn modelId="{A8739BE1-CAB2-4EAD-B299-1B9094D72EEE}" type="presOf" srcId="{2FF3C0EE-64F3-4A32-8631-78BD63E13B66}" destId="{BF0F4752-A18E-422A-9E3F-E7CF925BDA3F}" srcOrd="0" destOrd="0" presId="urn:microsoft.com/office/officeart/2008/layout/VerticalCurvedList"/>
    <dgm:cxn modelId="{19B12CA0-9AD1-4C6F-B5CB-49B66DA4C957}" type="presOf" srcId="{9C104229-1E5F-45B4-BE15-0D624F673D48}" destId="{B998773E-084C-4E23-8BEE-22A07F3371F7}" srcOrd="0" destOrd="1" presId="urn:microsoft.com/office/officeart/2008/layout/VerticalCurvedList"/>
    <dgm:cxn modelId="{A2546873-5522-46FF-8F0D-FAEEAE6B08E0}" srcId="{F03A6650-72E7-4954-A2B9-6D9F8BDAF9EE}" destId="{52DE9B39-8ECA-4990-87B7-8924F4C4E135}" srcOrd="1" destOrd="0" parTransId="{963D88EF-E7C0-4D8F-B17C-B1BCB65D66C0}" sibTransId="{51DD8683-F224-42B0-8A49-80CEC016A50C}"/>
    <dgm:cxn modelId="{FB2FB995-1752-481C-A1B6-85D256DDC75A}" srcId="{1DE54F75-97D8-4D77-BBE7-08E9975B90BA}" destId="{9C104229-1E5F-45B4-BE15-0D624F673D48}" srcOrd="0" destOrd="0" parTransId="{A6A5A7B4-FA7E-4DD6-9C0E-11BBB85D7F75}" sibTransId="{9243E1A7-8C43-49D2-AC5D-81209C0547E7}"/>
    <dgm:cxn modelId="{EAAF7002-FA38-4E9F-A02B-F2D050A9C81E}" srcId="{F03A6650-72E7-4954-A2B9-6D9F8BDAF9EE}" destId="{2FF3C0EE-64F3-4A32-8631-78BD63E13B66}" srcOrd="3" destOrd="0" parTransId="{AA3231BD-DDD3-4020-BF9C-1E74F6DC694E}" sibTransId="{6E397365-48CE-4C8E-AA62-DD21F5843D99}"/>
    <dgm:cxn modelId="{C9508BAE-29E2-45F1-B403-C11837745D93}" srcId="{F03A6650-72E7-4954-A2B9-6D9F8BDAF9EE}" destId="{24E28746-176B-4DCB-931D-F20A7D1512B3}" srcOrd="2" destOrd="0" parTransId="{00A09C91-08A9-4353-91CA-1D4D581130B0}" sibTransId="{592D119F-4D31-4AC2-BF75-F2191A9033E5}"/>
    <dgm:cxn modelId="{6F6A00EA-C2C9-4EBF-81A9-11BE1F8B2E27}" type="presOf" srcId="{9243E1A7-8C43-49D2-AC5D-81209C0547E7}" destId="{D403B9F7-FAC1-403D-978C-60C8C5CD0B15}" srcOrd="0" destOrd="0" presId="urn:microsoft.com/office/officeart/2008/layout/VerticalCurvedList"/>
    <dgm:cxn modelId="{F3EEBD43-2217-4AB7-8C71-CEBD89301476}" type="presOf" srcId="{F03A6650-72E7-4954-A2B9-6D9F8BDAF9EE}" destId="{9903E174-90D1-49EC-9827-8BD536A3DAC2}" srcOrd="0" destOrd="0" presId="urn:microsoft.com/office/officeart/2008/layout/VerticalCurvedList"/>
    <dgm:cxn modelId="{BBA97330-0895-424C-B543-3860A68CB2B5}" srcId="{24E28746-176B-4DCB-931D-F20A7D1512B3}" destId="{7A484378-4DDC-4A75-A214-C128E088AD99}" srcOrd="0" destOrd="0" parTransId="{4510F20A-52DE-4B60-B1B9-E22EB65968A2}" sibTransId="{857B90FA-2762-4517-91CC-0A46FF132EF4}"/>
    <dgm:cxn modelId="{4D3FAF65-5E77-49A1-BE4F-1252DF55D780}" type="presOf" srcId="{7A484378-4DDC-4A75-A214-C128E088AD99}" destId="{F3732AFC-AB0F-4608-98C3-DE3BF4BE3C95}" srcOrd="0" destOrd="1" presId="urn:microsoft.com/office/officeart/2008/layout/VerticalCurvedList"/>
    <dgm:cxn modelId="{FD746E62-F511-4BDA-BFC6-CFF4D6D4B187}" srcId="{2FF3C0EE-64F3-4A32-8631-78BD63E13B66}" destId="{C22D66B0-C518-4D2E-9371-7380E88A33CB}" srcOrd="0" destOrd="0" parTransId="{552FF6F2-FAD4-4FE9-92B6-0D9CC9ADC57B}" sibTransId="{E2FADF0E-A8D5-41C4-AEA0-7206D48BD031}"/>
    <dgm:cxn modelId="{54977A0A-7A9D-45F2-8425-0AED38CDCAC7}" srcId="{F03A6650-72E7-4954-A2B9-6D9F8BDAF9EE}" destId="{1DE54F75-97D8-4D77-BBE7-08E9975B90BA}" srcOrd="0" destOrd="0" parTransId="{4E97C94E-38E6-4FF7-90A0-DA03B317D3C0}" sibTransId="{78497257-505A-4C7E-9ABC-3144EDAB74C5}"/>
    <dgm:cxn modelId="{85E0B9FB-2DB2-4ADD-B05C-023E1FDA5150}" type="presParOf" srcId="{9903E174-90D1-49EC-9827-8BD536A3DAC2}" destId="{B1ED6FE7-30A7-4FAC-88A3-9349881AEA7D}" srcOrd="0" destOrd="0" presId="urn:microsoft.com/office/officeart/2008/layout/VerticalCurvedList"/>
    <dgm:cxn modelId="{BDF2907C-4664-4F84-8BE4-E38023D44D5F}" type="presParOf" srcId="{B1ED6FE7-30A7-4FAC-88A3-9349881AEA7D}" destId="{E5738465-4724-44B4-A2F8-8BEEC9D2716C}" srcOrd="0" destOrd="0" presId="urn:microsoft.com/office/officeart/2008/layout/VerticalCurvedList"/>
    <dgm:cxn modelId="{E9D1FDD0-1ABE-427F-9109-D20B9DB38FAE}" type="presParOf" srcId="{E5738465-4724-44B4-A2F8-8BEEC9D2716C}" destId="{099BFA78-D9DA-497B-B199-C544FF477D4C}" srcOrd="0" destOrd="0" presId="urn:microsoft.com/office/officeart/2008/layout/VerticalCurvedList"/>
    <dgm:cxn modelId="{1CF4385E-902F-4AED-9E6A-437155CE2882}" type="presParOf" srcId="{E5738465-4724-44B4-A2F8-8BEEC9D2716C}" destId="{D403B9F7-FAC1-403D-978C-60C8C5CD0B15}" srcOrd="1" destOrd="0" presId="urn:microsoft.com/office/officeart/2008/layout/VerticalCurvedList"/>
    <dgm:cxn modelId="{A0124165-4E45-4E72-82CD-030930CA73B1}" type="presParOf" srcId="{E5738465-4724-44B4-A2F8-8BEEC9D2716C}" destId="{043565B6-7F74-47F6-8DB0-6A63CC87AC26}" srcOrd="2" destOrd="0" presId="urn:microsoft.com/office/officeart/2008/layout/VerticalCurvedList"/>
    <dgm:cxn modelId="{2833665B-93BF-46BC-969D-5D6A434E0963}" type="presParOf" srcId="{E5738465-4724-44B4-A2F8-8BEEC9D2716C}" destId="{74A646D8-11CB-426A-8917-FF20B0ED846A}" srcOrd="3" destOrd="0" presId="urn:microsoft.com/office/officeart/2008/layout/VerticalCurvedList"/>
    <dgm:cxn modelId="{2A14C088-7B8A-433F-8960-C744E7BDFD6E}" type="presParOf" srcId="{B1ED6FE7-30A7-4FAC-88A3-9349881AEA7D}" destId="{B998773E-084C-4E23-8BEE-22A07F3371F7}" srcOrd="1" destOrd="0" presId="urn:microsoft.com/office/officeart/2008/layout/VerticalCurvedList"/>
    <dgm:cxn modelId="{859B813E-A317-422E-8CBA-B9097FDE1361}" type="presParOf" srcId="{B1ED6FE7-30A7-4FAC-88A3-9349881AEA7D}" destId="{236A0A67-33C7-4501-81AD-7EDEBA4B1E61}" srcOrd="2" destOrd="0" presId="urn:microsoft.com/office/officeart/2008/layout/VerticalCurvedList"/>
    <dgm:cxn modelId="{19748A1B-71A8-4DFB-85A9-AF3C2D453AD8}" type="presParOf" srcId="{236A0A67-33C7-4501-81AD-7EDEBA4B1E61}" destId="{F94DE69E-BBE6-4FFC-A0FC-9107C48CE534}" srcOrd="0" destOrd="0" presId="urn:microsoft.com/office/officeart/2008/layout/VerticalCurvedList"/>
    <dgm:cxn modelId="{11863EC3-6651-44A0-855C-50C9E7B44553}" type="presParOf" srcId="{B1ED6FE7-30A7-4FAC-88A3-9349881AEA7D}" destId="{C8909B5B-8E53-4558-AF77-398E30CA76C0}" srcOrd="3" destOrd="0" presId="urn:microsoft.com/office/officeart/2008/layout/VerticalCurvedList"/>
    <dgm:cxn modelId="{8E27D656-8A71-49FC-B5EC-5EE0C5FB7703}" type="presParOf" srcId="{B1ED6FE7-30A7-4FAC-88A3-9349881AEA7D}" destId="{B261B6BC-C1FD-4379-8A28-CDE94F925BC5}" srcOrd="4" destOrd="0" presId="urn:microsoft.com/office/officeart/2008/layout/VerticalCurvedList"/>
    <dgm:cxn modelId="{6EA8DC1B-C8D9-4F21-ABB1-F0D66909FA2A}" type="presParOf" srcId="{B261B6BC-C1FD-4379-8A28-CDE94F925BC5}" destId="{089774C3-0BFA-4678-A990-CC5650B07A41}" srcOrd="0" destOrd="0" presId="urn:microsoft.com/office/officeart/2008/layout/VerticalCurvedList"/>
    <dgm:cxn modelId="{C06B1170-C790-4152-A966-E3DF7798EE03}" type="presParOf" srcId="{B1ED6FE7-30A7-4FAC-88A3-9349881AEA7D}" destId="{F3732AFC-AB0F-4608-98C3-DE3BF4BE3C95}" srcOrd="5" destOrd="0" presId="urn:microsoft.com/office/officeart/2008/layout/VerticalCurvedList"/>
    <dgm:cxn modelId="{9B99F495-D28A-4FA3-B1DF-0C95D250D983}" type="presParOf" srcId="{B1ED6FE7-30A7-4FAC-88A3-9349881AEA7D}" destId="{E0EA6CF4-1964-40CB-886F-224D4C14BC66}" srcOrd="6" destOrd="0" presId="urn:microsoft.com/office/officeart/2008/layout/VerticalCurvedList"/>
    <dgm:cxn modelId="{071428E3-AAEB-4C64-A626-6D6F72854E6B}" type="presParOf" srcId="{E0EA6CF4-1964-40CB-886F-224D4C14BC66}" destId="{781B2E34-288D-4D3F-95FC-0436C68C9C1D}" srcOrd="0" destOrd="0" presId="urn:microsoft.com/office/officeart/2008/layout/VerticalCurvedList"/>
    <dgm:cxn modelId="{737885ED-4655-4432-94F3-CFC7EEE28469}" type="presParOf" srcId="{B1ED6FE7-30A7-4FAC-88A3-9349881AEA7D}" destId="{BF0F4752-A18E-422A-9E3F-E7CF925BDA3F}" srcOrd="7" destOrd="0" presId="urn:microsoft.com/office/officeart/2008/layout/VerticalCurvedList"/>
    <dgm:cxn modelId="{BEDA5541-7371-44ED-BA04-4C657CD112B4}" type="presParOf" srcId="{B1ED6FE7-30A7-4FAC-88A3-9349881AEA7D}" destId="{21D92D40-66B6-4431-B0A1-CDB2EC24BEC1}" srcOrd="8" destOrd="0" presId="urn:microsoft.com/office/officeart/2008/layout/VerticalCurvedList"/>
    <dgm:cxn modelId="{653D8A01-D416-4A17-B43D-515C175394FB}" type="presParOf" srcId="{21D92D40-66B6-4431-B0A1-CDB2EC24BEC1}" destId="{7E7D2A5E-D5E5-4FED-B657-EAC979C5CA68}"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03A6650-72E7-4954-A2B9-6D9F8BDAF9EE}" type="doc">
      <dgm:prSet loTypeId="urn:microsoft.com/office/officeart/2008/layout/VerticalCurvedList" loCatId="list" qsTypeId="urn:microsoft.com/office/officeart/2005/8/quickstyle/simple2" qsCatId="simple" csTypeId="urn:microsoft.com/office/officeart/2005/8/colors/accent2_1" csCatId="accent2" phldr="1"/>
      <dgm:spPr/>
      <dgm:t>
        <a:bodyPr/>
        <a:lstStyle/>
        <a:p>
          <a:endParaRPr lang="fr-FR"/>
        </a:p>
      </dgm:t>
    </dgm:pt>
    <dgm:pt modelId="{1DE54F75-97D8-4D77-BBE7-08E9975B90BA}">
      <dgm:prSet phldrT="[Texte]" custT="1"/>
      <dgm:spPr>
        <a:solidFill>
          <a:srgbClr val="002060"/>
        </a:solidFill>
      </dgm:spPr>
      <dgm:t>
        <a:bodyPr/>
        <a:lstStyle/>
        <a:p>
          <a:r>
            <a:rPr lang="fr-FR" sz="1600" b="1" dirty="0">
              <a:solidFill>
                <a:schemeClr val="bg1"/>
              </a:solidFill>
            </a:rPr>
            <a:t>Comment se pense l’anticipation de la formation à l’échelle territoriale ? Avec qui ? Avec quoi ?  </a:t>
          </a:r>
        </a:p>
      </dgm:t>
    </dgm:pt>
    <dgm:pt modelId="{4E97C94E-38E6-4FF7-90A0-DA03B317D3C0}" type="parTrans" cxnId="{54977A0A-7A9D-45F2-8425-0AED38CDCAC7}">
      <dgm:prSet/>
      <dgm:spPr/>
      <dgm:t>
        <a:bodyPr/>
        <a:lstStyle/>
        <a:p>
          <a:endParaRPr lang="fr-FR" sz="2000"/>
        </a:p>
      </dgm:t>
    </dgm:pt>
    <dgm:pt modelId="{78497257-505A-4C7E-9ABC-3144EDAB74C5}" type="sibTrans" cxnId="{54977A0A-7A9D-45F2-8425-0AED38CDCAC7}">
      <dgm:prSet/>
      <dgm:spPr/>
      <dgm:t>
        <a:bodyPr/>
        <a:lstStyle/>
        <a:p>
          <a:endParaRPr lang="fr-FR" sz="2000"/>
        </a:p>
      </dgm:t>
    </dgm:pt>
    <dgm:pt modelId="{52DE9B39-8ECA-4990-87B7-8924F4C4E135}">
      <dgm:prSet custT="1"/>
      <dgm:spPr>
        <a:solidFill>
          <a:srgbClr val="002060"/>
        </a:solidFill>
      </dgm:spPr>
      <dgm:t>
        <a:bodyPr/>
        <a:lstStyle/>
        <a:p>
          <a:r>
            <a:rPr lang="fr-FR" sz="1600" b="1" dirty="0">
              <a:solidFill>
                <a:schemeClr val="bg1"/>
              </a:solidFill>
            </a:rPr>
            <a:t>Comment se structure et s’organise la concertation avec les acteurs territoriaux  (interne/externe) ?</a:t>
          </a:r>
        </a:p>
      </dgm:t>
    </dgm:pt>
    <dgm:pt modelId="{963D88EF-E7C0-4D8F-B17C-B1BCB65D66C0}" type="parTrans" cxnId="{A2546873-5522-46FF-8F0D-FAEEAE6B08E0}">
      <dgm:prSet/>
      <dgm:spPr/>
      <dgm:t>
        <a:bodyPr/>
        <a:lstStyle/>
        <a:p>
          <a:endParaRPr lang="fr-FR" sz="2000"/>
        </a:p>
      </dgm:t>
    </dgm:pt>
    <dgm:pt modelId="{51DD8683-F224-42B0-8A49-80CEC016A50C}" type="sibTrans" cxnId="{A2546873-5522-46FF-8F0D-FAEEAE6B08E0}">
      <dgm:prSet/>
      <dgm:spPr/>
      <dgm:t>
        <a:bodyPr/>
        <a:lstStyle/>
        <a:p>
          <a:endParaRPr lang="fr-FR" sz="2000"/>
        </a:p>
      </dgm:t>
    </dgm:pt>
    <dgm:pt modelId="{78E16050-C100-440F-8AC1-8978B61DE103}">
      <dgm:prSet custT="1"/>
      <dgm:spPr>
        <a:solidFill>
          <a:srgbClr val="002060"/>
        </a:solidFill>
      </dgm:spPr>
      <dgm:t>
        <a:bodyPr/>
        <a:lstStyle/>
        <a:p>
          <a:r>
            <a:rPr lang="fr-FR" sz="1400" i="1" dirty="0">
              <a:solidFill>
                <a:schemeClr val="bg1"/>
              </a:solidFill>
            </a:rPr>
            <a:t>(Méthodes et directions opérationnelles)</a:t>
          </a:r>
        </a:p>
      </dgm:t>
    </dgm:pt>
    <dgm:pt modelId="{7BDC2938-C153-4A38-908B-C7344FEE85CC}" type="parTrans" cxnId="{1A3F893B-B2C9-4A29-BE0F-8C8CF822433A}">
      <dgm:prSet/>
      <dgm:spPr/>
      <dgm:t>
        <a:bodyPr/>
        <a:lstStyle/>
        <a:p>
          <a:endParaRPr lang="fr-FR" sz="2000"/>
        </a:p>
      </dgm:t>
    </dgm:pt>
    <dgm:pt modelId="{F35E9777-796B-4D04-A83A-DF149CEE2F63}" type="sibTrans" cxnId="{1A3F893B-B2C9-4A29-BE0F-8C8CF822433A}">
      <dgm:prSet/>
      <dgm:spPr/>
      <dgm:t>
        <a:bodyPr/>
        <a:lstStyle/>
        <a:p>
          <a:endParaRPr lang="fr-FR" sz="2000"/>
        </a:p>
      </dgm:t>
    </dgm:pt>
    <dgm:pt modelId="{24E28746-176B-4DCB-931D-F20A7D1512B3}">
      <dgm:prSet custT="1"/>
      <dgm:spPr>
        <a:solidFill>
          <a:srgbClr val="002060"/>
        </a:solidFill>
      </dgm:spPr>
      <dgm:t>
        <a:bodyPr/>
        <a:lstStyle/>
        <a:p>
          <a:r>
            <a:rPr lang="fr-FR" sz="2400" b="1" dirty="0">
              <a:solidFill>
                <a:schemeClr val="bg1"/>
              </a:solidFill>
            </a:rPr>
            <a:t>Comment s’observe les effets des politiques, stratégies et méthodes mises en place auprès des bénéficiaires/usagers ? (industries, laboratoires, citoyens, étudiants, collectivités) </a:t>
          </a:r>
        </a:p>
      </dgm:t>
    </dgm:pt>
    <dgm:pt modelId="{00A09C91-08A9-4353-91CA-1D4D581130B0}" type="parTrans" cxnId="{C9508BAE-29E2-45F1-B403-C11837745D93}">
      <dgm:prSet/>
      <dgm:spPr/>
      <dgm:t>
        <a:bodyPr/>
        <a:lstStyle/>
        <a:p>
          <a:endParaRPr lang="fr-FR" sz="2000"/>
        </a:p>
      </dgm:t>
    </dgm:pt>
    <dgm:pt modelId="{592D119F-4D31-4AC2-BF75-F2191A9033E5}" type="sibTrans" cxnId="{C9508BAE-29E2-45F1-B403-C11837745D93}">
      <dgm:prSet/>
      <dgm:spPr/>
      <dgm:t>
        <a:bodyPr/>
        <a:lstStyle/>
        <a:p>
          <a:endParaRPr lang="fr-FR" sz="2000"/>
        </a:p>
      </dgm:t>
    </dgm:pt>
    <dgm:pt modelId="{7A484378-4DDC-4A75-A214-C128E088AD99}">
      <dgm:prSet custT="1"/>
      <dgm:spPr>
        <a:solidFill>
          <a:srgbClr val="002060"/>
        </a:solidFill>
      </dgm:spPr>
      <dgm:t>
        <a:bodyPr/>
        <a:lstStyle/>
        <a:p>
          <a:r>
            <a:rPr lang="fr-FR" sz="2000" i="1" dirty="0">
              <a:solidFill>
                <a:schemeClr val="bg1"/>
              </a:solidFill>
            </a:rPr>
            <a:t>(Evaluation, itérations, développement continu)</a:t>
          </a:r>
        </a:p>
      </dgm:t>
    </dgm:pt>
    <dgm:pt modelId="{4510F20A-52DE-4B60-B1B9-E22EB65968A2}" type="parTrans" cxnId="{BBA97330-0895-424C-B543-3860A68CB2B5}">
      <dgm:prSet/>
      <dgm:spPr/>
      <dgm:t>
        <a:bodyPr/>
        <a:lstStyle/>
        <a:p>
          <a:endParaRPr lang="fr-FR" sz="2000"/>
        </a:p>
      </dgm:t>
    </dgm:pt>
    <dgm:pt modelId="{857B90FA-2762-4517-91CC-0A46FF132EF4}" type="sibTrans" cxnId="{BBA97330-0895-424C-B543-3860A68CB2B5}">
      <dgm:prSet/>
      <dgm:spPr/>
      <dgm:t>
        <a:bodyPr/>
        <a:lstStyle/>
        <a:p>
          <a:endParaRPr lang="fr-FR" sz="2000"/>
        </a:p>
      </dgm:t>
    </dgm:pt>
    <dgm:pt modelId="{2FF3C0EE-64F3-4A32-8631-78BD63E13B66}">
      <dgm:prSet custT="1"/>
      <dgm:spPr/>
      <dgm:t>
        <a:bodyPr/>
        <a:lstStyle/>
        <a:p>
          <a:r>
            <a:rPr lang="fr-FR" sz="1600" b="1" dirty="0"/>
            <a:t>La Formation… mais pas que ?</a:t>
          </a:r>
        </a:p>
      </dgm:t>
    </dgm:pt>
    <dgm:pt modelId="{AA3231BD-DDD3-4020-BF9C-1E74F6DC694E}" type="parTrans" cxnId="{EAAF7002-FA38-4E9F-A02B-F2D050A9C81E}">
      <dgm:prSet/>
      <dgm:spPr/>
      <dgm:t>
        <a:bodyPr/>
        <a:lstStyle/>
        <a:p>
          <a:endParaRPr lang="fr-FR" sz="2000"/>
        </a:p>
      </dgm:t>
    </dgm:pt>
    <dgm:pt modelId="{6E397365-48CE-4C8E-AA62-DD21F5843D99}" type="sibTrans" cxnId="{EAAF7002-FA38-4E9F-A02B-F2D050A9C81E}">
      <dgm:prSet/>
      <dgm:spPr/>
      <dgm:t>
        <a:bodyPr/>
        <a:lstStyle/>
        <a:p>
          <a:endParaRPr lang="fr-FR" sz="2000"/>
        </a:p>
      </dgm:t>
    </dgm:pt>
    <dgm:pt modelId="{C22D66B0-C518-4D2E-9371-7380E88A33CB}">
      <dgm:prSet custT="1"/>
      <dgm:spPr/>
      <dgm:t>
        <a:bodyPr/>
        <a:lstStyle/>
        <a:p>
          <a:r>
            <a:rPr lang="fr-FR" sz="1400" i="1" dirty="0"/>
            <a:t>(Articulation avec la Recherche, L’innovation, la vie de campus, etc.)</a:t>
          </a:r>
        </a:p>
      </dgm:t>
    </dgm:pt>
    <dgm:pt modelId="{552FF6F2-FAD4-4FE9-92B6-0D9CC9ADC57B}" type="parTrans" cxnId="{FD746E62-F511-4BDA-BFC6-CFF4D6D4B187}">
      <dgm:prSet/>
      <dgm:spPr/>
      <dgm:t>
        <a:bodyPr/>
        <a:lstStyle/>
        <a:p>
          <a:endParaRPr lang="fr-FR" sz="2000"/>
        </a:p>
      </dgm:t>
    </dgm:pt>
    <dgm:pt modelId="{E2FADF0E-A8D5-41C4-AEA0-7206D48BD031}" type="sibTrans" cxnId="{FD746E62-F511-4BDA-BFC6-CFF4D6D4B187}">
      <dgm:prSet/>
      <dgm:spPr/>
      <dgm:t>
        <a:bodyPr/>
        <a:lstStyle/>
        <a:p>
          <a:endParaRPr lang="fr-FR" sz="2000"/>
        </a:p>
      </dgm:t>
    </dgm:pt>
    <dgm:pt modelId="{9C104229-1E5F-45B4-BE15-0D624F673D48}">
      <dgm:prSet phldrT="[Texte]" custT="1"/>
      <dgm:spPr>
        <a:solidFill>
          <a:srgbClr val="002060"/>
        </a:solidFill>
      </dgm:spPr>
      <dgm:t>
        <a:bodyPr/>
        <a:lstStyle/>
        <a:p>
          <a:r>
            <a:rPr lang="fr-FR" sz="1400">
              <a:solidFill>
                <a:schemeClr val="bg1"/>
              </a:solidFill>
            </a:rPr>
            <a:t>(</a:t>
          </a:r>
          <a:r>
            <a:rPr lang="fr-FR" sz="1400" i="1" dirty="0">
              <a:solidFill>
                <a:schemeClr val="bg1"/>
              </a:solidFill>
            </a:rPr>
            <a:t>Politique et stratégique)</a:t>
          </a:r>
          <a:endParaRPr lang="fr-FR" sz="1400" dirty="0">
            <a:solidFill>
              <a:schemeClr val="bg1"/>
            </a:solidFill>
          </a:endParaRPr>
        </a:p>
      </dgm:t>
    </dgm:pt>
    <dgm:pt modelId="{A6A5A7B4-FA7E-4DD6-9C0E-11BBB85D7F75}" type="parTrans" cxnId="{FB2FB995-1752-481C-A1B6-85D256DDC75A}">
      <dgm:prSet/>
      <dgm:spPr/>
      <dgm:t>
        <a:bodyPr/>
        <a:lstStyle/>
        <a:p>
          <a:endParaRPr lang="fr-FR" sz="2000"/>
        </a:p>
      </dgm:t>
    </dgm:pt>
    <dgm:pt modelId="{9243E1A7-8C43-49D2-AC5D-81209C0547E7}" type="sibTrans" cxnId="{FB2FB995-1752-481C-A1B6-85D256DDC75A}">
      <dgm:prSet/>
      <dgm:spPr/>
      <dgm:t>
        <a:bodyPr/>
        <a:lstStyle/>
        <a:p>
          <a:endParaRPr lang="fr-FR" sz="2000"/>
        </a:p>
      </dgm:t>
    </dgm:pt>
    <dgm:pt modelId="{9903E174-90D1-49EC-9827-8BD536A3DAC2}" type="pres">
      <dgm:prSet presAssocID="{F03A6650-72E7-4954-A2B9-6D9F8BDAF9EE}" presName="Name0" presStyleCnt="0">
        <dgm:presLayoutVars>
          <dgm:chMax val="7"/>
          <dgm:chPref val="7"/>
          <dgm:dir/>
        </dgm:presLayoutVars>
      </dgm:prSet>
      <dgm:spPr/>
      <dgm:t>
        <a:bodyPr/>
        <a:lstStyle/>
        <a:p>
          <a:endParaRPr lang="fr-FR"/>
        </a:p>
      </dgm:t>
    </dgm:pt>
    <dgm:pt modelId="{B1ED6FE7-30A7-4FAC-88A3-9349881AEA7D}" type="pres">
      <dgm:prSet presAssocID="{F03A6650-72E7-4954-A2B9-6D9F8BDAF9EE}" presName="Name1" presStyleCnt="0"/>
      <dgm:spPr/>
    </dgm:pt>
    <dgm:pt modelId="{E5738465-4724-44B4-A2F8-8BEEC9D2716C}" type="pres">
      <dgm:prSet presAssocID="{F03A6650-72E7-4954-A2B9-6D9F8BDAF9EE}" presName="cycle" presStyleCnt="0"/>
      <dgm:spPr/>
    </dgm:pt>
    <dgm:pt modelId="{099BFA78-D9DA-497B-B199-C544FF477D4C}" type="pres">
      <dgm:prSet presAssocID="{F03A6650-72E7-4954-A2B9-6D9F8BDAF9EE}" presName="srcNode" presStyleLbl="node1" presStyleIdx="0" presStyleCnt="4"/>
      <dgm:spPr/>
    </dgm:pt>
    <dgm:pt modelId="{D403B9F7-FAC1-403D-978C-60C8C5CD0B15}" type="pres">
      <dgm:prSet presAssocID="{F03A6650-72E7-4954-A2B9-6D9F8BDAF9EE}" presName="conn" presStyleLbl="parChTrans1D2" presStyleIdx="0" presStyleCnt="1"/>
      <dgm:spPr/>
      <dgm:t>
        <a:bodyPr/>
        <a:lstStyle/>
        <a:p>
          <a:endParaRPr lang="fr-FR"/>
        </a:p>
      </dgm:t>
    </dgm:pt>
    <dgm:pt modelId="{043565B6-7F74-47F6-8DB0-6A63CC87AC26}" type="pres">
      <dgm:prSet presAssocID="{F03A6650-72E7-4954-A2B9-6D9F8BDAF9EE}" presName="extraNode" presStyleLbl="node1" presStyleIdx="0" presStyleCnt="4"/>
      <dgm:spPr/>
    </dgm:pt>
    <dgm:pt modelId="{74A646D8-11CB-426A-8917-FF20B0ED846A}" type="pres">
      <dgm:prSet presAssocID="{F03A6650-72E7-4954-A2B9-6D9F8BDAF9EE}" presName="dstNode" presStyleLbl="node1" presStyleIdx="0" presStyleCnt="4"/>
      <dgm:spPr/>
    </dgm:pt>
    <dgm:pt modelId="{B998773E-084C-4E23-8BEE-22A07F3371F7}" type="pres">
      <dgm:prSet presAssocID="{1DE54F75-97D8-4D77-BBE7-08E9975B90BA}" presName="text_1" presStyleLbl="node1" presStyleIdx="0" presStyleCnt="4">
        <dgm:presLayoutVars>
          <dgm:bulletEnabled val="1"/>
        </dgm:presLayoutVars>
      </dgm:prSet>
      <dgm:spPr/>
      <dgm:t>
        <a:bodyPr/>
        <a:lstStyle/>
        <a:p>
          <a:endParaRPr lang="fr-FR"/>
        </a:p>
      </dgm:t>
    </dgm:pt>
    <dgm:pt modelId="{236A0A67-33C7-4501-81AD-7EDEBA4B1E61}" type="pres">
      <dgm:prSet presAssocID="{1DE54F75-97D8-4D77-BBE7-08E9975B90BA}" presName="accent_1" presStyleCnt="0"/>
      <dgm:spPr/>
    </dgm:pt>
    <dgm:pt modelId="{F94DE69E-BBE6-4FFC-A0FC-9107C48CE534}" type="pres">
      <dgm:prSet presAssocID="{1DE54F75-97D8-4D77-BBE7-08E9975B90BA}" presName="accentRepeatNode" presStyleLbl="solidFgAcc1" presStyleIdx="0" presStyleCnt="4"/>
      <dgm:spPr/>
    </dgm:pt>
    <dgm:pt modelId="{C8909B5B-8E53-4558-AF77-398E30CA76C0}" type="pres">
      <dgm:prSet presAssocID="{52DE9B39-8ECA-4990-87B7-8924F4C4E135}" presName="text_2" presStyleLbl="node1" presStyleIdx="1" presStyleCnt="4">
        <dgm:presLayoutVars>
          <dgm:bulletEnabled val="1"/>
        </dgm:presLayoutVars>
      </dgm:prSet>
      <dgm:spPr/>
      <dgm:t>
        <a:bodyPr/>
        <a:lstStyle/>
        <a:p>
          <a:endParaRPr lang="fr-FR"/>
        </a:p>
      </dgm:t>
    </dgm:pt>
    <dgm:pt modelId="{B261B6BC-C1FD-4379-8A28-CDE94F925BC5}" type="pres">
      <dgm:prSet presAssocID="{52DE9B39-8ECA-4990-87B7-8924F4C4E135}" presName="accent_2" presStyleCnt="0"/>
      <dgm:spPr/>
    </dgm:pt>
    <dgm:pt modelId="{089774C3-0BFA-4678-A990-CC5650B07A41}" type="pres">
      <dgm:prSet presAssocID="{52DE9B39-8ECA-4990-87B7-8924F4C4E135}" presName="accentRepeatNode" presStyleLbl="solidFgAcc1" presStyleIdx="1" presStyleCnt="4"/>
      <dgm:spPr/>
    </dgm:pt>
    <dgm:pt modelId="{F3732AFC-AB0F-4608-98C3-DE3BF4BE3C95}" type="pres">
      <dgm:prSet presAssocID="{24E28746-176B-4DCB-931D-F20A7D1512B3}" presName="text_3" presStyleLbl="node1" presStyleIdx="2" presStyleCnt="4">
        <dgm:presLayoutVars>
          <dgm:bulletEnabled val="1"/>
        </dgm:presLayoutVars>
      </dgm:prSet>
      <dgm:spPr/>
      <dgm:t>
        <a:bodyPr/>
        <a:lstStyle/>
        <a:p>
          <a:endParaRPr lang="fr-FR"/>
        </a:p>
      </dgm:t>
    </dgm:pt>
    <dgm:pt modelId="{E0EA6CF4-1964-40CB-886F-224D4C14BC66}" type="pres">
      <dgm:prSet presAssocID="{24E28746-176B-4DCB-931D-F20A7D1512B3}" presName="accent_3" presStyleCnt="0"/>
      <dgm:spPr/>
    </dgm:pt>
    <dgm:pt modelId="{781B2E34-288D-4D3F-95FC-0436C68C9C1D}" type="pres">
      <dgm:prSet presAssocID="{24E28746-176B-4DCB-931D-F20A7D1512B3}" presName="accentRepeatNode" presStyleLbl="solidFgAcc1" presStyleIdx="2" presStyleCnt="4"/>
      <dgm:spPr/>
    </dgm:pt>
    <dgm:pt modelId="{BF0F4752-A18E-422A-9E3F-E7CF925BDA3F}" type="pres">
      <dgm:prSet presAssocID="{2FF3C0EE-64F3-4A32-8631-78BD63E13B66}" presName="text_4" presStyleLbl="node1" presStyleIdx="3" presStyleCnt="4">
        <dgm:presLayoutVars>
          <dgm:bulletEnabled val="1"/>
        </dgm:presLayoutVars>
      </dgm:prSet>
      <dgm:spPr/>
      <dgm:t>
        <a:bodyPr/>
        <a:lstStyle/>
        <a:p>
          <a:endParaRPr lang="fr-FR"/>
        </a:p>
      </dgm:t>
    </dgm:pt>
    <dgm:pt modelId="{21D92D40-66B6-4431-B0A1-CDB2EC24BEC1}" type="pres">
      <dgm:prSet presAssocID="{2FF3C0EE-64F3-4A32-8631-78BD63E13B66}" presName="accent_4" presStyleCnt="0"/>
      <dgm:spPr/>
    </dgm:pt>
    <dgm:pt modelId="{7E7D2A5E-D5E5-4FED-B657-EAC979C5CA68}" type="pres">
      <dgm:prSet presAssocID="{2FF3C0EE-64F3-4A32-8631-78BD63E13B66}" presName="accentRepeatNode" presStyleLbl="solidFgAcc1" presStyleIdx="3" presStyleCnt="4"/>
      <dgm:spPr/>
    </dgm:pt>
  </dgm:ptLst>
  <dgm:cxnLst>
    <dgm:cxn modelId="{1A3F893B-B2C9-4A29-BE0F-8C8CF822433A}" srcId="{52DE9B39-8ECA-4990-87B7-8924F4C4E135}" destId="{78E16050-C100-440F-8AC1-8978B61DE103}" srcOrd="0" destOrd="0" parTransId="{7BDC2938-C153-4A38-908B-C7344FEE85CC}" sibTransId="{F35E9777-796B-4D04-A83A-DF149CEE2F63}"/>
    <dgm:cxn modelId="{2E8B2490-8D04-48F2-A886-7141B1D1040D}" type="presOf" srcId="{C22D66B0-C518-4D2E-9371-7380E88A33CB}" destId="{BF0F4752-A18E-422A-9E3F-E7CF925BDA3F}" srcOrd="0" destOrd="1" presId="urn:microsoft.com/office/officeart/2008/layout/VerticalCurvedList"/>
    <dgm:cxn modelId="{2359DD9A-7899-45F3-BFDD-FD36D368DCFE}" type="presOf" srcId="{1DE54F75-97D8-4D77-BBE7-08E9975B90BA}" destId="{B998773E-084C-4E23-8BEE-22A07F3371F7}" srcOrd="0" destOrd="0" presId="urn:microsoft.com/office/officeart/2008/layout/VerticalCurvedList"/>
    <dgm:cxn modelId="{E6EEE74A-8A18-4700-BE6A-30858B0F18F0}" type="presOf" srcId="{52DE9B39-8ECA-4990-87B7-8924F4C4E135}" destId="{C8909B5B-8E53-4558-AF77-398E30CA76C0}" srcOrd="0" destOrd="0" presId="urn:microsoft.com/office/officeart/2008/layout/VerticalCurvedList"/>
    <dgm:cxn modelId="{0D0C3FF3-FA80-4F91-A503-7CC90BAAE6AB}" type="presOf" srcId="{24E28746-176B-4DCB-931D-F20A7D1512B3}" destId="{F3732AFC-AB0F-4608-98C3-DE3BF4BE3C95}" srcOrd="0" destOrd="0" presId="urn:microsoft.com/office/officeart/2008/layout/VerticalCurvedList"/>
    <dgm:cxn modelId="{799E364C-E3F4-4F1C-839F-020D53DF856D}" type="presOf" srcId="{78E16050-C100-440F-8AC1-8978B61DE103}" destId="{C8909B5B-8E53-4558-AF77-398E30CA76C0}" srcOrd="0" destOrd="1" presId="urn:microsoft.com/office/officeart/2008/layout/VerticalCurvedList"/>
    <dgm:cxn modelId="{A8739BE1-CAB2-4EAD-B299-1B9094D72EEE}" type="presOf" srcId="{2FF3C0EE-64F3-4A32-8631-78BD63E13B66}" destId="{BF0F4752-A18E-422A-9E3F-E7CF925BDA3F}" srcOrd="0" destOrd="0" presId="urn:microsoft.com/office/officeart/2008/layout/VerticalCurvedList"/>
    <dgm:cxn modelId="{19B12CA0-9AD1-4C6F-B5CB-49B66DA4C957}" type="presOf" srcId="{9C104229-1E5F-45B4-BE15-0D624F673D48}" destId="{B998773E-084C-4E23-8BEE-22A07F3371F7}" srcOrd="0" destOrd="1" presId="urn:microsoft.com/office/officeart/2008/layout/VerticalCurvedList"/>
    <dgm:cxn modelId="{A2546873-5522-46FF-8F0D-FAEEAE6B08E0}" srcId="{F03A6650-72E7-4954-A2B9-6D9F8BDAF9EE}" destId="{52DE9B39-8ECA-4990-87B7-8924F4C4E135}" srcOrd="1" destOrd="0" parTransId="{963D88EF-E7C0-4D8F-B17C-B1BCB65D66C0}" sibTransId="{51DD8683-F224-42B0-8A49-80CEC016A50C}"/>
    <dgm:cxn modelId="{FB2FB995-1752-481C-A1B6-85D256DDC75A}" srcId="{1DE54F75-97D8-4D77-BBE7-08E9975B90BA}" destId="{9C104229-1E5F-45B4-BE15-0D624F673D48}" srcOrd="0" destOrd="0" parTransId="{A6A5A7B4-FA7E-4DD6-9C0E-11BBB85D7F75}" sibTransId="{9243E1A7-8C43-49D2-AC5D-81209C0547E7}"/>
    <dgm:cxn modelId="{EAAF7002-FA38-4E9F-A02B-F2D050A9C81E}" srcId="{F03A6650-72E7-4954-A2B9-6D9F8BDAF9EE}" destId="{2FF3C0EE-64F3-4A32-8631-78BD63E13B66}" srcOrd="3" destOrd="0" parTransId="{AA3231BD-DDD3-4020-BF9C-1E74F6DC694E}" sibTransId="{6E397365-48CE-4C8E-AA62-DD21F5843D99}"/>
    <dgm:cxn modelId="{C9508BAE-29E2-45F1-B403-C11837745D93}" srcId="{F03A6650-72E7-4954-A2B9-6D9F8BDAF9EE}" destId="{24E28746-176B-4DCB-931D-F20A7D1512B3}" srcOrd="2" destOrd="0" parTransId="{00A09C91-08A9-4353-91CA-1D4D581130B0}" sibTransId="{592D119F-4D31-4AC2-BF75-F2191A9033E5}"/>
    <dgm:cxn modelId="{6F6A00EA-C2C9-4EBF-81A9-11BE1F8B2E27}" type="presOf" srcId="{9243E1A7-8C43-49D2-AC5D-81209C0547E7}" destId="{D403B9F7-FAC1-403D-978C-60C8C5CD0B15}" srcOrd="0" destOrd="0" presId="urn:microsoft.com/office/officeart/2008/layout/VerticalCurvedList"/>
    <dgm:cxn modelId="{F3EEBD43-2217-4AB7-8C71-CEBD89301476}" type="presOf" srcId="{F03A6650-72E7-4954-A2B9-6D9F8BDAF9EE}" destId="{9903E174-90D1-49EC-9827-8BD536A3DAC2}" srcOrd="0" destOrd="0" presId="urn:microsoft.com/office/officeart/2008/layout/VerticalCurvedList"/>
    <dgm:cxn modelId="{BBA97330-0895-424C-B543-3860A68CB2B5}" srcId="{24E28746-176B-4DCB-931D-F20A7D1512B3}" destId="{7A484378-4DDC-4A75-A214-C128E088AD99}" srcOrd="0" destOrd="0" parTransId="{4510F20A-52DE-4B60-B1B9-E22EB65968A2}" sibTransId="{857B90FA-2762-4517-91CC-0A46FF132EF4}"/>
    <dgm:cxn modelId="{4D3FAF65-5E77-49A1-BE4F-1252DF55D780}" type="presOf" srcId="{7A484378-4DDC-4A75-A214-C128E088AD99}" destId="{F3732AFC-AB0F-4608-98C3-DE3BF4BE3C95}" srcOrd="0" destOrd="1" presId="urn:microsoft.com/office/officeart/2008/layout/VerticalCurvedList"/>
    <dgm:cxn modelId="{FD746E62-F511-4BDA-BFC6-CFF4D6D4B187}" srcId="{2FF3C0EE-64F3-4A32-8631-78BD63E13B66}" destId="{C22D66B0-C518-4D2E-9371-7380E88A33CB}" srcOrd="0" destOrd="0" parTransId="{552FF6F2-FAD4-4FE9-92B6-0D9CC9ADC57B}" sibTransId="{E2FADF0E-A8D5-41C4-AEA0-7206D48BD031}"/>
    <dgm:cxn modelId="{54977A0A-7A9D-45F2-8425-0AED38CDCAC7}" srcId="{F03A6650-72E7-4954-A2B9-6D9F8BDAF9EE}" destId="{1DE54F75-97D8-4D77-BBE7-08E9975B90BA}" srcOrd="0" destOrd="0" parTransId="{4E97C94E-38E6-4FF7-90A0-DA03B317D3C0}" sibTransId="{78497257-505A-4C7E-9ABC-3144EDAB74C5}"/>
    <dgm:cxn modelId="{85E0B9FB-2DB2-4ADD-B05C-023E1FDA5150}" type="presParOf" srcId="{9903E174-90D1-49EC-9827-8BD536A3DAC2}" destId="{B1ED6FE7-30A7-4FAC-88A3-9349881AEA7D}" srcOrd="0" destOrd="0" presId="urn:microsoft.com/office/officeart/2008/layout/VerticalCurvedList"/>
    <dgm:cxn modelId="{BDF2907C-4664-4F84-8BE4-E38023D44D5F}" type="presParOf" srcId="{B1ED6FE7-30A7-4FAC-88A3-9349881AEA7D}" destId="{E5738465-4724-44B4-A2F8-8BEEC9D2716C}" srcOrd="0" destOrd="0" presId="urn:microsoft.com/office/officeart/2008/layout/VerticalCurvedList"/>
    <dgm:cxn modelId="{E9D1FDD0-1ABE-427F-9109-D20B9DB38FAE}" type="presParOf" srcId="{E5738465-4724-44B4-A2F8-8BEEC9D2716C}" destId="{099BFA78-D9DA-497B-B199-C544FF477D4C}" srcOrd="0" destOrd="0" presId="urn:microsoft.com/office/officeart/2008/layout/VerticalCurvedList"/>
    <dgm:cxn modelId="{1CF4385E-902F-4AED-9E6A-437155CE2882}" type="presParOf" srcId="{E5738465-4724-44B4-A2F8-8BEEC9D2716C}" destId="{D403B9F7-FAC1-403D-978C-60C8C5CD0B15}" srcOrd="1" destOrd="0" presId="urn:microsoft.com/office/officeart/2008/layout/VerticalCurvedList"/>
    <dgm:cxn modelId="{A0124165-4E45-4E72-82CD-030930CA73B1}" type="presParOf" srcId="{E5738465-4724-44B4-A2F8-8BEEC9D2716C}" destId="{043565B6-7F74-47F6-8DB0-6A63CC87AC26}" srcOrd="2" destOrd="0" presId="urn:microsoft.com/office/officeart/2008/layout/VerticalCurvedList"/>
    <dgm:cxn modelId="{2833665B-93BF-46BC-969D-5D6A434E0963}" type="presParOf" srcId="{E5738465-4724-44B4-A2F8-8BEEC9D2716C}" destId="{74A646D8-11CB-426A-8917-FF20B0ED846A}" srcOrd="3" destOrd="0" presId="urn:microsoft.com/office/officeart/2008/layout/VerticalCurvedList"/>
    <dgm:cxn modelId="{2A14C088-7B8A-433F-8960-C744E7BDFD6E}" type="presParOf" srcId="{B1ED6FE7-30A7-4FAC-88A3-9349881AEA7D}" destId="{B998773E-084C-4E23-8BEE-22A07F3371F7}" srcOrd="1" destOrd="0" presId="urn:microsoft.com/office/officeart/2008/layout/VerticalCurvedList"/>
    <dgm:cxn modelId="{859B813E-A317-422E-8CBA-B9097FDE1361}" type="presParOf" srcId="{B1ED6FE7-30A7-4FAC-88A3-9349881AEA7D}" destId="{236A0A67-33C7-4501-81AD-7EDEBA4B1E61}" srcOrd="2" destOrd="0" presId="urn:microsoft.com/office/officeart/2008/layout/VerticalCurvedList"/>
    <dgm:cxn modelId="{19748A1B-71A8-4DFB-85A9-AF3C2D453AD8}" type="presParOf" srcId="{236A0A67-33C7-4501-81AD-7EDEBA4B1E61}" destId="{F94DE69E-BBE6-4FFC-A0FC-9107C48CE534}" srcOrd="0" destOrd="0" presId="urn:microsoft.com/office/officeart/2008/layout/VerticalCurvedList"/>
    <dgm:cxn modelId="{11863EC3-6651-44A0-855C-50C9E7B44553}" type="presParOf" srcId="{B1ED6FE7-30A7-4FAC-88A3-9349881AEA7D}" destId="{C8909B5B-8E53-4558-AF77-398E30CA76C0}" srcOrd="3" destOrd="0" presId="urn:microsoft.com/office/officeart/2008/layout/VerticalCurvedList"/>
    <dgm:cxn modelId="{8E27D656-8A71-49FC-B5EC-5EE0C5FB7703}" type="presParOf" srcId="{B1ED6FE7-30A7-4FAC-88A3-9349881AEA7D}" destId="{B261B6BC-C1FD-4379-8A28-CDE94F925BC5}" srcOrd="4" destOrd="0" presId="urn:microsoft.com/office/officeart/2008/layout/VerticalCurvedList"/>
    <dgm:cxn modelId="{6EA8DC1B-C8D9-4F21-ABB1-F0D66909FA2A}" type="presParOf" srcId="{B261B6BC-C1FD-4379-8A28-CDE94F925BC5}" destId="{089774C3-0BFA-4678-A990-CC5650B07A41}" srcOrd="0" destOrd="0" presId="urn:microsoft.com/office/officeart/2008/layout/VerticalCurvedList"/>
    <dgm:cxn modelId="{C06B1170-C790-4152-A966-E3DF7798EE03}" type="presParOf" srcId="{B1ED6FE7-30A7-4FAC-88A3-9349881AEA7D}" destId="{F3732AFC-AB0F-4608-98C3-DE3BF4BE3C95}" srcOrd="5" destOrd="0" presId="urn:microsoft.com/office/officeart/2008/layout/VerticalCurvedList"/>
    <dgm:cxn modelId="{9B99F495-D28A-4FA3-B1DF-0C95D250D983}" type="presParOf" srcId="{B1ED6FE7-30A7-4FAC-88A3-9349881AEA7D}" destId="{E0EA6CF4-1964-40CB-886F-224D4C14BC66}" srcOrd="6" destOrd="0" presId="urn:microsoft.com/office/officeart/2008/layout/VerticalCurvedList"/>
    <dgm:cxn modelId="{071428E3-AAEB-4C64-A626-6D6F72854E6B}" type="presParOf" srcId="{E0EA6CF4-1964-40CB-886F-224D4C14BC66}" destId="{781B2E34-288D-4D3F-95FC-0436C68C9C1D}" srcOrd="0" destOrd="0" presId="urn:microsoft.com/office/officeart/2008/layout/VerticalCurvedList"/>
    <dgm:cxn modelId="{737885ED-4655-4432-94F3-CFC7EEE28469}" type="presParOf" srcId="{B1ED6FE7-30A7-4FAC-88A3-9349881AEA7D}" destId="{BF0F4752-A18E-422A-9E3F-E7CF925BDA3F}" srcOrd="7" destOrd="0" presId="urn:microsoft.com/office/officeart/2008/layout/VerticalCurvedList"/>
    <dgm:cxn modelId="{BEDA5541-7371-44ED-BA04-4C657CD112B4}" type="presParOf" srcId="{B1ED6FE7-30A7-4FAC-88A3-9349881AEA7D}" destId="{21D92D40-66B6-4431-B0A1-CDB2EC24BEC1}" srcOrd="8" destOrd="0" presId="urn:microsoft.com/office/officeart/2008/layout/VerticalCurvedList"/>
    <dgm:cxn modelId="{653D8A01-D416-4A17-B43D-515C175394FB}" type="presParOf" srcId="{21D92D40-66B6-4431-B0A1-CDB2EC24BEC1}" destId="{7E7D2A5E-D5E5-4FED-B657-EAC979C5CA68}"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2A758FC-08F3-42B8-9485-2256905C4690}"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fr-FR"/>
        </a:p>
      </dgm:t>
    </dgm:pt>
    <dgm:pt modelId="{45AF49C9-3E45-4A73-ABF7-DD090AEB2D39}">
      <dgm:prSet phldrT="[Texte]" custT="1"/>
      <dgm:spPr/>
      <dgm:t>
        <a:bodyPr/>
        <a:lstStyle/>
        <a:p>
          <a:pPr>
            <a:buSzPts val="1000"/>
          </a:pPr>
          <a:r>
            <a:rPr lang="fr-FR" sz="1600" b="1" i="1" u="none" dirty="0">
              <a:effectLst/>
              <a:latin typeface="Calibri" panose="020F0502020204030204" pitchFamily="34" charset="0"/>
              <a:ea typeface="Calibri" panose="020F0502020204030204" pitchFamily="34" charset="0"/>
              <a:cs typeface="Times New Roman" panose="02020603050405020304" pitchFamily="18" charset="0"/>
            </a:rPr>
            <a:t>Ancrage territorial - Partenariats économiques et institutionnels – implication dans les politiques publiques locales</a:t>
          </a:r>
          <a:endParaRPr lang="fr-FR" sz="1600" u="none" dirty="0"/>
        </a:p>
      </dgm:t>
    </dgm:pt>
    <dgm:pt modelId="{E585A801-9AB1-4478-B616-93060EAF4A1D}" type="parTrans" cxnId="{FCE105A0-0BD6-428D-A6F2-0745C3842AE8}">
      <dgm:prSet/>
      <dgm:spPr/>
      <dgm:t>
        <a:bodyPr/>
        <a:lstStyle/>
        <a:p>
          <a:endParaRPr lang="fr-FR"/>
        </a:p>
      </dgm:t>
    </dgm:pt>
    <dgm:pt modelId="{D35EA760-9978-4B35-9D72-ECEF97CF11FD}" type="sibTrans" cxnId="{FCE105A0-0BD6-428D-A6F2-0745C3842AE8}">
      <dgm:prSet/>
      <dgm:spPr/>
      <dgm:t>
        <a:bodyPr/>
        <a:lstStyle/>
        <a:p>
          <a:endParaRPr lang="fr-FR"/>
        </a:p>
      </dgm:t>
    </dgm:pt>
    <dgm:pt modelId="{1DAC85A3-2C90-4C3A-B44E-1F3CBF94C5EE}">
      <dgm:prSet phldrT="[Texte]" custT="1"/>
      <dgm:spPr/>
      <dgm:t>
        <a:bodyPr/>
        <a:lstStyle/>
        <a:p>
          <a:pPr>
            <a:buSzPts val="1000"/>
          </a:pPr>
          <a:r>
            <a:rPr lang="fr-FR" sz="1600" b="1" i="1" u="none" dirty="0">
              <a:effectLst/>
              <a:latin typeface="Calibri" panose="020F0502020204030204" pitchFamily="34" charset="0"/>
              <a:ea typeface="Calibri" panose="020F0502020204030204" pitchFamily="34" charset="0"/>
              <a:cs typeface="Times New Roman" panose="02020603050405020304" pitchFamily="18" charset="0"/>
            </a:rPr>
            <a:t>Recherche et innovation en lien avec le territoire</a:t>
          </a:r>
          <a:endParaRPr lang="fr-FR" sz="1600" u="none" dirty="0"/>
        </a:p>
      </dgm:t>
    </dgm:pt>
    <dgm:pt modelId="{31783025-6AD1-4833-A1F6-D64AAB32541E}" type="parTrans" cxnId="{0A23E1CE-8143-4812-ABB5-FFC5A9D68145}">
      <dgm:prSet/>
      <dgm:spPr/>
      <dgm:t>
        <a:bodyPr/>
        <a:lstStyle/>
        <a:p>
          <a:endParaRPr lang="fr-FR"/>
        </a:p>
      </dgm:t>
    </dgm:pt>
    <dgm:pt modelId="{47894508-51A0-4231-8FA5-431FFA3E80A7}" type="sibTrans" cxnId="{0A23E1CE-8143-4812-ABB5-FFC5A9D68145}">
      <dgm:prSet/>
      <dgm:spPr/>
      <dgm:t>
        <a:bodyPr/>
        <a:lstStyle/>
        <a:p>
          <a:endParaRPr lang="fr-FR"/>
        </a:p>
      </dgm:t>
    </dgm:pt>
    <dgm:pt modelId="{2690D2E0-CE34-497B-A97E-23638DDC0CA8}">
      <dgm:prSet phldrT="[Texte]" custT="1"/>
      <dgm:spPr/>
      <dgm:t>
        <a:bodyPr/>
        <a:lstStyle/>
        <a:p>
          <a:pPr>
            <a:buSzPts val="1000"/>
          </a:pPr>
          <a:r>
            <a:rPr lang="fr-FR" sz="1600" b="1" i="1" u="none" dirty="0">
              <a:effectLst/>
              <a:latin typeface="Calibri" panose="020F0502020204030204" pitchFamily="34" charset="0"/>
              <a:ea typeface="Calibri" panose="020F0502020204030204" pitchFamily="34" charset="0"/>
              <a:cs typeface="Times New Roman" panose="02020603050405020304" pitchFamily="18" charset="0"/>
            </a:rPr>
            <a:t>Offre de formation adaptée aux besoins du territoire - Insertion professionnelle locale</a:t>
          </a:r>
          <a:endParaRPr lang="fr-FR" sz="1600" u="none" dirty="0"/>
        </a:p>
      </dgm:t>
    </dgm:pt>
    <dgm:pt modelId="{7CEEBB39-0CD3-49D4-8700-03D4B1A19A35}" type="parTrans" cxnId="{8DE23F55-D304-4073-8793-93791F39ECAC}">
      <dgm:prSet/>
      <dgm:spPr/>
      <dgm:t>
        <a:bodyPr/>
        <a:lstStyle/>
        <a:p>
          <a:endParaRPr lang="fr-FR"/>
        </a:p>
      </dgm:t>
    </dgm:pt>
    <dgm:pt modelId="{1D4AECFF-C034-4DB0-B97B-0E111EB76BD0}" type="sibTrans" cxnId="{8DE23F55-D304-4073-8793-93791F39ECAC}">
      <dgm:prSet/>
      <dgm:spPr/>
      <dgm:t>
        <a:bodyPr/>
        <a:lstStyle/>
        <a:p>
          <a:endParaRPr lang="fr-FR"/>
        </a:p>
      </dgm:t>
    </dgm:pt>
    <dgm:pt modelId="{3ED38FF9-EC13-42D2-9987-802A7C58F616}">
      <dgm:prSet phldrT="[Texte]" custT="1"/>
      <dgm:spPr/>
      <dgm:t>
        <a:bodyPr/>
        <a:lstStyle/>
        <a:p>
          <a:pPr>
            <a:buSzPts val="1000"/>
          </a:pPr>
          <a:r>
            <a:rPr lang="fr-FR" sz="1600" b="1" i="1" u="none" dirty="0">
              <a:effectLst/>
              <a:latin typeface="Calibri" panose="020F0502020204030204" pitchFamily="34" charset="0"/>
              <a:ea typeface="Calibri" panose="020F0502020204030204" pitchFamily="34" charset="0"/>
              <a:cs typeface="Times New Roman" panose="02020603050405020304" pitchFamily="18" charset="0"/>
            </a:rPr>
            <a:t>Engagement sociétal et culturel et Rayonnement territorial</a:t>
          </a:r>
          <a:endParaRPr lang="fr-FR" sz="1600" u="none" dirty="0"/>
        </a:p>
      </dgm:t>
    </dgm:pt>
    <dgm:pt modelId="{EB951D2A-DCFB-47DC-9FB5-9D0A76011929}" type="parTrans" cxnId="{487DF864-5BCF-41AB-93C4-11633348DD98}">
      <dgm:prSet/>
      <dgm:spPr/>
      <dgm:t>
        <a:bodyPr/>
        <a:lstStyle/>
        <a:p>
          <a:endParaRPr lang="fr-FR"/>
        </a:p>
      </dgm:t>
    </dgm:pt>
    <dgm:pt modelId="{A3160AB9-A971-4B3F-864B-F3CADB1547D4}" type="sibTrans" cxnId="{487DF864-5BCF-41AB-93C4-11633348DD98}">
      <dgm:prSet/>
      <dgm:spPr/>
      <dgm:t>
        <a:bodyPr/>
        <a:lstStyle/>
        <a:p>
          <a:endParaRPr lang="fr-FR"/>
        </a:p>
      </dgm:t>
    </dgm:pt>
    <dgm:pt modelId="{3A681439-F269-4FB4-AD16-CB6D7D3B4CA0}">
      <dgm:prSet phldrT="[Texte]" custT="1"/>
      <dgm:spPr/>
      <dgm:t>
        <a:bodyPr/>
        <a:lstStyle/>
        <a:p>
          <a:pPr>
            <a:buSzPts val="1000"/>
            <a:buFont typeface="Symbol" panose="05050102010706020507" pitchFamily="18" charset="2"/>
            <a:buChar char=""/>
          </a:pPr>
          <a:r>
            <a:rPr lang="fr-FR" sz="1600" b="1" i="1" u="none" dirty="0">
              <a:effectLst/>
              <a:latin typeface="Calibri" panose="020F0502020204030204" pitchFamily="34" charset="0"/>
              <a:ea typeface="Calibri" panose="020F0502020204030204" pitchFamily="34" charset="0"/>
              <a:cs typeface="Times New Roman" panose="02020603050405020304" pitchFamily="18" charset="0"/>
            </a:rPr>
            <a:t>Reconnaissance et visibilité territoriale</a:t>
          </a:r>
          <a:endParaRPr lang="fr-FR" sz="1600" u="none" dirty="0"/>
        </a:p>
      </dgm:t>
    </dgm:pt>
    <dgm:pt modelId="{1C5C5052-99CD-4DC4-865D-0A8714E6752E}" type="parTrans" cxnId="{6BBF58F3-612C-4E0E-AD97-FB8FCC1F3F17}">
      <dgm:prSet/>
      <dgm:spPr/>
      <dgm:t>
        <a:bodyPr/>
        <a:lstStyle/>
        <a:p>
          <a:endParaRPr lang="fr-FR"/>
        </a:p>
      </dgm:t>
    </dgm:pt>
    <dgm:pt modelId="{9BB52AD4-2B0F-4586-8CC2-D30B68947169}" type="sibTrans" cxnId="{6BBF58F3-612C-4E0E-AD97-FB8FCC1F3F17}">
      <dgm:prSet/>
      <dgm:spPr/>
      <dgm:t>
        <a:bodyPr/>
        <a:lstStyle/>
        <a:p>
          <a:endParaRPr lang="fr-FR"/>
        </a:p>
      </dgm:t>
    </dgm:pt>
    <dgm:pt modelId="{6D94A4AA-1FC2-45F4-9384-14B20B33F22A}" type="pres">
      <dgm:prSet presAssocID="{E2A758FC-08F3-42B8-9485-2256905C4690}" presName="diagram" presStyleCnt="0">
        <dgm:presLayoutVars>
          <dgm:dir/>
          <dgm:resizeHandles val="exact"/>
        </dgm:presLayoutVars>
      </dgm:prSet>
      <dgm:spPr/>
      <dgm:t>
        <a:bodyPr/>
        <a:lstStyle/>
        <a:p>
          <a:endParaRPr lang="fr-FR"/>
        </a:p>
      </dgm:t>
    </dgm:pt>
    <dgm:pt modelId="{F9517DFE-B446-47B9-BF24-D37052DD1BBD}" type="pres">
      <dgm:prSet presAssocID="{45AF49C9-3E45-4A73-ABF7-DD090AEB2D39}" presName="node" presStyleLbl="node1" presStyleIdx="0" presStyleCnt="5" custScaleX="27610" custScaleY="19617" custLinFactNeighborX="-14824" custLinFactNeighborY="235">
        <dgm:presLayoutVars>
          <dgm:bulletEnabled val="1"/>
        </dgm:presLayoutVars>
      </dgm:prSet>
      <dgm:spPr/>
      <dgm:t>
        <a:bodyPr/>
        <a:lstStyle/>
        <a:p>
          <a:endParaRPr lang="fr-FR"/>
        </a:p>
      </dgm:t>
    </dgm:pt>
    <dgm:pt modelId="{BC4C9B1A-6893-488D-A2F9-28568F149528}" type="pres">
      <dgm:prSet presAssocID="{D35EA760-9978-4B35-9D72-ECEF97CF11FD}" presName="sibTrans" presStyleCnt="0"/>
      <dgm:spPr/>
    </dgm:pt>
    <dgm:pt modelId="{85A2864E-95EB-4605-A222-0B03EA149100}" type="pres">
      <dgm:prSet presAssocID="{1DAC85A3-2C90-4C3A-B44E-1F3CBF94C5EE}" presName="node" presStyleLbl="node1" presStyleIdx="1" presStyleCnt="5" custScaleX="27610" custScaleY="19617">
        <dgm:presLayoutVars>
          <dgm:bulletEnabled val="1"/>
        </dgm:presLayoutVars>
      </dgm:prSet>
      <dgm:spPr/>
      <dgm:t>
        <a:bodyPr/>
        <a:lstStyle/>
        <a:p>
          <a:endParaRPr lang="fr-FR"/>
        </a:p>
      </dgm:t>
    </dgm:pt>
    <dgm:pt modelId="{8049C652-B70E-420C-A2FB-36DE692AEEA8}" type="pres">
      <dgm:prSet presAssocID="{47894508-51A0-4231-8FA5-431FFA3E80A7}" presName="sibTrans" presStyleCnt="0"/>
      <dgm:spPr/>
    </dgm:pt>
    <dgm:pt modelId="{9DEB7E32-81AF-4172-8D25-34DF89C5E999}" type="pres">
      <dgm:prSet presAssocID="{2690D2E0-CE34-497B-A97E-23638DDC0CA8}" presName="node" presStyleLbl="node1" presStyleIdx="2" presStyleCnt="5" custScaleX="27610" custScaleY="19617">
        <dgm:presLayoutVars>
          <dgm:bulletEnabled val="1"/>
        </dgm:presLayoutVars>
      </dgm:prSet>
      <dgm:spPr/>
      <dgm:t>
        <a:bodyPr/>
        <a:lstStyle/>
        <a:p>
          <a:endParaRPr lang="fr-FR"/>
        </a:p>
      </dgm:t>
    </dgm:pt>
    <dgm:pt modelId="{6AA8D116-CD8E-4C58-97E6-BF6DBB818854}" type="pres">
      <dgm:prSet presAssocID="{1D4AECFF-C034-4DB0-B97B-0E111EB76BD0}" presName="sibTrans" presStyleCnt="0"/>
      <dgm:spPr/>
    </dgm:pt>
    <dgm:pt modelId="{588BCDFB-BDF1-4366-B7AF-301BFD82CFDA}" type="pres">
      <dgm:prSet presAssocID="{3ED38FF9-EC13-42D2-9987-802A7C58F616}" presName="node" presStyleLbl="node1" presStyleIdx="3" presStyleCnt="5" custScaleX="27610" custScaleY="19617" custLinFactNeighborX="-1241" custLinFactNeighborY="-12069">
        <dgm:presLayoutVars>
          <dgm:bulletEnabled val="1"/>
        </dgm:presLayoutVars>
      </dgm:prSet>
      <dgm:spPr/>
      <dgm:t>
        <a:bodyPr/>
        <a:lstStyle/>
        <a:p>
          <a:endParaRPr lang="fr-FR"/>
        </a:p>
      </dgm:t>
    </dgm:pt>
    <dgm:pt modelId="{F3ADBC5C-1357-4832-A326-2A69065CFC32}" type="pres">
      <dgm:prSet presAssocID="{A3160AB9-A971-4B3F-864B-F3CADB1547D4}" presName="sibTrans" presStyleCnt="0"/>
      <dgm:spPr/>
    </dgm:pt>
    <dgm:pt modelId="{5F4E7EC6-6158-4947-A940-4B4567E7F8E9}" type="pres">
      <dgm:prSet presAssocID="{3A681439-F269-4FB4-AD16-CB6D7D3B4CA0}" presName="node" presStyleLbl="node1" presStyleIdx="4" presStyleCnt="5" custScaleX="27610" custScaleY="19617" custLinFactNeighborX="-394" custLinFactNeighborY="-10720">
        <dgm:presLayoutVars>
          <dgm:bulletEnabled val="1"/>
        </dgm:presLayoutVars>
      </dgm:prSet>
      <dgm:spPr/>
      <dgm:t>
        <a:bodyPr/>
        <a:lstStyle/>
        <a:p>
          <a:endParaRPr lang="fr-FR"/>
        </a:p>
      </dgm:t>
    </dgm:pt>
  </dgm:ptLst>
  <dgm:cxnLst>
    <dgm:cxn modelId="{487DF864-5BCF-41AB-93C4-11633348DD98}" srcId="{E2A758FC-08F3-42B8-9485-2256905C4690}" destId="{3ED38FF9-EC13-42D2-9987-802A7C58F616}" srcOrd="3" destOrd="0" parTransId="{EB951D2A-DCFB-47DC-9FB5-9D0A76011929}" sibTransId="{A3160AB9-A971-4B3F-864B-F3CADB1547D4}"/>
    <dgm:cxn modelId="{6C00081D-0EDE-4F71-88B5-AE7A963EB88F}" type="presOf" srcId="{2690D2E0-CE34-497B-A97E-23638DDC0CA8}" destId="{9DEB7E32-81AF-4172-8D25-34DF89C5E999}" srcOrd="0" destOrd="0" presId="urn:microsoft.com/office/officeart/2005/8/layout/default"/>
    <dgm:cxn modelId="{1E5F4AC4-854F-4FA6-93D5-2F7BAEEF64C2}" type="presOf" srcId="{3ED38FF9-EC13-42D2-9987-802A7C58F616}" destId="{588BCDFB-BDF1-4366-B7AF-301BFD82CFDA}" srcOrd="0" destOrd="0" presId="urn:microsoft.com/office/officeart/2005/8/layout/default"/>
    <dgm:cxn modelId="{6BBF58F3-612C-4E0E-AD97-FB8FCC1F3F17}" srcId="{E2A758FC-08F3-42B8-9485-2256905C4690}" destId="{3A681439-F269-4FB4-AD16-CB6D7D3B4CA0}" srcOrd="4" destOrd="0" parTransId="{1C5C5052-99CD-4DC4-865D-0A8714E6752E}" sibTransId="{9BB52AD4-2B0F-4586-8CC2-D30B68947169}"/>
    <dgm:cxn modelId="{29247154-52D5-4C9B-ACC2-483D05BFD1F4}" type="presOf" srcId="{3A681439-F269-4FB4-AD16-CB6D7D3B4CA0}" destId="{5F4E7EC6-6158-4947-A940-4B4567E7F8E9}" srcOrd="0" destOrd="0" presId="urn:microsoft.com/office/officeart/2005/8/layout/default"/>
    <dgm:cxn modelId="{FCE105A0-0BD6-428D-A6F2-0745C3842AE8}" srcId="{E2A758FC-08F3-42B8-9485-2256905C4690}" destId="{45AF49C9-3E45-4A73-ABF7-DD090AEB2D39}" srcOrd="0" destOrd="0" parTransId="{E585A801-9AB1-4478-B616-93060EAF4A1D}" sibTransId="{D35EA760-9978-4B35-9D72-ECEF97CF11FD}"/>
    <dgm:cxn modelId="{15997241-1A0B-4C28-9443-0F78BBA55722}" type="presOf" srcId="{45AF49C9-3E45-4A73-ABF7-DD090AEB2D39}" destId="{F9517DFE-B446-47B9-BF24-D37052DD1BBD}" srcOrd="0" destOrd="0" presId="urn:microsoft.com/office/officeart/2005/8/layout/default"/>
    <dgm:cxn modelId="{66DF6C7D-55C7-42BF-8713-18A069151224}" type="presOf" srcId="{E2A758FC-08F3-42B8-9485-2256905C4690}" destId="{6D94A4AA-1FC2-45F4-9384-14B20B33F22A}" srcOrd="0" destOrd="0" presId="urn:microsoft.com/office/officeart/2005/8/layout/default"/>
    <dgm:cxn modelId="{0A23E1CE-8143-4812-ABB5-FFC5A9D68145}" srcId="{E2A758FC-08F3-42B8-9485-2256905C4690}" destId="{1DAC85A3-2C90-4C3A-B44E-1F3CBF94C5EE}" srcOrd="1" destOrd="0" parTransId="{31783025-6AD1-4833-A1F6-D64AAB32541E}" sibTransId="{47894508-51A0-4231-8FA5-431FFA3E80A7}"/>
    <dgm:cxn modelId="{8DE23F55-D304-4073-8793-93791F39ECAC}" srcId="{E2A758FC-08F3-42B8-9485-2256905C4690}" destId="{2690D2E0-CE34-497B-A97E-23638DDC0CA8}" srcOrd="2" destOrd="0" parTransId="{7CEEBB39-0CD3-49D4-8700-03D4B1A19A35}" sibTransId="{1D4AECFF-C034-4DB0-B97B-0E111EB76BD0}"/>
    <dgm:cxn modelId="{ABF2810B-CE74-40E6-97F6-63CA8B85ABED}" type="presOf" srcId="{1DAC85A3-2C90-4C3A-B44E-1F3CBF94C5EE}" destId="{85A2864E-95EB-4605-A222-0B03EA149100}" srcOrd="0" destOrd="0" presId="urn:microsoft.com/office/officeart/2005/8/layout/default"/>
    <dgm:cxn modelId="{03F83365-67EC-499F-8D8F-A8A0C591F160}" type="presParOf" srcId="{6D94A4AA-1FC2-45F4-9384-14B20B33F22A}" destId="{F9517DFE-B446-47B9-BF24-D37052DD1BBD}" srcOrd="0" destOrd="0" presId="urn:microsoft.com/office/officeart/2005/8/layout/default"/>
    <dgm:cxn modelId="{1D4963B3-72E4-498B-89F4-8F9F38D76A30}" type="presParOf" srcId="{6D94A4AA-1FC2-45F4-9384-14B20B33F22A}" destId="{BC4C9B1A-6893-488D-A2F9-28568F149528}" srcOrd="1" destOrd="0" presId="urn:microsoft.com/office/officeart/2005/8/layout/default"/>
    <dgm:cxn modelId="{EE9B41A9-4F0D-4451-9EF6-4FA9E42E6687}" type="presParOf" srcId="{6D94A4AA-1FC2-45F4-9384-14B20B33F22A}" destId="{85A2864E-95EB-4605-A222-0B03EA149100}" srcOrd="2" destOrd="0" presId="urn:microsoft.com/office/officeart/2005/8/layout/default"/>
    <dgm:cxn modelId="{A4869D5A-B62D-4B69-889C-1FA4F8782295}" type="presParOf" srcId="{6D94A4AA-1FC2-45F4-9384-14B20B33F22A}" destId="{8049C652-B70E-420C-A2FB-36DE692AEEA8}" srcOrd="3" destOrd="0" presId="urn:microsoft.com/office/officeart/2005/8/layout/default"/>
    <dgm:cxn modelId="{20DEC8CD-52A2-459E-886F-90D128CD3F1E}" type="presParOf" srcId="{6D94A4AA-1FC2-45F4-9384-14B20B33F22A}" destId="{9DEB7E32-81AF-4172-8D25-34DF89C5E999}" srcOrd="4" destOrd="0" presId="urn:microsoft.com/office/officeart/2005/8/layout/default"/>
    <dgm:cxn modelId="{190C93E7-D2CE-47F3-B5D0-A04CCB2B78D5}" type="presParOf" srcId="{6D94A4AA-1FC2-45F4-9384-14B20B33F22A}" destId="{6AA8D116-CD8E-4C58-97E6-BF6DBB818854}" srcOrd="5" destOrd="0" presId="urn:microsoft.com/office/officeart/2005/8/layout/default"/>
    <dgm:cxn modelId="{4248CC1B-E823-4608-85F8-FBD37E8318A8}" type="presParOf" srcId="{6D94A4AA-1FC2-45F4-9384-14B20B33F22A}" destId="{588BCDFB-BDF1-4366-B7AF-301BFD82CFDA}" srcOrd="6" destOrd="0" presId="urn:microsoft.com/office/officeart/2005/8/layout/default"/>
    <dgm:cxn modelId="{23D8C617-04BD-4D27-831E-C54E21FBF3F4}" type="presParOf" srcId="{6D94A4AA-1FC2-45F4-9384-14B20B33F22A}" destId="{F3ADBC5C-1357-4832-A326-2A69065CFC32}" srcOrd="7" destOrd="0" presId="urn:microsoft.com/office/officeart/2005/8/layout/default"/>
    <dgm:cxn modelId="{54BDEB83-36ED-4EAD-B907-02C83C733578}" type="presParOf" srcId="{6D94A4AA-1FC2-45F4-9384-14B20B33F22A}" destId="{5F4E7EC6-6158-4947-A940-4B4567E7F8E9}" srcOrd="8" destOrd="0" presId="urn:microsoft.com/office/officeart/2005/8/layout/defaul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060E432-BD45-44A6-B2A3-833654248108}"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US"/>
        </a:p>
      </dgm:t>
    </dgm:pt>
    <dgm:pt modelId="{5C1B6520-6938-4F98-A5F4-B98195FDF582}">
      <dgm:prSet/>
      <dgm:spPr/>
      <dgm:t>
        <a:bodyPr/>
        <a:lstStyle/>
        <a:p>
          <a:r>
            <a:rPr lang="fr-FR"/>
            <a:t>Financeurs</a:t>
          </a:r>
          <a:endParaRPr lang="en-US"/>
        </a:p>
      </dgm:t>
    </dgm:pt>
    <dgm:pt modelId="{5F1E74E0-81B8-4348-9C6D-4CC698F8CF96}" type="parTrans" cxnId="{43738734-AE46-46CE-B01A-0F286AA60FA5}">
      <dgm:prSet/>
      <dgm:spPr/>
      <dgm:t>
        <a:bodyPr/>
        <a:lstStyle/>
        <a:p>
          <a:endParaRPr lang="en-US"/>
        </a:p>
      </dgm:t>
    </dgm:pt>
    <dgm:pt modelId="{2D57B944-43B2-4375-961A-066DB0BDD43F}" type="sibTrans" cxnId="{43738734-AE46-46CE-B01A-0F286AA60FA5}">
      <dgm:prSet/>
      <dgm:spPr/>
      <dgm:t>
        <a:bodyPr/>
        <a:lstStyle/>
        <a:p>
          <a:endParaRPr lang="en-US"/>
        </a:p>
      </dgm:t>
    </dgm:pt>
    <dgm:pt modelId="{80DF24AD-09FA-4EAD-9443-8AC193B27FD0}">
      <dgm:prSet/>
      <dgm:spPr/>
      <dgm:t>
        <a:bodyPr/>
        <a:lstStyle/>
        <a:p>
          <a:r>
            <a:rPr lang="fr-FR"/>
            <a:t>L’état, le ministère, la préfecture, le rectorat, la région, les communautés agglomérations, les villes</a:t>
          </a:r>
          <a:endParaRPr lang="en-US"/>
        </a:p>
      </dgm:t>
    </dgm:pt>
    <dgm:pt modelId="{679D0A65-449B-4CFC-AC7D-BA1C1F977565}" type="parTrans" cxnId="{731B1986-DEA4-4D8D-B273-C0EC34EE5DEB}">
      <dgm:prSet/>
      <dgm:spPr/>
      <dgm:t>
        <a:bodyPr/>
        <a:lstStyle/>
        <a:p>
          <a:endParaRPr lang="en-US"/>
        </a:p>
      </dgm:t>
    </dgm:pt>
    <dgm:pt modelId="{7A8040B4-5A93-4516-BF24-61C7E4C3981D}" type="sibTrans" cxnId="{731B1986-DEA4-4D8D-B273-C0EC34EE5DEB}">
      <dgm:prSet/>
      <dgm:spPr/>
      <dgm:t>
        <a:bodyPr/>
        <a:lstStyle/>
        <a:p>
          <a:endParaRPr lang="en-US"/>
        </a:p>
      </dgm:t>
    </dgm:pt>
    <dgm:pt modelId="{2FB12077-59AE-43C5-BAED-5C72BE8529B9}">
      <dgm:prSet/>
      <dgm:spPr/>
      <dgm:t>
        <a:bodyPr/>
        <a:lstStyle/>
        <a:p>
          <a:r>
            <a:rPr lang="fr-FR"/>
            <a:t>Partenaires</a:t>
          </a:r>
          <a:endParaRPr lang="en-US"/>
        </a:p>
      </dgm:t>
    </dgm:pt>
    <dgm:pt modelId="{CB86B2AA-45F8-437D-9B64-D6CBE49681B1}" type="parTrans" cxnId="{665C7E2C-0E27-4EAF-9C7C-FDD92694480B}">
      <dgm:prSet/>
      <dgm:spPr/>
      <dgm:t>
        <a:bodyPr/>
        <a:lstStyle/>
        <a:p>
          <a:endParaRPr lang="en-US"/>
        </a:p>
      </dgm:t>
    </dgm:pt>
    <dgm:pt modelId="{72517517-082F-4DA6-B993-0E47881E5B19}" type="sibTrans" cxnId="{665C7E2C-0E27-4EAF-9C7C-FDD92694480B}">
      <dgm:prSet/>
      <dgm:spPr/>
      <dgm:t>
        <a:bodyPr/>
        <a:lstStyle/>
        <a:p>
          <a:endParaRPr lang="en-US"/>
        </a:p>
      </dgm:t>
    </dgm:pt>
    <dgm:pt modelId="{CCECE2E9-456F-4419-AA84-715397C50EF0}">
      <dgm:prSet/>
      <dgm:spPr/>
      <dgm:t>
        <a:bodyPr/>
        <a:lstStyle/>
        <a:p>
          <a:r>
            <a:rPr lang="fr-FR"/>
            <a:t>Les branches professionnelles, l’Association Régionale de l'Industrie Automobile (ARIA), l’Association des Industries Ferroviaires hdf (AIF), Chambre de Commerce, CFA FORMASUP, les entreprises au sens large (Alternance, FC, Stage Emploi).</a:t>
          </a:r>
          <a:endParaRPr lang="en-US"/>
        </a:p>
      </dgm:t>
    </dgm:pt>
    <dgm:pt modelId="{110637FC-8ABC-466C-B388-4F6ED599F1D4}" type="parTrans" cxnId="{BE6F0070-189C-4F9B-A824-7C8A82D243A5}">
      <dgm:prSet/>
      <dgm:spPr/>
      <dgm:t>
        <a:bodyPr/>
        <a:lstStyle/>
        <a:p>
          <a:endParaRPr lang="en-US"/>
        </a:p>
      </dgm:t>
    </dgm:pt>
    <dgm:pt modelId="{6ADD1204-D207-42A8-BEBA-D968F25581E0}" type="sibTrans" cxnId="{BE6F0070-189C-4F9B-A824-7C8A82D243A5}">
      <dgm:prSet/>
      <dgm:spPr/>
      <dgm:t>
        <a:bodyPr/>
        <a:lstStyle/>
        <a:p>
          <a:endParaRPr lang="en-US"/>
        </a:p>
      </dgm:t>
    </dgm:pt>
    <dgm:pt modelId="{09B954FD-6F73-4B14-888E-3435650C2220}">
      <dgm:prSet/>
      <dgm:spPr/>
      <dgm:t>
        <a:bodyPr/>
        <a:lstStyle/>
        <a:p>
          <a:r>
            <a:rPr lang="fr-FR"/>
            <a:t>Bénéficiaires</a:t>
          </a:r>
          <a:endParaRPr lang="en-US"/>
        </a:p>
      </dgm:t>
    </dgm:pt>
    <dgm:pt modelId="{A74BC931-1507-4172-B88E-21DEF4E12E57}" type="parTrans" cxnId="{C23E8D2E-AD02-495F-A826-7AE54686FCB6}">
      <dgm:prSet/>
      <dgm:spPr/>
      <dgm:t>
        <a:bodyPr/>
        <a:lstStyle/>
        <a:p>
          <a:endParaRPr lang="en-US"/>
        </a:p>
      </dgm:t>
    </dgm:pt>
    <dgm:pt modelId="{6677636D-60A3-47E1-98DA-13EE9C3D6A42}" type="sibTrans" cxnId="{C23E8D2E-AD02-495F-A826-7AE54686FCB6}">
      <dgm:prSet/>
      <dgm:spPr/>
      <dgm:t>
        <a:bodyPr/>
        <a:lstStyle/>
        <a:p>
          <a:endParaRPr lang="en-US"/>
        </a:p>
      </dgm:t>
    </dgm:pt>
    <dgm:pt modelId="{981E4BA8-D40D-4E0E-863B-61F1D5981D6F}">
      <dgm:prSet/>
      <dgm:spPr/>
      <dgm:t>
        <a:bodyPr/>
        <a:lstStyle/>
        <a:p>
          <a:r>
            <a:rPr lang="fr-FR" dirty="0"/>
            <a:t>Les entreprises et les étudiants (Conseils de perfectionnement), Insertion des étudiants (LP : 65% Emploi - 32% : Etudes / M : 91% - 6% Rech Emploi – 3% : études)</a:t>
          </a:r>
          <a:endParaRPr lang="en-US" dirty="0"/>
        </a:p>
      </dgm:t>
    </dgm:pt>
    <dgm:pt modelId="{9F3394F4-AB34-4D81-A039-3F9DFAE50D3C}" type="parTrans" cxnId="{3627B6F5-0912-4805-9D78-EA30B5774DC9}">
      <dgm:prSet/>
      <dgm:spPr/>
      <dgm:t>
        <a:bodyPr/>
        <a:lstStyle/>
        <a:p>
          <a:endParaRPr lang="en-US"/>
        </a:p>
      </dgm:t>
    </dgm:pt>
    <dgm:pt modelId="{EF627E59-709E-4805-B531-81C538B2D009}" type="sibTrans" cxnId="{3627B6F5-0912-4805-9D78-EA30B5774DC9}">
      <dgm:prSet/>
      <dgm:spPr/>
      <dgm:t>
        <a:bodyPr/>
        <a:lstStyle/>
        <a:p>
          <a:endParaRPr lang="en-US"/>
        </a:p>
      </dgm:t>
    </dgm:pt>
    <dgm:pt modelId="{3FB94E3E-1488-2449-B729-64D7A8C3FD9B}" type="pres">
      <dgm:prSet presAssocID="{9060E432-BD45-44A6-B2A3-833654248108}" presName="Name0" presStyleCnt="0">
        <dgm:presLayoutVars>
          <dgm:dir/>
          <dgm:animLvl val="lvl"/>
          <dgm:resizeHandles val="exact"/>
        </dgm:presLayoutVars>
      </dgm:prSet>
      <dgm:spPr/>
      <dgm:t>
        <a:bodyPr/>
        <a:lstStyle/>
        <a:p>
          <a:endParaRPr lang="fr-FR"/>
        </a:p>
      </dgm:t>
    </dgm:pt>
    <dgm:pt modelId="{E28C1172-5A45-6445-BDA0-BB9067E51E11}" type="pres">
      <dgm:prSet presAssocID="{5C1B6520-6938-4F98-A5F4-B98195FDF582}" presName="composite" presStyleCnt="0"/>
      <dgm:spPr/>
    </dgm:pt>
    <dgm:pt modelId="{0D09FED1-F89E-C247-BE87-E6E8ECBC1857}" type="pres">
      <dgm:prSet presAssocID="{5C1B6520-6938-4F98-A5F4-B98195FDF582}" presName="parTx" presStyleLbl="alignNode1" presStyleIdx="0" presStyleCnt="3">
        <dgm:presLayoutVars>
          <dgm:chMax val="0"/>
          <dgm:chPref val="0"/>
          <dgm:bulletEnabled val="1"/>
        </dgm:presLayoutVars>
      </dgm:prSet>
      <dgm:spPr/>
      <dgm:t>
        <a:bodyPr/>
        <a:lstStyle/>
        <a:p>
          <a:endParaRPr lang="fr-FR"/>
        </a:p>
      </dgm:t>
    </dgm:pt>
    <dgm:pt modelId="{45ED05D5-A415-9F4E-A5CB-1B5D001D3782}" type="pres">
      <dgm:prSet presAssocID="{5C1B6520-6938-4F98-A5F4-B98195FDF582}" presName="desTx" presStyleLbl="alignAccFollowNode1" presStyleIdx="0" presStyleCnt="3">
        <dgm:presLayoutVars>
          <dgm:bulletEnabled val="1"/>
        </dgm:presLayoutVars>
      </dgm:prSet>
      <dgm:spPr/>
      <dgm:t>
        <a:bodyPr/>
        <a:lstStyle/>
        <a:p>
          <a:endParaRPr lang="fr-FR"/>
        </a:p>
      </dgm:t>
    </dgm:pt>
    <dgm:pt modelId="{7090B075-DE15-F146-B1DD-187BD885EC18}" type="pres">
      <dgm:prSet presAssocID="{2D57B944-43B2-4375-961A-066DB0BDD43F}" presName="space" presStyleCnt="0"/>
      <dgm:spPr/>
    </dgm:pt>
    <dgm:pt modelId="{415E98F9-6D31-1342-911B-64CC03A775FA}" type="pres">
      <dgm:prSet presAssocID="{2FB12077-59AE-43C5-BAED-5C72BE8529B9}" presName="composite" presStyleCnt="0"/>
      <dgm:spPr/>
    </dgm:pt>
    <dgm:pt modelId="{4869F2A7-F64E-4F46-A570-1AE477967FA1}" type="pres">
      <dgm:prSet presAssocID="{2FB12077-59AE-43C5-BAED-5C72BE8529B9}" presName="parTx" presStyleLbl="alignNode1" presStyleIdx="1" presStyleCnt="3">
        <dgm:presLayoutVars>
          <dgm:chMax val="0"/>
          <dgm:chPref val="0"/>
          <dgm:bulletEnabled val="1"/>
        </dgm:presLayoutVars>
      </dgm:prSet>
      <dgm:spPr/>
      <dgm:t>
        <a:bodyPr/>
        <a:lstStyle/>
        <a:p>
          <a:endParaRPr lang="fr-FR"/>
        </a:p>
      </dgm:t>
    </dgm:pt>
    <dgm:pt modelId="{1333ECBA-1814-2A4C-9AD6-6A54FE30D081}" type="pres">
      <dgm:prSet presAssocID="{2FB12077-59AE-43C5-BAED-5C72BE8529B9}" presName="desTx" presStyleLbl="alignAccFollowNode1" presStyleIdx="1" presStyleCnt="3">
        <dgm:presLayoutVars>
          <dgm:bulletEnabled val="1"/>
        </dgm:presLayoutVars>
      </dgm:prSet>
      <dgm:spPr/>
      <dgm:t>
        <a:bodyPr/>
        <a:lstStyle/>
        <a:p>
          <a:endParaRPr lang="fr-FR"/>
        </a:p>
      </dgm:t>
    </dgm:pt>
    <dgm:pt modelId="{46785841-13F5-B843-88BC-4028534E38AC}" type="pres">
      <dgm:prSet presAssocID="{72517517-082F-4DA6-B993-0E47881E5B19}" presName="space" presStyleCnt="0"/>
      <dgm:spPr/>
    </dgm:pt>
    <dgm:pt modelId="{F874D9EA-0BA8-974F-87C8-569914056E45}" type="pres">
      <dgm:prSet presAssocID="{09B954FD-6F73-4B14-888E-3435650C2220}" presName="composite" presStyleCnt="0"/>
      <dgm:spPr/>
    </dgm:pt>
    <dgm:pt modelId="{53C6F0AF-C131-4B4F-9D3F-366DA5E283B5}" type="pres">
      <dgm:prSet presAssocID="{09B954FD-6F73-4B14-888E-3435650C2220}" presName="parTx" presStyleLbl="alignNode1" presStyleIdx="2" presStyleCnt="3">
        <dgm:presLayoutVars>
          <dgm:chMax val="0"/>
          <dgm:chPref val="0"/>
          <dgm:bulletEnabled val="1"/>
        </dgm:presLayoutVars>
      </dgm:prSet>
      <dgm:spPr/>
      <dgm:t>
        <a:bodyPr/>
        <a:lstStyle/>
        <a:p>
          <a:endParaRPr lang="fr-FR"/>
        </a:p>
      </dgm:t>
    </dgm:pt>
    <dgm:pt modelId="{4B076102-E362-DA47-9243-AF741EBCC54E}" type="pres">
      <dgm:prSet presAssocID="{09B954FD-6F73-4B14-888E-3435650C2220}" presName="desTx" presStyleLbl="alignAccFollowNode1" presStyleIdx="2" presStyleCnt="3">
        <dgm:presLayoutVars>
          <dgm:bulletEnabled val="1"/>
        </dgm:presLayoutVars>
      </dgm:prSet>
      <dgm:spPr/>
      <dgm:t>
        <a:bodyPr/>
        <a:lstStyle/>
        <a:p>
          <a:endParaRPr lang="fr-FR"/>
        </a:p>
      </dgm:t>
    </dgm:pt>
  </dgm:ptLst>
  <dgm:cxnLst>
    <dgm:cxn modelId="{731B1986-DEA4-4D8D-B273-C0EC34EE5DEB}" srcId="{5C1B6520-6938-4F98-A5F4-B98195FDF582}" destId="{80DF24AD-09FA-4EAD-9443-8AC193B27FD0}" srcOrd="0" destOrd="0" parTransId="{679D0A65-449B-4CFC-AC7D-BA1C1F977565}" sibTransId="{7A8040B4-5A93-4516-BF24-61C7E4C3981D}"/>
    <dgm:cxn modelId="{3C6CF69F-C887-2F48-9B59-618357FFC387}" type="presOf" srcId="{CCECE2E9-456F-4419-AA84-715397C50EF0}" destId="{1333ECBA-1814-2A4C-9AD6-6A54FE30D081}" srcOrd="0" destOrd="0" presId="urn:microsoft.com/office/officeart/2005/8/layout/hList1"/>
    <dgm:cxn modelId="{43738734-AE46-46CE-B01A-0F286AA60FA5}" srcId="{9060E432-BD45-44A6-B2A3-833654248108}" destId="{5C1B6520-6938-4F98-A5F4-B98195FDF582}" srcOrd="0" destOrd="0" parTransId="{5F1E74E0-81B8-4348-9C6D-4CC698F8CF96}" sibTransId="{2D57B944-43B2-4375-961A-066DB0BDD43F}"/>
    <dgm:cxn modelId="{C23E8D2E-AD02-495F-A826-7AE54686FCB6}" srcId="{9060E432-BD45-44A6-B2A3-833654248108}" destId="{09B954FD-6F73-4B14-888E-3435650C2220}" srcOrd="2" destOrd="0" parTransId="{A74BC931-1507-4172-B88E-21DEF4E12E57}" sibTransId="{6677636D-60A3-47E1-98DA-13EE9C3D6A42}"/>
    <dgm:cxn modelId="{58F6C52A-B420-0043-9E02-B7FB5C96CA36}" type="presOf" srcId="{981E4BA8-D40D-4E0E-863B-61F1D5981D6F}" destId="{4B076102-E362-DA47-9243-AF741EBCC54E}" srcOrd="0" destOrd="0" presId="urn:microsoft.com/office/officeart/2005/8/layout/hList1"/>
    <dgm:cxn modelId="{AD506C35-A48F-E748-B778-0AD81CF137D6}" type="presOf" srcId="{80DF24AD-09FA-4EAD-9443-8AC193B27FD0}" destId="{45ED05D5-A415-9F4E-A5CB-1B5D001D3782}" srcOrd="0" destOrd="0" presId="urn:microsoft.com/office/officeart/2005/8/layout/hList1"/>
    <dgm:cxn modelId="{BE6F0070-189C-4F9B-A824-7C8A82D243A5}" srcId="{2FB12077-59AE-43C5-BAED-5C72BE8529B9}" destId="{CCECE2E9-456F-4419-AA84-715397C50EF0}" srcOrd="0" destOrd="0" parTransId="{110637FC-8ABC-466C-B388-4F6ED599F1D4}" sibTransId="{6ADD1204-D207-42A8-BEBA-D968F25581E0}"/>
    <dgm:cxn modelId="{B154BD98-89E0-164A-9021-C3C0CF256C5F}" type="presOf" srcId="{2FB12077-59AE-43C5-BAED-5C72BE8529B9}" destId="{4869F2A7-F64E-4F46-A570-1AE477967FA1}" srcOrd="0" destOrd="0" presId="urn:microsoft.com/office/officeart/2005/8/layout/hList1"/>
    <dgm:cxn modelId="{899F1DCC-6B5A-C548-B260-6D8A95B16AFD}" type="presOf" srcId="{5C1B6520-6938-4F98-A5F4-B98195FDF582}" destId="{0D09FED1-F89E-C247-BE87-E6E8ECBC1857}" srcOrd="0" destOrd="0" presId="urn:microsoft.com/office/officeart/2005/8/layout/hList1"/>
    <dgm:cxn modelId="{665C7E2C-0E27-4EAF-9C7C-FDD92694480B}" srcId="{9060E432-BD45-44A6-B2A3-833654248108}" destId="{2FB12077-59AE-43C5-BAED-5C72BE8529B9}" srcOrd="1" destOrd="0" parTransId="{CB86B2AA-45F8-437D-9B64-D6CBE49681B1}" sibTransId="{72517517-082F-4DA6-B993-0E47881E5B19}"/>
    <dgm:cxn modelId="{44EC202B-7CF7-0C4C-BBBB-513F3EA765DA}" type="presOf" srcId="{9060E432-BD45-44A6-B2A3-833654248108}" destId="{3FB94E3E-1488-2449-B729-64D7A8C3FD9B}" srcOrd="0" destOrd="0" presId="urn:microsoft.com/office/officeart/2005/8/layout/hList1"/>
    <dgm:cxn modelId="{3627B6F5-0912-4805-9D78-EA30B5774DC9}" srcId="{09B954FD-6F73-4B14-888E-3435650C2220}" destId="{981E4BA8-D40D-4E0E-863B-61F1D5981D6F}" srcOrd="0" destOrd="0" parTransId="{9F3394F4-AB34-4D81-A039-3F9DFAE50D3C}" sibTransId="{EF627E59-709E-4805-B531-81C538B2D009}"/>
    <dgm:cxn modelId="{F386D13B-D17A-0545-AC1E-8578B49347E2}" type="presOf" srcId="{09B954FD-6F73-4B14-888E-3435650C2220}" destId="{53C6F0AF-C131-4B4F-9D3F-366DA5E283B5}" srcOrd="0" destOrd="0" presId="urn:microsoft.com/office/officeart/2005/8/layout/hList1"/>
    <dgm:cxn modelId="{9A602ACF-C0C3-7144-9DF5-CD38FF9FFEFA}" type="presParOf" srcId="{3FB94E3E-1488-2449-B729-64D7A8C3FD9B}" destId="{E28C1172-5A45-6445-BDA0-BB9067E51E11}" srcOrd="0" destOrd="0" presId="urn:microsoft.com/office/officeart/2005/8/layout/hList1"/>
    <dgm:cxn modelId="{E8B31D9C-652B-CE4C-AEC2-2B23C3881C24}" type="presParOf" srcId="{E28C1172-5A45-6445-BDA0-BB9067E51E11}" destId="{0D09FED1-F89E-C247-BE87-E6E8ECBC1857}" srcOrd="0" destOrd="0" presId="urn:microsoft.com/office/officeart/2005/8/layout/hList1"/>
    <dgm:cxn modelId="{2DABBF8C-FFB3-FF4E-AD84-A5A1A12CF14E}" type="presParOf" srcId="{E28C1172-5A45-6445-BDA0-BB9067E51E11}" destId="{45ED05D5-A415-9F4E-A5CB-1B5D001D3782}" srcOrd="1" destOrd="0" presId="urn:microsoft.com/office/officeart/2005/8/layout/hList1"/>
    <dgm:cxn modelId="{D7D8DBFA-0D8A-7B40-B20A-E9B67FC9D098}" type="presParOf" srcId="{3FB94E3E-1488-2449-B729-64D7A8C3FD9B}" destId="{7090B075-DE15-F146-B1DD-187BD885EC18}" srcOrd="1" destOrd="0" presId="urn:microsoft.com/office/officeart/2005/8/layout/hList1"/>
    <dgm:cxn modelId="{532CEB64-86A9-E343-BED3-42D2F0621E0E}" type="presParOf" srcId="{3FB94E3E-1488-2449-B729-64D7A8C3FD9B}" destId="{415E98F9-6D31-1342-911B-64CC03A775FA}" srcOrd="2" destOrd="0" presId="urn:microsoft.com/office/officeart/2005/8/layout/hList1"/>
    <dgm:cxn modelId="{66635514-2AD3-DB42-9A19-A759974C8044}" type="presParOf" srcId="{415E98F9-6D31-1342-911B-64CC03A775FA}" destId="{4869F2A7-F64E-4F46-A570-1AE477967FA1}" srcOrd="0" destOrd="0" presId="urn:microsoft.com/office/officeart/2005/8/layout/hList1"/>
    <dgm:cxn modelId="{A253449E-E8D6-EC45-A3A5-E29B989D1177}" type="presParOf" srcId="{415E98F9-6D31-1342-911B-64CC03A775FA}" destId="{1333ECBA-1814-2A4C-9AD6-6A54FE30D081}" srcOrd="1" destOrd="0" presId="urn:microsoft.com/office/officeart/2005/8/layout/hList1"/>
    <dgm:cxn modelId="{2CC3999E-8918-084A-B377-25AA9E17AE29}" type="presParOf" srcId="{3FB94E3E-1488-2449-B729-64D7A8C3FD9B}" destId="{46785841-13F5-B843-88BC-4028534E38AC}" srcOrd="3" destOrd="0" presId="urn:microsoft.com/office/officeart/2005/8/layout/hList1"/>
    <dgm:cxn modelId="{AA4368A5-E157-B144-979A-256F42BF7021}" type="presParOf" srcId="{3FB94E3E-1488-2449-B729-64D7A8C3FD9B}" destId="{F874D9EA-0BA8-974F-87C8-569914056E45}" srcOrd="4" destOrd="0" presId="urn:microsoft.com/office/officeart/2005/8/layout/hList1"/>
    <dgm:cxn modelId="{ABFC364A-0B05-E946-BA84-E480CE9D516A}" type="presParOf" srcId="{F874D9EA-0BA8-974F-87C8-569914056E45}" destId="{53C6F0AF-C131-4B4F-9D3F-366DA5E283B5}" srcOrd="0" destOrd="0" presId="urn:microsoft.com/office/officeart/2005/8/layout/hList1"/>
    <dgm:cxn modelId="{E960FA4A-7EB4-0943-8CBA-DCEFCB668A8A}" type="presParOf" srcId="{F874D9EA-0BA8-974F-87C8-569914056E45}" destId="{4B076102-E362-DA47-9243-AF741EBCC54E}"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03A6650-72E7-4954-A2B9-6D9F8BDAF9EE}" type="doc">
      <dgm:prSet loTypeId="urn:microsoft.com/office/officeart/2008/layout/VerticalCurvedList" loCatId="list" qsTypeId="urn:microsoft.com/office/officeart/2005/8/quickstyle/simple2" qsCatId="simple" csTypeId="urn:microsoft.com/office/officeart/2005/8/colors/accent2_1" csCatId="accent2" phldr="1"/>
      <dgm:spPr/>
      <dgm:t>
        <a:bodyPr/>
        <a:lstStyle/>
        <a:p>
          <a:endParaRPr lang="fr-FR"/>
        </a:p>
      </dgm:t>
    </dgm:pt>
    <dgm:pt modelId="{1DE54F75-97D8-4D77-BBE7-08E9975B90BA}">
      <dgm:prSet phldrT="[Texte]" custT="1"/>
      <dgm:spPr>
        <a:solidFill>
          <a:srgbClr val="002060"/>
        </a:solidFill>
      </dgm:spPr>
      <dgm:t>
        <a:bodyPr/>
        <a:lstStyle/>
        <a:p>
          <a:r>
            <a:rPr lang="fr-FR" sz="1600" b="1" dirty="0">
              <a:solidFill>
                <a:schemeClr val="bg1"/>
              </a:solidFill>
            </a:rPr>
            <a:t>Comment se pense l’anticipation de la formation à l’échelle territoriale ? Avec qui ? Avec quoi ?  </a:t>
          </a:r>
        </a:p>
      </dgm:t>
    </dgm:pt>
    <dgm:pt modelId="{4E97C94E-38E6-4FF7-90A0-DA03B317D3C0}" type="parTrans" cxnId="{54977A0A-7A9D-45F2-8425-0AED38CDCAC7}">
      <dgm:prSet/>
      <dgm:spPr/>
      <dgm:t>
        <a:bodyPr/>
        <a:lstStyle/>
        <a:p>
          <a:endParaRPr lang="fr-FR" sz="2000"/>
        </a:p>
      </dgm:t>
    </dgm:pt>
    <dgm:pt modelId="{78497257-505A-4C7E-9ABC-3144EDAB74C5}" type="sibTrans" cxnId="{54977A0A-7A9D-45F2-8425-0AED38CDCAC7}">
      <dgm:prSet/>
      <dgm:spPr/>
      <dgm:t>
        <a:bodyPr/>
        <a:lstStyle/>
        <a:p>
          <a:endParaRPr lang="fr-FR" sz="2000"/>
        </a:p>
      </dgm:t>
    </dgm:pt>
    <dgm:pt modelId="{52DE9B39-8ECA-4990-87B7-8924F4C4E135}">
      <dgm:prSet custT="1"/>
      <dgm:spPr>
        <a:solidFill>
          <a:srgbClr val="002060"/>
        </a:solidFill>
      </dgm:spPr>
      <dgm:t>
        <a:bodyPr/>
        <a:lstStyle/>
        <a:p>
          <a:r>
            <a:rPr lang="fr-FR" sz="1600" b="1" dirty="0">
              <a:solidFill>
                <a:schemeClr val="bg1"/>
              </a:solidFill>
            </a:rPr>
            <a:t>Comment se structure et s’organise la concertation avec les acteurs territoriaux  (interne/externe) ?</a:t>
          </a:r>
        </a:p>
      </dgm:t>
    </dgm:pt>
    <dgm:pt modelId="{963D88EF-E7C0-4D8F-B17C-B1BCB65D66C0}" type="parTrans" cxnId="{A2546873-5522-46FF-8F0D-FAEEAE6B08E0}">
      <dgm:prSet/>
      <dgm:spPr/>
      <dgm:t>
        <a:bodyPr/>
        <a:lstStyle/>
        <a:p>
          <a:endParaRPr lang="fr-FR" sz="2000"/>
        </a:p>
      </dgm:t>
    </dgm:pt>
    <dgm:pt modelId="{51DD8683-F224-42B0-8A49-80CEC016A50C}" type="sibTrans" cxnId="{A2546873-5522-46FF-8F0D-FAEEAE6B08E0}">
      <dgm:prSet/>
      <dgm:spPr/>
      <dgm:t>
        <a:bodyPr/>
        <a:lstStyle/>
        <a:p>
          <a:endParaRPr lang="fr-FR" sz="2000"/>
        </a:p>
      </dgm:t>
    </dgm:pt>
    <dgm:pt modelId="{78E16050-C100-440F-8AC1-8978B61DE103}">
      <dgm:prSet custT="1"/>
      <dgm:spPr>
        <a:solidFill>
          <a:srgbClr val="002060"/>
        </a:solidFill>
      </dgm:spPr>
      <dgm:t>
        <a:bodyPr/>
        <a:lstStyle/>
        <a:p>
          <a:r>
            <a:rPr lang="fr-FR" sz="1400" i="1" dirty="0">
              <a:solidFill>
                <a:schemeClr val="bg1"/>
              </a:solidFill>
            </a:rPr>
            <a:t>(Méthodes et directions opérationnelles)</a:t>
          </a:r>
        </a:p>
      </dgm:t>
    </dgm:pt>
    <dgm:pt modelId="{7BDC2938-C153-4A38-908B-C7344FEE85CC}" type="parTrans" cxnId="{1A3F893B-B2C9-4A29-BE0F-8C8CF822433A}">
      <dgm:prSet/>
      <dgm:spPr/>
      <dgm:t>
        <a:bodyPr/>
        <a:lstStyle/>
        <a:p>
          <a:endParaRPr lang="fr-FR" sz="2000"/>
        </a:p>
      </dgm:t>
    </dgm:pt>
    <dgm:pt modelId="{F35E9777-796B-4D04-A83A-DF149CEE2F63}" type="sibTrans" cxnId="{1A3F893B-B2C9-4A29-BE0F-8C8CF822433A}">
      <dgm:prSet/>
      <dgm:spPr/>
      <dgm:t>
        <a:bodyPr/>
        <a:lstStyle/>
        <a:p>
          <a:endParaRPr lang="fr-FR" sz="2000"/>
        </a:p>
      </dgm:t>
    </dgm:pt>
    <dgm:pt modelId="{24E28746-176B-4DCB-931D-F20A7D1512B3}">
      <dgm:prSet custT="1"/>
      <dgm:spPr>
        <a:solidFill>
          <a:srgbClr val="002060"/>
        </a:solidFill>
      </dgm:spPr>
      <dgm:t>
        <a:bodyPr/>
        <a:lstStyle/>
        <a:p>
          <a:r>
            <a:rPr lang="fr-FR" sz="1600" b="1" dirty="0">
              <a:solidFill>
                <a:schemeClr val="bg1"/>
              </a:solidFill>
            </a:rPr>
            <a:t>Comment s’observe les effets des politiques, stratégies et méthodes mises en place auprès des bénéficiaires/usagers (industries, laboratoires, citoyens, étudiants, collectivités) ?</a:t>
          </a:r>
        </a:p>
      </dgm:t>
    </dgm:pt>
    <dgm:pt modelId="{00A09C91-08A9-4353-91CA-1D4D581130B0}" type="parTrans" cxnId="{C9508BAE-29E2-45F1-B403-C11837745D93}">
      <dgm:prSet/>
      <dgm:spPr/>
      <dgm:t>
        <a:bodyPr/>
        <a:lstStyle/>
        <a:p>
          <a:endParaRPr lang="fr-FR" sz="2000"/>
        </a:p>
      </dgm:t>
    </dgm:pt>
    <dgm:pt modelId="{592D119F-4D31-4AC2-BF75-F2191A9033E5}" type="sibTrans" cxnId="{C9508BAE-29E2-45F1-B403-C11837745D93}">
      <dgm:prSet/>
      <dgm:spPr/>
      <dgm:t>
        <a:bodyPr/>
        <a:lstStyle/>
        <a:p>
          <a:endParaRPr lang="fr-FR" sz="2000"/>
        </a:p>
      </dgm:t>
    </dgm:pt>
    <dgm:pt modelId="{7A484378-4DDC-4A75-A214-C128E088AD99}">
      <dgm:prSet custT="1"/>
      <dgm:spPr>
        <a:solidFill>
          <a:srgbClr val="002060"/>
        </a:solidFill>
      </dgm:spPr>
      <dgm:t>
        <a:bodyPr/>
        <a:lstStyle/>
        <a:p>
          <a:r>
            <a:rPr lang="fr-FR" sz="1400" i="1" dirty="0">
              <a:solidFill>
                <a:schemeClr val="bg1"/>
              </a:solidFill>
            </a:rPr>
            <a:t>(Evaluation, itérations, développement continu)</a:t>
          </a:r>
        </a:p>
      </dgm:t>
    </dgm:pt>
    <dgm:pt modelId="{4510F20A-52DE-4B60-B1B9-E22EB65968A2}" type="parTrans" cxnId="{BBA97330-0895-424C-B543-3860A68CB2B5}">
      <dgm:prSet/>
      <dgm:spPr/>
      <dgm:t>
        <a:bodyPr/>
        <a:lstStyle/>
        <a:p>
          <a:endParaRPr lang="fr-FR" sz="2000"/>
        </a:p>
      </dgm:t>
    </dgm:pt>
    <dgm:pt modelId="{857B90FA-2762-4517-91CC-0A46FF132EF4}" type="sibTrans" cxnId="{BBA97330-0895-424C-B543-3860A68CB2B5}">
      <dgm:prSet/>
      <dgm:spPr/>
      <dgm:t>
        <a:bodyPr/>
        <a:lstStyle/>
        <a:p>
          <a:endParaRPr lang="fr-FR" sz="2000"/>
        </a:p>
      </dgm:t>
    </dgm:pt>
    <dgm:pt modelId="{2FF3C0EE-64F3-4A32-8631-78BD63E13B66}">
      <dgm:prSet custT="1"/>
      <dgm:spPr>
        <a:solidFill>
          <a:srgbClr val="002060"/>
        </a:solidFill>
      </dgm:spPr>
      <dgm:t>
        <a:bodyPr/>
        <a:lstStyle/>
        <a:p>
          <a:r>
            <a:rPr lang="fr-FR" sz="3200" b="1" dirty="0">
              <a:solidFill>
                <a:schemeClr val="bg1"/>
              </a:solidFill>
            </a:rPr>
            <a:t>La Formation… mais pas que ?</a:t>
          </a:r>
        </a:p>
      </dgm:t>
    </dgm:pt>
    <dgm:pt modelId="{AA3231BD-DDD3-4020-BF9C-1E74F6DC694E}" type="parTrans" cxnId="{EAAF7002-FA38-4E9F-A02B-F2D050A9C81E}">
      <dgm:prSet/>
      <dgm:spPr/>
      <dgm:t>
        <a:bodyPr/>
        <a:lstStyle/>
        <a:p>
          <a:endParaRPr lang="fr-FR" sz="2000"/>
        </a:p>
      </dgm:t>
    </dgm:pt>
    <dgm:pt modelId="{6E397365-48CE-4C8E-AA62-DD21F5843D99}" type="sibTrans" cxnId="{EAAF7002-FA38-4E9F-A02B-F2D050A9C81E}">
      <dgm:prSet/>
      <dgm:spPr/>
      <dgm:t>
        <a:bodyPr/>
        <a:lstStyle/>
        <a:p>
          <a:endParaRPr lang="fr-FR" sz="2000"/>
        </a:p>
      </dgm:t>
    </dgm:pt>
    <dgm:pt modelId="{C22D66B0-C518-4D2E-9371-7380E88A33CB}">
      <dgm:prSet custT="1"/>
      <dgm:spPr>
        <a:solidFill>
          <a:srgbClr val="002060"/>
        </a:solidFill>
      </dgm:spPr>
      <dgm:t>
        <a:bodyPr/>
        <a:lstStyle/>
        <a:p>
          <a:r>
            <a:rPr lang="fr-FR" sz="2800" i="1" dirty="0">
              <a:solidFill>
                <a:schemeClr val="bg1"/>
              </a:solidFill>
            </a:rPr>
            <a:t>(Articulation avec la Recherche, L’innovation, la vie de campus, etc.)</a:t>
          </a:r>
        </a:p>
      </dgm:t>
    </dgm:pt>
    <dgm:pt modelId="{552FF6F2-FAD4-4FE9-92B6-0D9CC9ADC57B}" type="parTrans" cxnId="{FD746E62-F511-4BDA-BFC6-CFF4D6D4B187}">
      <dgm:prSet/>
      <dgm:spPr/>
      <dgm:t>
        <a:bodyPr/>
        <a:lstStyle/>
        <a:p>
          <a:endParaRPr lang="fr-FR" sz="2000"/>
        </a:p>
      </dgm:t>
    </dgm:pt>
    <dgm:pt modelId="{E2FADF0E-A8D5-41C4-AEA0-7206D48BD031}" type="sibTrans" cxnId="{FD746E62-F511-4BDA-BFC6-CFF4D6D4B187}">
      <dgm:prSet/>
      <dgm:spPr/>
      <dgm:t>
        <a:bodyPr/>
        <a:lstStyle/>
        <a:p>
          <a:endParaRPr lang="fr-FR" sz="2000"/>
        </a:p>
      </dgm:t>
    </dgm:pt>
    <dgm:pt modelId="{9C104229-1E5F-45B4-BE15-0D624F673D48}">
      <dgm:prSet phldrT="[Texte]" custT="1"/>
      <dgm:spPr>
        <a:solidFill>
          <a:srgbClr val="002060"/>
        </a:solidFill>
      </dgm:spPr>
      <dgm:t>
        <a:bodyPr/>
        <a:lstStyle/>
        <a:p>
          <a:r>
            <a:rPr lang="fr-FR" sz="1400">
              <a:solidFill>
                <a:schemeClr val="bg1"/>
              </a:solidFill>
            </a:rPr>
            <a:t>(</a:t>
          </a:r>
          <a:r>
            <a:rPr lang="fr-FR" sz="1400" i="1" dirty="0">
              <a:solidFill>
                <a:schemeClr val="bg1"/>
              </a:solidFill>
            </a:rPr>
            <a:t>Politique et stratégique)</a:t>
          </a:r>
          <a:endParaRPr lang="fr-FR" sz="1400" dirty="0">
            <a:solidFill>
              <a:schemeClr val="bg1"/>
            </a:solidFill>
          </a:endParaRPr>
        </a:p>
      </dgm:t>
    </dgm:pt>
    <dgm:pt modelId="{A6A5A7B4-FA7E-4DD6-9C0E-11BBB85D7F75}" type="parTrans" cxnId="{FB2FB995-1752-481C-A1B6-85D256DDC75A}">
      <dgm:prSet/>
      <dgm:spPr/>
      <dgm:t>
        <a:bodyPr/>
        <a:lstStyle/>
        <a:p>
          <a:endParaRPr lang="fr-FR" sz="2000"/>
        </a:p>
      </dgm:t>
    </dgm:pt>
    <dgm:pt modelId="{9243E1A7-8C43-49D2-AC5D-81209C0547E7}" type="sibTrans" cxnId="{FB2FB995-1752-481C-A1B6-85D256DDC75A}">
      <dgm:prSet/>
      <dgm:spPr/>
      <dgm:t>
        <a:bodyPr/>
        <a:lstStyle/>
        <a:p>
          <a:endParaRPr lang="fr-FR" sz="2000"/>
        </a:p>
      </dgm:t>
    </dgm:pt>
    <dgm:pt modelId="{9903E174-90D1-49EC-9827-8BD536A3DAC2}" type="pres">
      <dgm:prSet presAssocID="{F03A6650-72E7-4954-A2B9-6D9F8BDAF9EE}" presName="Name0" presStyleCnt="0">
        <dgm:presLayoutVars>
          <dgm:chMax val="7"/>
          <dgm:chPref val="7"/>
          <dgm:dir/>
        </dgm:presLayoutVars>
      </dgm:prSet>
      <dgm:spPr/>
      <dgm:t>
        <a:bodyPr/>
        <a:lstStyle/>
        <a:p>
          <a:endParaRPr lang="fr-FR"/>
        </a:p>
      </dgm:t>
    </dgm:pt>
    <dgm:pt modelId="{B1ED6FE7-30A7-4FAC-88A3-9349881AEA7D}" type="pres">
      <dgm:prSet presAssocID="{F03A6650-72E7-4954-A2B9-6D9F8BDAF9EE}" presName="Name1" presStyleCnt="0"/>
      <dgm:spPr/>
    </dgm:pt>
    <dgm:pt modelId="{E5738465-4724-44B4-A2F8-8BEEC9D2716C}" type="pres">
      <dgm:prSet presAssocID="{F03A6650-72E7-4954-A2B9-6D9F8BDAF9EE}" presName="cycle" presStyleCnt="0"/>
      <dgm:spPr/>
    </dgm:pt>
    <dgm:pt modelId="{099BFA78-D9DA-497B-B199-C544FF477D4C}" type="pres">
      <dgm:prSet presAssocID="{F03A6650-72E7-4954-A2B9-6D9F8BDAF9EE}" presName="srcNode" presStyleLbl="node1" presStyleIdx="0" presStyleCnt="4"/>
      <dgm:spPr/>
    </dgm:pt>
    <dgm:pt modelId="{D403B9F7-FAC1-403D-978C-60C8C5CD0B15}" type="pres">
      <dgm:prSet presAssocID="{F03A6650-72E7-4954-A2B9-6D9F8BDAF9EE}" presName="conn" presStyleLbl="parChTrans1D2" presStyleIdx="0" presStyleCnt="1"/>
      <dgm:spPr/>
      <dgm:t>
        <a:bodyPr/>
        <a:lstStyle/>
        <a:p>
          <a:endParaRPr lang="fr-FR"/>
        </a:p>
      </dgm:t>
    </dgm:pt>
    <dgm:pt modelId="{043565B6-7F74-47F6-8DB0-6A63CC87AC26}" type="pres">
      <dgm:prSet presAssocID="{F03A6650-72E7-4954-A2B9-6D9F8BDAF9EE}" presName="extraNode" presStyleLbl="node1" presStyleIdx="0" presStyleCnt="4"/>
      <dgm:spPr/>
    </dgm:pt>
    <dgm:pt modelId="{74A646D8-11CB-426A-8917-FF20B0ED846A}" type="pres">
      <dgm:prSet presAssocID="{F03A6650-72E7-4954-A2B9-6D9F8BDAF9EE}" presName="dstNode" presStyleLbl="node1" presStyleIdx="0" presStyleCnt="4"/>
      <dgm:spPr/>
    </dgm:pt>
    <dgm:pt modelId="{B998773E-084C-4E23-8BEE-22A07F3371F7}" type="pres">
      <dgm:prSet presAssocID="{1DE54F75-97D8-4D77-BBE7-08E9975B90BA}" presName="text_1" presStyleLbl="node1" presStyleIdx="0" presStyleCnt="4">
        <dgm:presLayoutVars>
          <dgm:bulletEnabled val="1"/>
        </dgm:presLayoutVars>
      </dgm:prSet>
      <dgm:spPr/>
      <dgm:t>
        <a:bodyPr/>
        <a:lstStyle/>
        <a:p>
          <a:endParaRPr lang="fr-FR"/>
        </a:p>
      </dgm:t>
    </dgm:pt>
    <dgm:pt modelId="{236A0A67-33C7-4501-81AD-7EDEBA4B1E61}" type="pres">
      <dgm:prSet presAssocID="{1DE54F75-97D8-4D77-BBE7-08E9975B90BA}" presName="accent_1" presStyleCnt="0"/>
      <dgm:spPr/>
    </dgm:pt>
    <dgm:pt modelId="{F94DE69E-BBE6-4FFC-A0FC-9107C48CE534}" type="pres">
      <dgm:prSet presAssocID="{1DE54F75-97D8-4D77-BBE7-08E9975B90BA}" presName="accentRepeatNode" presStyleLbl="solidFgAcc1" presStyleIdx="0" presStyleCnt="4"/>
      <dgm:spPr/>
    </dgm:pt>
    <dgm:pt modelId="{C8909B5B-8E53-4558-AF77-398E30CA76C0}" type="pres">
      <dgm:prSet presAssocID="{52DE9B39-8ECA-4990-87B7-8924F4C4E135}" presName="text_2" presStyleLbl="node1" presStyleIdx="1" presStyleCnt="4">
        <dgm:presLayoutVars>
          <dgm:bulletEnabled val="1"/>
        </dgm:presLayoutVars>
      </dgm:prSet>
      <dgm:spPr/>
      <dgm:t>
        <a:bodyPr/>
        <a:lstStyle/>
        <a:p>
          <a:endParaRPr lang="fr-FR"/>
        </a:p>
      </dgm:t>
    </dgm:pt>
    <dgm:pt modelId="{B261B6BC-C1FD-4379-8A28-CDE94F925BC5}" type="pres">
      <dgm:prSet presAssocID="{52DE9B39-8ECA-4990-87B7-8924F4C4E135}" presName="accent_2" presStyleCnt="0"/>
      <dgm:spPr/>
    </dgm:pt>
    <dgm:pt modelId="{089774C3-0BFA-4678-A990-CC5650B07A41}" type="pres">
      <dgm:prSet presAssocID="{52DE9B39-8ECA-4990-87B7-8924F4C4E135}" presName="accentRepeatNode" presStyleLbl="solidFgAcc1" presStyleIdx="1" presStyleCnt="4"/>
      <dgm:spPr/>
    </dgm:pt>
    <dgm:pt modelId="{F3732AFC-AB0F-4608-98C3-DE3BF4BE3C95}" type="pres">
      <dgm:prSet presAssocID="{24E28746-176B-4DCB-931D-F20A7D1512B3}" presName="text_3" presStyleLbl="node1" presStyleIdx="2" presStyleCnt="4">
        <dgm:presLayoutVars>
          <dgm:bulletEnabled val="1"/>
        </dgm:presLayoutVars>
      </dgm:prSet>
      <dgm:spPr/>
      <dgm:t>
        <a:bodyPr/>
        <a:lstStyle/>
        <a:p>
          <a:endParaRPr lang="fr-FR"/>
        </a:p>
      </dgm:t>
    </dgm:pt>
    <dgm:pt modelId="{E0EA6CF4-1964-40CB-886F-224D4C14BC66}" type="pres">
      <dgm:prSet presAssocID="{24E28746-176B-4DCB-931D-F20A7D1512B3}" presName="accent_3" presStyleCnt="0"/>
      <dgm:spPr/>
    </dgm:pt>
    <dgm:pt modelId="{781B2E34-288D-4D3F-95FC-0436C68C9C1D}" type="pres">
      <dgm:prSet presAssocID="{24E28746-176B-4DCB-931D-F20A7D1512B3}" presName="accentRepeatNode" presStyleLbl="solidFgAcc1" presStyleIdx="2" presStyleCnt="4"/>
      <dgm:spPr/>
    </dgm:pt>
    <dgm:pt modelId="{BF0F4752-A18E-422A-9E3F-E7CF925BDA3F}" type="pres">
      <dgm:prSet presAssocID="{2FF3C0EE-64F3-4A32-8631-78BD63E13B66}" presName="text_4" presStyleLbl="node1" presStyleIdx="3" presStyleCnt="4">
        <dgm:presLayoutVars>
          <dgm:bulletEnabled val="1"/>
        </dgm:presLayoutVars>
      </dgm:prSet>
      <dgm:spPr/>
      <dgm:t>
        <a:bodyPr/>
        <a:lstStyle/>
        <a:p>
          <a:endParaRPr lang="fr-FR"/>
        </a:p>
      </dgm:t>
    </dgm:pt>
    <dgm:pt modelId="{21D92D40-66B6-4431-B0A1-CDB2EC24BEC1}" type="pres">
      <dgm:prSet presAssocID="{2FF3C0EE-64F3-4A32-8631-78BD63E13B66}" presName="accent_4" presStyleCnt="0"/>
      <dgm:spPr/>
    </dgm:pt>
    <dgm:pt modelId="{7E7D2A5E-D5E5-4FED-B657-EAC979C5CA68}" type="pres">
      <dgm:prSet presAssocID="{2FF3C0EE-64F3-4A32-8631-78BD63E13B66}" presName="accentRepeatNode" presStyleLbl="solidFgAcc1" presStyleIdx="3" presStyleCnt="4"/>
      <dgm:spPr/>
    </dgm:pt>
  </dgm:ptLst>
  <dgm:cxnLst>
    <dgm:cxn modelId="{1A3F893B-B2C9-4A29-BE0F-8C8CF822433A}" srcId="{52DE9B39-8ECA-4990-87B7-8924F4C4E135}" destId="{78E16050-C100-440F-8AC1-8978B61DE103}" srcOrd="0" destOrd="0" parTransId="{7BDC2938-C153-4A38-908B-C7344FEE85CC}" sibTransId="{F35E9777-796B-4D04-A83A-DF149CEE2F63}"/>
    <dgm:cxn modelId="{2E8B2490-8D04-48F2-A886-7141B1D1040D}" type="presOf" srcId="{C22D66B0-C518-4D2E-9371-7380E88A33CB}" destId="{BF0F4752-A18E-422A-9E3F-E7CF925BDA3F}" srcOrd="0" destOrd="1" presId="urn:microsoft.com/office/officeart/2008/layout/VerticalCurvedList"/>
    <dgm:cxn modelId="{2359DD9A-7899-45F3-BFDD-FD36D368DCFE}" type="presOf" srcId="{1DE54F75-97D8-4D77-BBE7-08E9975B90BA}" destId="{B998773E-084C-4E23-8BEE-22A07F3371F7}" srcOrd="0" destOrd="0" presId="urn:microsoft.com/office/officeart/2008/layout/VerticalCurvedList"/>
    <dgm:cxn modelId="{E6EEE74A-8A18-4700-BE6A-30858B0F18F0}" type="presOf" srcId="{52DE9B39-8ECA-4990-87B7-8924F4C4E135}" destId="{C8909B5B-8E53-4558-AF77-398E30CA76C0}" srcOrd="0" destOrd="0" presId="urn:microsoft.com/office/officeart/2008/layout/VerticalCurvedList"/>
    <dgm:cxn modelId="{0D0C3FF3-FA80-4F91-A503-7CC90BAAE6AB}" type="presOf" srcId="{24E28746-176B-4DCB-931D-F20A7D1512B3}" destId="{F3732AFC-AB0F-4608-98C3-DE3BF4BE3C95}" srcOrd="0" destOrd="0" presId="urn:microsoft.com/office/officeart/2008/layout/VerticalCurvedList"/>
    <dgm:cxn modelId="{799E364C-E3F4-4F1C-839F-020D53DF856D}" type="presOf" srcId="{78E16050-C100-440F-8AC1-8978B61DE103}" destId="{C8909B5B-8E53-4558-AF77-398E30CA76C0}" srcOrd="0" destOrd="1" presId="urn:microsoft.com/office/officeart/2008/layout/VerticalCurvedList"/>
    <dgm:cxn modelId="{A8739BE1-CAB2-4EAD-B299-1B9094D72EEE}" type="presOf" srcId="{2FF3C0EE-64F3-4A32-8631-78BD63E13B66}" destId="{BF0F4752-A18E-422A-9E3F-E7CF925BDA3F}" srcOrd="0" destOrd="0" presId="urn:microsoft.com/office/officeart/2008/layout/VerticalCurvedList"/>
    <dgm:cxn modelId="{19B12CA0-9AD1-4C6F-B5CB-49B66DA4C957}" type="presOf" srcId="{9C104229-1E5F-45B4-BE15-0D624F673D48}" destId="{B998773E-084C-4E23-8BEE-22A07F3371F7}" srcOrd="0" destOrd="1" presId="urn:microsoft.com/office/officeart/2008/layout/VerticalCurvedList"/>
    <dgm:cxn modelId="{A2546873-5522-46FF-8F0D-FAEEAE6B08E0}" srcId="{F03A6650-72E7-4954-A2B9-6D9F8BDAF9EE}" destId="{52DE9B39-8ECA-4990-87B7-8924F4C4E135}" srcOrd="1" destOrd="0" parTransId="{963D88EF-E7C0-4D8F-B17C-B1BCB65D66C0}" sibTransId="{51DD8683-F224-42B0-8A49-80CEC016A50C}"/>
    <dgm:cxn modelId="{FB2FB995-1752-481C-A1B6-85D256DDC75A}" srcId="{1DE54F75-97D8-4D77-BBE7-08E9975B90BA}" destId="{9C104229-1E5F-45B4-BE15-0D624F673D48}" srcOrd="0" destOrd="0" parTransId="{A6A5A7B4-FA7E-4DD6-9C0E-11BBB85D7F75}" sibTransId="{9243E1A7-8C43-49D2-AC5D-81209C0547E7}"/>
    <dgm:cxn modelId="{EAAF7002-FA38-4E9F-A02B-F2D050A9C81E}" srcId="{F03A6650-72E7-4954-A2B9-6D9F8BDAF9EE}" destId="{2FF3C0EE-64F3-4A32-8631-78BD63E13B66}" srcOrd="3" destOrd="0" parTransId="{AA3231BD-DDD3-4020-BF9C-1E74F6DC694E}" sibTransId="{6E397365-48CE-4C8E-AA62-DD21F5843D99}"/>
    <dgm:cxn modelId="{C9508BAE-29E2-45F1-B403-C11837745D93}" srcId="{F03A6650-72E7-4954-A2B9-6D9F8BDAF9EE}" destId="{24E28746-176B-4DCB-931D-F20A7D1512B3}" srcOrd="2" destOrd="0" parTransId="{00A09C91-08A9-4353-91CA-1D4D581130B0}" sibTransId="{592D119F-4D31-4AC2-BF75-F2191A9033E5}"/>
    <dgm:cxn modelId="{6F6A00EA-C2C9-4EBF-81A9-11BE1F8B2E27}" type="presOf" srcId="{9243E1A7-8C43-49D2-AC5D-81209C0547E7}" destId="{D403B9F7-FAC1-403D-978C-60C8C5CD0B15}" srcOrd="0" destOrd="0" presId="urn:microsoft.com/office/officeart/2008/layout/VerticalCurvedList"/>
    <dgm:cxn modelId="{F3EEBD43-2217-4AB7-8C71-CEBD89301476}" type="presOf" srcId="{F03A6650-72E7-4954-A2B9-6D9F8BDAF9EE}" destId="{9903E174-90D1-49EC-9827-8BD536A3DAC2}" srcOrd="0" destOrd="0" presId="urn:microsoft.com/office/officeart/2008/layout/VerticalCurvedList"/>
    <dgm:cxn modelId="{BBA97330-0895-424C-B543-3860A68CB2B5}" srcId="{24E28746-176B-4DCB-931D-F20A7D1512B3}" destId="{7A484378-4DDC-4A75-A214-C128E088AD99}" srcOrd="0" destOrd="0" parTransId="{4510F20A-52DE-4B60-B1B9-E22EB65968A2}" sibTransId="{857B90FA-2762-4517-91CC-0A46FF132EF4}"/>
    <dgm:cxn modelId="{4D3FAF65-5E77-49A1-BE4F-1252DF55D780}" type="presOf" srcId="{7A484378-4DDC-4A75-A214-C128E088AD99}" destId="{F3732AFC-AB0F-4608-98C3-DE3BF4BE3C95}" srcOrd="0" destOrd="1" presId="urn:microsoft.com/office/officeart/2008/layout/VerticalCurvedList"/>
    <dgm:cxn modelId="{FD746E62-F511-4BDA-BFC6-CFF4D6D4B187}" srcId="{2FF3C0EE-64F3-4A32-8631-78BD63E13B66}" destId="{C22D66B0-C518-4D2E-9371-7380E88A33CB}" srcOrd="0" destOrd="0" parTransId="{552FF6F2-FAD4-4FE9-92B6-0D9CC9ADC57B}" sibTransId="{E2FADF0E-A8D5-41C4-AEA0-7206D48BD031}"/>
    <dgm:cxn modelId="{54977A0A-7A9D-45F2-8425-0AED38CDCAC7}" srcId="{F03A6650-72E7-4954-A2B9-6D9F8BDAF9EE}" destId="{1DE54F75-97D8-4D77-BBE7-08E9975B90BA}" srcOrd="0" destOrd="0" parTransId="{4E97C94E-38E6-4FF7-90A0-DA03B317D3C0}" sibTransId="{78497257-505A-4C7E-9ABC-3144EDAB74C5}"/>
    <dgm:cxn modelId="{85E0B9FB-2DB2-4ADD-B05C-023E1FDA5150}" type="presParOf" srcId="{9903E174-90D1-49EC-9827-8BD536A3DAC2}" destId="{B1ED6FE7-30A7-4FAC-88A3-9349881AEA7D}" srcOrd="0" destOrd="0" presId="urn:microsoft.com/office/officeart/2008/layout/VerticalCurvedList"/>
    <dgm:cxn modelId="{BDF2907C-4664-4F84-8BE4-E38023D44D5F}" type="presParOf" srcId="{B1ED6FE7-30A7-4FAC-88A3-9349881AEA7D}" destId="{E5738465-4724-44B4-A2F8-8BEEC9D2716C}" srcOrd="0" destOrd="0" presId="urn:microsoft.com/office/officeart/2008/layout/VerticalCurvedList"/>
    <dgm:cxn modelId="{E9D1FDD0-1ABE-427F-9109-D20B9DB38FAE}" type="presParOf" srcId="{E5738465-4724-44B4-A2F8-8BEEC9D2716C}" destId="{099BFA78-D9DA-497B-B199-C544FF477D4C}" srcOrd="0" destOrd="0" presId="urn:microsoft.com/office/officeart/2008/layout/VerticalCurvedList"/>
    <dgm:cxn modelId="{1CF4385E-902F-4AED-9E6A-437155CE2882}" type="presParOf" srcId="{E5738465-4724-44B4-A2F8-8BEEC9D2716C}" destId="{D403B9F7-FAC1-403D-978C-60C8C5CD0B15}" srcOrd="1" destOrd="0" presId="urn:microsoft.com/office/officeart/2008/layout/VerticalCurvedList"/>
    <dgm:cxn modelId="{A0124165-4E45-4E72-82CD-030930CA73B1}" type="presParOf" srcId="{E5738465-4724-44B4-A2F8-8BEEC9D2716C}" destId="{043565B6-7F74-47F6-8DB0-6A63CC87AC26}" srcOrd="2" destOrd="0" presId="urn:microsoft.com/office/officeart/2008/layout/VerticalCurvedList"/>
    <dgm:cxn modelId="{2833665B-93BF-46BC-969D-5D6A434E0963}" type="presParOf" srcId="{E5738465-4724-44B4-A2F8-8BEEC9D2716C}" destId="{74A646D8-11CB-426A-8917-FF20B0ED846A}" srcOrd="3" destOrd="0" presId="urn:microsoft.com/office/officeart/2008/layout/VerticalCurvedList"/>
    <dgm:cxn modelId="{2A14C088-7B8A-433F-8960-C744E7BDFD6E}" type="presParOf" srcId="{B1ED6FE7-30A7-4FAC-88A3-9349881AEA7D}" destId="{B998773E-084C-4E23-8BEE-22A07F3371F7}" srcOrd="1" destOrd="0" presId="urn:microsoft.com/office/officeart/2008/layout/VerticalCurvedList"/>
    <dgm:cxn modelId="{859B813E-A317-422E-8CBA-B9097FDE1361}" type="presParOf" srcId="{B1ED6FE7-30A7-4FAC-88A3-9349881AEA7D}" destId="{236A0A67-33C7-4501-81AD-7EDEBA4B1E61}" srcOrd="2" destOrd="0" presId="urn:microsoft.com/office/officeart/2008/layout/VerticalCurvedList"/>
    <dgm:cxn modelId="{19748A1B-71A8-4DFB-85A9-AF3C2D453AD8}" type="presParOf" srcId="{236A0A67-33C7-4501-81AD-7EDEBA4B1E61}" destId="{F94DE69E-BBE6-4FFC-A0FC-9107C48CE534}" srcOrd="0" destOrd="0" presId="urn:microsoft.com/office/officeart/2008/layout/VerticalCurvedList"/>
    <dgm:cxn modelId="{11863EC3-6651-44A0-855C-50C9E7B44553}" type="presParOf" srcId="{B1ED6FE7-30A7-4FAC-88A3-9349881AEA7D}" destId="{C8909B5B-8E53-4558-AF77-398E30CA76C0}" srcOrd="3" destOrd="0" presId="urn:microsoft.com/office/officeart/2008/layout/VerticalCurvedList"/>
    <dgm:cxn modelId="{8E27D656-8A71-49FC-B5EC-5EE0C5FB7703}" type="presParOf" srcId="{B1ED6FE7-30A7-4FAC-88A3-9349881AEA7D}" destId="{B261B6BC-C1FD-4379-8A28-CDE94F925BC5}" srcOrd="4" destOrd="0" presId="urn:microsoft.com/office/officeart/2008/layout/VerticalCurvedList"/>
    <dgm:cxn modelId="{6EA8DC1B-C8D9-4F21-ABB1-F0D66909FA2A}" type="presParOf" srcId="{B261B6BC-C1FD-4379-8A28-CDE94F925BC5}" destId="{089774C3-0BFA-4678-A990-CC5650B07A41}" srcOrd="0" destOrd="0" presId="urn:microsoft.com/office/officeart/2008/layout/VerticalCurvedList"/>
    <dgm:cxn modelId="{C06B1170-C790-4152-A966-E3DF7798EE03}" type="presParOf" srcId="{B1ED6FE7-30A7-4FAC-88A3-9349881AEA7D}" destId="{F3732AFC-AB0F-4608-98C3-DE3BF4BE3C95}" srcOrd="5" destOrd="0" presId="urn:microsoft.com/office/officeart/2008/layout/VerticalCurvedList"/>
    <dgm:cxn modelId="{9B99F495-D28A-4FA3-B1DF-0C95D250D983}" type="presParOf" srcId="{B1ED6FE7-30A7-4FAC-88A3-9349881AEA7D}" destId="{E0EA6CF4-1964-40CB-886F-224D4C14BC66}" srcOrd="6" destOrd="0" presId="urn:microsoft.com/office/officeart/2008/layout/VerticalCurvedList"/>
    <dgm:cxn modelId="{071428E3-AAEB-4C64-A626-6D6F72854E6B}" type="presParOf" srcId="{E0EA6CF4-1964-40CB-886F-224D4C14BC66}" destId="{781B2E34-288D-4D3F-95FC-0436C68C9C1D}" srcOrd="0" destOrd="0" presId="urn:microsoft.com/office/officeart/2008/layout/VerticalCurvedList"/>
    <dgm:cxn modelId="{737885ED-4655-4432-94F3-CFC7EEE28469}" type="presParOf" srcId="{B1ED6FE7-30A7-4FAC-88A3-9349881AEA7D}" destId="{BF0F4752-A18E-422A-9E3F-E7CF925BDA3F}" srcOrd="7" destOrd="0" presId="urn:microsoft.com/office/officeart/2008/layout/VerticalCurvedList"/>
    <dgm:cxn modelId="{BEDA5541-7371-44ED-BA04-4C657CD112B4}" type="presParOf" srcId="{B1ED6FE7-30A7-4FAC-88A3-9349881AEA7D}" destId="{21D92D40-66B6-4431-B0A1-CDB2EC24BEC1}" srcOrd="8" destOrd="0" presId="urn:microsoft.com/office/officeart/2008/layout/VerticalCurvedList"/>
    <dgm:cxn modelId="{653D8A01-D416-4A17-B43D-515C175394FB}" type="presParOf" srcId="{21D92D40-66B6-4431-B0A1-CDB2EC24BEC1}" destId="{7E7D2A5E-D5E5-4FED-B657-EAC979C5CA68}"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03B9F7-FAC1-403D-978C-60C8C5CD0B15}">
      <dsp:nvSpPr>
        <dsp:cNvPr id="0" name=""/>
        <dsp:cNvSpPr/>
      </dsp:nvSpPr>
      <dsp:spPr>
        <a:xfrm>
          <a:off x="-5472375" y="-837893"/>
          <a:ext cx="6515863" cy="6515863"/>
        </a:xfrm>
        <a:prstGeom prst="blockArc">
          <a:avLst>
            <a:gd name="adj1" fmla="val 18900000"/>
            <a:gd name="adj2" fmla="val 2700000"/>
            <a:gd name="adj3" fmla="val 331"/>
          </a:avLst>
        </a:pr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998773E-084C-4E23-8BEE-22A07F3371F7}">
      <dsp:nvSpPr>
        <dsp:cNvPr id="0" name=""/>
        <dsp:cNvSpPr/>
      </dsp:nvSpPr>
      <dsp:spPr>
        <a:xfrm>
          <a:off x="546277" y="372105"/>
          <a:ext cx="9524886" cy="744597"/>
        </a:xfrm>
        <a:prstGeom prst="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91024" tIns="40640" rIns="40640" bIns="40640" numCol="1" spcCol="1270" anchor="t" anchorCtr="0">
          <a:noAutofit/>
        </a:bodyPr>
        <a:lstStyle/>
        <a:p>
          <a:pPr lvl="0" algn="l" defTabSz="711200">
            <a:lnSpc>
              <a:spcPct val="90000"/>
            </a:lnSpc>
            <a:spcBef>
              <a:spcPct val="0"/>
            </a:spcBef>
            <a:spcAft>
              <a:spcPct val="35000"/>
            </a:spcAft>
          </a:pPr>
          <a:r>
            <a:rPr lang="fr-FR" sz="1600" b="1" kern="1200" dirty="0"/>
            <a:t>Comment se pense l’anticipation de la formation à l’échelle territoriale ? Avec qui ? Avec quoi ?  </a:t>
          </a:r>
        </a:p>
        <a:p>
          <a:pPr marL="114300" lvl="1" indent="-114300" algn="l" defTabSz="622300">
            <a:lnSpc>
              <a:spcPct val="90000"/>
            </a:lnSpc>
            <a:spcBef>
              <a:spcPct val="0"/>
            </a:spcBef>
            <a:spcAft>
              <a:spcPct val="15000"/>
            </a:spcAft>
            <a:buChar char="••"/>
          </a:pPr>
          <a:r>
            <a:rPr lang="fr-FR" sz="1400" kern="1200"/>
            <a:t>(</a:t>
          </a:r>
          <a:r>
            <a:rPr lang="fr-FR" sz="1400" i="1" kern="1200" dirty="0"/>
            <a:t>Politique et stratégique)</a:t>
          </a:r>
          <a:endParaRPr lang="fr-FR" sz="1400" kern="1200" dirty="0"/>
        </a:p>
      </dsp:txBody>
      <dsp:txXfrm>
        <a:off x="546277" y="372105"/>
        <a:ext cx="9524886" cy="744597"/>
      </dsp:txXfrm>
    </dsp:sp>
    <dsp:sp modelId="{F94DE69E-BBE6-4FFC-A0FC-9107C48CE534}">
      <dsp:nvSpPr>
        <dsp:cNvPr id="0" name=""/>
        <dsp:cNvSpPr/>
      </dsp:nvSpPr>
      <dsp:spPr>
        <a:xfrm>
          <a:off x="80904" y="279030"/>
          <a:ext cx="930746" cy="930746"/>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8909B5B-8E53-4558-AF77-398E30CA76C0}">
      <dsp:nvSpPr>
        <dsp:cNvPr id="0" name=""/>
        <dsp:cNvSpPr/>
      </dsp:nvSpPr>
      <dsp:spPr>
        <a:xfrm>
          <a:off x="973172" y="1489194"/>
          <a:ext cx="9097991" cy="744597"/>
        </a:xfrm>
        <a:prstGeom prst="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91024" tIns="40640" rIns="40640" bIns="40640" numCol="1" spcCol="1270" anchor="t" anchorCtr="0">
          <a:noAutofit/>
        </a:bodyPr>
        <a:lstStyle/>
        <a:p>
          <a:pPr lvl="0" algn="l" defTabSz="711200">
            <a:lnSpc>
              <a:spcPct val="90000"/>
            </a:lnSpc>
            <a:spcBef>
              <a:spcPct val="0"/>
            </a:spcBef>
            <a:spcAft>
              <a:spcPct val="35000"/>
            </a:spcAft>
          </a:pPr>
          <a:r>
            <a:rPr lang="fr-FR" sz="1600" b="1" kern="1200" dirty="0"/>
            <a:t>Comment se structure et s’organise la concertation avec les acteurs territoriaux  (interne/externe) ?</a:t>
          </a:r>
        </a:p>
        <a:p>
          <a:pPr marL="114300" lvl="1" indent="-114300" algn="l" defTabSz="622300">
            <a:lnSpc>
              <a:spcPct val="90000"/>
            </a:lnSpc>
            <a:spcBef>
              <a:spcPct val="0"/>
            </a:spcBef>
            <a:spcAft>
              <a:spcPct val="15000"/>
            </a:spcAft>
            <a:buChar char="••"/>
          </a:pPr>
          <a:r>
            <a:rPr lang="fr-FR" sz="1400" i="1" kern="1200" dirty="0"/>
            <a:t>(Méthodes et directions opérationnelles)</a:t>
          </a:r>
        </a:p>
      </dsp:txBody>
      <dsp:txXfrm>
        <a:off x="973172" y="1489194"/>
        <a:ext cx="9097991" cy="744597"/>
      </dsp:txXfrm>
    </dsp:sp>
    <dsp:sp modelId="{089774C3-0BFA-4678-A990-CC5650B07A41}">
      <dsp:nvSpPr>
        <dsp:cNvPr id="0" name=""/>
        <dsp:cNvSpPr/>
      </dsp:nvSpPr>
      <dsp:spPr>
        <a:xfrm>
          <a:off x="507799" y="1396120"/>
          <a:ext cx="930746" cy="930746"/>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3732AFC-AB0F-4608-98C3-DE3BF4BE3C95}">
      <dsp:nvSpPr>
        <dsp:cNvPr id="0" name=""/>
        <dsp:cNvSpPr/>
      </dsp:nvSpPr>
      <dsp:spPr>
        <a:xfrm>
          <a:off x="973172" y="2606284"/>
          <a:ext cx="9097991" cy="744597"/>
        </a:xfrm>
        <a:prstGeom prst="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91024" tIns="40640" rIns="40640" bIns="40640" numCol="1" spcCol="1270" anchor="t" anchorCtr="0">
          <a:noAutofit/>
        </a:bodyPr>
        <a:lstStyle/>
        <a:p>
          <a:pPr lvl="0" algn="l" defTabSz="711200">
            <a:lnSpc>
              <a:spcPct val="90000"/>
            </a:lnSpc>
            <a:spcBef>
              <a:spcPct val="0"/>
            </a:spcBef>
            <a:spcAft>
              <a:spcPct val="35000"/>
            </a:spcAft>
          </a:pPr>
          <a:r>
            <a:rPr lang="fr-FR" sz="1600" b="1" kern="1200" dirty="0"/>
            <a:t>Comment s’observe les effets des politiques, stratégies et méthodes mises en place auprès des bénéficiaires/usagers (industries, laboratoires, citoyens, étudiants, collectivités) ?</a:t>
          </a:r>
        </a:p>
        <a:p>
          <a:pPr marL="114300" lvl="1" indent="-114300" algn="l" defTabSz="622300">
            <a:lnSpc>
              <a:spcPct val="90000"/>
            </a:lnSpc>
            <a:spcBef>
              <a:spcPct val="0"/>
            </a:spcBef>
            <a:spcAft>
              <a:spcPct val="15000"/>
            </a:spcAft>
            <a:buChar char="••"/>
          </a:pPr>
          <a:r>
            <a:rPr lang="fr-FR" sz="1400" i="1" kern="1200" dirty="0"/>
            <a:t>(Evaluation, itérations, développement continu)</a:t>
          </a:r>
        </a:p>
      </dsp:txBody>
      <dsp:txXfrm>
        <a:off x="973172" y="2606284"/>
        <a:ext cx="9097991" cy="744597"/>
      </dsp:txXfrm>
    </dsp:sp>
    <dsp:sp modelId="{781B2E34-288D-4D3F-95FC-0436C68C9C1D}">
      <dsp:nvSpPr>
        <dsp:cNvPr id="0" name=""/>
        <dsp:cNvSpPr/>
      </dsp:nvSpPr>
      <dsp:spPr>
        <a:xfrm>
          <a:off x="507799" y="2513209"/>
          <a:ext cx="930746" cy="930746"/>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F0F4752-A18E-422A-9E3F-E7CF925BDA3F}">
      <dsp:nvSpPr>
        <dsp:cNvPr id="0" name=""/>
        <dsp:cNvSpPr/>
      </dsp:nvSpPr>
      <dsp:spPr>
        <a:xfrm>
          <a:off x="546277" y="3723374"/>
          <a:ext cx="9524886" cy="744597"/>
        </a:xfrm>
        <a:prstGeom prst="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91024" tIns="40640" rIns="40640" bIns="40640" numCol="1" spcCol="1270" anchor="t" anchorCtr="0">
          <a:noAutofit/>
        </a:bodyPr>
        <a:lstStyle/>
        <a:p>
          <a:pPr lvl="0" algn="l" defTabSz="711200">
            <a:lnSpc>
              <a:spcPct val="90000"/>
            </a:lnSpc>
            <a:spcBef>
              <a:spcPct val="0"/>
            </a:spcBef>
            <a:spcAft>
              <a:spcPct val="35000"/>
            </a:spcAft>
          </a:pPr>
          <a:r>
            <a:rPr lang="fr-FR" sz="1600" b="1" kern="1200" dirty="0"/>
            <a:t>La Formation… mais pas que ?</a:t>
          </a:r>
        </a:p>
        <a:p>
          <a:pPr marL="114300" lvl="1" indent="-114300" algn="l" defTabSz="622300">
            <a:lnSpc>
              <a:spcPct val="90000"/>
            </a:lnSpc>
            <a:spcBef>
              <a:spcPct val="0"/>
            </a:spcBef>
            <a:spcAft>
              <a:spcPct val="15000"/>
            </a:spcAft>
            <a:buChar char="••"/>
          </a:pPr>
          <a:r>
            <a:rPr lang="fr-FR" sz="1400" i="1" kern="1200" dirty="0"/>
            <a:t>(Articulation avec la Recherche, L’innovation, la vie de campus, etc.)</a:t>
          </a:r>
        </a:p>
      </dsp:txBody>
      <dsp:txXfrm>
        <a:off x="546277" y="3723374"/>
        <a:ext cx="9524886" cy="744597"/>
      </dsp:txXfrm>
    </dsp:sp>
    <dsp:sp modelId="{7E7D2A5E-D5E5-4FED-B657-EAC979C5CA68}">
      <dsp:nvSpPr>
        <dsp:cNvPr id="0" name=""/>
        <dsp:cNvSpPr/>
      </dsp:nvSpPr>
      <dsp:spPr>
        <a:xfrm>
          <a:off x="80904" y="3630299"/>
          <a:ext cx="930746" cy="930746"/>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03B9F7-FAC1-403D-978C-60C8C5CD0B15}">
      <dsp:nvSpPr>
        <dsp:cNvPr id="0" name=""/>
        <dsp:cNvSpPr/>
      </dsp:nvSpPr>
      <dsp:spPr>
        <a:xfrm>
          <a:off x="-5472375" y="-837893"/>
          <a:ext cx="6515863" cy="6515863"/>
        </a:xfrm>
        <a:prstGeom prst="blockArc">
          <a:avLst>
            <a:gd name="adj1" fmla="val 18900000"/>
            <a:gd name="adj2" fmla="val 2700000"/>
            <a:gd name="adj3" fmla="val 331"/>
          </a:avLst>
        </a:pr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998773E-084C-4E23-8BEE-22A07F3371F7}">
      <dsp:nvSpPr>
        <dsp:cNvPr id="0" name=""/>
        <dsp:cNvSpPr/>
      </dsp:nvSpPr>
      <dsp:spPr>
        <a:xfrm>
          <a:off x="546277" y="372105"/>
          <a:ext cx="9524886" cy="744597"/>
        </a:xfrm>
        <a:prstGeom prst="rect">
          <a:avLst/>
        </a:prstGeom>
        <a:solidFill>
          <a:srgbClr val="002060"/>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91024" tIns="60960" rIns="60960" bIns="60960" numCol="1" spcCol="1270" anchor="t" anchorCtr="0">
          <a:noAutofit/>
        </a:bodyPr>
        <a:lstStyle/>
        <a:p>
          <a:pPr lvl="0" algn="l" defTabSz="1066800">
            <a:lnSpc>
              <a:spcPct val="90000"/>
            </a:lnSpc>
            <a:spcBef>
              <a:spcPct val="0"/>
            </a:spcBef>
            <a:spcAft>
              <a:spcPct val="35000"/>
            </a:spcAft>
          </a:pPr>
          <a:r>
            <a:rPr lang="fr-FR" sz="2400" b="1" kern="1200" dirty="0">
              <a:solidFill>
                <a:schemeClr val="bg1"/>
              </a:solidFill>
            </a:rPr>
            <a:t>Comment se pense l’anticipation de la formation à l’échelle territoriale ? Avec qui ? Avec quoi ?  </a:t>
          </a:r>
        </a:p>
        <a:p>
          <a:pPr marL="228600" lvl="1" indent="-228600" algn="l" defTabSz="889000">
            <a:lnSpc>
              <a:spcPct val="90000"/>
            </a:lnSpc>
            <a:spcBef>
              <a:spcPct val="0"/>
            </a:spcBef>
            <a:spcAft>
              <a:spcPct val="15000"/>
            </a:spcAft>
            <a:buChar char="••"/>
          </a:pPr>
          <a:r>
            <a:rPr lang="fr-FR" sz="2000" kern="1200">
              <a:solidFill>
                <a:schemeClr val="bg1"/>
              </a:solidFill>
            </a:rPr>
            <a:t>(</a:t>
          </a:r>
          <a:r>
            <a:rPr lang="fr-FR" sz="2000" i="1" kern="1200" dirty="0">
              <a:solidFill>
                <a:schemeClr val="bg1"/>
              </a:solidFill>
            </a:rPr>
            <a:t>Politique et stratégique)</a:t>
          </a:r>
          <a:endParaRPr lang="fr-FR" sz="2000" kern="1200" dirty="0">
            <a:solidFill>
              <a:schemeClr val="bg1"/>
            </a:solidFill>
          </a:endParaRPr>
        </a:p>
      </dsp:txBody>
      <dsp:txXfrm>
        <a:off x="546277" y="372105"/>
        <a:ext cx="9524886" cy="744597"/>
      </dsp:txXfrm>
    </dsp:sp>
    <dsp:sp modelId="{F94DE69E-BBE6-4FFC-A0FC-9107C48CE534}">
      <dsp:nvSpPr>
        <dsp:cNvPr id="0" name=""/>
        <dsp:cNvSpPr/>
      </dsp:nvSpPr>
      <dsp:spPr>
        <a:xfrm>
          <a:off x="80904" y="279030"/>
          <a:ext cx="930746" cy="930746"/>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8909B5B-8E53-4558-AF77-398E30CA76C0}">
      <dsp:nvSpPr>
        <dsp:cNvPr id="0" name=""/>
        <dsp:cNvSpPr/>
      </dsp:nvSpPr>
      <dsp:spPr>
        <a:xfrm>
          <a:off x="973172" y="1489194"/>
          <a:ext cx="9097991" cy="744597"/>
        </a:xfrm>
        <a:prstGeom prst="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91024" tIns="40640" rIns="40640" bIns="40640" numCol="1" spcCol="1270" anchor="t" anchorCtr="0">
          <a:noAutofit/>
        </a:bodyPr>
        <a:lstStyle/>
        <a:p>
          <a:pPr lvl="0" algn="l" defTabSz="711200">
            <a:lnSpc>
              <a:spcPct val="90000"/>
            </a:lnSpc>
            <a:spcBef>
              <a:spcPct val="0"/>
            </a:spcBef>
            <a:spcAft>
              <a:spcPct val="35000"/>
            </a:spcAft>
          </a:pPr>
          <a:r>
            <a:rPr lang="fr-FR" sz="1600" b="1" kern="1200" dirty="0"/>
            <a:t>Comment se structure et s’organise la concertation avec les acteurs territoriaux  (interne/externe) ?</a:t>
          </a:r>
        </a:p>
        <a:p>
          <a:pPr marL="114300" lvl="1" indent="-114300" algn="l" defTabSz="622300">
            <a:lnSpc>
              <a:spcPct val="90000"/>
            </a:lnSpc>
            <a:spcBef>
              <a:spcPct val="0"/>
            </a:spcBef>
            <a:spcAft>
              <a:spcPct val="15000"/>
            </a:spcAft>
            <a:buChar char="••"/>
          </a:pPr>
          <a:r>
            <a:rPr lang="fr-FR" sz="1400" i="1" kern="1200" dirty="0"/>
            <a:t>(Méthodes et directions opérationnelles)</a:t>
          </a:r>
        </a:p>
      </dsp:txBody>
      <dsp:txXfrm>
        <a:off x="973172" y="1489194"/>
        <a:ext cx="9097991" cy="744597"/>
      </dsp:txXfrm>
    </dsp:sp>
    <dsp:sp modelId="{089774C3-0BFA-4678-A990-CC5650B07A41}">
      <dsp:nvSpPr>
        <dsp:cNvPr id="0" name=""/>
        <dsp:cNvSpPr/>
      </dsp:nvSpPr>
      <dsp:spPr>
        <a:xfrm>
          <a:off x="507799" y="1396120"/>
          <a:ext cx="930746" cy="930746"/>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3732AFC-AB0F-4608-98C3-DE3BF4BE3C95}">
      <dsp:nvSpPr>
        <dsp:cNvPr id="0" name=""/>
        <dsp:cNvSpPr/>
      </dsp:nvSpPr>
      <dsp:spPr>
        <a:xfrm>
          <a:off x="973172" y="2606284"/>
          <a:ext cx="9097991" cy="744597"/>
        </a:xfrm>
        <a:prstGeom prst="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91024" tIns="40640" rIns="40640" bIns="40640" numCol="1" spcCol="1270" anchor="t" anchorCtr="0">
          <a:noAutofit/>
        </a:bodyPr>
        <a:lstStyle/>
        <a:p>
          <a:pPr lvl="0" algn="l" defTabSz="711200">
            <a:lnSpc>
              <a:spcPct val="90000"/>
            </a:lnSpc>
            <a:spcBef>
              <a:spcPct val="0"/>
            </a:spcBef>
            <a:spcAft>
              <a:spcPct val="35000"/>
            </a:spcAft>
          </a:pPr>
          <a:r>
            <a:rPr lang="fr-FR" sz="1600" b="1" kern="1200" dirty="0"/>
            <a:t>Comment s’observe les effets des politiques, stratégies et méthodes mises en place auprès des bénéficiaires/usagers (industries, laboratoires, citoyens, étudiants, collectivités) ?</a:t>
          </a:r>
        </a:p>
        <a:p>
          <a:pPr marL="114300" lvl="1" indent="-114300" algn="l" defTabSz="622300">
            <a:lnSpc>
              <a:spcPct val="90000"/>
            </a:lnSpc>
            <a:spcBef>
              <a:spcPct val="0"/>
            </a:spcBef>
            <a:spcAft>
              <a:spcPct val="15000"/>
            </a:spcAft>
            <a:buChar char="••"/>
          </a:pPr>
          <a:r>
            <a:rPr lang="fr-FR" sz="1400" i="1" kern="1200" dirty="0"/>
            <a:t>(Evaluation, itérations, développement continu)</a:t>
          </a:r>
        </a:p>
      </dsp:txBody>
      <dsp:txXfrm>
        <a:off x="973172" y="2606284"/>
        <a:ext cx="9097991" cy="744597"/>
      </dsp:txXfrm>
    </dsp:sp>
    <dsp:sp modelId="{781B2E34-288D-4D3F-95FC-0436C68C9C1D}">
      <dsp:nvSpPr>
        <dsp:cNvPr id="0" name=""/>
        <dsp:cNvSpPr/>
      </dsp:nvSpPr>
      <dsp:spPr>
        <a:xfrm>
          <a:off x="507799" y="2513209"/>
          <a:ext cx="930746" cy="930746"/>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F0F4752-A18E-422A-9E3F-E7CF925BDA3F}">
      <dsp:nvSpPr>
        <dsp:cNvPr id="0" name=""/>
        <dsp:cNvSpPr/>
      </dsp:nvSpPr>
      <dsp:spPr>
        <a:xfrm>
          <a:off x="546277" y="3723374"/>
          <a:ext cx="9524886" cy="744597"/>
        </a:xfrm>
        <a:prstGeom prst="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91024" tIns="40640" rIns="40640" bIns="40640" numCol="1" spcCol="1270" anchor="t" anchorCtr="0">
          <a:noAutofit/>
        </a:bodyPr>
        <a:lstStyle/>
        <a:p>
          <a:pPr lvl="0" algn="l" defTabSz="711200">
            <a:lnSpc>
              <a:spcPct val="90000"/>
            </a:lnSpc>
            <a:spcBef>
              <a:spcPct val="0"/>
            </a:spcBef>
            <a:spcAft>
              <a:spcPct val="35000"/>
            </a:spcAft>
          </a:pPr>
          <a:r>
            <a:rPr lang="fr-FR" sz="1600" b="1" kern="1200" dirty="0"/>
            <a:t>La Formation… mais pas que ?</a:t>
          </a:r>
        </a:p>
        <a:p>
          <a:pPr marL="114300" lvl="1" indent="-114300" algn="l" defTabSz="622300">
            <a:lnSpc>
              <a:spcPct val="90000"/>
            </a:lnSpc>
            <a:spcBef>
              <a:spcPct val="0"/>
            </a:spcBef>
            <a:spcAft>
              <a:spcPct val="15000"/>
            </a:spcAft>
            <a:buChar char="••"/>
          </a:pPr>
          <a:r>
            <a:rPr lang="fr-FR" sz="1400" i="1" kern="1200" dirty="0"/>
            <a:t>(Articulation avec la Recherche, L’innovation, la vie de campus, etc.)</a:t>
          </a:r>
        </a:p>
      </dsp:txBody>
      <dsp:txXfrm>
        <a:off x="546277" y="3723374"/>
        <a:ext cx="9524886" cy="744597"/>
      </dsp:txXfrm>
    </dsp:sp>
    <dsp:sp modelId="{7E7D2A5E-D5E5-4FED-B657-EAC979C5CA68}">
      <dsp:nvSpPr>
        <dsp:cNvPr id="0" name=""/>
        <dsp:cNvSpPr/>
      </dsp:nvSpPr>
      <dsp:spPr>
        <a:xfrm>
          <a:off x="80904" y="3630299"/>
          <a:ext cx="930746" cy="930746"/>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03B9F7-FAC1-403D-978C-60C8C5CD0B15}">
      <dsp:nvSpPr>
        <dsp:cNvPr id="0" name=""/>
        <dsp:cNvSpPr/>
      </dsp:nvSpPr>
      <dsp:spPr>
        <a:xfrm>
          <a:off x="-5472375" y="-837893"/>
          <a:ext cx="6515863" cy="6515863"/>
        </a:xfrm>
        <a:prstGeom prst="blockArc">
          <a:avLst>
            <a:gd name="adj1" fmla="val 18900000"/>
            <a:gd name="adj2" fmla="val 2700000"/>
            <a:gd name="adj3" fmla="val 331"/>
          </a:avLst>
        </a:pr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998773E-084C-4E23-8BEE-22A07F3371F7}">
      <dsp:nvSpPr>
        <dsp:cNvPr id="0" name=""/>
        <dsp:cNvSpPr/>
      </dsp:nvSpPr>
      <dsp:spPr>
        <a:xfrm>
          <a:off x="546277" y="372105"/>
          <a:ext cx="9524886" cy="744597"/>
        </a:xfrm>
        <a:prstGeom prst="rect">
          <a:avLst/>
        </a:prstGeom>
        <a:solidFill>
          <a:srgbClr val="002060"/>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91024" tIns="40640" rIns="40640" bIns="40640" numCol="1" spcCol="1270" anchor="t" anchorCtr="0">
          <a:noAutofit/>
        </a:bodyPr>
        <a:lstStyle/>
        <a:p>
          <a:pPr lvl="0" algn="l" defTabSz="711200">
            <a:lnSpc>
              <a:spcPct val="90000"/>
            </a:lnSpc>
            <a:spcBef>
              <a:spcPct val="0"/>
            </a:spcBef>
            <a:spcAft>
              <a:spcPct val="35000"/>
            </a:spcAft>
          </a:pPr>
          <a:r>
            <a:rPr lang="fr-FR" sz="1600" b="1" kern="1200" dirty="0">
              <a:solidFill>
                <a:schemeClr val="bg1"/>
              </a:solidFill>
            </a:rPr>
            <a:t>Comment se pense l’anticipation de la formation à l’échelle territoriale ? Avec qui ? Avec quoi ?  </a:t>
          </a:r>
        </a:p>
        <a:p>
          <a:pPr marL="114300" lvl="1" indent="-114300" algn="l" defTabSz="622300">
            <a:lnSpc>
              <a:spcPct val="90000"/>
            </a:lnSpc>
            <a:spcBef>
              <a:spcPct val="0"/>
            </a:spcBef>
            <a:spcAft>
              <a:spcPct val="15000"/>
            </a:spcAft>
            <a:buChar char="••"/>
          </a:pPr>
          <a:r>
            <a:rPr lang="fr-FR" sz="1400" kern="1200">
              <a:solidFill>
                <a:schemeClr val="bg1"/>
              </a:solidFill>
            </a:rPr>
            <a:t>(</a:t>
          </a:r>
          <a:r>
            <a:rPr lang="fr-FR" sz="1400" i="1" kern="1200" dirty="0">
              <a:solidFill>
                <a:schemeClr val="bg1"/>
              </a:solidFill>
            </a:rPr>
            <a:t>Politique et stratégique)</a:t>
          </a:r>
          <a:endParaRPr lang="fr-FR" sz="1400" kern="1200" dirty="0">
            <a:solidFill>
              <a:schemeClr val="bg1"/>
            </a:solidFill>
          </a:endParaRPr>
        </a:p>
      </dsp:txBody>
      <dsp:txXfrm>
        <a:off x="546277" y="372105"/>
        <a:ext cx="9524886" cy="744597"/>
      </dsp:txXfrm>
    </dsp:sp>
    <dsp:sp modelId="{F94DE69E-BBE6-4FFC-A0FC-9107C48CE534}">
      <dsp:nvSpPr>
        <dsp:cNvPr id="0" name=""/>
        <dsp:cNvSpPr/>
      </dsp:nvSpPr>
      <dsp:spPr>
        <a:xfrm>
          <a:off x="80904" y="279030"/>
          <a:ext cx="930746" cy="930746"/>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8909B5B-8E53-4558-AF77-398E30CA76C0}">
      <dsp:nvSpPr>
        <dsp:cNvPr id="0" name=""/>
        <dsp:cNvSpPr/>
      </dsp:nvSpPr>
      <dsp:spPr>
        <a:xfrm>
          <a:off x="973172" y="1489194"/>
          <a:ext cx="9097991" cy="744597"/>
        </a:xfrm>
        <a:prstGeom prst="rect">
          <a:avLst/>
        </a:prstGeom>
        <a:solidFill>
          <a:srgbClr val="002060"/>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91024" tIns="60960" rIns="60960" bIns="60960" numCol="1" spcCol="1270" anchor="t" anchorCtr="0">
          <a:noAutofit/>
        </a:bodyPr>
        <a:lstStyle/>
        <a:p>
          <a:pPr lvl="0" algn="l" defTabSz="1066800">
            <a:lnSpc>
              <a:spcPct val="90000"/>
            </a:lnSpc>
            <a:spcBef>
              <a:spcPct val="0"/>
            </a:spcBef>
            <a:spcAft>
              <a:spcPct val="35000"/>
            </a:spcAft>
          </a:pPr>
          <a:r>
            <a:rPr lang="fr-FR" sz="2400" b="1" kern="1200" dirty="0">
              <a:solidFill>
                <a:schemeClr val="bg1"/>
              </a:solidFill>
            </a:rPr>
            <a:t>Comment se structure et s’organise la concertation avec les acteurs territoriaux  (interne/externe) ?</a:t>
          </a:r>
        </a:p>
        <a:p>
          <a:pPr marL="228600" lvl="1" indent="-228600" algn="l" defTabSz="889000">
            <a:lnSpc>
              <a:spcPct val="90000"/>
            </a:lnSpc>
            <a:spcBef>
              <a:spcPct val="0"/>
            </a:spcBef>
            <a:spcAft>
              <a:spcPct val="15000"/>
            </a:spcAft>
            <a:buChar char="••"/>
          </a:pPr>
          <a:r>
            <a:rPr lang="fr-FR" sz="2000" i="1" kern="1200" dirty="0">
              <a:solidFill>
                <a:schemeClr val="bg1"/>
              </a:solidFill>
            </a:rPr>
            <a:t>(Méthodes et directions opérationnelles)</a:t>
          </a:r>
        </a:p>
      </dsp:txBody>
      <dsp:txXfrm>
        <a:off x="973172" y="1489194"/>
        <a:ext cx="9097991" cy="744597"/>
      </dsp:txXfrm>
    </dsp:sp>
    <dsp:sp modelId="{089774C3-0BFA-4678-A990-CC5650B07A41}">
      <dsp:nvSpPr>
        <dsp:cNvPr id="0" name=""/>
        <dsp:cNvSpPr/>
      </dsp:nvSpPr>
      <dsp:spPr>
        <a:xfrm>
          <a:off x="507799" y="1396120"/>
          <a:ext cx="930746" cy="930746"/>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3732AFC-AB0F-4608-98C3-DE3BF4BE3C95}">
      <dsp:nvSpPr>
        <dsp:cNvPr id="0" name=""/>
        <dsp:cNvSpPr/>
      </dsp:nvSpPr>
      <dsp:spPr>
        <a:xfrm>
          <a:off x="973172" y="2606284"/>
          <a:ext cx="9097991" cy="744597"/>
        </a:xfrm>
        <a:prstGeom prst="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91024" tIns="40640" rIns="40640" bIns="40640" numCol="1" spcCol="1270" anchor="t" anchorCtr="0">
          <a:noAutofit/>
        </a:bodyPr>
        <a:lstStyle/>
        <a:p>
          <a:pPr lvl="0" algn="l" defTabSz="711200">
            <a:lnSpc>
              <a:spcPct val="90000"/>
            </a:lnSpc>
            <a:spcBef>
              <a:spcPct val="0"/>
            </a:spcBef>
            <a:spcAft>
              <a:spcPct val="35000"/>
            </a:spcAft>
          </a:pPr>
          <a:r>
            <a:rPr lang="fr-FR" sz="1600" b="1" kern="1200" dirty="0"/>
            <a:t>Comment s’observe les effets des politiques, stratégies et méthodes mises en place auprès des bénéficiaires/usagers (industries, laboratoires, citoyens, étudiants, collectivités) ?</a:t>
          </a:r>
        </a:p>
        <a:p>
          <a:pPr marL="114300" lvl="1" indent="-114300" algn="l" defTabSz="622300">
            <a:lnSpc>
              <a:spcPct val="90000"/>
            </a:lnSpc>
            <a:spcBef>
              <a:spcPct val="0"/>
            </a:spcBef>
            <a:spcAft>
              <a:spcPct val="15000"/>
            </a:spcAft>
            <a:buChar char="••"/>
          </a:pPr>
          <a:r>
            <a:rPr lang="fr-FR" sz="1400" i="1" kern="1200" dirty="0"/>
            <a:t>(Evaluation, itérations, développement continu)</a:t>
          </a:r>
        </a:p>
      </dsp:txBody>
      <dsp:txXfrm>
        <a:off x="973172" y="2606284"/>
        <a:ext cx="9097991" cy="744597"/>
      </dsp:txXfrm>
    </dsp:sp>
    <dsp:sp modelId="{781B2E34-288D-4D3F-95FC-0436C68C9C1D}">
      <dsp:nvSpPr>
        <dsp:cNvPr id="0" name=""/>
        <dsp:cNvSpPr/>
      </dsp:nvSpPr>
      <dsp:spPr>
        <a:xfrm>
          <a:off x="507799" y="2513209"/>
          <a:ext cx="930746" cy="930746"/>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F0F4752-A18E-422A-9E3F-E7CF925BDA3F}">
      <dsp:nvSpPr>
        <dsp:cNvPr id="0" name=""/>
        <dsp:cNvSpPr/>
      </dsp:nvSpPr>
      <dsp:spPr>
        <a:xfrm>
          <a:off x="546277" y="3723374"/>
          <a:ext cx="9524886" cy="744597"/>
        </a:xfrm>
        <a:prstGeom prst="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91024" tIns="40640" rIns="40640" bIns="40640" numCol="1" spcCol="1270" anchor="t" anchorCtr="0">
          <a:noAutofit/>
        </a:bodyPr>
        <a:lstStyle/>
        <a:p>
          <a:pPr lvl="0" algn="l" defTabSz="711200">
            <a:lnSpc>
              <a:spcPct val="90000"/>
            </a:lnSpc>
            <a:spcBef>
              <a:spcPct val="0"/>
            </a:spcBef>
            <a:spcAft>
              <a:spcPct val="35000"/>
            </a:spcAft>
          </a:pPr>
          <a:r>
            <a:rPr lang="fr-FR" sz="1600" b="1" kern="1200" dirty="0"/>
            <a:t>La Formation… mais pas que ?</a:t>
          </a:r>
        </a:p>
        <a:p>
          <a:pPr marL="114300" lvl="1" indent="-114300" algn="l" defTabSz="622300">
            <a:lnSpc>
              <a:spcPct val="90000"/>
            </a:lnSpc>
            <a:spcBef>
              <a:spcPct val="0"/>
            </a:spcBef>
            <a:spcAft>
              <a:spcPct val="15000"/>
            </a:spcAft>
            <a:buChar char="••"/>
          </a:pPr>
          <a:r>
            <a:rPr lang="fr-FR" sz="1400" i="1" kern="1200" dirty="0"/>
            <a:t>(Articulation avec la Recherche, L’innovation, la vie de campus, etc.)</a:t>
          </a:r>
        </a:p>
      </dsp:txBody>
      <dsp:txXfrm>
        <a:off x="546277" y="3723374"/>
        <a:ext cx="9524886" cy="744597"/>
      </dsp:txXfrm>
    </dsp:sp>
    <dsp:sp modelId="{7E7D2A5E-D5E5-4FED-B657-EAC979C5CA68}">
      <dsp:nvSpPr>
        <dsp:cNvPr id="0" name=""/>
        <dsp:cNvSpPr/>
      </dsp:nvSpPr>
      <dsp:spPr>
        <a:xfrm>
          <a:off x="80904" y="3630299"/>
          <a:ext cx="930746" cy="930746"/>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03B9F7-FAC1-403D-978C-60C8C5CD0B15}">
      <dsp:nvSpPr>
        <dsp:cNvPr id="0" name=""/>
        <dsp:cNvSpPr/>
      </dsp:nvSpPr>
      <dsp:spPr>
        <a:xfrm>
          <a:off x="-5472375" y="-837893"/>
          <a:ext cx="6515863" cy="6515863"/>
        </a:xfrm>
        <a:prstGeom prst="blockArc">
          <a:avLst>
            <a:gd name="adj1" fmla="val 18900000"/>
            <a:gd name="adj2" fmla="val 2700000"/>
            <a:gd name="adj3" fmla="val 331"/>
          </a:avLst>
        </a:pr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998773E-084C-4E23-8BEE-22A07F3371F7}">
      <dsp:nvSpPr>
        <dsp:cNvPr id="0" name=""/>
        <dsp:cNvSpPr/>
      </dsp:nvSpPr>
      <dsp:spPr>
        <a:xfrm>
          <a:off x="546277" y="372105"/>
          <a:ext cx="9524886" cy="744597"/>
        </a:xfrm>
        <a:prstGeom prst="rect">
          <a:avLst/>
        </a:prstGeom>
        <a:solidFill>
          <a:srgbClr val="002060"/>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91024" tIns="40640" rIns="40640" bIns="40640" numCol="1" spcCol="1270" anchor="t" anchorCtr="0">
          <a:noAutofit/>
        </a:bodyPr>
        <a:lstStyle/>
        <a:p>
          <a:pPr lvl="0" algn="l" defTabSz="711200">
            <a:lnSpc>
              <a:spcPct val="90000"/>
            </a:lnSpc>
            <a:spcBef>
              <a:spcPct val="0"/>
            </a:spcBef>
            <a:spcAft>
              <a:spcPct val="35000"/>
            </a:spcAft>
          </a:pPr>
          <a:r>
            <a:rPr lang="fr-FR" sz="1600" b="1" kern="1200" dirty="0">
              <a:solidFill>
                <a:schemeClr val="bg1"/>
              </a:solidFill>
            </a:rPr>
            <a:t>Comment se pense l’anticipation de la formation à l’échelle territoriale ? Avec qui ? Avec quoi ?  </a:t>
          </a:r>
        </a:p>
        <a:p>
          <a:pPr marL="114300" lvl="1" indent="-114300" algn="l" defTabSz="622300">
            <a:lnSpc>
              <a:spcPct val="90000"/>
            </a:lnSpc>
            <a:spcBef>
              <a:spcPct val="0"/>
            </a:spcBef>
            <a:spcAft>
              <a:spcPct val="15000"/>
            </a:spcAft>
            <a:buChar char="••"/>
          </a:pPr>
          <a:r>
            <a:rPr lang="fr-FR" sz="1400" kern="1200">
              <a:solidFill>
                <a:schemeClr val="bg1"/>
              </a:solidFill>
            </a:rPr>
            <a:t>(</a:t>
          </a:r>
          <a:r>
            <a:rPr lang="fr-FR" sz="1400" i="1" kern="1200" dirty="0">
              <a:solidFill>
                <a:schemeClr val="bg1"/>
              </a:solidFill>
            </a:rPr>
            <a:t>Politique et stratégique)</a:t>
          </a:r>
          <a:endParaRPr lang="fr-FR" sz="1400" kern="1200" dirty="0">
            <a:solidFill>
              <a:schemeClr val="bg1"/>
            </a:solidFill>
          </a:endParaRPr>
        </a:p>
      </dsp:txBody>
      <dsp:txXfrm>
        <a:off x="546277" y="372105"/>
        <a:ext cx="9524886" cy="744597"/>
      </dsp:txXfrm>
    </dsp:sp>
    <dsp:sp modelId="{F94DE69E-BBE6-4FFC-A0FC-9107C48CE534}">
      <dsp:nvSpPr>
        <dsp:cNvPr id="0" name=""/>
        <dsp:cNvSpPr/>
      </dsp:nvSpPr>
      <dsp:spPr>
        <a:xfrm>
          <a:off x="80904" y="279030"/>
          <a:ext cx="930746" cy="930746"/>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8909B5B-8E53-4558-AF77-398E30CA76C0}">
      <dsp:nvSpPr>
        <dsp:cNvPr id="0" name=""/>
        <dsp:cNvSpPr/>
      </dsp:nvSpPr>
      <dsp:spPr>
        <a:xfrm>
          <a:off x="973172" y="1489194"/>
          <a:ext cx="9097991" cy="744597"/>
        </a:xfrm>
        <a:prstGeom prst="rect">
          <a:avLst/>
        </a:prstGeom>
        <a:solidFill>
          <a:srgbClr val="002060"/>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91024" tIns="40640" rIns="40640" bIns="40640" numCol="1" spcCol="1270" anchor="t" anchorCtr="0">
          <a:noAutofit/>
        </a:bodyPr>
        <a:lstStyle/>
        <a:p>
          <a:pPr lvl="0" algn="l" defTabSz="711200">
            <a:lnSpc>
              <a:spcPct val="90000"/>
            </a:lnSpc>
            <a:spcBef>
              <a:spcPct val="0"/>
            </a:spcBef>
            <a:spcAft>
              <a:spcPct val="35000"/>
            </a:spcAft>
          </a:pPr>
          <a:r>
            <a:rPr lang="fr-FR" sz="1600" b="1" kern="1200" dirty="0">
              <a:solidFill>
                <a:schemeClr val="bg1"/>
              </a:solidFill>
            </a:rPr>
            <a:t>Comment se structure et s’organise la concertation avec les acteurs territoriaux  (interne/externe) ?</a:t>
          </a:r>
        </a:p>
        <a:p>
          <a:pPr marL="114300" lvl="1" indent="-114300" algn="l" defTabSz="622300">
            <a:lnSpc>
              <a:spcPct val="90000"/>
            </a:lnSpc>
            <a:spcBef>
              <a:spcPct val="0"/>
            </a:spcBef>
            <a:spcAft>
              <a:spcPct val="15000"/>
            </a:spcAft>
            <a:buChar char="••"/>
          </a:pPr>
          <a:r>
            <a:rPr lang="fr-FR" sz="1400" i="1" kern="1200" dirty="0">
              <a:solidFill>
                <a:schemeClr val="bg1"/>
              </a:solidFill>
            </a:rPr>
            <a:t>(Méthodes et directions opérationnelles)</a:t>
          </a:r>
        </a:p>
      </dsp:txBody>
      <dsp:txXfrm>
        <a:off x="973172" y="1489194"/>
        <a:ext cx="9097991" cy="744597"/>
      </dsp:txXfrm>
    </dsp:sp>
    <dsp:sp modelId="{089774C3-0BFA-4678-A990-CC5650B07A41}">
      <dsp:nvSpPr>
        <dsp:cNvPr id="0" name=""/>
        <dsp:cNvSpPr/>
      </dsp:nvSpPr>
      <dsp:spPr>
        <a:xfrm>
          <a:off x="507799" y="1396120"/>
          <a:ext cx="930746" cy="930746"/>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3732AFC-AB0F-4608-98C3-DE3BF4BE3C95}">
      <dsp:nvSpPr>
        <dsp:cNvPr id="0" name=""/>
        <dsp:cNvSpPr/>
      </dsp:nvSpPr>
      <dsp:spPr>
        <a:xfrm>
          <a:off x="973172" y="2606284"/>
          <a:ext cx="9097991" cy="744597"/>
        </a:xfrm>
        <a:prstGeom prst="rect">
          <a:avLst/>
        </a:prstGeom>
        <a:solidFill>
          <a:srgbClr val="002060"/>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91024" tIns="60960" rIns="60960" bIns="60960" numCol="1" spcCol="1270" anchor="t" anchorCtr="0">
          <a:noAutofit/>
        </a:bodyPr>
        <a:lstStyle/>
        <a:p>
          <a:pPr lvl="0" algn="l" defTabSz="1066800">
            <a:lnSpc>
              <a:spcPct val="90000"/>
            </a:lnSpc>
            <a:spcBef>
              <a:spcPct val="0"/>
            </a:spcBef>
            <a:spcAft>
              <a:spcPct val="35000"/>
            </a:spcAft>
          </a:pPr>
          <a:r>
            <a:rPr lang="fr-FR" sz="2400" b="1" kern="1200" dirty="0">
              <a:solidFill>
                <a:schemeClr val="bg1"/>
              </a:solidFill>
            </a:rPr>
            <a:t>Comment s’observe les effets des politiques, stratégies et méthodes mises en place auprès des bénéficiaires/usagers ? (industries, laboratoires, citoyens, étudiants, collectivités) </a:t>
          </a:r>
        </a:p>
        <a:p>
          <a:pPr marL="228600" lvl="1" indent="-228600" algn="l" defTabSz="889000">
            <a:lnSpc>
              <a:spcPct val="90000"/>
            </a:lnSpc>
            <a:spcBef>
              <a:spcPct val="0"/>
            </a:spcBef>
            <a:spcAft>
              <a:spcPct val="15000"/>
            </a:spcAft>
            <a:buChar char="••"/>
          </a:pPr>
          <a:r>
            <a:rPr lang="fr-FR" sz="2000" i="1" kern="1200" dirty="0">
              <a:solidFill>
                <a:schemeClr val="bg1"/>
              </a:solidFill>
            </a:rPr>
            <a:t>(Evaluation, itérations, développement continu)</a:t>
          </a:r>
        </a:p>
      </dsp:txBody>
      <dsp:txXfrm>
        <a:off x="973172" y="2606284"/>
        <a:ext cx="9097991" cy="744597"/>
      </dsp:txXfrm>
    </dsp:sp>
    <dsp:sp modelId="{781B2E34-288D-4D3F-95FC-0436C68C9C1D}">
      <dsp:nvSpPr>
        <dsp:cNvPr id="0" name=""/>
        <dsp:cNvSpPr/>
      </dsp:nvSpPr>
      <dsp:spPr>
        <a:xfrm>
          <a:off x="507799" y="2513209"/>
          <a:ext cx="930746" cy="930746"/>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F0F4752-A18E-422A-9E3F-E7CF925BDA3F}">
      <dsp:nvSpPr>
        <dsp:cNvPr id="0" name=""/>
        <dsp:cNvSpPr/>
      </dsp:nvSpPr>
      <dsp:spPr>
        <a:xfrm>
          <a:off x="546277" y="3723374"/>
          <a:ext cx="9524886" cy="744597"/>
        </a:xfrm>
        <a:prstGeom prst="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91024" tIns="40640" rIns="40640" bIns="40640" numCol="1" spcCol="1270" anchor="t" anchorCtr="0">
          <a:noAutofit/>
        </a:bodyPr>
        <a:lstStyle/>
        <a:p>
          <a:pPr lvl="0" algn="l" defTabSz="711200">
            <a:lnSpc>
              <a:spcPct val="90000"/>
            </a:lnSpc>
            <a:spcBef>
              <a:spcPct val="0"/>
            </a:spcBef>
            <a:spcAft>
              <a:spcPct val="35000"/>
            </a:spcAft>
          </a:pPr>
          <a:r>
            <a:rPr lang="fr-FR" sz="1600" b="1" kern="1200" dirty="0"/>
            <a:t>La Formation… mais pas que ?</a:t>
          </a:r>
        </a:p>
        <a:p>
          <a:pPr marL="114300" lvl="1" indent="-114300" algn="l" defTabSz="622300">
            <a:lnSpc>
              <a:spcPct val="90000"/>
            </a:lnSpc>
            <a:spcBef>
              <a:spcPct val="0"/>
            </a:spcBef>
            <a:spcAft>
              <a:spcPct val="15000"/>
            </a:spcAft>
            <a:buChar char="••"/>
          </a:pPr>
          <a:r>
            <a:rPr lang="fr-FR" sz="1400" i="1" kern="1200" dirty="0"/>
            <a:t>(Articulation avec la Recherche, L’innovation, la vie de campus, etc.)</a:t>
          </a:r>
        </a:p>
      </dsp:txBody>
      <dsp:txXfrm>
        <a:off x="546277" y="3723374"/>
        <a:ext cx="9524886" cy="744597"/>
      </dsp:txXfrm>
    </dsp:sp>
    <dsp:sp modelId="{7E7D2A5E-D5E5-4FED-B657-EAC979C5CA68}">
      <dsp:nvSpPr>
        <dsp:cNvPr id="0" name=""/>
        <dsp:cNvSpPr/>
      </dsp:nvSpPr>
      <dsp:spPr>
        <a:xfrm>
          <a:off x="80904" y="3630299"/>
          <a:ext cx="930746" cy="930746"/>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517DFE-B446-47B9-BF24-D37052DD1BBD}">
      <dsp:nvSpPr>
        <dsp:cNvPr id="0" name=""/>
        <dsp:cNvSpPr/>
      </dsp:nvSpPr>
      <dsp:spPr>
        <a:xfrm>
          <a:off x="0" y="644243"/>
          <a:ext cx="2871196" cy="122399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buSzPts val="1000"/>
          </a:pPr>
          <a:r>
            <a:rPr lang="fr-FR" sz="1600" b="1" i="1" u="none" kern="1200" dirty="0">
              <a:effectLst/>
              <a:latin typeface="Calibri" panose="020F0502020204030204" pitchFamily="34" charset="0"/>
              <a:ea typeface="Calibri" panose="020F0502020204030204" pitchFamily="34" charset="0"/>
              <a:cs typeface="Times New Roman" panose="02020603050405020304" pitchFamily="18" charset="0"/>
            </a:rPr>
            <a:t>Ancrage territorial - Partenariats économiques et institutionnels – implication dans les politiques publiques locales</a:t>
          </a:r>
          <a:endParaRPr lang="fr-FR" sz="1600" u="none" kern="1200" dirty="0"/>
        </a:p>
      </dsp:txBody>
      <dsp:txXfrm>
        <a:off x="0" y="644243"/>
        <a:ext cx="2871196" cy="1223996"/>
      </dsp:txXfrm>
    </dsp:sp>
    <dsp:sp modelId="{85A2864E-95EB-4605-A222-0B03EA149100}">
      <dsp:nvSpPr>
        <dsp:cNvPr id="0" name=""/>
        <dsp:cNvSpPr/>
      </dsp:nvSpPr>
      <dsp:spPr>
        <a:xfrm>
          <a:off x="3915505" y="629580"/>
          <a:ext cx="2871196" cy="122399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buSzPts val="1000"/>
          </a:pPr>
          <a:r>
            <a:rPr lang="fr-FR" sz="1600" b="1" i="1" u="none" kern="1200" dirty="0">
              <a:effectLst/>
              <a:latin typeface="Calibri" panose="020F0502020204030204" pitchFamily="34" charset="0"/>
              <a:ea typeface="Calibri" panose="020F0502020204030204" pitchFamily="34" charset="0"/>
              <a:cs typeface="Times New Roman" panose="02020603050405020304" pitchFamily="18" charset="0"/>
            </a:rPr>
            <a:t>Recherche et innovation en lien avec le territoire</a:t>
          </a:r>
          <a:endParaRPr lang="fr-FR" sz="1600" u="none" kern="1200" dirty="0"/>
        </a:p>
      </dsp:txBody>
      <dsp:txXfrm>
        <a:off x="3915505" y="629580"/>
        <a:ext cx="2871196" cy="1223996"/>
      </dsp:txXfrm>
    </dsp:sp>
    <dsp:sp modelId="{9DEB7E32-81AF-4172-8D25-34DF89C5E999}">
      <dsp:nvSpPr>
        <dsp:cNvPr id="0" name=""/>
        <dsp:cNvSpPr/>
      </dsp:nvSpPr>
      <dsp:spPr>
        <a:xfrm>
          <a:off x="7826613" y="629580"/>
          <a:ext cx="2871196" cy="122399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buSzPts val="1000"/>
          </a:pPr>
          <a:r>
            <a:rPr lang="fr-FR" sz="1600" b="1" i="1" u="none" kern="1200" dirty="0">
              <a:effectLst/>
              <a:latin typeface="Calibri" panose="020F0502020204030204" pitchFamily="34" charset="0"/>
              <a:ea typeface="Calibri" panose="020F0502020204030204" pitchFamily="34" charset="0"/>
              <a:cs typeface="Times New Roman" panose="02020603050405020304" pitchFamily="18" charset="0"/>
            </a:rPr>
            <a:t>Offre de formation adaptée aux besoins du territoire - Insertion professionnelle locale</a:t>
          </a:r>
          <a:endParaRPr lang="fr-FR" sz="1600" u="none" kern="1200" dirty="0"/>
        </a:p>
      </dsp:txBody>
      <dsp:txXfrm>
        <a:off x="7826613" y="629580"/>
        <a:ext cx="2871196" cy="1223996"/>
      </dsp:txXfrm>
    </dsp:sp>
    <dsp:sp modelId="{588BCDFB-BDF1-4366-B7AF-301BFD82CFDA}">
      <dsp:nvSpPr>
        <dsp:cNvPr id="0" name=""/>
        <dsp:cNvSpPr/>
      </dsp:nvSpPr>
      <dsp:spPr>
        <a:xfrm>
          <a:off x="1830898" y="2140447"/>
          <a:ext cx="2871196" cy="122399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buSzPts val="1000"/>
          </a:pPr>
          <a:r>
            <a:rPr lang="fr-FR" sz="1600" b="1" i="1" u="none" kern="1200" dirty="0">
              <a:effectLst/>
              <a:latin typeface="Calibri" panose="020F0502020204030204" pitchFamily="34" charset="0"/>
              <a:ea typeface="Calibri" panose="020F0502020204030204" pitchFamily="34" charset="0"/>
              <a:cs typeface="Times New Roman" panose="02020603050405020304" pitchFamily="18" charset="0"/>
            </a:rPr>
            <a:t>Engagement sociétal et culturel et Rayonnement territorial</a:t>
          </a:r>
          <a:endParaRPr lang="fr-FR" sz="1600" u="none" kern="1200" dirty="0"/>
        </a:p>
      </dsp:txBody>
      <dsp:txXfrm>
        <a:off x="1830898" y="2140447"/>
        <a:ext cx="2871196" cy="1223996"/>
      </dsp:txXfrm>
    </dsp:sp>
    <dsp:sp modelId="{5F4E7EC6-6158-4947-A940-4B4567E7F8E9}">
      <dsp:nvSpPr>
        <dsp:cNvPr id="0" name=""/>
        <dsp:cNvSpPr/>
      </dsp:nvSpPr>
      <dsp:spPr>
        <a:xfrm>
          <a:off x="5830086" y="2224618"/>
          <a:ext cx="2871196" cy="1223996"/>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buSzPts val="1000"/>
            <a:buFont typeface="Symbol" panose="05050102010706020507" pitchFamily="18" charset="2"/>
            <a:buChar char=""/>
          </a:pPr>
          <a:r>
            <a:rPr lang="fr-FR" sz="1600" b="1" i="1" u="none" kern="1200" dirty="0">
              <a:effectLst/>
              <a:latin typeface="Calibri" panose="020F0502020204030204" pitchFamily="34" charset="0"/>
              <a:ea typeface="Calibri" panose="020F0502020204030204" pitchFamily="34" charset="0"/>
              <a:cs typeface="Times New Roman" panose="02020603050405020304" pitchFamily="18" charset="0"/>
            </a:rPr>
            <a:t>Reconnaissance et visibilité territoriale</a:t>
          </a:r>
          <a:endParaRPr lang="fr-FR" sz="1600" u="none" kern="1200" dirty="0"/>
        </a:p>
      </dsp:txBody>
      <dsp:txXfrm>
        <a:off x="5830086" y="2224618"/>
        <a:ext cx="2871196" cy="122399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09FED1-F89E-C247-BE87-E6E8ECBC1857}">
      <dsp:nvSpPr>
        <dsp:cNvPr id="0" name=""/>
        <dsp:cNvSpPr/>
      </dsp:nvSpPr>
      <dsp:spPr>
        <a:xfrm>
          <a:off x="3286" y="50234"/>
          <a:ext cx="3203971" cy="5760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fr-FR" sz="2000" kern="1200"/>
            <a:t>Financeurs</a:t>
          </a:r>
          <a:endParaRPr lang="en-US" sz="2000" kern="1200"/>
        </a:p>
      </dsp:txBody>
      <dsp:txXfrm>
        <a:off x="3286" y="50234"/>
        <a:ext cx="3203971" cy="576000"/>
      </dsp:txXfrm>
    </dsp:sp>
    <dsp:sp modelId="{45ED05D5-A415-9F4E-A5CB-1B5D001D3782}">
      <dsp:nvSpPr>
        <dsp:cNvPr id="0" name=""/>
        <dsp:cNvSpPr/>
      </dsp:nvSpPr>
      <dsp:spPr>
        <a:xfrm>
          <a:off x="3286" y="626234"/>
          <a:ext cx="3203971" cy="3674868"/>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fr-FR" sz="2000" kern="1200"/>
            <a:t>L’état, le ministère, la préfecture, le rectorat, la région, les communautés agglomérations, les villes</a:t>
          </a:r>
          <a:endParaRPr lang="en-US" sz="2000" kern="1200"/>
        </a:p>
      </dsp:txBody>
      <dsp:txXfrm>
        <a:off x="3286" y="626234"/>
        <a:ext cx="3203971" cy="3674868"/>
      </dsp:txXfrm>
    </dsp:sp>
    <dsp:sp modelId="{4869F2A7-F64E-4F46-A570-1AE477967FA1}">
      <dsp:nvSpPr>
        <dsp:cNvPr id="0" name=""/>
        <dsp:cNvSpPr/>
      </dsp:nvSpPr>
      <dsp:spPr>
        <a:xfrm>
          <a:off x="3655814" y="50234"/>
          <a:ext cx="3203971" cy="576000"/>
        </a:xfrm>
        <a:prstGeom prst="rect">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fr-FR" sz="2000" kern="1200"/>
            <a:t>Partenaires</a:t>
          </a:r>
          <a:endParaRPr lang="en-US" sz="2000" kern="1200"/>
        </a:p>
      </dsp:txBody>
      <dsp:txXfrm>
        <a:off x="3655814" y="50234"/>
        <a:ext cx="3203971" cy="576000"/>
      </dsp:txXfrm>
    </dsp:sp>
    <dsp:sp modelId="{1333ECBA-1814-2A4C-9AD6-6A54FE30D081}">
      <dsp:nvSpPr>
        <dsp:cNvPr id="0" name=""/>
        <dsp:cNvSpPr/>
      </dsp:nvSpPr>
      <dsp:spPr>
        <a:xfrm>
          <a:off x="3655814" y="626234"/>
          <a:ext cx="3203971" cy="3674868"/>
        </a:xfrm>
        <a:prstGeom prst="rect">
          <a:avLst/>
        </a:prstGeom>
        <a:solidFill>
          <a:schemeClr val="accent2">
            <a:tint val="40000"/>
            <a:alpha val="90000"/>
            <a:hueOff val="-424613"/>
            <a:satOff val="-37673"/>
            <a:lumOff val="-385"/>
            <a:alphaOff val="0"/>
          </a:schemeClr>
        </a:solidFill>
        <a:ln w="12700" cap="flat" cmpd="sng" algn="ctr">
          <a:solidFill>
            <a:schemeClr val="accent2">
              <a:tint val="40000"/>
              <a:alpha val="90000"/>
              <a:hueOff val="-424613"/>
              <a:satOff val="-37673"/>
              <a:lumOff val="-3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fr-FR" sz="2000" kern="1200"/>
            <a:t>Les branches professionnelles, l’Association Régionale de l'Industrie Automobile (ARIA), l’Association des Industries Ferroviaires hdf (AIF), Chambre de Commerce, CFA FORMASUP, les entreprises au sens large (Alternance, FC, Stage Emploi).</a:t>
          </a:r>
          <a:endParaRPr lang="en-US" sz="2000" kern="1200"/>
        </a:p>
      </dsp:txBody>
      <dsp:txXfrm>
        <a:off x="3655814" y="626234"/>
        <a:ext cx="3203971" cy="3674868"/>
      </dsp:txXfrm>
    </dsp:sp>
    <dsp:sp modelId="{53C6F0AF-C131-4B4F-9D3F-366DA5E283B5}">
      <dsp:nvSpPr>
        <dsp:cNvPr id="0" name=""/>
        <dsp:cNvSpPr/>
      </dsp:nvSpPr>
      <dsp:spPr>
        <a:xfrm>
          <a:off x="7308342" y="50234"/>
          <a:ext cx="3203971" cy="576000"/>
        </a:xfrm>
        <a:prstGeom prst="rect">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fr-FR" sz="2000" kern="1200"/>
            <a:t>Bénéficiaires</a:t>
          </a:r>
          <a:endParaRPr lang="en-US" sz="2000" kern="1200"/>
        </a:p>
      </dsp:txBody>
      <dsp:txXfrm>
        <a:off x="7308342" y="50234"/>
        <a:ext cx="3203971" cy="576000"/>
      </dsp:txXfrm>
    </dsp:sp>
    <dsp:sp modelId="{4B076102-E362-DA47-9243-AF741EBCC54E}">
      <dsp:nvSpPr>
        <dsp:cNvPr id="0" name=""/>
        <dsp:cNvSpPr/>
      </dsp:nvSpPr>
      <dsp:spPr>
        <a:xfrm>
          <a:off x="7308342" y="626234"/>
          <a:ext cx="3203971" cy="3674868"/>
        </a:xfrm>
        <a:prstGeom prst="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fr-FR" sz="2000" kern="1200" dirty="0"/>
            <a:t>Les entreprises et les étudiants (Conseils de perfectionnement), Insertion des étudiants (LP : 65% Emploi - 32% : Etudes / M : 91% - 6% Rech Emploi – 3% : études)</a:t>
          </a:r>
          <a:endParaRPr lang="en-US" sz="2000" kern="1200" dirty="0"/>
        </a:p>
      </dsp:txBody>
      <dsp:txXfrm>
        <a:off x="7308342" y="626234"/>
        <a:ext cx="3203971" cy="367486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03B9F7-FAC1-403D-978C-60C8C5CD0B15}">
      <dsp:nvSpPr>
        <dsp:cNvPr id="0" name=""/>
        <dsp:cNvSpPr/>
      </dsp:nvSpPr>
      <dsp:spPr>
        <a:xfrm>
          <a:off x="-5472375" y="-837893"/>
          <a:ext cx="6515863" cy="6515863"/>
        </a:xfrm>
        <a:prstGeom prst="blockArc">
          <a:avLst>
            <a:gd name="adj1" fmla="val 18900000"/>
            <a:gd name="adj2" fmla="val 2700000"/>
            <a:gd name="adj3" fmla="val 331"/>
          </a:avLst>
        </a:pr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998773E-084C-4E23-8BEE-22A07F3371F7}">
      <dsp:nvSpPr>
        <dsp:cNvPr id="0" name=""/>
        <dsp:cNvSpPr/>
      </dsp:nvSpPr>
      <dsp:spPr>
        <a:xfrm>
          <a:off x="546277" y="372105"/>
          <a:ext cx="9524886" cy="744597"/>
        </a:xfrm>
        <a:prstGeom prst="rect">
          <a:avLst/>
        </a:prstGeom>
        <a:solidFill>
          <a:srgbClr val="002060"/>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91024" tIns="40640" rIns="40640" bIns="40640" numCol="1" spcCol="1270" anchor="t" anchorCtr="0">
          <a:noAutofit/>
        </a:bodyPr>
        <a:lstStyle/>
        <a:p>
          <a:pPr lvl="0" algn="l" defTabSz="711200">
            <a:lnSpc>
              <a:spcPct val="90000"/>
            </a:lnSpc>
            <a:spcBef>
              <a:spcPct val="0"/>
            </a:spcBef>
            <a:spcAft>
              <a:spcPct val="35000"/>
            </a:spcAft>
          </a:pPr>
          <a:r>
            <a:rPr lang="fr-FR" sz="1600" b="1" kern="1200" dirty="0">
              <a:solidFill>
                <a:schemeClr val="bg1"/>
              </a:solidFill>
            </a:rPr>
            <a:t>Comment se pense l’anticipation de la formation à l’échelle territoriale ? Avec qui ? Avec quoi ?  </a:t>
          </a:r>
        </a:p>
        <a:p>
          <a:pPr marL="114300" lvl="1" indent="-114300" algn="l" defTabSz="622300">
            <a:lnSpc>
              <a:spcPct val="90000"/>
            </a:lnSpc>
            <a:spcBef>
              <a:spcPct val="0"/>
            </a:spcBef>
            <a:spcAft>
              <a:spcPct val="15000"/>
            </a:spcAft>
            <a:buChar char="••"/>
          </a:pPr>
          <a:r>
            <a:rPr lang="fr-FR" sz="1400" kern="1200">
              <a:solidFill>
                <a:schemeClr val="bg1"/>
              </a:solidFill>
            </a:rPr>
            <a:t>(</a:t>
          </a:r>
          <a:r>
            <a:rPr lang="fr-FR" sz="1400" i="1" kern="1200" dirty="0">
              <a:solidFill>
                <a:schemeClr val="bg1"/>
              </a:solidFill>
            </a:rPr>
            <a:t>Politique et stratégique)</a:t>
          </a:r>
          <a:endParaRPr lang="fr-FR" sz="1400" kern="1200" dirty="0">
            <a:solidFill>
              <a:schemeClr val="bg1"/>
            </a:solidFill>
          </a:endParaRPr>
        </a:p>
      </dsp:txBody>
      <dsp:txXfrm>
        <a:off x="546277" y="372105"/>
        <a:ext cx="9524886" cy="744597"/>
      </dsp:txXfrm>
    </dsp:sp>
    <dsp:sp modelId="{F94DE69E-BBE6-4FFC-A0FC-9107C48CE534}">
      <dsp:nvSpPr>
        <dsp:cNvPr id="0" name=""/>
        <dsp:cNvSpPr/>
      </dsp:nvSpPr>
      <dsp:spPr>
        <a:xfrm>
          <a:off x="80904" y="279030"/>
          <a:ext cx="930746" cy="930746"/>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8909B5B-8E53-4558-AF77-398E30CA76C0}">
      <dsp:nvSpPr>
        <dsp:cNvPr id="0" name=""/>
        <dsp:cNvSpPr/>
      </dsp:nvSpPr>
      <dsp:spPr>
        <a:xfrm>
          <a:off x="973172" y="1489194"/>
          <a:ext cx="9097991" cy="744597"/>
        </a:xfrm>
        <a:prstGeom prst="rect">
          <a:avLst/>
        </a:prstGeom>
        <a:solidFill>
          <a:srgbClr val="002060"/>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91024" tIns="40640" rIns="40640" bIns="40640" numCol="1" spcCol="1270" anchor="t" anchorCtr="0">
          <a:noAutofit/>
        </a:bodyPr>
        <a:lstStyle/>
        <a:p>
          <a:pPr lvl="0" algn="l" defTabSz="711200">
            <a:lnSpc>
              <a:spcPct val="90000"/>
            </a:lnSpc>
            <a:spcBef>
              <a:spcPct val="0"/>
            </a:spcBef>
            <a:spcAft>
              <a:spcPct val="35000"/>
            </a:spcAft>
          </a:pPr>
          <a:r>
            <a:rPr lang="fr-FR" sz="1600" b="1" kern="1200" dirty="0">
              <a:solidFill>
                <a:schemeClr val="bg1"/>
              </a:solidFill>
            </a:rPr>
            <a:t>Comment se structure et s’organise la concertation avec les acteurs territoriaux  (interne/externe) ?</a:t>
          </a:r>
        </a:p>
        <a:p>
          <a:pPr marL="114300" lvl="1" indent="-114300" algn="l" defTabSz="622300">
            <a:lnSpc>
              <a:spcPct val="90000"/>
            </a:lnSpc>
            <a:spcBef>
              <a:spcPct val="0"/>
            </a:spcBef>
            <a:spcAft>
              <a:spcPct val="15000"/>
            </a:spcAft>
            <a:buChar char="••"/>
          </a:pPr>
          <a:r>
            <a:rPr lang="fr-FR" sz="1400" i="1" kern="1200" dirty="0">
              <a:solidFill>
                <a:schemeClr val="bg1"/>
              </a:solidFill>
            </a:rPr>
            <a:t>(Méthodes et directions opérationnelles)</a:t>
          </a:r>
        </a:p>
      </dsp:txBody>
      <dsp:txXfrm>
        <a:off x="973172" y="1489194"/>
        <a:ext cx="9097991" cy="744597"/>
      </dsp:txXfrm>
    </dsp:sp>
    <dsp:sp modelId="{089774C3-0BFA-4678-A990-CC5650B07A41}">
      <dsp:nvSpPr>
        <dsp:cNvPr id="0" name=""/>
        <dsp:cNvSpPr/>
      </dsp:nvSpPr>
      <dsp:spPr>
        <a:xfrm>
          <a:off x="507799" y="1396120"/>
          <a:ext cx="930746" cy="930746"/>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3732AFC-AB0F-4608-98C3-DE3BF4BE3C95}">
      <dsp:nvSpPr>
        <dsp:cNvPr id="0" name=""/>
        <dsp:cNvSpPr/>
      </dsp:nvSpPr>
      <dsp:spPr>
        <a:xfrm>
          <a:off x="973172" y="2606284"/>
          <a:ext cx="9097991" cy="744597"/>
        </a:xfrm>
        <a:prstGeom prst="rect">
          <a:avLst/>
        </a:prstGeom>
        <a:solidFill>
          <a:srgbClr val="002060"/>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91024" tIns="40640" rIns="40640" bIns="40640" numCol="1" spcCol="1270" anchor="t" anchorCtr="0">
          <a:noAutofit/>
        </a:bodyPr>
        <a:lstStyle/>
        <a:p>
          <a:pPr lvl="0" algn="l" defTabSz="711200">
            <a:lnSpc>
              <a:spcPct val="90000"/>
            </a:lnSpc>
            <a:spcBef>
              <a:spcPct val="0"/>
            </a:spcBef>
            <a:spcAft>
              <a:spcPct val="35000"/>
            </a:spcAft>
          </a:pPr>
          <a:r>
            <a:rPr lang="fr-FR" sz="1600" b="1" kern="1200" dirty="0">
              <a:solidFill>
                <a:schemeClr val="bg1"/>
              </a:solidFill>
            </a:rPr>
            <a:t>Comment s’observe les effets des politiques, stratégies et méthodes mises en place auprès des bénéficiaires/usagers (industries, laboratoires, citoyens, étudiants, collectivités) ?</a:t>
          </a:r>
        </a:p>
        <a:p>
          <a:pPr marL="114300" lvl="1" indent="-114300" algn="l" defTabSz="622300">
            <a:lnSpc>
              <a:spcPct val="90000"/>
            </a:lnSpc>
            <a:spcBef>
              <a:spcPct val="0"/>
            </a:spcBef>
            <a:spcAft>
              <a:spcPct val="15000"/>
            </a:spcAft>
            <a:buChar char="••"/>
          </a:pPr>
          <a:r>
            <a:rPr lang="fr-FR" sz="1400" i="1" kern="1200" dirty="0">
              <a:solidFill>
                <a:schemeClr val="bg1"/>
              </a:solidFill>
            </a:rPr>
            <a:t>(Evaluation, itérations, développement continu)</a:t>
          </a:r>
        </a:p>
      </dsp:txBody>
      <dsp:txXfrm>
        <a:off x="973172" y="2606284"/>
        <a:ext cx="9097991" cy="744597"/>
      </dsp:txXfrm>
    </dsp:sp>
    <dsp:sp modelId="{781B2E34-288D-4D3F-95FC-0436C68C9C1D}">
      <dsp:nvSpPr>
        <dsp:cNvPr id="0" name=""/>
        <dsp:cNvSpPr/>
      </dsp:nvSpPr>
      <dsp:spPr>
        <a:xfrm>
          <a:off x="507799" y="2513209"/>
          <a:ext cx="930746" cy="930746"/>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F0F4752-A18E-422A-9E3F-E7CF925BDA3F}">
      <dsp:nvSpPr>
        <dsp:cNvPr id="0" name=""/>
        <dsp:cNvSpPr/>
      </dsp:nvSpPr>
      <dsp:spPr>
        <a:xfrm>
          <a:off x="546277" y="3723374"/>
          <a:ext cx="9524886" cy="744597"/>
        </a:xfrm>
        <a:prstGeom prst="rect">
          <a:avLst/>
        </a:prstGeom>
        <a:solidFill>
          <a:srgbClr val="002060"/>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91024" tIns="81280" rIns="81280" bIns="81280" numCol="1" spcCol="1270" anchor="t" anchorCtr="0">
          <a:noAutofit/>
        </a:bodyPr>
        <a:lstStyle/>
        <a:p>
          <a:pPr lvl="0" algn="l" defTabSz="1422400">
            <a:lnSpc>
              <a:spcPct val="90000"/>
            </a:lnSpc>
            <a:spcBef>
              <a:spcPct val="0"/>
            </a:spcBef>
            <a:spcAft>
              <a:spcPct val="35000"/>
            </a:spcAft>
          </a:pPr>
          <a:r>
            <a:rPr lang="fr-FR" sz="3200" b="1" kern="1200" dirty="0">
              <a:solidFill>
                <a:schemeClr val="bg1"/>
              </a:solidFill>
            </a:rPr>
            <a:t>La Formation… mais pas que ?</a:t>
          </a:r>
        </a:p>
        <a:p>
          <a:pPr marL="285750" lvl="1" indent="-285750" algn="l" defTabSz="1244600">
            <a:lnSpc>
              <a:spcPct val="90000"/>
            </a:lnSpc>
            <a:spcBef>
              <a:spcPct val="0"/>
            </a:spcBef>
            <a:spcAft>
              <a:spcPct val="15000"/>
            </a:spcAft>
            <a:buChar char="••"/>
          </a:pPr>
          <a:r>
            <a:rPr lang="fr-FR" sz="2800" i="1" kern="1200" dirty="0">
              <a:solidFill>
                <a:schemeClr val="bg1"/>
              </a:solidFill>
            </a:rPr>
            <a:t>(Articulation avec la Recherche, L’innovation, la vie de campus, etc.)</a:t>
          </a:r>
        </a:p>
      </dsp:txBody>
      <dsp:txXfrm>
        <a:off x="546277" y="3723374"/>
        <a:ext cx="9524886" cy="744597"/>
      </dsp:txXfrm>
    </dsp:sp>
    <dsp:sp modelId="{7E7D2A5E-D5E5-4FED-B657-EAC979C5CA68}">
      <dsp:nvSpPr>
        <dsp:cNvPr id="0" name=""/>
        <dsp:cNvSpPr/>
      </dsp:nvSpPr>
      <dsp:spPr>
        <a:xfrm>
          <a:off x="80904" y="3630299"/>
          <a:ext cx="930746" cy="930746"/>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5C6A9A-91DC-470E-BE78-9CE338640663}" type="datetimeFigureOut">
              <a:rPr lang="fr-FR" smtClean="0"/>
              <a:t>02/06/2025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D94FCB-AD47-4974-8EC5-7DE38739C775}" type="slidenum">
              <a:rPr lang="fr-FR" smtClean="0"/>
              <a:t>‹N°›</a:t>
            </a:fld>
            <a:endParaRPr lang="fr-FR"/>
          </a:p>
        </p:txBody>
      </p:sp>
    </p:spTree>
    <p:extLst>
      <p:ext uri="{BB962C8B-B14F-4D97-AF65-F5344CB8AC3E}">
        <p14:creationId xmlns:p14="http://schemas.microsoft.com/office/powerpoint/2010/main" val="4140674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8" Type="http://schemas.openxmlformats.org/officeDocument/2006/relationships/hyperlink" Target="https://fr.wikipedia.org/wiki/Hygi%C3%A8ne" TargetMode="External"/><Relationship Id="rId3" Type="http://schemas.openxmlformats.org/officeDocument/2006/relationships/hyperlink" Target="https://fr.wikipedia.org/wiki/Indice_de_d%C3%A9veloppement_humain#cite_note-Rapport_2010-4" TargetMode="External"/><Relationship Id="rId7" Type="http://schemas.openxmlformats.org/officeDocument/2006/relationships/hyperlink" Target="https://fr.wikipedia.org/wiki/Logement" TargetMode="External"/><Relationship Id="rId12" Type="http://schemas.openxmlformats.org/officeDocument/2006/relationships/hyperlink" Target="https://fr.wikipedia.org/wiki/Parit%C3%A9_de_pouvoir_d'achat" TargetMode="External"/><Relationship Id="rId2" Type="http://schemas.openxmlformats.org/officeDocument/2006/relationships/slide" Target="../slides/slide52.xml"/><Relationship Id="rId1" Type="http://schemas.openxmlformats.org/officeDocument/2006/relationships/notesMaster" Target="../notesMasters/notesMaster1.xml"/><Relationship Id="rId6" Type="http://schemas.openxmlformats.org/officeDocument/2006/relationships/hyperlink" Target="https://fr.wikipedia.org/wiki/Eau_potable" TargetMode="External"/><Relationship Id="rId11" Type="http://schemas.openxmlformats.org/officeDocument/2006/relationships/hyperlink" Target="https://fr.wikipedia.org/wiki/Logarithme" TargetMode="External"/><Relationship Id="rId5" Type="http://schemas.openxmlformats.org/officeDocument/2006/relationships/hyperlink" Target="https://fr.wikipedia.org/wiki/Alimentation" TargetMode="External"/><Relationship Id="rId10" Type="http://schemas.openxmlformats.org/officeDocument/2006/relationships/hyperlink" Target="https://fr.wikipedia.org/wiki/Syndrome_d'immunod%C3%A9ficience_acquise" TargetMode="External"/><Relationship Id="rId4" Type="http://schemas.openxmlformats.org/officeDocument/2006/relationships/hyperlink" Target="https://fr.wikipedia.org/wiki/Esp%C3%A9rance_de_vie_humaine" TargetMode="External"/><Relationship Id="rId9" Type="http://schemas.openxmlformats.org/officeDocument/2006/relationships/hyperlink" Target="https://fr.wikipedia.org/wiki/Soins_m%C3%A9dicaux"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fr.wikipedia.org/wiki/Hygi%C3%A8ne" TargetMode="External"/><Relationship Id="rId3" Type="http://schemas.openxmlformats.org/officeDocument/2006/relationships/hyperlink" Target="https://fr.wikipedia.org/wiki/Indice_de_d%C3%A9veloppement_humain#cite_note-Rapport_2010-4" TargetMode="External"/><Relationship Id="rId7" Type="http://schemas.openxmlformats.org/officeDocument/2006/relationships/hyperlink" Target="https://fr.wikipedia.org/wiki/Logement" TargetMode="External"/><Relationship Id="rId12" Type="http://schemas.openxmlformats.org/officeDocument/2006/relationships/hyperlink" Target="https://fr.wikipedia.org/wiki/Parit%C3%A9_de_pouvoir_d'achat"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fr.wikipedia.org/wiki/Eau_potable" TargetMode="External"/><Relationship Id="rId11" Type="http://schemas.openxmlformats.org/officeDocument/2006/relationships/hyperlink" Target="https://fr.wikipedia.org/wiki/Logarithme" TargetMode="External"/><Relationship Id="rId5" Type="http://schemas.openxmlformats.org/officeDocument/2006/relationships/hyperlink" Target="https://fr.wikipedia.org/wiki/Alimentation" TargetMode="External"/><Relationship Id="rId10" Type="http://schemas.openxmlformats.org/officeDocument/2006/relationships/hyperlink" Target="https://fr.wikipedia.org/wiki/Syndrome_d'immunod%C3%A9ficience_acquise" TargetMode="External"/><Relationship Id="rId4" Type="http://schemas.openxmlformats.org/officeDocument/2006/relationships/hyperlink" Target="https://fr.wikipedia.org/wiki/Esp%C3%A9rance_de_vie_humaine" TargetMode="External"/><Relationship Id="rId9" Type="http://schemas.openxmlformats.org/officeDocument/2006/relationships/hyperlink" Target="https://fr.wikipedia.org/wiki/Soins_m%C3%A9dicaux"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DD94FCB-AD47-4974-8EC5-7DE38739C775}" type="slidenum">
              <a:rPr lang="fr-FR" smtClean="0"/>
              <a:t>2</a:t>
            </a:fld>
            <a:endParaRPr lang="fr-FR"/>
          </a:p>
        </p:txBody>
      </p:sp>
    </p:spTree>
    <p:extLst>
      <p:ext uri="{BB962C8B-B14F-4D97-AF65-F5344CB8AC3E}">
        <p14:creationId xmlns:p14="http://schemas.microsoft.com/office/powerpoint/2010/main" val="13621210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Forte incertitude actuelle</a:t>
            </a:r>
            <a:r>
              <a:rPr lang="fr-FR" baseline="0" dirty="0"/>
              <a:t> sur les financements des collectivités</a:t>
            </a:r>
          </a:p>
          <a:p>
            <a:endParaRPr lang="fr-FR"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a:t>CMA : </a:t>
            </a:r>
            <a:r>
              <a:rPr lang="fr-FR" sz="1200" dirty="0"/>
              <a:t>Exemple</a:t>
            </a:r>
            <a:r>
              <a:rPr lang="fr-FR" sz="1200" baseline="0" dirty="0"/>
              <a:t> </a:t>
            </a:r>
            <a:r>
              <a:rPr lang="fr-FR" b="1" dirty="0"/>
              <a:t>Dispositif de formation pour l’alimentation de demain - alimentation saine, durable et traçable (CAP DADD)</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projet en cours de dépôt sur alimentation saine, durable et traçable en lien avec Lot et Garonne</a:t>
            </a:r>
          </a:p>
          <a:p>
            <a:endParaRPr lang="fr-FR" baseline="0" dirty="0"/>
          </a:p>
          <a:p>
            <a:endParaRPr lang="fr-FR" dirty="0"/>
          </a:p>
        </p:txBody>
      </p:sp>
      <p:sp>
        <p:nvSpPr>
          <p:cNvPr id="4" name="Espace réservé du numéro de diapositive 3"/>
          <p:cNvSpPr>
            <a:spLocks noGrp="1"/>
          </p:cNvSpPr>
          <p:nvPr>
            <p:ph type="sldNum" sz="quarter" idx="5"/>
          </p:nvPr>
        </p:nvSpPr>
        <p:spPr/>
        <p:txBody>
          <a:bodyPr/>
          <a:lstStyle/>
          <a:p>
            <a:fld id="{2DD94FCB-AD47-4974-8EC5-7DE38739C775}" type="slidenum">
              <a:rPr lang="fr-FR" smtClean="0"/>
              <a:t>22</a:t>
            </a:fld>
            <a:endParaRPr lang="fr-FR"/>
          </a:p>
        </p:txBody>
      </p:sp>
    </p:spTree>
    <p:extLst>
      <p:ext uri="{BB962C8B-B14F-4D97-AF65-F5344CB8AC3E}">
        <p14:creationId xmlns:p14="http://schemas.microsoft.com/office/powerpoint/2010/main" val="20282255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4"/>
          </p:nvPr>
        </p:nvSpPr>
        <p:spPr/>
        <p:txBody>
          <a:bodyPr/>
          <a:lstStyle/>
          <a:p>
            <a:endParaRPr lang="fr-FR"/>
          </a:p>
        </p:txBody>
      </p:sp>
      <p:sp>
        <p:nvSpPr>
          <p:cNvPr id="5" name="Espace réservé du numéro de diapositive 4"/>
          <p:cNvSpPr>
            <a:spLocks noGrp="1"/>
          </p:cNvSpPr>
          <p:nvPr>
            <p:ph type="sldNum" sz="quarter" idx="5"/>
          </p:nvPr>
        </p:nvSpPr>
        <p:spPr/>
        <p:txBody>
          <a:bodyPr/>
          <a:lstStyle/>
          <a:p>
            <a:fld id="{955CB674-7A6C-4417-B106-996BDC86B9AB}" type="slidenum">
              <a:rPr lang="fr-FR" smtClean="0"/>
              <a:t>23</a:t>
            </a:fld>
            <a:endParaRPr lang="fr-FR"/>
          </a:p>
        </p:txBody>
      </p:sp>
    </p:spTree>
    <p:extLst>
      <p:ext uri="{BB962C8B-B14F-4D97-AF65-F5344CB8AC3E}">
        <p14:creationId xmlns:p14="http://schemas.microsoft.com/office/powerpoint/2010/main" val="41469729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DD94FCB-AD47-4974-8EC5-7DE38739C775}" type="slidenum">
              <a:rPr lang="fr-FR" smtClean="0"/>
              <a:t>26</a:t>
            </a:fld>
            <a:endParaRPr lang="fr-FR"/>
          </a:p>
        </p:txBody>
      </p:sp>
    </p:spTree>
    <p:extLst>
      <p:ext uri="{BB962C8B-B14F-4D97-AF65-F5344CB8AC3E}">
        <p14:creationId xmlns:p14="http://schemas.microsoft.com/office/powerpoint/2010/main" val="22065903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DD94FCB-AD47-4974-8EC5-7DE38739C775}" type="slidenum">
              <a:rPr lang="fr-FR" smtClean="0"/>
              <a:t>27</a:t>
            </a:fld>
            <a:endParaRPr lang="fr-FR"/>
          </a:p>
        </p:txBody>
      </p:sp>
    </p:spTree>
    <p:extLst>
      <p:ext uri="{BB962C8B-B14F-4D97-AF65-F5344CB8AC3E}">
        <p14:creationId xmlns:p14="http://schemas.microsoft.com/office/powerpoint/2010/main" val="34839472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DD94FCB-AD47-4974-8EC5-7DE38739C775}" type="slidenum">
              <a:rPr lang="fr-FR" smtClean="0"/>
              <a:t>28</a:t>
            </a:fld>
            <a:endParaRPr lang="fr-FR"/>
          </a:p>
        </p:txBody>
      </p:sp>
    </p:spTree>
    <p:extLst>
      <p:ext uri="{BB962C8B-B14F-4D97-AF65-F5344CB8AC3E}">
        <p14:creationId xmlns:p14="http://schemas.microsoft.com/office/powerpoint/2010/main" val="27004383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DD94FCB-AD47-4974-8EC5-7DE38739C775}" type="slidenum">
              <a:rPr lang="fr-FR" smtClean="0"/>
              <a:t>29</a:t>
            </a:fld>
            <a:endParaRPr lang="fr-FR"/>
          </a:p>
        </p:txBody>
      </p:sp>
    </p:spTree>
    <p:extLst>
      <p:ext uri="{BB962C8B-B14F-4D97-AF65-F5344CB8AC3E}">
        <p14:creationId xmlns:p14="http://schemas.microsoft.com/office/powerpoint/2010/main" val="25317091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DD94FCB-AD47-4974-8EC5-7DE38739C775}" type="slidenum">
              <a:rPr lang="fr-FR" smtClean="0"/>
              <a:t>31</a:t>
            </a:fld>
            <a:endParaRPr lang="fr-FR"/>
          </a:p>
        </p:txBody>
      </p:sp>
    </p:spTree>
    <p:extLst>
      <p:ext uri="{BB962C8B-B14F-4D97-AF65-F5344CB8AC3E}">
        <p14:creationId xmlns:p14="http://schemas.microsoft.com/office/powerpoint/2010/main" val="31558691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DD94FCB-AD47-4974-8EC5-7DE38739C775}" type="slidenum">
              <a:rPr lang="fr-FR" smtClean="0"/>
              <a:t>32</a:t>
            </a:fld>
            <a:endParaRPr lang="fr-FR"/>
          </a:p>
        </p:txBody>
      </p:sp>
    </p:spTree>
    <p:extLst>
      <p:ext uri="{BB962C8B-B14F-4D97-AF65-F5344CB8AC3E}">
        <p14:creationId xmlns:p14="http://schemas.microsoft.com/office/powerpoint/2010/main" val="16478884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DD94FCB-AD47-4974-8EC5-7DE38739C775}" type="slidenum">
              <a:rPr lang="fr-FR" smtClean="0"/>
              <a:t>33</a:t>
            </a:fld>
            <a:endParaRPr lang="fr-FR"/>
          </a:p>
        </p:txBody>
      </p:sp>
    </p:spTree>
    <p:extLst>
      <p:ext uri="{BB962C8B-B14F-4D97-AF65-F5344CB8AC3E}">
        <p14:creationId xmlns:p14="http://schemas.microsoft.com/office/powerpoint/2010/main" val="42775119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CE08639-FF79-6347-9B4F-C66863C23F01}" type="slidenum">
              <a:rPr lang="fr-FR" smtClean="0"/>
              <a:t>35</a:t>
            </a:fld>
            <a:endParaRPr lang="fr-FR"/>
          </a:p>
        </p:txBody>
      </p:sp>
    </p:spTree>
    <p:extLst>
      <p:ext uri="{BB962C8B-B14F-4D97-AF65-F5344CB8AC3E}">
        <p14:creationId xmlns:p14="http://schemas.microsoft.com/office/powerpoint/2010/main" val="1045828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1F37AA7-3131-AC42-8981-A5D403708D0F}" type="slidenum">
              <a:rPr lang="fr-FR" smtClean="0"/>
              <a:t>8</a:t>
            </a:fld>
            <a:endParaRPr lang="fr-FR"/>
          </a:p>
        </p:txBody>
      </p:sp>
    </p:spTree>
    <p:extLst>
      <p:ext uri="{BB962C8B-B14F-4D97-AF65-F5344CB8AC3E}">
        <p14:creationId xmlns:p14="http://schemas.microsoft.com/office/powerpoint/2010/main" val="37326621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DD94FCB-AD47-4974-8EC5-7DE38739C775}" type="slidenum">
              <a:rPr lang="fr-FR" smtClean="0"/>
              <a:t>36</a:t>
            </a:fld>
            <a:endParaRPr lang="fr-FR"/>
          </a:p>
        </p:txBody>
      </p:sp>
    </p:spTree>
    <p:extLst>
      <p:ext uri="{BB962C8B-B14F-4D97-AF65-F5344CB8AC3E}">
        <p14:creationId xmlns:p14="http://schemas.microsoft.com/office/powerpoint/2010/main" val="30554710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DD94FCB-AD47-4974-8EC5-7DE38739C775}" type="slidenum">
              <a:rPr lang="fr-FR" smtClean="0"/>
              <a:t>37</a:t>
            </a:fld>
            <a:endParaRPr lang="fr-FR"/>
          </a:p>
        </p:txBody>
      </p:sp>
    </p:spTree>
    <p:extLst>
      <p:ext uri="{BB962C8B-B14F-4D97-AF65-F5344CB8AC3E}">
        <p14:creationId xmlns:p14="http://schemas.microsoft.com/office/powerpoint/2010/main" val="28893324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DD94FCB-AD47-4974-8EC5-7DE38739C775}" type="slidenum">
              <a:rPr lang="fr-FR" smtClean="0"/>
              <a:t>38</a:t>
            </a:fld>
            <a:endParaRPr lang="fr-FR"/>
          </a:p>
        </p:txBody>
      </p:sp>
    </p:spTree>
    <p:extLst>
      <p:ext uri="{BB962C8B-B14F-4D97-AF65-F5344CB8AC3E}">
        <p14:creationId xmlns:p14="http://schemas.microsoft.com/office/powerpoint/2010/main" val="26192299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DD94FCB-AD47-4974-8EC5-7DE38739C775}" type="slidenum">
              <a:rPr lang="fr-FR" smtClean="0"/>
              <a:t>39</a:t>
            </a:fld>
            <a:endParaRPr lang="fr-FR"/>
          </a:p>
        </p:txBody>
      </p:sp>
    </p:spTree>
    <p:extLst>
      <p:ext uri="{BB962C8B-B14F-4D97-AF65-F5344CB8AC3E}">
        <p14:creationId xmlns:p14="http://schemas.microsoft.com/office/powerpoint/2010/main" val="1998113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Adapté aux évolutions des objectifs : </a:t>
            </a:r>
          </a:p>
          <a:p>
            <a:pPr marL="171450" indent="-171450">
              <a:buFontTx/>
              <a:buChar char="-"/>
            </a:pPr>
            <a:r>
              <a:rPr lang="fr-FR" dirty="0"/>
              <a:t>Justification de l’usage des subventions locales</a:t>
            </a:r>
          </a:p>
          <a:p>
            <a:pPr marL="171450" indent="-171450">
              <a:buFontTx/>
              <a:buChar char="-"/>
            </a:pPr>
            <a:r>
              <a:rPr lang="fr-FR" dirty="0"/>
              <a:t>Éclairage</a:t>
            </a:r>
            <a:r>
              <a:rPr lang="fr-FR" baseline="0" dirty="0"/>
              <a:t> en conseil de site des trajectoires, notamment sur flux et poursuite d’études Bordeaux / Toulouse</a:t>
            </a:r>
          </a:p>
          <a:p>
            <a:pPr marL="171450" indent="-171450">
              <a:buFontTx/>
              <a:buChar char="-"/>
            </a:pPr>
            <a:r>
              <a:rPr lang="fr-FR" dirty="0"/>
              <a:t>Retombées</a:t>
            </a:r>
            <a:r>
              <a:rPr lang="fr-FR" baseline="0" dirty="0"/>
              <a:t> économiques d’une implantation universitaire</a:t>
            </a:r>
          </a:p>
          <a:p>
            <a:pPr marL="171450" indent="-171450">
              <a:buFontTx/>
              <a:buChar char="-"/>
            </a:pPr>
            <a:r>
              <a:rPr lang="fr-FR" baseline="0" dirty="0"/>
              <a:t>Diversité et efficacité des dispositifs territorialisés d’égalité des chances</a:t>
            </a:r>
          </a:p>
          <a:p>
            <a:pPr marL="171450" indent="-171450">
              <a:buFontTx/>
              <a:buChar char="-"/>
            </a:pPr>
            <a:r>
              <a:rPr lang="fr-FR" baseline="0" dirty="0"/>
              <a:t>Analyse transversale et commune des parcours types, pour éclairer une stratégie d’intervention coordonnée</a:t>
            </a:r>
            <a:endParaRPr lang="fr-FR" dirty="0"/>
          </a:p>
          <a:p>
            <a:r>
              <a:rPr lang="fr-FR" dirty="0"/>
              <a:t>Appuyé sur des données nationales, régionales et d’établissements</a:t>
            </a:r>
          </a:p>
        </p:txBody>
      </p:sp>
      <p:sp>
        <p:nvSpPr>
          <p:cNvPr id="4" name="Espace réservé du numéro de diapositive 3"/>
          <p:cNvSpPr>
            <a:spLocks noGrp="1"/>
          </p:cNvSpPr>
          <p:nvPr>
            <p:ph type="sldNum" sz="quarter" idx="5"/>
          </p:nvPr>
        </p:nvSpPr>
        <p:spPr/>
        <p:txBody>
          <a:bodyPr/>
          <a:lstStyle/>
          <a:p>
            <a:fld id="{2DD94FCB-AD47-4974-8EC5-7DE38739C775}" type="slidenum">
              <a:rPr lang="fr-FR" smtClean="0"/>
              <a:t>41</a:t>
            </a:fld>
            <a:endParaRPr lang="fr-FR"/>
          </a:p>
        </p:txBody>
      </p:sp>
    </p:spTree>
    <p:extLst>
      <p:ext uri="{BB962C8B-B14F-4D97-AF65-F5344CB8AC3E}">
        <p14:creationId xmlns:p14="http://schemas.microsoft.com/office/powerpoint/2010/main" val="20108002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DD94FCB-AD47-4974-8EC5-7DE38739C775}" type="slidenum">
              <a:rPr lang="fr-FR" smtClean="0"/>
              <a:t>42</a:t>
            </a:fld>
            <a:endParaRPr lang="fr-FR"/>
          </a:p>
        </p:txBody>
      </p:sp>
    </p:spTree>
    <p:extLst>
      <p:ext uri="{BB962C8B-B14F-4D97-AF65-F5344CB8AC3E}">
        <p14:creationId xmlns:p14="http://schemas.microsoft.com/office/powerpoint/2010/main" val="32667924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DD94FCB-AD47-4974-8EC5-7DE38739C775}" type="slidenum">
              <a:rPr lang="fr-FR" smtClean="0"/>
              <a:t>43</a:t>
            </a:fld>
            <a:endParaRPr lang="fr-FR"/>
          </a:p>
        </p:txBody>
      </p:sp>
    </p:spTree>
    <p:extLst>
      <p:ext uri="{BB962C8B-B14F-4D97-AF65-F5344CB8AC3E}">
        <p14:creationId xmlns:p14="http://schemas.microsoft.com/office/powerpoint/2010/main" val="32779980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DD94FCB-AD47-4974-8EC5-7DE38739C775}" type="slidenum">
              <a:rPr lang="fr-FR" smtClean="0"/>
              <a:t>44</a:t>
            </a:fld>
            <a:endParaRPr lang="fr-FR"/>
          </a:p>
        </p:txBody>
      </p:sp>
    </p:spTree>
    <p:extLst>
      <p:ext uri="{BB962C8B-B14F-4D97-AF65-F5344CB8AC3E}">
        <p14:creationId xmlns:p14="http://schemas.microsoft.com/office/powerpoint/2010/main" val="4414674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DD94FCB-AD47-4974-8EC5-7DE38739C775}" type="slidenum">
              <a:rPr lang="fr-FR" smtClean="0"/>
              <a:t>45</a:t>
            </a:fld>
            <a:endParaRPr lang="fr-FR"/>
          </a:p>
        </p:txBody>
      </p:sp>
    </p:spTree>
    <p:extLst>
      <p:ext uri="{BB962C8B-B14F-4D97-AF65-F5344CB8AC3E}">
        <p14:creationId xmlns:p14="http://schemas.microsoft.com/office/powerpoint/2010/main" val="21727185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DD94FCB-AD47-4974-8EC5-7DE38739C775}" type="slidenum">
              <a:rPr lang="fr-FR" smtClean="0"/>
              <a:t>46</a:t>
            </a:fld>
            <a:endParaRPr lang="fr-FR"/>
          </a:p>
        </p:txBody>
      </p:sp>
    </p:spTree>
    <p:extLst>
      <p:ext uri="{BB962C8B-B14F-4D97-AF65-F5344CB8AC3E}">
        <p14:creationId xmlns:p14="http://schemas.microsoft.com/office/powerpoint/2010/main" val="3537526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DD94FCB-AD47-4974-8EC5-7DE38739C775}" type="slidenum">
              <a:rPr lang="fr-FR" smtClean="0"/>
              <a:t>10</a:t>
            </a:fld>
            <a:endParaRPr lang="fr-FR"/>
          </a:p>
        </p:txBody>
      </p:sp>
    </p:spTree>
    <p:extLst>
      <p:ext uri="{BB962C8B-B14F-4D97-AF65-F5344CB8AC3E}">
        <p14:creationId xmlns:p14="http://schemas.microsoft.com/office/powerpoint/2010/main" val="6028516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799AD2F9-D9CB-4EA6-98D3-FFD3133AB127}" type="slidenum">
              <a:rPr kumimoji="0" lang="fr-FR" sz="1200" b="0" i="0" u="none" strike="noStrike" kern="0" cap="none" spc="0" normalizeH="0" baseline="0" noProof="0" smtClean="0">
                <a:ln>
                  <a:noFill/>
                </a:ln>
                <a:solidFill>
                  <a:prstClr val="black"/>
                </a:solidFill>
                <a:effectLst/>
                <a:uLnTx/>
                <a:uFillTx/>
                <a:latin typeface="Calibri" panose="020F0502020204030204"/>
                <a:ea typeface="+mn-ea"/>
                <a:cs typeface="+mn-cs"/>
              </a:rPr>
              <a:pPr marL="0" marR="0" lvl="0" indent="0" algn="r" defTabSz="914400" eaLnBrk="1" fontAlgn="auto" latinLnBrk="0" hangingPunct="1">
                <a:lnSpc>
                  <a:spcPct val="100000"/>
                </a:lnSpc>
                <a:spcBef>
                  <a:spcPts val="0"/>
                </a:spcBef>
                <a:spcAft>
                  <a:spcPts val="0"/>
                </a:spcAft>
                <a:buClrTx/>
                <a:buSzTx/>
                <a:buFontTx/>
                <a:buNone/>
                <a:tabLst/>
                <a:defRPr/>
              </a:pPr>
              <a:t>48</a:t>
            </a:fld>
            <a:endParaRPr kumimoji="0" lang="fr-FR"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31490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DD94FCB-AD47-4974-8EC5-7DE38739C775}" type="slidenum">
              <a:rPr lang="fr-FR" smtClean="0"/>
              <a:t>49</a:t>
            </a:fld>
            <a:endParaRPr lang="fr-FR"/>
          </a:p>
        </p:txBody>
      </p:sp>
    </p:spTree>
    <p:extLst>
      <p:ext uri="{BB962C8B-B14F-4D97-AF65-F5344CB8AC3E}">
        <p14:creationId xmlns:p14="http://schemas.microsoft.com/office/powerpoint/2010/main" val="12065906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DD94FCB-AD47-4974-8EC5-7DE38739C775}" type="slidenum">
              <a:rPr lang="fr-FR" smtClean="0"/>
              <a:t>50</a:t>
            </a:fld>
            <a:endParaRPr lang="fr-FR"/>
          </a:p>
        </p:txBody>
      </p:sp>
    </p:spTree>
    <p:extLst>
      <p:ext uri="{BB962C8B-B14F-4D97-AF65-F5344CB8AC3E}">
        <p14:creationId xmlns:p14="http://schemas.microsoft.com/office/powerpoint/2010/main" val="16506599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DD94FCB-AD47-4974-8EC5-7DE38739C775}" type="slidenum">
              <a:rPr lang="fr-FR" smtClean="0"/>
              <a:t>51</a:t>
            </a:fld>
            <a:endParaRPr lang="fr-FR"/>
          </a:p>
        </p:txBody>
      </p:sp>
    </p:spTree>
    <p:extLst>
      <p:ext uri="{BB962C8B-B14F-4D97-AF65-F5344CB8AC3E}">
        <p14:creationId xmlns:p14="http://schemas.microsoft.com/office/powerpoint/2010/main" val="35788396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6E586-6675-AEBD-6D43-2AD8C8AB56F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F9E253F-E62E-FAD7-7D14-64465DD14F2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F29A0D7-E777-ABB7-9922-68428FFB4087}"/>
              </a:ext>
            </a:extLst>
          </p:cNvPr>
          <p:cNvSpPr>
            <a:spLocks noGrp="1"/>
          </p:cNvSpPr>
          <p:nvPr>
            <p:ph type="body" idx="1"/>
          </p:nvPr>
        </p:nvSpPr>
        <p:spPr/>
        <p:txBody>
          <a:bodyPr/>
          <a:lstStyle/>
          <a:p>
            <a:r>
              <a:rPr lang="fr-FR" sz="1200" b="0" i="0" u="none" strike="noStrike" kern="1200" dirty="0">
                <a:solidFill>
                  <a:schemeClr val="tx1"/>
                </a:solidFill>
                <a:effectLst/>
                <a:latin typeface="+mn-lt"/>
                <a:ea typeface="+mn-ea"/>
                <a:cs typeface="+mn-cs"/>
              </a:rPr>
              <a:t>L'IDH est un </a:t>
            </a:r>
            <a:r>
              <a:rPr lang="fr-FR" sz="1200" b="0" i="1" u="none" strike="noStrike" kern="1200" dirty="0">
                <a:solidFill>
                  <a:schemeClr val="tx1"/>
                </a:solidFill>
                <a:effectLst/>
                <a:latin typeface="+mn-lt"/>
                <a:ea typeface="+mn-ea"/>
                <a:cs typeface="+mn-cs"/>
              </a:rPr>
              <a:t>indice composite</a:t>
            </a:r>
            <a:r>
              <a:rPr lang="fr-FR" sz="1200" b="0" i="0" u="none" strike="noStrike" kern="1200" dirty="0">
                <a:solidFill>
                  <a:schemeClr val="tx1"/>
                </a:solidFill>
                <a:effectLst/>
                <a:latin typeface="+mn-lt"/>
                <a:ea typeface="+mn-ea"/>
                <a:cs typeface="+mn-cs"/>
              </a:rPr>
              <a:t>, sans dimension, compris entre 0 (exécrable) et 1 (excellent). Il est calculé par la moyenne de trois indices quantifiant respectivement</a:t>
            </a:r>
            <a:r>
              <a:rPr lang="fr-FR" sz="1200" b="0" i="0" u="none" strike="noStrike" kern="1200" baseline="30000" dirty="0">
                <a:solidFill>
                  <a:schemeClr val="tx1"/>
                </a:solidFill>
                <a:effectLst/>
                <a:latin typeface="+mn-lt"/>
                <a:ea typeface="+mn-ea"/>
                <a:cs typeface="+mn-cs"/>
                <a:hlinkClick r:id="rId3"/>
              </a:rPr>
              <a:t>4</a:t>
            </a:r>
            <a:r>
              <a:rPr lang="fr-FR" sz="1200" b="0" i="0" u="none" strike="noStrike" kern="1200" dirty="0">
                <a:solidFill>
                  <a:schemeClr val="tx1"/>
                </a:solidFill>
                <a:effectLst/>
                <a:latin typeface="+mn-lt"/>
                <a:ea typeface="+mn-ea"/>
                <a:cs typeface="+mn-cs"/>
              </a:rPr>
              <a:t> :</a:t>
            </a:r>
          </a:p>
          <a:p>
            <a:pPr marL="171450" indent="-171450">
              <a:buFont typeface="Arial" panose="020B0604020202020204" pitchFamily="34" charset="0"/>
              <a:buChar char="•"/>
            </a:pPr>
            <a:r>
              <a:rPr lang="fr-FR" sz="1200" b="0" i="0" u="none" strike="noStrike" kern="1200" dirty="0">
                <a:solidFill>
                  <a:schemeClr val="tx1"/>
                </a:solidFill>
                <a:effectLst/>
                <a:latin typeface="+mn-lt"/>
                <a:ea typeface="+mn-ea"/>
                <a:cs typeface="+mn-cs"/>
              </a:rPr>
              <a:t>la </a:t>
            </a:r>
            <a:r>
              <a:rPr lang="fr-FR" sz="1200" b="1" i="0" u="none" strike="noStrike" kern="1200" dirty="0">
                <a:solidFill>
                  <a:schemeClr val="tx1"/>
                </a:solidFill>
                <a:effectLst/>
                <a:latin typeface="+mn-lt"/>
                <a:ea typeface="+mn-ea"/>
                <a:cs typeface="+mn-cs"/>
              </a:rPr>
              <a:t>santé</a:t>
            </a:r>
            <a:r>
              <a:rPr lang="fr-FR" sz="1200" b="0" i="0" u="none" strike="noStrike" kern="1200" dirty="0">
                <a:solidFill>
                  <a:schemeClr val="tx1"/>
                </a:solidFill>
                <a:effectLst/>
                <a:latin typeface="+mn-lt"/>
                <a:ea typeface="+mn-ea"/>
                <a:cs typeface="+mn-cs"/>
              </a:rPr>
              <a:t> / </a:t>
            </a:r>
            <a:r>
              <a:rPr lang="fr-FR" sz="1200" b="1" i="0" u="none" strike="noStrike" kern="1200" dirty="0">
                <a:solidFill>
                  <a:schemeClr val="tx1"/>
                </a:solidFill>
                <a:effectLst/>
                <a:latin typeface="+mn-lt"/>
                <a:ea typeface="+mn-ea"/>
                <a:cs typeface="+mn-cs"/>
              </a:rPr>
              <a:t>longévité</a:t>
            </a:r>
            <a:r>
              <a:rPr lang="fr-FR" sz="1200" b="0" i="0" u="none" strike="noStrike" kern="1200" dirty="0">
                <a:solidFill>
                  <a:schemeClr val="tx1"/>
                </a:solidFill>
                <a:effectLst/>
                <a:latin typeface="+mn-lt"/>
                <a:ea typeface="+mn-ea"/>
                <a:cs typeface="+mn-cs"/>
              </a:rPr>
              <a:t> (mesurées par l'</a:t>
            </a:r>
            <a:r>
              <a:rPr lang="fr-FR" sz="1200" b="0" i="0" u="none" strike="noStrike" kern="1200" dirty="0">
                <a:solidFill>
                  <a:schemeClr val="tx1"/>
                </a:solidFill>
                <a:effectLst/>
                <a:latin typeface="+mn-lt"/>
                <a:ea typeface="+mn-ea"/>
                <a:cs typeface="+mn-cs"/>
                <a:hlinkClick r:id="rId4" tooltip="Espérance de vie humaine"/>
              </a:rPr>
              <a:t>espérance de vie</a:t>
            </a:r>
            <a:r>
              <a:rPr lang="fr-FR" sz="1200" b="0" i="0" u="none" strike="noStrike" kern="1200" dirty="0">
                <a:solidFill>
                  <a:schemeClr val="tx1"/>
                </a:solidFill>
                <a:effectLst/>
                <a:latin typeface="+mn-lt"/>
                <a:ea typeface="+mn-ea"/>
                <a:cs typeface="+mn-cs"/>
              </a:rPr>
              <a:t> à la naissance), qui permet de mesurer indirectement la satisfaction des besoins matériels essentiels tels que l'accès à une </a:t>
            </a:r>
            <a:r>
              <a:rPr lang="fr-FR" sz="1200" b="0" i="0" u="none" strike="noStrike" kern="1200" dirty="0">
                <a:solidFill>
                  <a:schemeClr val="tx1"/>
                </a:solidFill>
                <a:effectLst/>
                <a:latin typeface="+mn-lt"/>
                <a:ea typeface="+mn-ea"/>
                <a:cs typeface="+mn-cs"/>
                <a:hlinkClick r:id="rId5" tooltip="Alimentation"/>
              </a:rPr>
              <a:t>alimentation</a:t>
            </a:r>
            <a:r>
              <a:rPr lang="fr-FR" sz="1200" b="0" i="0" u="none" strike="noStrike" kern="1200" dirty="0">
                <a:solidFill>
                  <a:schemeClr val="tx1"/>
                </a:solidFill>
                <a:effectLst/>
                <a:latin typeface="+mn-lt"/>
                <a:ea typeface="+mn-ea"/>
                <a:cs typeface="+mn-cs"/>
              </a:rPr>
              <a:t> saine, à l'</a:t>
            </a:r>
            <a:r>
              <a:rPr lang="fr-FR" sz="1200" b="0" i="0" u="none" strike="noStrike" kern="1200" dirty="0">
                <a:solidFill>
                  <a:schemeClr val="tx1"/>
                </a:solidFill>
                <a:effectLst/>
                <a:latin typeface="+mn-lt"/>
                <a:ea typeface="+mn-ea"/>
                <a:cs typeface="+mn-cs"/>
                <a:hlinkClick r:id="rId6" tooltip="Eau potable"/>
              </a:rPr>
              <a:t>eau potable</a:t>
            </a:r>
            <a:r>
              <a:rPr lang="fr-FR" sz="1200" b="0" i="0" u="none" strike="noStrike" kern="1200" dirty="0">
                <a:solidFill>
                  <a:schemeClr val="tx1"/>
                </a:solidFill>
                <a:effectLst/>
                <a:latin typeface="+mn-lt"/>
                <a:ea typeface="+mn-ea"/>
                <a:cs typeface="+mn-cs"/>
              </a:rPr>
              <a:t>, à un </a:t>
            </a:r>
            <a:r>
              <a:rPr lang="fr-FR" sz="1200" b="0" i="0" u="none" strike="noStrike" kern="1200" dirty="0">
                <a:solidFill>
                  <a:schemeClr val="tx1"/>
                </a:solidFill>
                <a:effectLst/>
                <a:latin typeface="+mn-lt"/>
                <a:ea typeface="+mn-ea"/>
                <a:cs typeface="+mn-cs"/>
                <a:hlinkClick r:id="rId7" tooltip="Logement"/>
              </a:rPr>
              <a:t>logement</a:t>
            </a:r>
            <a:r>
              <a:rPr lang="fr-FR" sz="1200" b="0" i="0" u="none" strike="noStrike" kern="1200" dirty="0">
                <a:solidFill>
                  <a:schemeClr val="tx1"/>
                </a:solidFill>
                <a:effectLst/>
                <a:latin typeface="+mn-lt"/>
                <a:ea typeface="+mn-ea"/>
                <a:cs typeface="+mn-cs"/>
              </a:rPr>
              <a:t> décent, à une bonne </a:t>
            </a:r>
            <a:r>
              <a:rPr lang="fr-FR" sz="1200" b="0" i="0" u="none" strike="noStrike" kern="1200" dirty="0">
                <a:solidFill>
                  <a:schemeClr val="tx1"/>
                </a:solidFill>
                <a:effectLst/>
                <a:latin typeface="+mn-lt"/>
                <a:ea typeface="+mn-ea"/>
                <a:cs typeface="+mn-cs"/>
                <a:hlinkClick r:id="rId8" tooltip="Hygiène"/>
              </a:rPr>
              <a:t>hygiène</a:t>
            </a:r>
            <a:r>
              <a:rPr lang="fr-FR" sz="1200" b="0" i="0" u="none" strike="noStrike" kern="1200" dirty="0">
                <a:solidFill>
                  <a:schemeClr val="tx1"/>
                </a:solidFill>
                <a:effectLst/>
                <a:latin typeface="+mn-lt"/>
                <a:ea typeface="+mn-ea"/>
                <a:cs typeface="+mn-cs"/>
              </a:rPr>
              <a:t> et aux </a:t>
            </a:r>
            <a:r>
              <a:rPr lang="fr-FR" sz="1200" b="0" i="0" u="none" strike="noStrike" kern="1200" dirty="0">
                <a:solidFill>
                  <a:schemeClr val="tx1"/>
                </a:solidFill>
                <a:effectLst/>
                <a:latin typeface="+mn-lt"/>
                <a:ea typeface="+mn-ea"/>
                <a:cs typeface="+mn-cs"/>
                <a:hlinkClick r:id="rId9" tooltip="Soins médicaux"/>
              </a:rPr>
              <a:t>soins médicaux</a:t>
            </a:r>
            <a:r>
              <a:rPr lang="fr-FR" sz="1200" b="0" i="0" u="none" strike="noStrike" kern="1200" dirty="0">
                <a:solidFill>
                  <a:schemeClr val="tx1"/>
                </a:solidFill>
                <a:effectLst/>
                <a:latin typeface="+mn-lt"/>
                <a:ea typeface="+mn-ea"/>
                <a:cs typeface="+mn-cs"/>
              </a:rPr>
              <a:t>. En 2002, la Division de la population des Nations unies a pris en compte dans son estimation les impacts démographiques de l'épidémie du </a:t>
            </a:r>
            <a:r>
              <a:rPr lang="fr-FR" sz="1200" b="0" i="0" u="none" strike="noStrike" kern="1200" dirty="0" err="1">
                <a:solidFill>
                  <a:schemeClr val="tx1"/>
                </a:solidFill>
                <a:effectLst/>
                <a:latin typeface="+mn-lt"/>
                <a:ea typeface="+mn-ea"/>
                <a:cs typeface="+mn-cs"/>
                <a:hlinkClick r:id="rId10" tooltip="Syndrome d'immunodéficience acquise"/>
              </a:rPr>
              <a:t>sida</a:t>
            </a:r>
            <a:r>
              <a:rPr lang="fr-FR" sz="1200" b="0" i="0" u="none" strike="noStrike" kern="1200" dirty="0" err="1">
                <a:solidFill>
                  <a:schemeClr val="tx1"/>
                </a:solidFill>
                <a:effectLst/>
                <a:latin typeface="+mn-lt"/>
                <a:ea typeface="+mn-ea"/>
                <a:cs typeface="+mn-cs"/>
              </a:rPr>
              <a:t>pour</a:t>
            </a:r>
            <a:r>
              <a:rPr lang="fr-FR" sz="1200" b="0" i="0" u="none" strike="noStrike" kern="1200" dirty="0">
                <a:solidFill>
                  <a:schemeClr val="tx1"/>
                </a:solidFill>
                <a:effectLst/>
                <a:latin typeface="+mn-lt"/>
                <a:ea typeface="+mn-ea"/>
                <a:cs typeface="+mn-cs"/>
              </a:rPr>
              <a:t> 53 pays, contre 45 en 2000 ;</a:t>
            </a:r>
          </a:p>
          <a:p>
            <a:pPr marL="171450" indent="-171450">
              <a:buFont typeface="Arial" panose="020B0604020202020204" pitchFamily="34" charset="0"/>
              <a:buChar char="•"/>
            </a:pPr>
            <a:r>
              <a:rPr lang="fr-FR" sz="1200" b="0" i="0" u="none" strike="noStrike" kern="1200" dirty="0">
                <a:solidFill>
                  <a:schemeClr val="tx1"/>
                </a:solidFill>
                <a:effectLst/>
                <a:latin typeface="+mn-lt"/>
                <a:ea typeface="+mn-ea"/>
                <a:cs typeface="+mn-cs"/>
              </a:rPr>
              <a:t>le </a:t>
            </a:r>
            <a:r>
              <a:rPr lang="fr-FR" sz="1200" b="1" i="0" u="none" strike="noStrike" kern="1200" dirty="0">
                <a:solidFill>
                  <a:schemeClr val="tx1"/>
                </a:solidFill>
                <a:effectLst/>
                <a:latin typeface="+mn-lt"/>
                <a:ea typeface="+mn-ea"/>
                <a:cs typeface="+mn-cs"/>
              </a:rPr>
              <a:t>savoir</a:t>
            </a:r>
            <a:r>
              <a:rPr lang="fr-FR" sz="1200" b="0" i="0" u="none" strike="noStrike" kern="1200" dirty="0">
                <a:solidFill>
                  <a:schemeClr val="tx1"/>
                </a:solidFill>
                <a:effectLst/>
                <a:latin typeface="+mn-lt"/>
                <a:ea typeface="+mn-ea"/>
                <a:cs typeface="+mn-cs"/>
              </a:rPr>
              <a:t> ou </a:t>
            </a:r>
            <a:r>
              <a:rPr lang="fr-FR" sz="1200" b="1" i="0" u="none" strike="noStrike" kern="1200" dirty="0">
                <a:solidFill>
                  <a:schemeClr val="tx1"/>
                </a:solidFill>
                <a:effectLst/>
                <a:latin typeface="+mn-lt"/>
                <a:ea typeface="+mn-ea"/>
                <a:cs typeface="+mn-cs"/>
              </a:rPr>
              <a:t>niveau d'éducation</a:t>
            </a:r>
            <a:r>
              <a:rPr lang="fr-FR" sz="1200" b="0" i="0" u="none" strike="noStrike" kern="1200" dirty="0">
                <a:solidFill>
                  <a:schemeClr val="tx1"/>
                </a:solidFill>
                <a:effectLst/>
                <a:latin typeface="+mn-lt"/>
                <a:ea typeface="+mn-ea"/>
                <a:cs typeface="+mn-cs"/>
              </a:rPr>
              <a:t>. Il est mesuré par la durée moyenne de scolarisation pour les adultes de plus de 25 ans et la durée attendue de scolarisation pour les enfants d'âge scolaire. Il traduit la satisfaction des besoins immatériels tels que la capacité à participer aux prises de décision sur le lieu de travail ou dans la société ;</a:t>
            </a:r>
          </a:p>
          <a:p>
            <a:pPr marL="171450" indent="-171450">
              <a:buFont typeface="Arial" panose="020B0604020202020204" pitchFamily="34" charset="0"/>
              <a:buChar char="•"/>
            </a:pPr>
            <a:r>
              <a:rPr lang="fr-FR" sz="1200" b="0" i="0" u="none" strike="noStrike" kern="1200" dirty="0">
                <a:solidFill>
                  <a:schemeClr val="tx1"/>
                </a:solidFill>
                <a:effectLst/>
                <a:latin typeface="+mn-lt"/>
                <a:ea typeface="+mn-ea"/>
                <a:cs typeface="+mn-cs"/>
              </a:rPr>
              <a:t>le </a:t>
            </a:r>
            <a:r>
              <a:rPr lang="fr-FR" sz="1200" b="1" i="0" u="none" strike="noStrike" kern="1200" dirty="0">
                <a:solidFill>
                  <a:schemeClr val="tx1"/>
                </a:solidFill>
                <a:effectLst/>
                <a:latin typeface="+mn-lt"/>
                <a:ea typeface="+mn-ea"/>
                <a:cs typeface="+mn-cs"/>
              </a:rPr>
              <a:t>niveau de vie</a:t>
            </a:r>
            <a:r>
              <a:rPr lang="fr-FR" sz="1200" b="0" i="0" u="none" strike="noStrike" kern="120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hlinkClick r:id="rId11" tooltip="Logarithme"/>
              </a:rPr>
              <a:t>logarithme</a:t>
            </a:r>
            <a:r>
              <a:rPr lang="fr-FR" sz="1200" b="0" i="0" u="none" strike="noStrike" kern="1200" dirty="0">
                <a:solidFill>
                  <a:schemeClr val="tx1"/>
                </a:solidFill>
                <a:effectLst/>
                <a:latin typeface="+mn-lt"/>
                <a:ea typeface="+mn-ea"/>
                <a:cs typeface="+mn-cs"/>
              </a:rPr>
              <a:t> du revenu brut par habitant en </a:t>
            </a:r>
            <a:r>
              <a:rPr lang="fr-FR" sz="1200" b="0" i="0" u="none" strike="noStrike" kern="1200" dirty="0">
                <a:solidFill>
                  <a:schemeClr val="tx1"/>
                </a:solidFill>
                <a:effectLst/>
                <a:latin typeface="+mn-lt"/>
                <a:ea typeface="+mn-ea"/>
                <a:cs typeface="+mn-cs"/>
                <a:hlinkClick r:id="rId12" tooltip="Parité de pouvoir d'achat"/>
              </a:rPr>
              <a:t>parité de pouvoir d'achat</a:t>
            </a:r>
            <a:r>
              <a:rPr lang="fr-FR" sz="1200" b="0" i="0" u="none" strike="noStrike" kern="1200" dirty="0">
                <a:solidFill>
                  <a:schemeClr val="tx1"/>
                </a:solidFill>
                <a:effectLst/>
                <a:latin typeface="+mn-lt"/>
                <a:ea typeface="+mn-ea"/>
                <a:cs typeface="+mn-cs"/>
              </a:rPr>
              <a:t>), afin d'englober les éléments de la qualité de vie qui ne sont pas décrits par les deux premiers indices tels que la mobilité ou l'accès à la culture.</a:t>
            </a:r>
          </a:p>
          <a:p>
            <a:r>
              <a:rPr lang="fr-FR" dirty="0"/>
              <a:t/>
            </a:r>
            <a:br>
              <a:rPr lang="fr-FR" dirty="0"/>
            </a:br>
            <a:endParaRPr lang="fr-FR" dirty="0"/>
          </a:p>
        </p:txBody>
      </p:sp>
      <p:sp>
        <p:nvSpPr>
          <p:cNvPr id="4" name="Espace réservé du numéro de diapositive 3">
            <a:extLst>
              <a:ext uri="{FF2B5EF4-FFF2-40B4-BE49-F238E27FC236}">
                <a16:creationId xmlns:a16="http://schemas.microsoft.com/office/drawing/2014/main" id="{4D918F8C-C05D-2F87-796F-E99D3803E8AA}"/>
              </a:ext>
            </a:extLst>
          </p:cNvPr>
          <p:cNvSpPr>
            <a:spLocks noGrp="1"/>
          </p:cNvSpPr>
          <p:nvPr>
            <p:ph type="sldNum" sz="quarter" idx="10"/>
          </p:nvPr>
        </p:nvSpPr>
        <p:spPr/>
        <p:txBody>
          <a:bodyPr/>
          <a:lstStyle/>
          <a:p>
            <a:fld id="{D1F37AA7-3131-AC42-8981-A5D403708D0F}" type="slidenum">
              <a:rPr lang="fr-FR" smtClean="0"/>
              <a:t>52</a:t>
            </a:fld>
            <a:endParaRPr lang="fr-FR"/>
          </a:p>
        </p:txBody>
      </p:sp>
    </p:spTree>
    <p:extLst>
      <p:ext uri="{BB962C8B-B14F-4D97-AF65-F5344CB8AC3E}">
        <p14:creationId xmlns:p14="http://schemas.microsoft.com/office/powerpoint/2010/main" val="2744961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DD94FCB-AD47-4974-8EC5-7DE38739C775}" type="slidenum">
              <a:rPr lang="fr-FR" smtClean="0"/>
              <a:t>14</a:t>
            </a:fld>
            <a:endParaRPr lang="fr-FR"/>
          </a:p>
        </p:txBody>
      </p:sp>
    </p:spTree>
    <p:extLst>
      <p:ext uri="{BB962C8B-B14F-4D97-AF65-F5344CB8AC3E}">
        <p14:creationId xmlns:p14="http://schemas.microsoft.com/office/powerpoint/2010/main" val="30331268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DD94FCB-AD47-4974-8EC5-7DE38739C775}" type="slidenum">
              <a:rPr lang="fr-FR" smtClean="0"/>
              <a:t>15</a:t>
            </a:fld>
            <a:endParaRPr lang="fr-FR"/>
          </a:p>
        </p:txBody>
      </p:sp>
    </p:spTree>
    <p:extLst>
      <p:ext uri="{BB962C8B-B14F-4D97-AF65-F5344CB8AC3E}">
        <p14:creationId xmlns:p14="http://schemas.microsoft.com/office/powerpoint/2010/main" val="39709291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DD94FCB-AD47-4974-8EC5-7DE38739C775}" type="slidenum">
              <a:rPr lang="fr-FR" smtClean="0"/>
              <a:t>16</a:t>
            </a:fld>
            <a:endParaRPr lang="fr-FR"/>
          </a:p>
        </p:txBody>
      </p:sp>
    </p:spTree>
    <p:extLst>
      <p:ext uri="{BB962C8B-B14F-4D97-AF65-F5344CB8AC3E}">
        <p14:creationId xmlns:p14="http://schemas.microsoft.com/office/powerpoint/2010/main" val="32660112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0" i="0" u="none" strike="noStrike" kern="1200" dirty="0">
                <a:solidFill>
                  <a:schemeClr val="tx1"/>
                </a:solidFill>
                <a:effectLst/>
                <a:latin typeface="+mn-lt"/>
                <a:ea typeface="+mn-ea"/>
                <a:cs typeface="+mn-cs"/>
              </a:rPr>
              <a:t>L'IDH est un </a:t>
            </a:r>
            <a:r>
              <a:rPr lang="fr-FR" sz="1200" b="0" i="1" u="none" strike="noStrike" kern="1200" dirty="0">
                <a:solidFill>
                  <a:schemeClr val="tx1"/>
                </a:solidFill>
                <a:effectLst/>
                <a:latin typeface="+mn-lt"/>
                <a:ea typeface="+mn-ea"/>
                <a:cs typeface="+mn-cs"/>
              </a:rPr>
              <a:t>indice composite</a:t>
            </a:r>
            <a:r>
              <a:rPr lang="fr-FR" sz="1200" b="0" i="0" u="none" strike="noStrike" kern="1200" dirty="0">
                <a:solidFill>
                  <a:schemeClr val="tx1"/>
                </a:solidFill>
                <a:effectLst/>
                <a:latin typeface="+mn-lt"/>
                <a:ea typeface="+mn-ea"/>
                <a:cs typeface="+mn-cs"/>
              </a:rPr>
              <a:t>, sans dimension, compris entre 0 (exécrable) et 1 (excellent). Il est calculé par la moyenne de trois indices quantifiant respectivement</a:t>
            </a:r>
            <a:r>
              <a:rPr lang="fr-FR" sz="1200" b="0" i="0" u="none" strike="noStrike" kern="1200" baseline="30000" dirty="0">
                <a:solidFill>
                  <a:schemeClr val="tx1"/>
                </a:solidFill>
                <a:effectLst/>
                <a:latin typeface="+mn-lt"/>
                <a:ea typeface="+mn-ea"/>
                <a:cs typeface="+mn-cs"/>
                <a:hlinkClick r:id="rId3"/>
              </a:rPr>
              <a:t>4</a:t>
            </a:r>
            <a:r>
              <a:rPr lang="fr-FR" sz="1200" b="0" i="0" u="none" strike="noStrike" kern="1200" dirty="0">
                <a:solidFill>
                  <a:schemeClr val="tx1"/>
                </a:solidFill>
                <a:effectLst/>
                <a:latin typeface="+mn-lt"/>
                <a:ea typeface="+mn-ea"/>
                <a:cs typeface="+mn-cs"/>
              </a:rPr>
              <a:t> :</a:t>
            </a:r>
          </a:p>
          <a:p>
            <a:pPr marL="171450" indent="-171450">
              <a:buFont typeface="Arial" panose="020B0604020202020204" pitchFamily="34" charset="0"/>
              <a:buChar char="•"/>
            </a:pPr>
            <a:r>
              <a:rPr lang="fr-FR" sz="1200" b="0" i="0" u="none" strike="noStrike" kern="1200" dirty="0">
                <a:solidFill>
                  <a:schemeClr val="tx1"/>
                </a:solidFill>
                <a:effectLst/>
                <a:latin typeface="+mn-lt"/>
                <a:ea typeface="+mn-ea"/>
                <a:cs typeface="+mn-cs"/>
              </a:rPr>
              <a:t>la </a:t>
            </a:r>
            <a:r>
              <a:rPr lang="fr-FR" sz="1200" b="1" i="0" u="none" strike="noStrike" kern="1200" dirty="0">
                <a:solidFill>
                  <a:schemeClr val="tx1"/>
                </a:solidFill>
                <a:effectLst/>
                <a:latin typeface="+mn-lt"/>
                <a:ea typeface="+mn-ea"/>
                <a:cs typeface="+mn-cs"/>
              </a:rPr>
              <a:t>santé</a:t>
            </a:r>
            <a:r>
              <a:rPr lang="fr-FR" sz="1200" b="0" i="0" u="none" strike="noStrike" kern="1200" dirty="0">
                <a:solidFill>
                  <a:schemeClr val="tx1"/>
                </a:solidFill>
                <a:effectLst/>
                <a:latin typeface="+mn-lt"/>
                <a:ea typeface="+mn-ea"/>
                <a:cs typeface="+mn-cs"/>
              </a:rPr>
              <a:t> / </a:t>
            </a:r>
            <a:r>
              <a:rPr lang="fr-FR" sz="1200" b="1" i="0" u="none" strike="noStrike" kern="1200" dirty="0">
                <a:solidFill>
                  <a:schemeClr val="tx1"/>
                </a:solidFill>
                <a:effectLst/>
                <a:latin typeface="+mn-lt"/>
                <a:ea typeface="+mn-ea"/>
                <a:cs typeface="+mn-cs"/>
              </a:rPr>
              <a:t>longévité</a:t>
            </a:r>
            <a:r>
              <a:rPr lang="fr-FR" sz="1200" b="0" i="0" u="none" strike="noStrike" kern="1200" dirty="0">
                <a:solidFill>
                  <a:schemeClr val="tx1"/>
                </a:solidFill>
                <a:effectLst/>
                <a:latin typeface="+mn-lt"/>
                <a:ea typeface="+mn-ea"/>
                <a:cs typeface="+mn-cs"/>
              </a:rPr>
              <a:t> (mesurées par l'</a:t>
            </a:r>
            <a:r>
              <a:rPr lang="fr-FR" sz="1200" b="0" i="0" u="none" strike="noStrike" kern="1200" dirty="0">
                <a:solidFill>
                  <a:schemeClr val="tx1"/>
                </a:solidFill>
                <a:effectLst/>
                <a:latin typeface="+mn-lt"/>
                <a:ea typeface="+mn-ea"/>
                <a:cs typeface="+mn-cs"/>
                <a:hlinkClick r:id="rId4" tooltip="Espérance de vie humaine"/>
              </a:rPr>
              <a:t>espérance de vie</a:t>
            </a:r>
            <a:r>
              <a:rPr lang="fr-FR" sz="1200" b="0" i="0" u="none" strike="noStrike" kern="1200" dirty="0">
                <a:solidFill>
                  <a:schemeClr val="tx1"/>
                </a:solidFill>
                <a:effectLst/>
                <a:latin typeface="+mn-lt"/>
                <a:ea typeface="+mn-ea"/>
                <a:cs typeface="+mn-cs"/>
              </a:rPr>
              <a:t> à la naissance), qui permet de mesurer indirectement la satisfaction des besoins matériels essentiels tels que l'accès à une </a:t>
            </a:r>
            <a:r>
              <a:rPr lang="fr-FR" sz="1200" b="0" i="0" u="none" strike="noStrike" kern="1200" dirty="0">
                <a:solidFill>
                  <a:schemeClr val="tx1"/>
                </a:solidFill>
                <a:effectLst/>
                <a:latin typeface="+mn-lt"/>
                <a:ea typeface="+mn-ea"/>
                <a:cs typeface="+mn-cs"/>
                <a:hlinkClick r:id="rId5" tooltip="Alimentation"/>
              </a:rPr>
              <a:t>alimentation</a:t>
            </a:r>
            <a:r>
              <a:rPr lang="fr-FR" sz="1200" b="0" i="0" u="none" strike="noStrike" kern="1200" dirty="0">
                <a:solidFill>
                  <a:schemeClr val="tx1"/>
                </a:solidFill>
                <a:effectLst/>
                <a:latin typeface="+mn-lt"/>
                <a:ea typeface="+mn-ea"/>
                <a:cs typeface="+mn-cs"/>
              </a:rPr>
              <a:t> saine, à l'</a:t>
            </a:r>
            <a:r>
              <a:rPr lang="fr-FR" sz="1200" b="0" i="0" u="none" strike="noStrike" kern="1200" dirty="0">
                <a:solidFill>
                  <a:schemeClr val="tx1"/>
                </a:solidFill>
                <a:effectLst/>
                <a:latin typeface="+mn-lt"/>
                <a:ea typeface="+mn-ea"/>
                <a:cs typeface="+mn-cs"/>
                <a:hlinkClick r:id="rId6" tooltip="Eau potable"/>
              </a:rPr>
              <a:t>eau potable</a:t>
            </a:r>
            <a:r>
              <a:rPr lang="fr-FR" sz="1200" b="0" i="0" u="none" strike="noStrike" kern="1200" dirty="0">
                <a:solidFill>
                  <a:schemeClr val="tx1"/>
                </a:solidFill>
                <a:effectLst/>
                <a:latin typeface="+mn-lt"/>
                <a:ea typeface="+mn-ea"/>
                <a:cs typeface="+mn-cs"/>
              </a:rPr>
              <a:t>, à un </a:t>
            </a:r>
            <a:r>
              <a:rPr lang="fr-FR" sz="1200" b="0" i="0" u="none" strike="noStrike" kern="1200" dirty="0">
                <a:solidFill>
                  <a:schemeClr val="tx1"/>
                </a:solidFill>
                <a:effectLst/>
                <a:latin typeface="+mn-lt"/>
                <a:ea typeface="+mn-ea"/>
                <a:cs typeface="+mn-cs"/>
                <a:hlinkClick r:id="rId7" tooltip="Logement"/>
              </a:rPr>
              <a:t>logement</a:t>
            </a:r>
            <a:r>
              <a:rPr lang="fr-FR" sz="1200" b="0" i="0" u="none" strike="noStrike" kern="1200" dirty="0">
                <a:solidFill>
                  <a:schemeClr val="tx1"/>
                </a:solidFill>
                <a:effectLst/>
                <a:latin typeface="+mn-lt"/>
                <a:ea typeface="+mn-ea"/>
                <a:cs typeface="+mn-cs"/>
              </a:rPr>
              <a:t> décent, à une bonne </a:t>
            </a:r>
            <a:r>
              <a:rPr lang="fr-FR" sz="1200" b="0" i="0" u="none" strike="noStrike" kern="1200" dirty="0">
                <a:solidFill>
                  <a:schemeClr val="tx1"/>
                </a:solidFill>
                <a:effectLst/>
                <a:latin typeface="+mn-lt"/>
                <a:ea typeface="+mn-ea"/>
                <a:cs typeface="+mn-cs"/>
                <a:hlinkClick r:id="rId8" tooltip="Hygiène"/>
              </a:rPr>
              <a:t>hygiène</a:t>
            </a:r>
            <a:r>
              <a:rPr lang="fr-FR" sz="1200" b="0" i="0" u="none" strike="noStrike" kern="1200" dirty="0">
                <a:solidFill>
                  <a:schemeClr val="tx1"/>
                </a:solidFill>
                <a:effectLst/>
                <a:latin typeface="+mn-lt"/>
                <a:ea typeface="+mn-ea"/>
                <a:cs typeface="+mn-cs"/>
              </a:rPr>
              <a:t> et aux </a:t>
            </a:r>
            <a:r>
              <a:rPr lang="fr-FR" sz="1200" b="0" i="0" u="none" strike="noStrike" kern="1200" dirty="0">
                <a:solidFill>
                  <a:schemeClr val="tx1"/>
                </a:solidFill>
                <a:effectLst/>
                <a:latin typeface="+mn-lt"/>
                <a:ea typeface="+mn-ea"/>
                <a:cs typeface="+mn-cs"/>
                <a:hlinkClick r:id="rId9" tooltip="Soins médicaux"/>
              </a:rPr>
              <a:t>soins médicaux</a:t>
            </a:r>
            <a:r>
              <a:rPr lang="fr-FR" sz="1200" b="0" i="0" u="none" strike="noStrike" kern="1200" dirty="0">
                <a:solidFill>
                  <a:schemeClr val="tx1"/>
                </a:solidFill>
                <a:effectLst/>
                <a:latin typeface="+mn-lt"/>
                <a:ea typeface="+mn-ea"/>
                <a:cs typeface="+mn-cs"/>
              </a:rPr>
              <a:t>. En 2002, la Division de la population des Nations unies a pris en compte dans son estimation les impacts démographiques de l'épidémie du </a:t>
            </a:r>
            <a:r>
              <a:rPr lang="fr-FR" sz="1200" b="0" i="0" u="none" strike="noStrike" kern="1200" dirty="0" err="1">
                <a:solidFill>
                  <a:schemeClr val="tx1"/>
                </a:solidFill>
                <a:effectLst/>
                <a:latin typeface="+mn-lt"/>
                <a:ea typeface="+mn-ea"/>
                <a:cs typeface="+mn-cs"/>
                <a:hlinkClick r:id="rId10" tooltip="Syndrome d'immunodéficience acquise"/>
              </a:rPr>
              <a:t>sida</a:t>
            </a:r>
            <a:r>
              <a:rPr lang="fr-FR" sz="1200" b="0" i="0" u="none" strike="noStrike" kern="1200" dirty="0" err="1">
                <a:solidFill>
                  <a:schemeClr val="tx1"/>
                </a:solidFill>
                <a:effectLst/>
                <a:latin typeface="+mn-lt"/>
                <a:ea typeface="+mn-ea"/>
                <a:cs typeface="+mn-cs"/>
              </a:rPr>
              <a:t>pour</a:t>
            </a:r>
            <a:r>
              <a:rPr lang="fr-FR" sz="1200" b="0" i="0" u="none" strike="noStrike" kern="1200" dirty="0">
                <a:solidFill>
                  <a:schemeClr val="tx1"/>
                </a:solidFill>
                <a:effectLst/>
                <a:latin typeface="+mn-lt"/>
                <a:ea typeface="+mn-ea"/>
                <a:cs typeface="+mn-cs"/>
              </a:rPr>
              <a:t> 53 pays, contre 45 en 2000 ;</a:t>
            </a:r>
          </a:p>
          <a:p>
            <a:pPr marL="171450" indent="-171450">
              <a:buFont typeface="Arial" panose="020B0604020202020204" pitchFamily="34" charset="0"/>
              <a:buChar char="•"/>
            </a:pPr>
            <a:r>
              <a:rPr lang="fr-FR" sz="1200" b="0" i="0" u="none" strike="noStrike" kern="1200" dirty="0">
                <a:solidFill>
                  <a:schemeClr val="tx1"/>
                </a:solidFill>
                <a:effectLst/>
                <a:latin typeface="+mn-lt"/>
                <a:ea typeface="+mn-ea"/>
                <a:cs typeface="+mn-cs"/>
              </a:rPr>
              <a:t>le </a:t>
            </a:r>
            <a:r>
              <a:rPr lang="fr-FR" sz="1200" b="1" i="0" u="none" strike="noStrike" kern="1200" dirty="0">
                <a:solidFill>
                  <a:schemeClr val="tx1"/>
                </a:solidFill>
                <a:effectLst/>
                <a:latin typeface="+mn-lt"/>
                <a:ea typeface="+mn-ea"/>
                <a:cs typeface="+mn-cs"/>
              </a:rPr>
              <a:t>savoir</a:t>
            </a:r>
            <a:r>
              <a:rPr lang="fr-FR" sz="1200" b="0" i="0" u="none" strike="noStrike" kern="1200" dirty="0">
                <a:solidFill>
                  <a:schemeClr val="tx1"/>
                </a:solidFill>
                <a:effectLst/>
                <a:latin typeface="+mn-lt"/>
                <a:ea typeface="+mn-ea"/>
                <a:cs typeface="+mn-cs"/>
              </a:rPr>
              <a:t> ou </a:t>
            </a:r>
            <a:r>
              <a:rPr lang="fr-FR" sz="1200" b="1" i="0" u="none" strike="noStrike" kern="1200" dirty="0">
                <a:solidFill>
                  <a:schemeClr val="tx1"/>
                </a:solidFill>
                <a:effectLst/>
                <a:latin typeface="+mn-lt"/>
                <a:ea typeface="+mn-ea"/>
                <a:cs typeface="+mn-cs"/>
              </a:rPr>
              <a:t>niveau d'éducation</a:t>
            </a:r>
            <a:r>
              <a:rPr lang="fr-FR" sz="1200" b="0" i="0" u="none" strike="noStrike" kern="1200" dirty="0">
                <a:solidFill>
                  <a:schemeClr val="tx1"/>
                </a:solidFill>
                <a:effectLst/>
                <a:latin typeface="+mn-lt"/>
                <a:ea typeface="+mn-ea"/>
                <a:cs typeface="+mn-cs"/>
              </a:rPr>
              <a:t>. Il est mesuré par la durée moyenne de scolarisation pour les adultes de plus de 25 ans et la durée attendue de scolarisation pour les enfants d'âge scolaire. Il traduit la satisfaction des besoins immatériels tels que la capacité à participer aux prises de décision sur le lieu de travail ou dans la société ;</a:t>
            </a:r>
          </a:p>
          <a:p>
            <a:pPr marL="171450" indent="-171450">
              <a:buFont typeface="Arial" panose="020B0604020202020204" pitchFamily="34" charset="0"/>
              <a:buChar char="•"/>
            </a:pPr>
            <a:r>
              <a:rPr lang="fr-FR" sz="1200" b="0" i="0" u="none" strike="noStrike" kern="1200" dirty="0">
                <a:solidFill>
                  <a:schemeClr val="tx1"/>
                </a:solidFill>
                <a:effectLst/>
                <a:latin typeface="+mn-lt"/>
                <a:ea typeface="+mn-ea"/>
                <a:cs typeface="+mn-cs"/>
              </a:rPr>
              <a:t>le </a:t>
            </a:r>
            <a:r>
              <a:rPr lang="fr-FR" sz="1200" b="1" i="0" u="none" strike="noStrike" kern="1200" dirty="0">
                <a:solidFill>
                  <a:schemeClr val="tx1"/>
                </a:solidFill>
                <a:effectLst/>
                <a:latin typeface="+mn-lt"/>
                <a:ea typeface="+mn-ea"/>
                <a:cs typeface="+mn-cs"/>
              </a:rPr>
              <a:t>niveau de vie</a:t>
            </a:r>
            <a:r>
              <a:rPr lang="fr-FR" sz="1200" b="0" i="0" u="none" strike="noStrike" kern="120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hlinkClick r:id="rId11" tooltip="Logarithme"/>
              </a:rPr>
              <a:t>logarithme</a:t>
            </a:r>
            <a:r>
              <a:rPr lang="fr-FR" sz="1200" b="0" i="0" u="none" strike="noStrike" kern="1200" dirty="0">
                <a:solidFill>
                  <a:schemeClr val="tx1"/>
                </a:solidFill>
                <a:effectLst/>
                <a:latin typeface="+mn-lt"/>
                <a:ea typeface="+mn-ea"/>
                <a:cs typeface="+mn-cs"/>
              </a:rPr>
              <a:t> du revenu brut par habitant en </a:t>
            </a:r>
            <a:r>
              <a:rPr lang="fr-FR" sz="1200" b="0" i="0" u="none" strike="noStrike" kern="1200" dirty="0">
                <a:solidFill>
                  <a:schemeClr val="tx1"/>
                </a:solidFill>
                <a:effectLst/>
                <a:latin typeface="+mn-lt"/>
                <a:ea typeface="+mn-ea"/>
                <a:cs typeface="+mn-cs"/>
                <a:hlinkClick r:id="rId12" tooltip="Parité de pouvoir d'achat"/>
              </a:rPr>
              <a:t>parité de pouvoir d'achat</a:t>
            </a:r>
            <a:r>
              <a:rPr lang="fr-FR" sz="1200" b="0" i="0" u="none" strike="noStrike" kern="1200" dirty="0">
                <a:solidFill>
                  <a:schemeClr val="tx1"/>
                </a:solidFill>
                <a:effectLst/>
                <a:latin typeface="+mn-lt"/>
                <a:ea typeface="+mn-ea"/>
                <a:cs typeface="+mn-cs"/>
              </a:rPr>
              <a:t>), afin d'englober les éléments de la qualité de vie qui ne sont pas décrits par les deux premiers indices tels que la mobilité ou l'accès à la culture.</a:t>
            </a:r>
          </a:p>
          <a:p>
            <a:r>
              <a:rPr lang="fr-FR" dirty="0"/>
              <a:t/>
            </a:r>
            <a:br>
              <a:rPr lang="fr-FR" dirty="0"/>
            </a:br>
            <a:endParaRPr lang="fr-FR" dirty="0"/>
          </a:p>
        </p:txBody>
      </p:sp>
      <p:sp>
        <p:nvSpPr>
          <p:cNvPr id="4" name="Espace réservé du numéro de diapositive 3"/>
          <p:cNvSpPr>
            <a:spLocks noGrp="1"/>
          </p:cNvSpPr>
          <p:nvPr>
            <p:ph type="sldNum" sz="quarter" idx="10"/>
          </p:nvPr>
        </p:nvSpPr>
        <p:spPr/>
        <p:txBody>
          <a:bodyPr/>
          <a:lstStyle/>
          <a:p>
            <a:fld id="{D1F37AA7-3131-AC42-8981-A5D403708D0F}" type="slidenum">
              <a:rPr lang="fr-FR" smtClean="0"/>
              <a:t>18</a:t>
            </a:fld>
            <a:endParaRPr lang="fr-FR"/>
          </a:p>
        </p:txBody>
      </p:sp>
    </p:spTree>
    <p:extLst>
      <p:ext uri="{BB962C8B-B14F-4D97-AF65-F5344CB8AC3E}">
        <p14:creationId xmlns:p14="http://schemas.microsoft.com/office/powerpoint/2010/main" val="2847311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1F37AA7-3131-AC42-8981-A5D403708D0F}" type="slidenum">
              <a:rPr lang="fr-FR" smtClean="0"/>
              <a:t>20</a:t>
            </a:fld>
            <a:endParaRPr lang="fr-FR"/>
          </a:p>
        </p:txBody>
      </p:sp>
    </p:spTree>
    <p:extLst>
      <p:ext uri="{BB962C8B-B14F-4D97-AF65-F5344CB8AC3E}">
        <p14:creationId xmlns:p14="http://schemas.microsoft.com/office/powerpoint/2010/main" val="42035077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Forte incertitude actuelle</a:t>
            </a:r>
            <a:r>
              <a:rPr lang="fr-FR" baseline="0" dirty="0"/>
              <a:t> sur les financements des collectivités</a:t>
            </a:r>
          </a:p>
          <a:p>
            <a:endParaRPr lang="fr-FR"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a:t>CMA : </a:t>
            </a:r>
            <a:r>
              <a:rPr lang="fr-FR" sz="1200" dirty="0"/>
              <a:t>Exemple</a:t>
            </a:r>
            <a:r>
              <a:rPr lang="fr-FR" sz="1200" baseline="0" dirty="0"/>
              <a:t> </a:t>
            </a:r>
            <a:r>
              <a:rPr lang="fr-FR" b="1" dirty="0"/>
              <a:t>Dispositif de formation pour l’alimentation de demain - alimentation saine, durable et traçable (CAP DADD)</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projet en cours de dépôt sur alimentation saine, durable et traçable en lien avec Lot et Garonne</a:t>
            </a:r>
          </a:p>
          <a:p>
            <a:endParaRPr lang="fr-FR" baseline="0" dirty="0"/>
          </a:p>
          <a:p>
            <a:endParaRPr lang="fr-FR" dirty="0"/>
          </a:p>
        </p:txBody>
      </p:sp>
      <p:sp>
        <p:nvSpPr>
          <p:cNvPr id="4" name="Espace réservé du numéro de diapositive 3"/>
          <p:cNvSpPr>
            <a:spLocks noGrp="1"/>
          </p:cNvSpPr>
          <p:nvPr>
            <p:ph type="sldNum" sz="quarter" idx="5"/>
          </p:nvPr>
        </p:nvSpPr>
        <p:spPr/>
        <p:txBody>
          <a:bodyPr/>
          <a:lstStyle/>
          <a:p>
            <a:fld id="{2DD94FCB-AD47-4974-8EC5-7DE38739C775}" type="slidenum">
              <a:rPr lang="fr-FR" smtClean="0"/>
              <a:t>21</a:t>
            </a:fld>
            <a:endParaRPr lang="fr-FR"/>
          </a:p>
        </p:txBody>
      </p:sp>
    </p:spTree>
    <p:extLst>
      <p:ext uri="{BB962C8B-B14F-4D97-AF65-F5344CB8AC3E}">
        <p14:creationId xmlns:p14="http://schemas.microsoft.com/office/powerpoint/2010/main" val="27637793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130682-D00E-401A-B255-B1970FCE0971}"/>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6B146A50-FC90-45D3-AE18-1A4ABC8470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01A9BF39-56DA-4AA1-A56C-37B5A2266413}"/>
              </a:ext>
            </a:extLst>
          </p:cNvPr>
          <p:cNvSpPr>
            <a:spLocks noGrp="1"/>
          </p:cNvSpPr>
          <p:nvPr>
            <p:ph type="dt" sz="half" idx="10"/>
          </p:nvPr>
        </p:nvSpPr>
        <p:spPr/>
        <p:txBody>
          <a:bodyPr/>
          <a:lstStyle/>
          <a:p>
            <a:fld id="{7741F696-F405-4F22-8781-068279D07D47}" type="datetimeFigureOut">
              <a:rPr lang="fr-FR" smtClean="0"/>
              <a:t>02/06/2025</a:t>
            </a:fld>
            <a:endParaRPr lang="fr-FR"/>
          </a:p>
        </p:txBody>
      </p:sp>
      <p:sp>
        <p:nvSpPr>
          <p:cNvPr id="5" name="Espace réservé du pied de page 4">
            <a:extLst>
              <a:ext uri="{FF2B5EF4-FFF2-40B4-BE49-F238E27FC236}">
                <a16:creationId xmlns:a16="http://schemas.microsoft.com/office/drawing/2014/main" id="{49E94E23-D049-4555-876D-104A480CFDC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D881EA4-65F3-41DC-8BAC-371D3683C07A}"/>
              </a:ext>
            </a:extLst>
          </p:cNvPr>
          <p:cNvSpPr>
            <a:spLocks noGrp="1"/>
          </p:cNvSpPr>
          <p:nvPr>
            <p:ph type="sldNum" sz="quarter" idx="12"/>
          </p:nvPr>
        </p:nvSpPr>
        <p:spPr/>
        <p:txBody>
          <a:bodyPr/>
          <a:lstStyle/>
          <a:p>
            <a:fld id="{8B821B0C-5984-4260-94D5-649C244DF6AF}" type="slidenum">
              <a:rPr lang="fr-FR" smtClean="0"/>
              <a:t>‹N°›</a:t>
            </a:fld>
            <a:endParaRPr lang="fr-FR"/>
          </a:p>
        </p:txBody>
      </p:sp>
    </p:spTree>
    <p:extLst>
      <p:ext uri="{BB962C8B-B14F-4D97-AF65-F5344CB8AC3E}">
        <p14:creationId xmlns:p14="http://schemas.microsoft.com/office/powerpoint/2010/main" val="4151299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D8AB4D-DB9C-41C4-A20E-137FB9C9FED0}"/>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839DF6A1-EFC0-4679-8CAE-AC985ED687D6}"/>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6081A70-1CB8-44AE-BF55-9A540857BA2A}"/>
              </a:ext>
            </a:extLst>
          </p:cNvPr>
          <p:cNvSpPr>
            <a:spLocks noGrp="1"/>
          </p:cNvSpPr>
          <p:nvPr>
            <p:ph type="dt" sz="half" idx="10"/>
          </p:nvPr>
        </p:nvSpPr>
        <p:spPr/>
        <p:txBody>
          <a:bodyPr/>
          <a:lstStyle/>
          <a:p>
            <a:fld id="{7741F696-F405-4F22-8781-068279D07D47}" type="datetimeFigureOut">
              <a:rPr lang="fr-FR" smtClean="0"/>
              <a:t>02/06/2025</a:t>
            </a:fld>
            <a:endParaRPr lang="fr-FR"/>
          </a:p>
        </p:txBody>
      </p:sp>
      <p:sp>
        <p:nvSpPr>
          <p:cNvPr id="5" name="Espace réservé du pied de page 4">
            <a:extLst>
              <a:ext uri="{FF2B5EF4-FFF2-40B4-BE49-F238E27FC236}">
                <a16:creationId xmlns:a16="http://schemas.microsoft.com/office/drawing/2014/main" id="{9863528D-A993-454F-91AC-F148728BB33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CE1B8E8-BF4B-478B-B05A-CEE4D5B0CE9D}"/>
              </a:ext>
            </a:extLst>
          </p:cNvPr>
          <p:cNvSpPr>
            <a:spLocks noGrp="1"/>
          </p:cNvSpPr>
          <p:nvPr>
            <p:ph type="sldNum" sz="quarter" idx="12"/>
          </p:nvPr>
        </p:nvSpPr>
        <p:spPr/>
        <p:txBody>
          <a:bodyPr/>
          <a:lstStyle/>
          <a:p>
            <a:fld id="{8B821B0C-5984-4260-94D5-649C244DF6AF}" type="slidenum">
              <a:rPr lang="fr-FR" smtClean="0"/>
              <a:t>‹N°›</a:t>
            </a:fld>
            <a:endParaRPr lang="fr-FR"/>
          </a:p>
        </p:txBody>
      </p:sp>
    </p:spTree>
    <p:extLst>
      <p:ext uri="{BB962C8B-B14F-4D97-AF65-F5344CB8AC3E}">
        <p14:creationId xmlns:p14="http://schemas.microsoft.com/office/powerpoint/2010/main" val="4245474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987132CC-B9F7-4109-91C0-4B0BF35298A3}"/>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ED576060-B9EA-4FD5-9FCA-0574B8EDDB7A}"/>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CDE1CD1-7EE5-4FA2-AFDF-C2724A9A23B6}"/>
              </a:ext>
            </a:extLst>
          </p:cNvPr>
          <p:cNvSpPr>
            <a:spLocks noGrp="1"/>
          </p:cNvSpPr>
          <p:nvPr>
            <p:ph type="dt" sz="half" idx="10"/>
          </p:nvPr>
        </p:nvSpPr>
        <p:spPr/>
        <p:txBody>
          <a:bodyPr/>
          <a:lstStyle/>
          <a:p>
            <a:fld id="{7741F696-F405-4F22-8781-068279D07D47}" type="datetimeFigureOut">
              <a:rPr lang="fr-FR" smtClean="0"/>
              <a:t>02/06/2025</a:t>
            </a:fld>
            <a:endParaRPr lang="fr-FR"/>
          </a:p>
        </p:txBody>
      </p:sp>
      <p:sp>
        <p:nvSpPr>
          <p:cNvPr id="5" name="Espace réservé du pied de page 4">
            <a:extLst>
              <a:ext uri="{FF2B5EF4-FFF2-40B4-BE49-F238E27FC236}">
                <a16:creationId xmlns:a16="http://schemas.microsoft.com/office/drawing/2014/main" id="{B4C16E4E-F479-4A77-A802-1482419A544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202C047-0B15-4366-990C-DF2D3C2385D6}"/>
              </a:ext>
            </a:extLst>
          </p:cNvPr>
          <p:cNvSpPr>
            <a:spLocks noGrp="1"/>
          </p:cNvSpPr>
          <p:nvPr>
            <p:ph type="sldNum" sz="quarter" idx="12"/>
          </p:nvPr>
        </p:nvSpPr>
        <p:spPr/>
        <p:txBody>
          <a:bodyPr/>
          <a:lstStyle/>
          <a:p>
            <a:fld id="{8B821B0C-5984-4260-94D5-649C244DF6AF}" type="slidenum">
              <a:rPr lang="fr-FR" smtClean="0"/>
              <a:t>‹N°›</a:t>
            </a:fld>
            <a:endParaRPr lang="fr-FR"/>
          </a:p>
        </p:txBody>
      </p:sp>
    </p:spTree>
    <p:extLst>
      <p:ext uri="{BB962C8B-B14F-4D97-AF65-F5344CB8AC3E}">
        <p14:creationId xmlns:p14="http://schemas.microsoft.com/office/powerpoint/2010/main" val="34212893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type="obj" userDrawn="1">
  <p:cSld name="Blank">
    <p:spTree>
      <p:nvGrpSpPr>
        <p:cNvPr id="1" name=""/>
        <p:cNvGrpSpPr/>
        <p:nvPr/>
      </p:nvGrpSpPr>
      <p:grpSpPr bwMode="auto">
        <a:xfrm>
          <a:off x="0" y="0"/>
          <a:ext cx="0" cy="0"/>
          <a:chOff x="0" y="0"/>
          <a:chExt cx="0" cy="0"/>
        </a:xfrm>
      </p:grpSpPr>
    </p:spTree>
    <p:extLst>
      <p:ext uri="{BB962C8B-B14F-4D97-AF65-F5344CB8AC3E}">
        <p14:creationId xmlns:p14="http://schemas.microsoft.com/office/powerpoint/2010/main" val="32326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187B66-64A3-40C5-9297-ED1BBA2FA0E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8F0B002-1134-4B91-8F39-A49C71F4A69F}"/>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F99A630-8871-4906-AE67-12EDF81C0557}"/>
              </a:ext>
            </a:extLst>
          </p:cNvPr>
          <p:cNvSpPr>
            <a:spLocks noGrp="1"/>
          </p:cNvSpPr>
          <p:nvPr>
            <p:ph type="dt" sz="half" idx="10"/>
          </p:nvPr>
        </p:nvSpPr>
        <p:spPr/>
        <p:txBody>
          <a:bodyPr/>
          <a:lstStyle/>
          <a:p>
            <a:fld id="{7741F696-F405-4F22-8781-068279D07D47}" type="datetimeFigureOut">
              <a:rPr lang="fr-FR" smtClean="0"/>
              <a:t>02/06/2025</a:t>
            </a:fld>
            <a:endParaRPr lang="fr-FR"/>
          </a:p>
        </p:txBody>
      </p:sp>
      <p:sp>
        <p:nvSpPr>
          <p:cNvPr id="5" name="Espace réservé du pied de page 4">
            <a:extLst>
              <a:ext uri="{FF2B5EF4-FFF2-40B4-BE49-F238E27FC236}">
                <a16:creationId xmlns:a16="http://schemas.microsoft.com/office/drawing/2014/main" id="{B1213243-0345-460E-BA88-C86B1A3EBBD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ADD2E61-AA31-4D3B-9F21-FAAD36A757D1}"/>
              </a:ext>
            </a:extLst>
          </p:cNvPr>
          <p:cNvSpPr>
            <a:spLocks noGrp="1"/>
          </p:cNvSpPr>
          <p:nvPr>
            <p:ph type="sldNum" sz="quarter" idx="12"/>
          </p:nvPr>
        </p:nvSpPr>
        <p:spPr/>
        <p:txBody>
          <a:bodyPr/>
          <a:lstStyle/>
          <a:p>
            <a:fld id="{8B821B0C-5984-4260-94D5-649C244DF6AF}" type="slidenum">
              <a:rPr lang="fr-FR" smtClean="0"/>
              <a:t>‹N°›</a:t>
            </a:fld>
            <a:endParaRPr lang="fr-FR"/>
          </a:p>
        </p:txBody>
      </p:sp>
    </p:spTree>
    <p:extLst>
      <p:ext uri="{BB962C8B-B14F-4D97-AF65-F5344CB8AC3E}">
        <p14:creationId xmlns:p14="http://schemas.microsoft.com/office/powerpoint/2010/main" val="30403658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62075C-6134-46CA-8826-F0330F874D6C}"/>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D8B5E99A-927A-4C50-AE3A-4E6E7FA1D9F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5CBFB321-1A59-47F5-BB02-41B134C5A70C}"/>
              </a:ext>
            </a:extLst>
          </p:cNvPr>
          <p:cNvSpPr>
            <a:spLocks noGrp="1"/>
          </p:cNvSpPr>
          <p:nvPr>
            <p:ph type="dt" sz="half" idx="10"/>
          </p:nvPr>
        </p:nvSpPr>
        <p:spPr/>
        <p:txBody>
          <a:bodyPr/>
          <a:lstStyle/>
          <a:p>
            <a:fld id="{7741F696-F405-4F22-8781-068279D07D47}" type="datetimeFigureOut">
              <a:rPr lang="fr-FR" smtClean="0"/>
              <a:t>02/06/2025</a:t>
            </a:fld>
            <a:endParaRPr lang="fr-FR"/>
          </a:p>
        </p:txBody>
      </p:sp>
      <p:sp>
        <p:nvSpPr>
          <p:cNvPr id="5" name="Espace réservé du pied de page 4">
            <a:extLst>
              <a:ext uri="{FF2B5EF4-FFF2-40B4-BE49-F238E27FC236}">
                <a16:creationId xmlns:a16="http://schemas.microsoft.com/office/drawing/2014/main" id="{4EF994C3-2FAA-4AD0-AD6E-C650D456F60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A63F9B1-1564-45A0-8601-D22867FE5F66}"/>
              </a:ext>
            </a:extLst>
          </p:cNvPr>
          <p:cNvSpPr>
            <a:spLocks noGrp="1"/>
          </p:cNvSpPr>
          <p:nvPr>
            <p:ph type="sldNum" sz="quarter" idx="12"/>
          </p:nvPr>
        </p:nvSpPr>
        <p:spPr/>
        <p:txBody>
          <a:bodyPr/>
          <a:lstStyle/>
          <a:p>
            <a:fld id="{8B821B0C-5984-4260-94D5-649C244DF6AF}" type="slidenum">
              <a:rPr lang="fr-FR" smtClean="0"/>
              <a:t>‹N°›</a:t>
            </a:fld>
            <a:endParaRPr lang="fr-FR"/>
          </a:p>
        </p:txBody>
      </p:sp>
    </p:spTree>
    <p:extLst>
      <p:ext uri="{BB962C8B-B14F-4D97-AF65-F5344CB8AC3E}">
        <p14:creationId xmlns:p14="http://schemas.microsoft.com/office/powerpoint/2010/main" val="402455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8C4162-B789-44D0-B73E-C1F9FE8098B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0509575-6731-4181-872E-F4191D51D2AB}"/>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11410C6D-A87F-4FA8-8BB7-4BFFE059BAE1}"/>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3415406C-2E34-4CAB-A04C-4E94A4F46559}"/>
              </a:ext>
            </a:extLst>
          </p:cNvPr>
          <p:cNvSpPr>
            <a:spLocks noGrp="1"/>
          </p:cNvSpPr>
          <p:nvPr>
            <p:ph type="dt" sz="half" idx="10"/>
          </p:nvPr>
        </p:nvSpPr>
        <p:spPr/>
        <p:txBody>
          <a:bodyPr/>
          <a:lstStyle/>
          <a:p>
            <a:fld id="{7741F696-F405-4F22-8781-068279D07D47}" type="datetimeFigureOut">
              <a:rPr lang="fr-FR" smtClean="0"/>
              <a:t>02/06/2025</a:t>
            </a:fld>
            <a:endParaRPr lang="fr-FR"/>
          </a:p>
        </p:txBody>
      </p:sp>
      <p:sp>
        <p:nvSpPr>
          <p:cNvPr id="6" name="Espace réservé du pied de page 5">
            <a:extLst>
              <a:ext uri="{FF2B5EF4-FFF2-40B4-BE49-F238E27FC236}">
                <a16:creationId xmlns:a16="http://schemas.microsoft.com/office/drawing/2014/main" id="{7BD2CDCE-90FC-4D6F-B1F4-2B3CC1FC39C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B5D5CA8-27FF-4749-A08A-ADA2F77ABD7D}"/>
              </a:ext>
            </a:extLst>
          </p:cNvPr>
          <p:cNvSpPr>
            <a:spLocks noGrp="1"/>
          </p:cNvSpPr>
          <p:nvPr>
            <p:ph type="sldNum" sz="quarter" idx="12"/>
          </p:nvPr>
        </p:nvSpPr>
        <p:spPr/>
        <p:txBody>
          <a:bodyPr/>
          <a:lstStyle/>
          <a:p>
            <a:fld id="{8B821B0C-5984-4260-94D5-649C244DF6AF}" type="slidenum">
              <a:rPr lang="fr-FR" smtClean="0"/>
              <a:t>‹N°›</a:t>
            </a:fld>
            <a:endParaRPr lang="fr-FR"/>
          </a:p>
        </p:txBody>
      </p:sp>
    </p:spTree>
    <p:extLst>
      <p:ext uri="{BB962C8B-B14F-4D97-AF65-F5344CB8AC3E}">
        <p14:creationId xmlns:p14="http://schemas.microsoft.com/office/powerpoint/2010/main" val="943397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D53898-7166-4E8E-9820-AF838289F349}"/>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8D2A7A1B-9AA4-421F-8CC7-910C2CC16E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62BFDCC9-9E89-410C-894D-5B4D43906C7C}"/>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FA5C5954-F841-419A-9086-7163F01727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514A22E6-618B-490C-B5B3-3E9E49EE4823}"/>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BF089270-1A56-4A8C-8200-09265EE339E7}"/>
              </a:ext>
            </a:extLst>
          </p:cNvPr>
          <p:cNvSpPr>
            <a:spLocks noGrp="1"/>
          </p:cNvSpPr>
          <p:nvPr>
            <p:ph type="dt" sz="half" idx="10"/>
          </p:nvPr>
        </p:nvSpPr>
        <p:spPr/>
        <p:txBody>
          <a:bodyPr/>
          <a:lstStyle/>
          <a:p>
            <a:fld id="{7741F696-F405-4F22-8781-068279D07D47}" type="datetimeFigureOut">
              <a:rPr lang="fr-FR" smtClean="0"/>
              <a:t>02/06/2025</a:t>
            </a:fld>
            <a:endParaRPr lang="fr-FR"/>
          </a:p>
        </p:txBody>
      </p:sp>
      <p:sp>
        <p:nvSpPr>
          <p:cNvPr id="8" name="Espace réservé du pied de page 7">
            <a:extLst>
              <a:ext uri="{FF2B5EF4-FFF2-40B4-BE49-F238E27FC236}">
                <a16:creationId xmlns:a16="http://schemas.microsoft.com/office/drawing/2014/main" id="{16A1A433-E94F-4C14-87F4-F694CCE4F0E2}"/>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56368D9F-AF8F-49E4-93F0-B8467D98624D}"/>
              </a:ext>
            </a:extLst>
          </p:cNvPr>
          <p:cNvSpPr>
            <a:spLocks noGrp="1"/>
          </p:cNvSpPr>
          <p:nvPr>
            <p:ph type="sldNum" sz="quarter" idx="12"/>
          </p:nvPr>
        </p:nvSpPr>
        <p:spPr/>
        <p:txBody>
          <a:bodyPr/>
          <a:lstStyle/>
          <a:p>
            <a:fld id="{8B821B0C-5984-4260-94D5-649C244DF6AF}" type="slidenum">
              <a:rPr lang="fr-FR" smtClean="0"/>
              <a:t>‹N°›</a:t>
            </a:fld>
            <a:endParaRPr lang="fr-FR"/>
          </a:p>
        </p:txBody>
      </p:sp>
    </p:spTree>
    <p:extLst>
      <p:ext uri="{BB962C8B-B14F-4D97-AF65-F5344CB8AC3E}">
        <p14:creationId xmlns:p14="http://schemas.microsoft.com/office/powerpoint/2010/main" val="37764963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967029-4DCA-4151-A2CE-775A8B85C854}"/>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FE84AAD7-6E94-40F1-A0F7-428E483513D2}"/>
              </a:ext>
            </a:extLst>
          </p:cNvPr>
          <p:cNvSpPr>
            <a:spLocks noGrp="1"/>
          </p:cNvSpPr>
          <p:nvPr>
            <p:ph type="dt" sz="half" idx="10"/>
          </p:nvPr>
        </p:nvSpPr>
        <p:spPr/>
        <p:txBody>
          <a:bodyPr/>
          <a:lstStyle/>
          <a:p>
            <a:fld id="{7741F696-F405-4F22-8781-068279D07D47}" type="datetimeFigureOut">
              <a:rPr lang="fr-FR" smtClean="0"/>
              <a:t>02/06/2025</a:t>
            </a:fld>
            <a:endParaRPr lang="fr-FR"/>
          </a:p>
        </p:txBody>
      </p:sp>
      <p:sp>
        <p:nvSpPr>
          <p:cNvPr id="4" name="Espace réservé du pied de page 3">
            <a:extLst>
              <a:ext uri="{FF2B5EF4-FFF2-40B4-BE49-F238E27FC236}">
                <a16:creationId xmlns:a16="http://schemas.microsoft.com/office/drawing/2014/main" id="{43EBD4DC-0E4E-4030-8057-07BFB40C7B61}"/>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BD0F85CB-F1CF-4D7E-BFBB-E2825EC22A25}"/>
              </a:ext>
            </a:extLst>
          </p:cNvPr>
          <p:cNvSpPr>
            <a:spLocks noGrp="1"/>
          </p:cNvSpPr>
          <p:nvPr>
            <p:ph type="sldNum" sz="quarter" idx="12"/>
          </p:nvPr>
        </p:nvSpPr>
        <p:spPr/>
        <p:txBody>
          <a:bodyPr/>
          <a:lstStyle/>
          <a:p>
            <a:fld id="{8B821B0C-5984-4260-94D5-649C244DF6AF}" type="slidenum">
              <a:rPr lang="fr-FR" smtClean="0"/>
              <a:t>‹N°›</a:t>
            </a:fld>
            <a:endParaRPr lang="fr-FR"/>
          </a:p>
        </p:txBody>
      </p:sp>
    </p:spTree>
    <p:extLst>
      <p:ext uri="{BB962C8B-B14F-4D97-AF65-F5344CB8AC3E}">
        <p14:creationId xmlns:p14="http://schemas.microsoft.com/office/powerpoint/2010/main" val="390856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3771EEBE-AEBA-4809-B9E9-41F74F3ECE2D}"/>
              </a:ext>
            </a:extLst>
          </p:cNvPr>
          <p:cNvSpPr>
            <a:spLocks noGrp="1"/>
          </p:cNvSpPr>
          <p:nvPr>
            <p:ph type="dt" sz="half" idx="10"/>
          </p:nvPr>
        </p:nvSpPr>
        <p:spPr/>
        <p:txBody>
          <a:bodyPr/>
          <a:lstStyle/>
          <a:p>
            <a:fld id="{7741F696-F405-4F22-8781-068279D07D47}" type="datetimeFigureOut">
              <a:rPr lang="fr-FR" smtClean="0"/>
              <a:t>02/06/2025</a:t>
            </a:fld>
            <a:endParaRPr lang="fr-FR"/>
          </a:p>
        </p:txBody>
      </p:sp>
      <p:sp>
        <p:nvSpPr>
          <p:cNvPr id="3" name="Espace réservé du pied de page 2">
            <a:extLst>
              <a:ext uri="{FF2B5EF4-FFF2-40B4-BE49-F238E27FC236}">
                <a16:creationId xmlns:a16="http://schemas.microsoft.com/office/drawing/2014/main" id="{30857FAC-7AFA-4050-8EDC-76E0819139AE}"/>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53F0C294-C143-4223-B6CD-A63C2FFC49E6}"/>
              </a:ext>
            </a:extLst>
          </p:cNvPr>
          <p:cNvSpPr>
            <a:spLocks noGrp="1"/>
          </p:cNvSpPr>
          <p:nvPr>
            <p:ph type="sldNum" sz="quarter" idx="12"/>
          </p:nvPr>
        </p:nvSpPr>
        <p:spPr/>
        <p:txBody>
          <a:bodyPr/>
          <a:lstStyle/>
          <a:p>
            <a:fld id="{8B821B0C-5984-4260-94D5-649C244DF6AF}" type="slidenum">
              <a:rPr lang="fr-FR" smtClean="0"/>
              <a:t>‹N°›</a:t>
            </a:fld>
            <a:endParaRPr lang="fr-FR"/>
          </a:p>
        </p:txBody>
      </p:sp>
    </p:spTree>
    <p:extLst>
      <p:ext uri="{BB962C8B-B14F-4D97-AF65-F5344CB8AC3E}">
        <p14:creationId xmlns:p14="http://schemas.microsoft.com/office/powerpoint/2010/main" val="690033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307E56-CDEF-4284-A064-D365265B27D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29AAB08C-EAD2-4D15-B929-F8DF20ACC8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42AAF380-9E10-4722-B5CA-B058BFE50C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ADC6EEE-9413-4157-85D3-396315CD2D2C}"/>
              </a:ext>
            </a:extLst>
          </p:cNvPr>
          <p:cNvSpPr>
            <a:spLocks noGrp="1"/>
          </p:cNvSpPr>
          <p:nvPr>
            <p:ph type="dt" sz="half" idx="10"/>
          </p:nvPr>
        </p:nvSpPr>
        <p:spPr/>
        <p:txBody>
          <a:bodyPr/>
          <a:lstStyle/>
          <a:p>
            <a:fld id="{7741F696-F405-4F22-8781-068279D07D47}" type="datetimeFigureOut">
              <a:rPr lang="fr-FR" smtClean="0"/>
              <a:t>02/06/2025</a:t>
            </a:fld>
            <a:endParaRPr lang="fr-FR"/>
          </a:p>
        </p:txBody>
      </p:sp>
      <p:sp>
        <p:nvSpPr>
          <p:cNvPr id="6" name="Espace réservé du pied de page 5">
            <a:extLst>
              <a:ext uri="{FF2B5EF4-FFF2-40B4-BE49-F238E27FC236}">
                <a16:creationId xmlns:a16="http://schemas.microsoft.com/office/drawing/2014/main" id="{D8475D7A-1885-4581-989E-49FB3972E63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FBEA4BA-1BC8-4A04-8472-57E33BF952B0}"/>
              </a:ext>
            </a:extLst>
          </p:cNvPr>
          <p:cNvSpPr>
            <a:spLocks noGrp="1"/>
          </p:cNvSpPr>
          <p:nvPr>
            <p:ph type="sldNum" sz="quarter" idx="12"/>
          </p:nvPr>
        </p:nvSpPr>
        <p:spPr/>
        <p:txBody>
          <a:bodyPr/>
          <a:lstStyle/>
          <a:p>
            <a:fld id="{8B821B0C-5984-4260-94D5-649C244DF6AF}" type="slidenum">
              <a:rPr lang="fr-FR" smtClean="0"/>
              <a:t>‹N°›</a:t>
            </a:fld>
            <a:endParaRPr lang="fr-FR"/>
          </a:p>
        </p:txBody>
      </p:sp>
    </p:spTree>
    <p:extLst>
      <p:ext uri="{BB962C8B-B14F-4D97-AF65-F5344CB8AC3E}">
        <p14:creationId xmlns:p14="http://schemas.microsoft.com/office/powerpoint/2010/main" val="8636219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193E34A-3C0B-4104-8367-7BB44E78D50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5061A570-EE27-4B27-9712-C3762038FA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1E896ECC-C98C-4838-ABD8-70B5B4C452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7D7A360-9413-487A-A997-FB270D1223CB}"/>
              </a:ext>
            </a:extLst>
          </p:cNvPr>
          <p:cNvSpPr>
            <a:spLocks noGrp="1"/>
          </p:cNvSpPr>
          <p:nvPr>
            <p:ph type="dt" sz="half" idx="10"/>
          </p:nvPr>
        </p:nvSpPr>
        <p:spPr/>
        <p:txBody>
          <a:bodyPr/>
          <a:lstStyle/>
          <a:p>
            <a:fld id="{7741F696-F405-4F22-8781-068279D07D47}" type="datetimeFigureOut">
              <a:rPr lang="fr-FR" smtClean="0"/>
              <a:t>02/06/2025</a:t>
            </a:fld>
            <a:endParaRPr lang="fr-FR"/>
          </a:p>
        </p:txBody>
      </p:sp>
      <p:sp>
        <p:nvSpPr>
          <p:cNvPr id="6" name="Espace réservé du pied de page 5">
            <a:extLst>
              <a:ext uri="{FF2B5EF4-FFF2-40B4-BE49-F238E27FC236}">
                <a16:creationId xmlns:a16="http://schemas.microsoft.com/office/drawing/2014/main" id="{29856A5F-6937-4C93-B5F2-8EE53693A44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90756E7-19C9-4142-BE30-9989545F8031}"/>
              </a:ext>
            </a:extLst>
          </p:cNvPr>
          <p:cNvSpPr>
            <a:spLocks noGrp="1"/>
          </p:cNvSpPr>
          <p:nvPr>
            <p:ph type="sldNum" sz="quarter" idx="12"/>
          </p:nvPr>
        </p:nvSpPr>
        <p:spPr/>
        <p:txBody>
          <a:bodyPr/>
          <a:lstStyle/>
          <a:p>
            <a:fld id="{8B821B0C-5984-4260-94D5-649C244DF6AF}" type="slidenum">
              <a:rPr lang="fr-FR" smtClean="0"/>
              <a:t>‹N°›</a:t>
            </a:fld>
            <a:endParaRPr lang="fr-FR"/>
          </a:p>
        </p:txBody>
      </p:sp>
    </p:spTree>
    <p:extLst>
      <p:ext uri="{BB962C8B-B14F-4D97-AF65-F5344CB8AC3E}">
        <p14:creationId xmlns:p14="http://schemas.microsoft.com/office/powerpoint/2010/main" val="2519499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A94F5C1A-8D9E-4F19-9E94-FA97936664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96D5461D-766A-4BB1-8265-29D3F697E9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FFA330C-57B3-4F64-A785-5F4B7211DE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41F696-F405-4F22-8781-068279D07D47}" type="datetimeFigureOut">
              <a:rPr lang="fr-FR" smtClean="0"/>
              <a:t>02/06/2025</a:t>
            </a:fld>
            <a:endParaRPr lang="fr-FR"/>
          </a:p>
        </p:txBody>
      </p:sp>
      <p:sp>
        <p:nvSpPr>
          <p:cNvPr id="5" name="Espace réservé du pied de page 4">
            <a:extLst>
              <a:ext uri="{FF2B5EF4-FFF2-40B4-BE49-F238E27FC236}">
                <a16:creationId xmlns:a16="http://schemas.microsoft.com/office/drawing/2014/main" id="{0A8BD10E-01E7-4CF7-859E-88ABC322E4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23B5727F-8E75-4751-9B16-C33B759438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821B0C-5984-4260-94D5-649C244DF6AF}" type="slidenum">
              <a:rPr lang="fr-FR" smtClean="0"/>
              <a:t>‹N°›</a:t>
            </a:fld>
            <a:endParaRPr lang="fr-FR"/>
          </a:p>
        </p:txBody>
      </p:sp>
    </p:spTree>
    <p:extLst>
      <p:ext uri="{BB962C8B-B14F-4D97-AF65-F5344CB8AC3E}">
        <p14:creationId xmlns:p14="http://schemas.microsoft.com/office/powerpoint/2010/main" val="35665723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emf"/></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fif"/></Relationships>
</file>

<file path=ppt/slides/_rels/slide1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emf"/><Relationship Id="rId7" Type="http://schemas.openxmlformats.org/officeDocument/2006/relationships/diagramColors" Target="../diagrams/colors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2" Type="http://schemas.openxmlformats.org/officeDocument/2006/relationships/image" Target="../media/image16.(nul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9.sv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tiff"/><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emf"/><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16.(nul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emf"/><Relationship Id="rId7" Type="http://schemas.openxmlformats.org/officeDocument/2006/relationships/diagramColors" Target="../diagrams/colors3.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fif"/></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14.png"/></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emf"/><Relationship Id="rId7" Type="http://schemas.openxmlformats.org/officeDocument/2006/relationships/diagramColors" Target="../diagrams/colors4.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3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9.jpg"/><Relationship Id="rId7" Type="http://schemas.openxmlformats.org/officeDocument/2006/relationships/diagramColors" Target="../diagrams/colors5.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10" Type="http://schemas.openxmlformats.org/officeDocument/2006/relationships/image" Target="../media/image33.png"/><Relationship Id="rId4" Type="http://schemas.openxmlformats.org/officeDocument/2006/relationships/diagramData" Target="../diagrams/data5.xml"/><Relationship Id="rId9"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35.jpeg"/><Relationship Id="rId7" Type="http://schemas.openxmlformats.org/officeDocument/2006/relationships/diagramQuickStyle" Target="../diagrams/quickStyle6.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36.png"/><Relationship Id="rId9" Type="http://schemas.microsoft.com/office/2007/relationships/diagramDrawing" Target="../diagrams/drawing6.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40.png"/><Relationship Id="rId4" Type="http://schemas.openxmlformats.org/officeDocument/2006/relationships/image" Target="../media/image39.jpeg"/></Relationships>
</file>

<file path=ppt/slides/_rels/slide4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14.png"/></Relationships>
</file>

<file path=ppt/slides/_rels/slide4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emf"/><Relationship Id="rId7"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14.png"/><Relationship Id="rId9" Type="http://schemas.openxmlformats.org/officeDocument/2006/relationships/image" Target="../media/image46.png"/></Relationships>
</file>

<file path=ppt/slides/_rels/slide4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48.png"/><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emf"/><Relationship Id="rId7"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jpg"/></Relationships>
</file>

<file path=ppt/slides/_rels/slide4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emf"/><Relationship Id="rId7"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jpg"/></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1.emf"/><Relationship Id="rId7" Type="http://schemas.openxmlformats.org/officeDocument/2006/relationships/diagramColors" Target="../diagrams/colors7.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g"/><Relationship Id="rId4" Type="http://schemas.openxmlformats.org/officeDocument/2006/relationships/image" Target="../media/image11.png"/></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5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fif"/></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fif"/><Relationship Id="rId2" Type="http://schemas.openxmlformats.org/officeDocument/2006/relationships/image" Target="../media/image1.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09905A-48DA-4C20-AA7D-D282AF69E31B}"/>
              </a:ext>
            </a:extLst>
          </p:cNvPr>
          <p:cNvSpPr>
            <a:spLocks noGrp="1"/>
          </p:cNvSpPr>
          <p:nvPr>
            <p:ph type="ctrTitle"/>
          </p:nvPr>
        </p:nvSpPr>
        <p:spPr>
          <a:xfrm>
            <a:off x="1571625" y="2886867"/>
            <a:ext cx="9048750" cy="2387600"/>
          </a:xfrm>
        </p:spPr>
        <p:txBody>
          <a:bodyPr>
            <a:noAutofit/>
          </a:bodyPr>
          <a:lstStyle/>
          <a:p>
            <a:r>
              <a:rPr lang="fr-FR" sz="3600" b="1" dirty="0"/>
              <a:t>Prospective stratégique et concertation territoriale au service de la définition d'une offre universitaire commune de formation</a:t>
            </a:r>
            <a:r>
              <a:rPr lang="fr-FR" sz="3600" dirty="0"/>
              <a:t/>
            </a:r>
            <a:br>
              <a:rPr lang="fr-FR" sz="3600" dirty="0"/>
            </a:br>
            <a:r>
              <a:rPr lang="fr-FR" sz="3600" dirty="0"/>
              <a:t/>
            </a:r>
            <a:br>
              <a:rPr lang="fr-FR" sz="3600" dirty="0"/>
            </a:br>
            <a:r>
              <a:rPr lang="fr-FR" sz="3600" i="1" dirty="0"/>
              <a:t>Table-ronde</a:t>
            </a:r>
            <a:br>
              <a:rPr lang="fr-FR" sz="3600" i="1" dirty="0"/>
            </a:br>
            <a:r>
              <a:rPr lang="fr-FR" sz="3600" i="1" dirty="0"/>
              <a:t>mardi 3 juin 2025</a:t>
            </a:r>
          </a:p>
        </p:txBody>
      </p:sp>
      <p:sp>
        <p:nvSpPr>
          <p:cNvPr id="3" name="Sous-titre 2">
            <a:extLst>
              <a:ext uri="{FF2B5EF4-FFF2-40B4-BE49-F238E27FC236}">
                <a16:creationId xmlns:a16="http://schemas.microsoft.com/office/drawing/2014/main" id="{7142A8B4-C1E9-4666-B198-2810BA2C2A1C}"/>
              </a:ext>
            </a:extLst>
          </p:cNvPr>
          <p:cNvSpPr>
            <a:spLocks noGrp="1"/>
          </p:cNvSpPr>
          <p:nvPr>
            <p:ph type="subTitle" idx="1"/>
          </p:nvPr>
        </p:nvSpPr>
        <p:spPr>
          <a:xfrm>
            <a:off x="7897611" y="5325197"/>
            <a:ext cx="4211782" cy="1655762"/>
          </a:xfrm>
        </p:spPr>
        <p:txBody>
          <a:bodyPr>
            <a:normAutofit/>
          </a:bodyPr>
          <a:lstStyle/>
          <a:p>
            <a:pPr algn="r"/>
            <a:r>
              <a:rPr lang="fr-FR" sz="2000" dirty="0"/>
              <a:t>Direction générale </a:t>
            </a:r>
          </a:p>
          <a:p>
            <a:pPr algn="r"/>
            <a:r>
              <a:rPr lang="fr-FR" sz="2000" dirty="0"/>
              <a:t>de l’enseignement supérieur </a:t>
            </a:r>
          </a:p>
          <a:p>
            <a:pPr algn="r"/>
            <a:r>
              <a:rPr lang="fr-FR" sz="2000" dirty="0"/>
              <a:t>et de l’insertion professionnelle</a:t>
            </a:r>
          </a:p>
        </p:txBody>
      </p:sp>
      <p:pic>
        <p:nvPicPr>
          <p:cNvPr id="11" name="Image 10">
            <a:extLst>
              <a:ext uri="{FF2B5EF4-FFF2-40B4-BE49-F238E27FC236}">
                <a16:creationId xmlns:a16="http://schemas.microsoft.com/office/drawing/2014/main" id="{2F5CC623-B50C-42B6-B351-0F8D8F80C055}"/>
              </a:ext>
            </a:extLst>
          </p:cNvPr>
          <p:cNvPicPr>
            <a:picLocks noChangeAspect="1"/>
          </p:cNvPicPr>
          <p:nvPr/>
        </p:nvPicPr>
        <p:blipFill rotWithShape="1">
          <a:blip r:embed="rId2"/>
          <a:srcRect l="1295" t="3595" r="1206" b="23877"/>
          <a:stretch/>
        </p:blipFill>
        <p:spPr>
          <a:xfrm>
            <a:off x="1" y="-635"/>
            <a:ext cx="12192000" cy="1918942"/>
          </a:xfrm>
          <a:prstGeom prst="rect">
            <a:avLst/>
          </a:prstGeom>
        </p:spPr>
      </p:pic>
      <p:pic>
        <p:nvPicPr>
          <p:cNvPr id="13" name="Image 12">
            <a:extLst>
              <a:ext uri="{FF2B5EF4-FFF2-40B4-BE49-F238E27FC236}">
                <a16:creationId xmlns:a16="http://schemas.microsoft.com/office/drawing/2014/main" id="{E3A55BE9-C0BB-46FA-9CA5-D4B78CDE0E3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2607" y="4772429"/>
            <a:ext cx="2603443" cy="1865800"/>
          </a:xfrm>
          <a:prstGeom prst="rect">
            <a:avLst/>
          </a:prstGeom>
        </p:spPr>
      </p:pic>
    </p:spTree>
    <p:extLst>
      <p:ext uri="{BB962C8B-B14F-4D97-AF65-F5344CB8AC3E}">
        <p14:creationId xmlns:p14="http://schemas.microsoft.com/office/powerpoint/2010/main" val="30345988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p:cNvSpPr txBox="1"/>
          <p:nvPr/>
        </p:nvSpPr>
        <p:spPr>
          <a:xfrm>
            <a:off x="2611571" y="1690688"/>
            <a:ext cx="4741871" cy="4401205"/>
          </a:xfrm>
          <a:prstGeom prst="rect">
            <a:avLst/>
          </a:prstGeom>
          <a:solidFill>
            <a:schemeClr val="bg1"/>
          </a:solidFill>
        </p:spPr>
        <p:txBody>
          <a:bodyPr wrap="square" rtlCol="0">
            <a:spAutoFit/>
          </a:bodyPr>
          <a:lstStyle/>
          <a:p>
            <a:r>
              <a:rPr lang="fr-FR" sz="1400" dirty="0">
                <a:solidFill>
                  <a:srgbClr val="00B0F0"/>
                </a:solidFill>
              </a:rPr>
              <a:t>187 hectares de campus, dont 140 hectares d’espaces verts</a:t>
            </a:r>
          </a:p>
          <a:p>
            <a:r>
              <a:rPr lang="fr-FR" sz="1400" dirty="0">
                <a:solidFill>
                  <a:srgbClr val="00B0F0"/>
                </a:solidFill>
              </a:rPr>
              <a:t>22 sites et campus en Nouvelle-Aquitaine</a:t>
            </a:r>
          </a:p>
          <a:p>
            <a:endParaRPr lang="fr-FR" sz="1400" dirty="0">
              <a:solidFill>
                <a:srgbClr val="00B0F0"/>
              </a:solidFill>
            </a:endParaRPr>
          </a:p>
          <a:p>
            <a:r>
              <a:rPr lang="fr-FR" sz="1400" dirty="0">
                <a:solidFill>
                  <a:srgbClr val="00B0F0"/>
                </a:solidFill>
              </a:rPr>
              <a:t>28 hectares d’équipements sportifs</a:t>
            </a:r>
          </a:p>
          <a:p>
            <a:r>
              <a:rPr lang="fr-FR" sz="1400" dirty="0">
                <a:solidFill>
                  <a:srgbClr val="00B0F0"/>
                </a:solidFill>
              </a:rPr>
              <a:t>31 bibliothèques universitaires avec 5 160 places de lecture</a:t>
            </a:r>
          </a:p>
          <a:p>
            <a:endParaRPr lang="fr-FR" sz="1400" dirty="0">
              <a:solidFill>
                <a:srgbClr val="00B0F0"/>
              </a:solidFill>
            </a:endParaRPr>
          </a:p>
          <a:p>
            <a:endParaRPr lang="fr-FR" sz="1400" dirty="0">
              <a:solidFill>
                <a:srgbClr val="00B0F0"/>
              </a:solidFill>
            </a:endParaRPr>
          </a:p>
          <a:p>
            <a:r>
              <a:rPr lang="fr-FR" sz="1400" dirty="0">
                <a:solidFill>
                  <a:srgbClr val="00B0F0"/>
                </a:solidFill>
              </a:rPr>
              <a:t>6 270 personnels</a:t>
            </a:r>
          </a:p>
          <a:p>
            <a:r>
              <a:rPr lang="fr-FR" sz="1400" dirty="0"/>
              <a:t>&gt; </a:t>
            </a:r>
            <a:r>
              <a:rPr lang="fr-FR" sz="1400" dirty="0">
                <a:solidFill>
                  <a:srgbClr val="00B0F0"/>
                </a:solidFill>
              </a:rPr>
              <a:t>3 317 enseignants, enseignants chercheurs et chercheurs</a:t>
            </a:r>
          </a:p>
          <a:p>
            <a:r>
              <a:rPr lang="fr-FR" sz="1400" dirty="0"/>
              <a:t>&gt; </a:t>
            </a:r>
            <a:r>
              <a:rPr lang="fr-FR" sz="1400" dirty="0">
                <a:solidFill>
                  <a:srgbClr val="00B0F0"/>
                </a:solidFill>
              </a:rPr>
              <a:t>2 953 personnels techniques et administratifs</a:t>
            </a:r>
          </a:p>
          <a:p>
            <a:endParaRPr lang="fr-FR" sz="1400" dirty="0">
              <a:solidFill>
                <a:srgbClr val="00B0F0"/>
              </a:solidFill>
            </a:endParaRPr>
          </a:p>
          <a:p>
            <a:endParaRPr lang="fr-FR" sz="1400" dirty="0">
              <a:solidFill>
                <a:srgbClr val="00B0F0"/>
              </a:solidFill>
            </a:endParaRPr>
          </a:p>
          <a:p>
            <a:r>
              <a:rPr lang="fr-FR" sz="1400" dirty="0">
                <a:solidFill>
                  <a:srgbClr val="00B0F0"/>
                </a:solidFill>
              </a:rPr>
              <a:t>52 464 étudiants, dont 50% en 2</a:t>
            </a:r>
            <a:r>
              <a:rPr lang="fr-FR" sz="1400" baseline="30000" dirty="0">
                <a:solidFill>
                  <a:srgbClr val="00B0F0"/>
                </a:solidFill>
              </a:rPr>
              <a:t>e</a:t>
            </a:r>
            <a:r>
              <a:rPr lang="fr-FR" sz="1400" dirty="0">
                <a:solidFill>
                  <a:srgbClr val="00B0F0"/>
                </a:solidFill>
              </a:rPr>
              <a:t> et 3</a:t>
            </a:r>
            <a:r>
              <a:rPr lang="fr-FR" sz="1400" baseline="30000" dirty="0">
                <a:solidFill>
                  <a:srgbClr val="00B0F0"/>
                </a:solidFill>
              </a:rPr>
              <a:t>e</a:t>
            </a:r>
            <a:r>
              <a:rPr lang="fr-FR" sz="1400" dirty="0">
                <a:solidFill>
                  <a:srgbClr val="00B0F0"/>
                </a:solidFill>
              </a:rPr>
              <a:t> cycles universitaires</a:t>
            </a:r>
          </a:p>
          <a:p>
            <a:r>
              <a:rPr lang="fr-FR" sz="1400" dirty="0">
                <a:solidFill>
                  <a:srgbClr val="00B0F0"/>
                </a:solidFill>
              </a:rPr>
              <a:t>7 911 étudiants internationaux</a:t>
            </a:r>
          </a:p>
          <a:p>
            <a:r>
              <a:rPr lang="fr-FR" sz="1400" dirty="0">
                <a:solidFill>
                  <a:srgbClr val="00B0F0"/>
                </a:solidFill>
              </a:rPr>
              <a:t>5 162 adultes en reprise d’études</a:t>
            </a:r>
          </a:p>
          <a:p>
            <a:r>
              <a:rPr lang="fr-FR" sz="1400" dirty="0">
                <a:solidFill>
                  <a:srgbClr val="00B0F0"/>
                </a:solidFill>
              </a:rPr>
              <a:t>3 000 alternants</a:t>
            </a:r>
          </a:p>
          <a:p>
            <a:endParaRPr lang="fr-FR" sz="1400" dirty="0">
              <a:solidFill>
                <a:srgbClr val="00B0F0"/>
              </a:solidFill>
            </a:endParaRPr>
          </a:p>
          <a:p>
            <a:r>
              <a:rPr lang="fr-FR" sz="1400" dirty="0">
                <a:solidFill>
                  <a:srgbClr val="00B0F0"/>
                </a:solidFill>
              </a:rPr>
              <a:t>709 M€ de budget global</a:t>
            </a:r>
          </a:p>
          <a:p>
            <a:endParaRPr lang="fr-FR" sz="1400" dirty="0">
              <a:solidFill>
                <a:srgbClr val="00B0F0"/>
              </a:solidFill>
            </a:endParaRPr>
          </a:p>
          <a:p>
            <a:r>
              <a:rPr lang="fr-FR" sz="1400" i="1" dirty="0"/>
              <a:t>Données 2023-2024</a:t>
            </a:r>
          </a:p>
        </p:txBody>
      </p:sp>
      <p:pic>
        <p:nvPicPr>
          <p:cNvPr id="3" name="Image 2"/>
          <p:cNvPicPr>
            <a:picLocks noChangeAspect="1"/>
          </p:cNvPicPr>
          <p:nvPr/>
        </p:nvPicPr>
        <p:blipFill rotWithShape="1">
          <a:blip r:embed="rId3"/>
          <a:srcRect l="10554" t="22083" r="81894" b="5332"/>
          <a:stretch/>
        </p:blipFill>
        <p:spPr>
          <a:xfrm>
            <a:off x="1804760" y="1308722"/>
            <a:ext cx="869871" cy="4692317"/>
          </a:xfrm>
          <a:prstGeom prst="rect">
            <a:avLst/>
          </a:prstGeom>
        </p:spPr>
      </p:pic>
      <p:pic>
        <p:nvPicPr>
          <p:cNvPr id="7" name="Image 6">
            <a:extLst>
              <a:ext uri="{FF2B5EF4-FFF2-40B4-BE49-F238E27FC236}">
                <a16:creationId xmlns:a16="http://schemas.microsoft.com/office/drawing/2014/main" id="{29E4DA6C-4E89-4314-B6E8-55B7C710A111}"/>
              </a:ext>
            </a:extLst>
          </p:cNvPr>
          <p:cNvPicPr>
            <a:picLocks noChangeAspect="1"/>
          </p:cNvPicPr>
          <p:nvPr/>
        </p:nvPicPr>
        <p:blipFill rotWithShape="1">
          <a:blip r:embed="rId4"/>
          <a:srcRect l="1295" t="3595" r="1206" b="24365"/>
          <a:stretch/>
        </p:blipFill>
        <p:spPr>
          <a:xfrm rot="16200000">
            <a:off x="-2474493" y="2474494"/>
            <a:ext cx="6858000" cy="1909011"/>
          </a:xfrm>
          <a:prstGeom prst="rect">
            <a:avLst/>
          </a:prstGeom>
        </p:spPr>
      </p:pic>
      <p:sp>
        <p:nvSpPr>
          <p:cNvPr id="2" name="Titre 1">
            <a:extLst>
              <a:ext uri="{FF2B5EF4-FFF2-40B4-BE49-F238E27FC236}">
                <a16:creationId xmlns:a16="http://schemas.microsoft.com/office/drawing/2014/main" id="{D9453C8C-98C3-46F6-BE36-B2446B86B7F9}"/>
              </a:ext>
            </a:extLst>
          </p:cNvPr>
          <p:cNvSpPr>
            <a:spLocks noGrp="1"/>
          </p:cNvSpPr>
          <p:nvPr>
            <p:ph type="title"/>
          </p:nvPr>
        </p:nvSpPr>
        <p:spPr>
          <a:xfrm>
            <a:off x="2125577" y="365125"/>
            <a:ext cx="9922043" cy="1325563"/>
          </a:xfrm>
        </p:spPr>
        <p:txBody>
          <a:bodyPr anchor="t">
            <a:noAutofit/>
          </a:bodyPr>
          <a:lstStyle/>
          <a:p>
            <a:r>
              <a:rPr lang="fr-FR" sz="2400" b="1" dirty="0">
                <a:solidFill>
                  <a:srgbClr val="002060"/>
                </a:solidFill>
                <a:latin typeface="Source Sans Pro" panose="020B0503030403020204" pitchFamily="34" charset="0"/>
                <a:ea typeface="Source Sans Pro" panose="020B0503030403020204" pitchFamily="34" charset="0"/>
              </a:rPr>
              <a:t>L’Université de Bordeaux </a:t>
            </a:r>
            <a:br>
              <a:rPr lang="fr-FR" sz="2400" b="1" dirty="0">
                <a:solidFill>
                  <a:srgbClr val="002060"/>
                </a:solidFill>
                <a:latin typeface="Source Sans Pro" panose="020B0503030403020204" pitchFamily="34" charset="0"/>
                <a:ea typeface="Source Sans Pro" panose="020B0503030403020204" pitchFamily="34" charset="0"/>
              </a:rPr>
            </a:br>
            <a:r>
              <a:rPr lang="fr-FR" sz="2400" b="1" dirty="0">
                <a:solidFill>
                  <a:srgbClr val="002060"/>
                </a:solidFill>
                <a:latin typeface="Source Sans Pro" panose="020B0503030403020204" pitchFamily="34" charset="0"/>
                <a:ea typeface="Source Sans Pro" panose="020B0503030403020204" pitchFamily="34" charset="0"/>
              </a:rPr>
              <a:t>sur  son territoire</a:t>
            </a:r>
            <a:endParaRPr lang="fr-FR" sz="2400" dirty="0">
              <a:solidFill>
                <a:srgbClr val="002060"/>
              </a:solidFill>
              <a:latin typeface="Source Sans Pro" panose="020B0503030403020204" pitchFamily="34" charset="0"/>
              <a:ea typeface="Source Sans Pro" panose="020B0503030403020204" pitchFamily="34" charset="0"/>
            </a:endParaRPr>
          </a:p>
        </p:txBody>
      </p:sp>
      <p:sp>
        <p:nvSpPr>
          <p:cNvPr id="8" name="ZoneTexte 7">
            <a:extLst>
              <a:ext uri="{FF2B5EF4-FFF2-40B4-BE49-F238E27FC236}">
                <a16:creationId xmlns:a16="http://schemas.microsoft.com/office/drawing/2014/main" id="{00C95E7B-D5ED-4C01-AD3C-7E9E4B11584A}"/>
              </a:ext>
            </a:extLst>
          </p:cNvPr>
          <p:cNvSpPr txBox="1"/>
          <p:nvPr/>
        </p:nvSpPr>
        <p:spPr>
          <a:xfrm>
            <a:off x="2125578" y="6338986"/>
            <a:ext cx="9593180" cy="523220"/>
          </a:xfrm>
          <a:prstGeom prst="rect">
            <a:avLst/>
          </a:prstGeom>
          <a:noFill/>
        </p:spPr>
        <p:txBody>
          <a:bodyPr wrap="square">
            <a:spAutoFit/>
          </a:bodyPr>
          <a:lstStyle/>
          <a:p>
            <a:r>
              <a:rPr lang="fr-FR" sz="1400" b="1" dirty="0">
                <a:solidFill>
                  <a:srgbClr val="002060"/>
                </a:solidFill>
              </a:rPr>
              <a:t>Prospective stratégique et concertation territoriale au service de la définition d'une offre universitaire commune de formation</a:t>
            </a:r>
          </a:p>
          <a:p>
            <a:r>
              <a:rPr lang="fr-FR" sz="1400" b="1" dirty="0">
                <a:solidFill>
                  <a:srgbClr val="002060"/>
                </a:solidFill>
              </a:rPr>
              <a:t>Mardi 3 juin 2025 – Journée d’étude MESR - DGESIP</a:t>
            </a:r>
            <a:endParaRPr lang="fr-FR" sz="1400" dirty="0">
              <a:solidFill>
                <a:srgbClr val="002060"/>
              </a:solidFill>
            </a:endParaRPr>
          </a:p>
        </p:txBody>
      </p:sp>
      <p:pic>
        <p:nvPicPr>
          <p:cNvPr id="5" name="Image 4"/>
          <p:cNvPicPr>
            <a:picLocks noChangeAspect="1"/>
          </p:cNvPicPr>
          <p:nvPr/>
        </p:nvPicPr>
        <p:blipFill>
          <a:blip r:embed="rId5"/>
          <a:stretch>
            <a:fillRect/>
          </a:stretch>
        </p:blipFill>
        <p:spPr>
          <a:xfrm>
            <a:off x="0" y="2888"/>
            <a:ext cx="1942039" cy="779165"/>
          </a:xfrm>
          <a:prstGeom prst="rect">
            <a:avLst/>
          </a:prstGeom>
        </p:spPr>
      </p:pic>
      <p:pic>
        <p:nvPicPr>
          <p:cNvPr id="9" name="Image 8"/>
          <p:cNvPicPr>
            <a:picLocks noChangeAspect="1"/>
          </p:cNvPicPr>
          <p:nvPr/>
        </p:nvPicPr>
        <p:blipFill rotWithShape="1">
          <a:blip r:embed="rId6"/>
          <a:srcRect t="3970"/>
          <a:stretch/>
        </p:blipFill>
        <p:spPr>
          <a:xfrm>
            <a:off x="7086598" y="673852"/>
            <a:ext cx="5043969" cy="5518231"/>
          </a:xfrm>
          <a:prstGeom prst="rect">
            <a:avLst/>
          </a:prstGeom>
        </p:spPr>
      </p:pic>
    </p:spTree>
    <p:extLst>
      <p:ext uri="{BB962C8B-B14F-4D97-AF65-F5344CB8AC3E}">
        <p14:creationId xmlns:p14="http://schemas.microsoft.com/office/powerpoint/2010/main" val="32923761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E8C4471-ABA9-4804-9F4E-0F272F8FDC1C}"/>
              </a:ext>
            </a:extLst>
          </p:cNvPr>
          <p:cNvPicPr>
            <a:picLocks noChangeAspect="1"/>
          </p:cNvPicPr>
          <p:nvPr/>
        </p:nvPicPr>
        <p:blipFill rotWithShape="1">
          <a:blip r:embed="rId2"/>
          <a:srcRect l="1295" t="3595" r="1206" b="24365"/>
          <a:stretch/>
        </p:blipFill>
        <p:spPr>
          <a:xfrm rot="16200000">
            <a:off x="-2474493" y="2474494"/>
            <a:ext cx="6858000" cy="1909011"/>
          </a:xfrm>
          <a:prstGeom prst="rect">
            <a:avLst/>
          </a:prstGeom>
        </p:spPr>
      </p:pic>
      <p:sp>
        <p:nvSpPr>
          <p:cNvPr id="2" name="Titre 1">
            <a:extLst>
              <a:ext uri="{FF2B5EF4-FFF2-40B4-BE49-F238E27FC236}">
                <a16:creationId xmlns:a16="http://schemas.microsoft.com/office/drawing/2014/main" id="{FDFF4A24-82AF-4223-A20A-74CE7A6E361E}"/>
              </a:ext>
            </a:extLst>
          </p:cNvPr>
          <p:cNvSpPr>
            <a:spLocks noGrp="1"/>
          </p:cNvSpPr>
          <p:nvPr>
            <p:ph type="title"/>
          </p:nvPr>
        </p:nvSpPr>
        <p:spPr>
          <a:xfrm>
            <a:off x="2197770" y="365125"/>
            <a:ext cx="9448798" cy="1325563"/>
          </a:xfrm>
        </p:spPr>
        <p:txBody>
          <a:bodyPr/>
          <a:lstStyle/>
          <a:p>
            <a:r>
              <a:rPr lang="fr-FR" dirty="0"/>
              <a:t>Autour de la table</a:t>
            </a:r>
          </a:p>
        </p:txBody>
      </p:sp>
      <p:sp>
        <p:nvSpPr>
          <p:cNvPr id="6" name="ZoneTexte 5">
            <a:extLst>
              <a:ext uri="{FF2B5EF4-FFF2-40B4-BE49-F238E27FC236}">
                <a16:creationId xmlns:a16="http://schemas.microsoft.com/office/drawing/2014/main" id="{65E13CB9-AA8C-4EFC-85F5-81FDE0192923}"/>
              </a:ext>
            </a:extLst>
          </p:cNvPr>
          <p:cNvSpPr txBox="1"/>
          <p:nvPr/>
        </p:nvSpPr>
        <p:spPr>
          <a:xfrm>
            <a:off x="2125578" y="6338986"/>
            <a:ext cx="9593180" cy="523220"/>
          </a:xfrm>
          <a:prstGeom prst="rect">
            <a:avLst/>
          </a:prstGeom>
          <a:noFill/>
        </p:spPr>
        <p:txBody>
          <a:bodyPr wrap="square">
            <a:spAutoFit/>
          </a:bodyPr>
          <a:lstStyle/>
          <a:p>
            <a:r>
              <a:rPr lang="fr-FR" sz="1400" b="1" dirty="0"/>
              <a:t>Prospective stratégique et concertation territoriale au service de la définition d'une offre universitaire commune de formation</a:t>
            </a:r>
          </a:p>
          <a:p>
            <a:r>
              <a:rPr lang="fr-FR" sz="1400" b="1" dirty="0"/>
              <a:t>Mardi 3 juin 2025 – Journée d’étude MESR - DGESIP</a:t>
            </a:r>
            <a:endParaRPr lang="fr-FR" sz="1400" dirty="0"/>
          </a:p>
        </p:txBody>
      </p:sp>
      <p:pic>
        <p:nvPicPr>
          <p:cNvPr id="10" name="Picture 8">
            <a:extLst>
              <a:ext uri="{FF2B5EF4-FFF2-40B4-BE49-F238E27FC236}">
                <a16:creationId xmlns:a16="http://schemas.microsoft.com/office/drawing/2014/main" id="{38A00300-F06C-4814-812A-B377F920F678}"/>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t="11228" b="11228"/>
          <a:stretch/>
        </p:blipFill>
        <p:spPr bwMode="auto">
          <a:xfrm>
            <a:off x="2197770" y="1970478"/>
            <a:ext cx="2127691" cy="226904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8" name="ZoneTexte 17">
            <a:extLst>
              <a:ext uri="{FF2B5EF4-FFF2-40B4-BE49-F238E27FC236}">
                <a16:creationId xmlns:a16="http://schemas.microsoft.com/office/drawing/2014/main" id="{33107880-5A01-4643-A063-25572BAB52BE}"/>
              </a:ext>
            </a:extLst>
          </p:cNvPr>
          <p:cNvSpPr txBox="1"/>
          <p:nvPr/>
        </p:nvSpPr>
        <p:spPr>
          <a:xfrm>
            <a:off x="2360271" y="4112510"/>
            <a:ext cx="9358487" cy="1877437"/>
          </a:xfrm>
          <a:prstGeom prst="rect">
            <a:avLst/>
          </a:prstGeom>
          <a:noFill/>
        </p:spPr>
        <p:txBody>
          <a:bodyPr wrap="square" rtlCol="0">
            <a:spAutoFit/>
          </a:bodyPr>
          <a:lstStyle/>
          <a:p>
            <a:r>
              <a:rPr lang="fr-FR" sz="3200" b="1" dirty="0">
                <a:latin typeface="+mj-lt"/>
              </a:rPr>
              <a:t>Stéphane LEYMARIE</a:t>
            </a:r>
          </a:p>
          <a:p>
            <a:r>
              <a:rPr lang="fr-FR" sz="2800" b="0" i="0" u="none" strike="noStrike" baseline="0" dirty="0">
                <a:solidFill>
                  <a:srgbClr val="000000"/>
                </a:solidFill>
                <a:latin typeface="Calibri" panose="020F0502020204030204" pitchFamily="34" charset="0"/>
              </a:rPr>
              <a:t>Vice-président en charge de la stratégie territoriale </a:t>
            </a:r>
          </a:p>
          <a:p>
            <a:r>
              <a:rPr lang="fr-FR" sz="2800" b="0" i="0" u="none" strike="noStrike" baseline="0" dirty="0">
                <a:solidFill>
                  <a:srgbClr val="000000"/>
                </a:solidFill>
                <a:latin typeface="Calibri" panose="020F0502020204030204" pitchFamily="34" charset="0"/>
              </a:rPr>
              <a:t>et de la vie institutionnelle, </a:t>
            </a:r>
          </a:p>
          <a:p>
            <a:r>
              <a:rPr lang="fr-FR" sz="2800" b="0" i="1" u="none" strike="noStrike" baseline="0" dirty="0">
                <a:solidFill>
                  <a:srgbClr val="000000"/>
                </a:solidFill>
                <a:latin typeface="Calibri" panose="020F0502020204030204" pitchFamily="34" charset="0"/>
              </a:rPr>
              <a:t>Université de Lorraine</a:t>
            </a:r>
            <a:r>
              <a:rPr lang="fr-FR" sz="1800" b="0" i="1" u="none" strike="noStrike" baseline="0" dirty="0">
                <a:solidFill>
                  <a:srgbClr val="000000"/>
                </a:solidFill>
                <a:latin typeface="Calibri" panose="020F0502020204030204" pitchFamily="34" charset="0"/>
              </a:rPr>
              <a:t>	</a:t>
            </a:r>
          </a:p>
        </p:txBody>
      </p:sp>
    </p:spTree>
    <p:extLst>
      <p:ext uri="{BB962C8B-B14F-4D97-AF65-F5344CB8AC3E}">
        <p14:creationId xmlns:p14="http://schemas.microsoft.com/office/powerpoint/2010/main" val="21383654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E8C4471-ABA9-4804-9F4E-0F272F8FDC1C}"/>
              </a:ext>
            </a:extLst>
          </p:cNvPr>
          <p:cNvPicPr>
            <a:picLocks noChangeAspect="1"/>
          </p:cNvPicPr>
          <p:nvPr/>
        </p:nvPicPr>
        <p:blipFill rotWithShape="1">
          <a:blip r:embed="rId2"/>
          <a:srcRect l="1295" t="3595" r="1206" b="24365"/>
          <a:stretch/>
        </p:blipFill>
        <p:spPr>
          <a:xfrm rot="16200000">
            <a:off x="-2474493" y="2474494"/>
            <a:ext cx="6858000" cy="1909011"/>
          </a:xfrm>
          <a:prstGeom prst="rect">
            <a:avLst/>
          </a:prstGeom>
        </p:spPr>
      </p:pic>
      <p:sp>
        <p:nvSpPr>
          <p:cNvPr id="2" name="Titre 1">
            <a:extLst>
              <a:ext uri="{FF2B5EF4-FFF2-40B4-BE49-F238E27FC236}">
                <a16:creationId xmlns:a16="http://schemas.microsoft.com/office/drawing/2014/main" id="{FDFF4A24-82AF-4223-A20A-74CE7A6E361E}"/>
              </a:ext>
            </a:extLst>
          </p:cNvPr>
          <p:cNvSpPr>
            <a:spLocks noGrp="1"/>
          </p:cNvSpPr>
          <p:nvPr>
            <p:ph type="title"/>
          </p:nvPr>
        </p:nvSpPr>
        <p:spPr>
          <a:xfrm>
            <a:off x="2197770" y="365125"/>
            <a:ext cx="9448798" cy="1325563"/>
          </a:xfrm>
        </p:spPr>
        <p:txBody>
          <a:bodyPr/>
          <a:lstStyle/>
          <a:p>
            <a:r>
              <a:rPr lang="fr-FR" dirty="0"/>
              <a:t>Autour de la table</a:t>
            </a:r>
          </a:p>
        </p:txBody>
      </p:sp>
      <p:sp>
        <p:nvSpPr>
          <p:cNvPr id="6" name="ZoneTexte 5">
            <a:extLst>
              <a:ext uri="{FF2B5EF4-FFF2-40B4-BE49-F238E27FC236}">
                <a16:creationId xmlns:a16="http://schemas.microsoft.com/office/drawing/2014/main" id="{65E13CB9-AA8C-4EFC-85F5-81FDE0192923}"/>
              </a:ext>
            </a:extLst>
          </p:cNvPr>
          <p:cNvSpPr txBox="1"/>
          <p:nvPr/>
        </p:nvSpPr>
        <p:spPr>
          <a:xfrm>
            <a:off x="2125578" y="6338986"/>
            <a:ext cx="9593180" cy="523220"/>
          </a:xfrm>
          <a:prstGeom prst="rect">
            <a:avLst/>
          </a:prstGeom>
          <a:noFill/>
        </p:spPr>
        <p:txBody>
          <a:bodyPr wrap="square">
            <a:spAutoFit/>
          </a:bodyPr>
          <a:lstStyle/>
          <a:p>
            <a:r>
              <a:rPr lang="fr-FR" sz="1400" b="1" dirty="0"/>
              <a:t>Prospective stratégique et concertation territoriale au service de la définition d'une offre universitaire commune de formation</a:t>
            </a:r>
          </a:p>
          <a:p>
            <a:r>
              <a:rPr lang="fr-FR" sz="1400" b="1" dirty="0"/>
              <a:t>Mardi 3 juin 2025 – Journée d’étude MESR - DGESIP</a:t>
            </a:r>
            <a:endParaRPr lang="fr-FR" sz="1400" dirty="0"/>
          </a:p>
        </p:txBody>
      </p:sp>
      <p:pic>
        <p:nvPicPr>
          <p:cNvPr id="15" name="Picture 8" descr="Arnold MAGDELAINE - Nantes Université">
            <a:extLst>
              <a:ext uri="{FF2B5EF4-FFF2-40B4-BE49-F238E27FC236}">
                <a16:creationId xmlns:a16="http://schemas.microsoft.com/office/drawing/2014/main" id="{9496BF4E-EAC4-495F-8225-F7C38488FA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5578" y="1889129"/>
            <a:ext cx="2067597" cy="232943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7" name="ZoneTexte 16">
            <a:extLst>
              <a:ext uri="{FF2B5EF4-FFF2-40B4-BE49-F238E27FC236}">
                <a16:creationId xmlns:a16="http://schemas.microsoft.com/office/drawing/2014/main" id="{FFF7D02D-1EDA-4239-B72A-4C0D677A7351}"/>
              </a:ext>
            </a:extLst>
          </p:cNvPr>
          <p:cNvSpPr txBox="1"/>
          <p:nvPr/>
        </p:nvSpPr>
        <p:spPr>
          <a:xfrm>
            <a:off x="2125578" y="4124612"/>
            <a:ext cx="10537582" cy="2308324"/>
          </a:xfrm>
          <a:prstGeom prst="rect">
            <a:avLst/>
          </a:prstGeom>
          <a:noFill/>
        </p:spPr>
        <p:txBody>
          <a:bodyPr wrap="square" rtlCol="0">
            <a:spAutoFit/>
          </a:bodyPr>
          <a:lstStyle/>
          <a:p>
            <a:r>
              <a:rPr lang="fr-FR" sz="3200" b="1" dirty="0">
                <a:latin typeface="+mj-lt"/>
              </a:rPr>
              <a:t>Arnold MAGDELAINE</a:t>
            </a:r>
          </a:p>
          <a:p>
            <a:r>
              <a:rPr lang="fr-FR" sz="2400" b="0" i="0" u="none" strike="noStrike" baseline="0" dirty="0">
                <a:solidFill>
                  <a:srgbClr val="000000"/>
                </a:solidFill>
                <a:latin typeface="Calibri" panose="020F0502020204030204" pitchFamily="34" charset="0"/>
              </a:rPr>
              <a:t>Doctorant </a:t>
            </a:r>
          </a:p>
          <a:p>
            <a:r>
              <a:rPr lang="fr-FR" sz="2400" b="0" i="1" u="none" strike="noStrike" baseline="0" dirty="0">
                <a:solidFill>
                  <a:srgbClr val="000000"/>
                </a:solidFill>
                <a:latin typeface="Calibri" panose="020F0502020204030204" pitchFamily="34" charset="0"/>
              </a:rPr>
              <a:t>Centre de recherche sur l’éducation, les apprentissages et la didactique (CREAD)</a:t>
            </a:r>
          </a:p>
          <a:p>
            <a:r>
              <a:rPr lang="fr-FR" sz="2400" dirty="0">
                <a:solidFill>
                  <a:srgbClr val="000000"/>
                </a:solidFill>
                <a:latin typeface="Calibri" panose="020F0502020204030204" pitchFamily="34" charset="0"/>
              </a:rPr>
              <a:t>Chargé de mission Développement et Prospective stratégique, </a:t>
            </a:r>
          </a:p>
          <a:p>
            <a:r>
              <a:rPr lang="fr-FR" sz="2400" i="1" dirty="0">
                <a:solidFill>
                  <a:srgbClr val="000000"/>
                </a:solidFill>
                <a:latin typeface="Calibri" panose="020F0502020204030204" pitchFamily="34" charset="0"/>
              </a:rPr>
              <a:t>Nantes Université</a:t>
            </a:r>
            <a:r>
              <a:rPr lang="fr-FR" sz="1600" b="0" i="1" u="none" strike="noStrike" baseline="0" dirty="0">
                <a:solidFill>
                  <a:srgbClr val="000000"/>
                </a:solidFill>
                <a:latin typeface="Calibri" panose="020F0502020204030204" pitchFamily="34" charset="0"/>
              </a:rPr>
              <a:t>	</a:t>
            </a:r>
          </a:p>
          <a:p>
            <a:r>
              <a:rPr lang="fr-FR" sz="1600" b="0" i="1" u="none" strike="noStrike" baseline="0" dirty="0">
                <a:solidFill>
                  <a:srgbClr val="000000"/>
                </a:solidFill>
                <a:latin typeface="Calibri" panose="020F0502020204030204" pitchFamily="34" charset="0"/>
              </a:rPr>
              <a:t>	</a:t>
            </a:r>
            <a:endParaRPr lang="fr-FR" sz="1800" b="0" i="1" u="none" strike="noStrike" baseline="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6610295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E8C4471-ABA9-4804-9F4E-0F272F8FDC1C}"/>
              </a:ext>
            </a:extLst>
          </p:cNvPr>
          <p:cNvPicPr>
            <a:picLocks noChangeAspect="1"/>
          </p:cNvPicPr>
          <p:nvPr/>
        </p:nvPicPr>
        <p:blipFill rotWithShape="1">
          <a:blip r:embed="rId2"/>
          <a:srcRect l="1295" t="3595" r="1206" b="24365"/>
          <a:stretch/>
        </p:blipFill>
        <p:spPr>
          <a:xfrm rot="16200000">
            <a:off x="-2474493" y="2474494"/>
            <a:ext cx="6858000" cy="1909011"/>
          </a:xfrm>
          <a:prstGeom prst="rect">
            <a:avLst/>
          </a:prstGeom>
        </p:spPr>
      </p:pic>
      <p:sp>
        <p:nvSpPr>
          <p:cNvPr id="2" name="Titre 1">
            <a:extLst>
              <a:ext uri="{FF2B5EF4-FFF2-40B4-BE49-F238E27FC236}">
                <a16:creationId xmlns:a16="http://schemas.microsoft.com/office/drawing/2014/main" id="{FDFF4A24-82AF-4223-A20A-74CE7A6E361E}"/>
              </a:ext>
            </a:extLst>
          </p:cNvPr>
          <p:cNvSpPr>
            <a:spLocks noGrp="1"/>
          </p:cNvSpPr>
          <p:nvPr>
            <p:ph type="title"/>
          </p:nvPr>
        </p:nvSpPr>
        <p:spPr>
          <a:xfrm>
            <a:off x="2197770" y="365125"/>
            <a:ext cx="9448798" cy="1325563"/>
          </a:xfrm>
        </p:spPr>
        <p:txBody>
          <a:bodyPr/>
          <a:lstStyle/>
          <a:p>
            <a:r>
              <a:rPr lang="fr-FR" dirty="0"/>
              <a:t>Autour de la table</a:t>
            </a:r>
          </a:p>
        </p:txBody>
      </p:sp>
      <p:sp>
        <p:nvSpPr>
          <p:cNvPr id="6" name="ZoneTexte 5">
            <a:extLst>
              <a:ext uri="{FF2B5EF4-FFF2-40B4-BE49-F238E27FC236}">
                <a16:creationId xmlns:a16="http://schemas.microsoft.com/office/drawing/2014/main" id="{65E13CB9-AA8C-4EFC-85F5-81FDE0192923}"/>
              </a:ext>
            </a:extLst>
          </p:cNvPr>
          <p:cNvSpPr txBox="1"/>
          <p:nvPr/>
        </p:nvSpPr>
        <p:spPr>
          <a:xfrm>
            <a:off x="2125578" y="6338986"/>
            <a:ext cx="9593180" cy="523220"/>
          </a:xfrm>
          <a:prstGeom prst="rect">
            <a:avLst/>
          </a:prstGeom>
          <a:noFill/>
        </p:spPr>
        <p:txBody>
          <a:bodyPr wrap="square">
            <a:spAutoFit/>
          </a:bodyPr>
          <a:lstStyle/>
          <a:p>
            <a:r>
              <a:rPr lang="fr-FR" sz="1400" b="1" dirty="0"/>
              <a:t>Prospective stratégique et concertation territoriale au service de la définition d'une offre universitaire commune de formation</a:t>
            </a:r>
          </a:p>
          <a:p>
            <a:r>
              <a:rPr lang="fr-FR" sz="1400" b="1" dirty="0"/>
              <a:t>Mardi 3 juin 2025 – Journée d’étude MESR - DGESIP</a:t>
            </a:r>
            <a:endParaRPr lang="fr-FR" sz="1400" dirty="0"/>
          </a:p>
        </p:txBody>
      </p:sp>
      <p:pic>
        <p:nvPicPr>
          <p:cNvPr id="7" name="Picture 2">
            <a:extLst>
              <a:ext uri="{FF2B5EF4-FFF2-40B4-BE49-F238E27FC236}">
                <a16:creationId xmlns:a16="http://schemas.microsoft.com/office/drawing/2014/main" id="{9890EE2F-12A8-47D5-8D97-7D8AEB01C0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00" r="2000"/>
          <a:stretch/>
        </p:blipFill>
        <p:spPr bwMode="auto">
          <a:xfrm>
            <a:off x="1940647" y="1447377"/>
            <a:ext cx="2113236" cy="220128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6">
            <a:extLst>
              <a:ext uri="{FF2B5EF4-FFF2-40B4-BE49-F238E27FC236}">
                <a16:creationId xmlns:a16="http://schemas.microsoft.com/office/drawing/2014/main" id="{220D67A8-4762-4AB5-91ED-1355291E27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6160817" y="1447377"/>
            <a:ext cx="2127691" cy="212769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8">
            <a:extLst>
              <a:ext uri="{FF2B5EF4-FFF2-40B4-BE49-F238E27FC236}">
                <a16:creationId xmlns:a16="http://schemas.microsoft.com/office/drawing/2014/main" id="{38A00300-F06C-4814-812A-B377F920F678}"/>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t="11228" b="11228"/>
          <a:stretch/>
        </p:blipFill>
        <p:spPr bwMode="auto">
          <a:xfrm>
            <a:off x="8222830" y="2928381"/>
            <a:ext cx="2127691" cy="226904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E997A390-ABAF-476D-B37E-012F4729F37C}"/>
              </a:ext>
            </a:extLst>
          </p:cNvPr>
          <p:cNvSpPr txBox="1"/>
          <p:nvPr/>
        </p:nvSpPr>
        <p:spPr>
          <a:xfrm>
            <a:off x="2152322" y="3776744"/>
            <a:ext cx="1566454" cy="861774"/>
          </a:xfrm>
          <a:prstGeom prst="rect">
            <a:avLst/>
          </a:prstGeom>
          <a:noFill/>
        </p:spPr>
        <p:txBody>
          <a:bodyPr wrap="none" rtlCol="0">
            <a:spAutoFit/>
          </a:bodyPr>
          <a:lstStyle/>
          <a:p>
            <a:pPr algn="ctr"/>
            <a:r>
              <a:rPr lang="fr-FR" sz="2500" b="1" dirty="0">
                <a:latin typeface="+mj-lt"/>
              </a:rPr>
              <a:t>Bérangère </a:t>
            </a:r>
          </a:p>
          <a:p>
            <a:pPr algn="ctr"/>
            <a:r>
              <a:rPr lang="fr-FR" sz="2500" b="1" dirty="0">
                <a:latin typeface="+mj-lt"/>
              </a:rPr>
              <a:t>FARGES</a:t>
            </a:r>
          </a:p>
        </p:txBody>
      </p:sp>
      <p:sp>
        <p:nvSpPr>
          <p:cNvPr id="12" name="ZoneTexte 11">
            <a:extLst>
              <a:ext uri="{FF2B5EF4-FFF2-40B4-BE49-F238E27FC236}">
                <a16:creationId xmlns:a16="http://schemas.microsoft.com/office/drawing/2014/main" id="{909AC143-BDB7-4169-BC76-D1D68FD5F600}"/>
              </a:ext>
            </a:extLst>
          </p:cNvPr>
          <p:cNvSpPr txBox="1"/>
          <p:nvPr/>
        </p:nvSpPr>
        <p:spPr>
          <a:xfrm>
            <a:off x="4480646" y="5197422"/>
            <a:ext cx="1263486" cy="861774"/>
          </a:xfrm>
          <a:prstGeom prst="rect">
            <a:avLst/>
          </a:prstGeom>
          <a:noFill/>
        </p:spPr>
        <p:txBody>
          <a:bodyPr wrap="none" rtlCol="0">
            <a:spAutoFit/>
          </a:bodyPr>
          <a:lstStyle/>
          <a:p>
            <a:pPr algn="ctr"/>
            <a:r>
              <a:rPr lang="fr-FR" sz="2500" b="1" dirty="0">
                <a:latin typeface="+mj-lt"/>
              </a:rPr>
              <a:t>Franck </a:t>
            </a:r>
          </a:p>
          <a:p>
            <a:pPr algn="ctr"/>
            <a:r>
              <a:rPr lang="fr-FR" sz="2500" b="1" dirty="0">
                <a:latin typeface="+mj-lt"/>
              </a:rPr>
              <a:t>BARBIER</a:t>
            </a:r>
          </a:p>
        </p:txBody>
      </p:sp>
      <p:sp>
        <p:nvSpPr>
          <p:cNvPr id="13" name="ZoneTexte 12">
            <a:extLst>
              <a:ext uri="{FF2B5EF4-FFF2-40B4-BE49-F238E27FC236}">
                <a16:creationId xmlns:a16="http://schemas.microsoft.com/office/drawing/2014/main" id="{E7010A1E-24C8-4C1B-89C8-01F07E11D6F1}"/>
              </a:ext>
            </a:extLst>
          </p:cNvPr>
          <p:cNvSpPr txBox="1"/>
          <p:nvPr/>
        </p:nvSpPr>
        <p:spPr>
          <a:xfrm>
            <a:off x="6313083" y="3786483"/>
            <a:ext cx="1893467" cy="861774"/>
          </a:xfrm>
          <a:prstGeom prst="rect">
            <a:avLst/>
          </a:prstGeom>
          <a:noFill/>
        </p:spPr>
        <p:txBody>
          <a:bodyPr wrap="none" rtlCol="0">
            <a:spAutoFit/>
          </a:bodyPr>
          <a:lstStyle/>
          <a:p>
            <a:pPr algn="ctr"/>
            <a:r>
              <a:rPr lang="fr-FR" sz="2500" b="1" dirty="0">
                <a:latin typeface="+mj-lt"/>
              </a:rPr>
              <a:t>Maureen </a:t>
            </a:r>
          </a:p>
          <a:p>
            <a:pPr algn="ctr"/>
            <a:r>
              <a:rPr lang="fr-FR" sz="2500" b="1" dirty="0">
                <a:latin typeface="+mj-lt"/>
              </a:rPr>
              <a:t>BRAQUESSAC</a:t>
            </a:r>
          </a:p>
        </p:txBody>
      </p:sp>
      <p:sp>
        <p:nvSpPr>
          <p:cNvPr id="14" name="ZoneTexte 13">
            <a:extLst>
              <a:ext uri="{FF2B5EF4-FFF2-40B4-BE49-F238E27FC236}">
                <a16:creationId xmlns:a16="http://schemas.microsoft.com/office/drawing/2014/main" id="{0BF62C07-5674-4E18-823F-9DB01E4DBEBB}"/>
              </a:ext>
            </a:extLst>
          </p:cNvPr>
          <p:cNvSpPr txBox="1"/>
          <p:nvPr/>
        </p:nvSpPr>
        <p:spPr>
          <a:xfrm>
            <a:off x="8557148" y="5197422"/>
            <a:ext cx="1459053" cy="861774"/>
          </a:xfrm>
          <a:prstGeom prst="rect">
            <a:avLst/>
          </a:prstGeom>
          <a:noFill/>
        </p:spPr>
        <p:txBody>
          <a:bodyPr wrap="none" rtlCol="0">
            <a:spAutoFit/>
          </a:bodyPr>
          <a:lstStyle/>
          <a:p>
            <a:pPr algn="ctr"/>
            <a:r>
              <a:rPr lang="fr-FR" sz="2500" b="1" dirty="0">
                <a:latin typeface="+mj-lt"/>
              </a:rPr>
              <a:t>Stéphane </a:t>
            </a:r>
          </a:p>
          <a:p>
            <a:pPr algn="ctr"/>
            <a:r>
              <a:rPr lang="fr-FR" sz="2500" b="1" dirty="0">
                <a:latin typeface="+mj-lt"/>
              </a:rPr>
              <a:t>LEYMARIE</a:t>
            </a:r>
          </a:p>
        </p:txBody>
      </p:sp>
      <p:pic>
        <p:nvPicPr>
          <p:cNvPr id="15" name="Picture 8" descr="Arnold MAGDELAINE - Nantes Université">
            <a:extLst>
              <a:ext uri="{FF2B5EF4-FFF2-40B4-BE49-F238E27FC236}">
                <a16:creationId xmlns:a16="http://schemas.microsoft.com/office/drawing/2014/main" id="{9496BF4E-EAC4-495F-8225-F7C38488FA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35668" y="1447312"/>
            <a:ext cx="2067597" cy="232943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6" name="ZoneTexte 15">
            <a:extLst>
              <a:ext uri="{FF2B5EF4-FFF2-40B4-BE49-F238E27FC236}">
                <a16:creationId xmlns:a16="http://schemas.microsoft.com/office/drawing/2014/main" id="{8C2D6924-BEB4-4127-959D-C01BE6F13041}"/>
              </a:ext>
            </a:extLst>
          </p:cNvPr>
          <p:cNvSpPr txBox="1"/>
          <p:nvPr/>
        </p:nvSpPr>
        <p:spPr>
          <a:xfrm>
            <a:off x="10178649" y="3787674"/>
            <a:ext cx="1981633" cy="861774"/>
          </a:xfrm>
          <a:prstGeom prst="rect">
            <a:avLst/>
          </a:prstGeom>
          <a:noFill/>
        </p:spPr>
        <p:txBody>
          <a:bodyPr wrap="none" rtlCol="0">
            <a:spAutoFit/>
          </a:bodyPr>
          <a:lstStyle/>
          <a:p>
            <a:pPr algn="ctr"/>
            <a:r>
              <a:rPr lang="fr-FR" sz="2500" b="1" dirty="0">
                <a:latin typeface="+mj-lt"/>
              </a:rPr>
              <a:t>Arnold </a:t>
            </a:r>
          </a:p>
          <a:p>
            <a:pPr algn="ctr"/>
            <a:r>
              <a:rPr lang="fr-FR" sz="2500" b="1" dirty="0">
                <a:latin typeface="+mj-lt"/>
              </a:rPr>
              <a:t>MAGDELAINE </a:t>
            </a:r>
          </a:p>
        </p:txBody>
      </p:sp>
      <p:pic>
        <p:nvPicPr>
          <p:cNvPr id="3" name="Picture 2" descr="Franck Barbier">
            <a:extLst>
              <a:ext uri="{FF2B5EF4-FFF2-40B4-BE49-F238E27FC236}">
                <a16:creationId xmlns:a16="http://schemas.microsoft.com/office/drawing/2014/main" id="{98DB3790-71B9-30E2-7538-783A5A16AA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77127" y="3048683"/>
            <a:ext cx="1938769" cy="2139332"/>
          </a:xfrm>
          <a:prstGeom prst="ellipse">
            <a:avLst/>
          </a:prstGeom>
          <a:noFill/>
          <a:effectLst>
            <a:softEdge rad="105195"/>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542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29E4DA6C-4E89-4314-B6E8-55B7C710A111}"/>
              </a:ext>
            </a:extLst>
          </p:cNvPr>
          <p:cNvPicPr>
            <a:picLocks noChangeAspect="1"/>
          </p:cNvPicPr>
          <p:nvPr/>
        </p:nvPicPr>
        <p:blipFill rotWithShape="1">
          <a:blip r:embed="rId3"/>
          <a:srcRect l="1295" t="3595" r="1206" b="24365"/>
          <a:stretch/>
        </p:blipFill>
        <p:spPr>
          <a:xfrm rot="16200000">
            <a:off x="-2474493" y="2474494"/>
            <a:ext cx="6858000" cy="1909011"/>
          </a:xfrm>
          <a:prstGeom prst="rect">
            <a:avLst/>
          </a:prstGeom>
        </p:spPr>
      </p:pic>
      <p:sp>
        <p:nvSpPr>
          <p:cNvPr id="2" name="Titre 1">
            <a:extLst>
              <a:ext uri="{FF2B5EF4-FFF2-40B4-BE49-F238E27FC236}">
                <a16:creationId xmlns:a16="http://schemas.microsoft.com/office/drawing/2014/main" id="{D9453C8C-98C3-46F6-BE36-B2446B86B7F9}"/>
              </a:ext>
            </a:extLst>
          </p:cNvPr>
          <p:cNvSpPr>
            <a:spLocks noGrp="1"/>
          </p:cNvSpPr>
          <p:nvPr>
            <p:ph type="title"/>
          </p:nvPr>
        </p:nvSpPr>
        <p:spPr>
          <a:xfrm>
            <a:off x="2125577" y="365125"/>
            <a:ext cx="9922043" cy="1325563"/>
          </a:xfrm>
        </p:spPr>
        <p:txBody>
          <a:bodyPr>
            <a:noAutofit/>
          </a:bodyPr>
          <a:lstStyle/>
          <a:p>
            <a:r>
              <a:rPr lang="fr-FR" sz="2400" b="1" dirty="0">
                <a:solidFill>
                  <a:srgbClr val="002060"/>
                </a:solidFill>
                <a:latin typeface="Source Sans Pro" panose="020B0503030403020204" pitchFamily="34" charset="0"/>
                <a:ea typeface="Source Sans Pro" panose="020B0503030403020204" pitchFamily="34" charset="0"/>
              </a:rPr>
              <a:t>Prospective stratégique et concertation territoriale au service de la définition d'une offre universitaire commune de formation</a:t>
            </a:r>
            <a:r>
              <a:rPr lang="fr-FR" sz="2400" dirty="0">
                <a:solidFill>
                  <a:srgbClr val="002060"/>
                </a:solidFill>
                <a:latin typeface="Source Sans Pro" panose="020B0503030403020204" pitchFamily="34" charset="0"/>
                <a:ea typeface="Source Sans Pro" panose="020B0503030403020204" pitchFamily="34" charset="0"/>
              </a:rPr>
              <a:t/>
            </a:r>
            <a:br>
              <a:rPr lang="fr-FR" sz="2400" dirty="0">
                <a:solidFill>
                  <a:srgbClr val="002060"/>
                </a:solidFill>
                <a:latin typeface="Source Sans Pro" panose="020B0503030403020204" pitchFamily="34" charset="0"/>
                <a:ea typeface="Source Sans Pro" panose="020B0503030403020204" pitchFamily="34" charset="0"/>
              </a:rPr>
            </a:br>
            <a:endParaRPr lang="fr-FR" sz="2400" dirty="0">
              <a:solidFill>
                <a:srgbClr val="002060"/>
              </a:solidFill>
              <a:latin typeface="Source Sans Pro" panose="020B0503030403020204" pitchFamily="34" charset="0"/>
              <a:ea typeface="Source Sans Pro" panose="020B0503030403020204" pitchFamily="34" charset="0"/>
            </a:endParaRPr>
          </a:p>
        </p:txBody>
      </p:sp>
      <p:graphicFrame>
        <p:nvGraphicFramePr>
          <p:cNvPr id="6" name="Diagramme 5">
            <a:extLst>
              <a:ext uri="{FF2B5EF4-FFF2-40B4-BE49-F238E27FC236}">
                <a16:creationId xmlns:a16="http://schemas.microsoft.com/office/drawing/2014/main" id="{4B0A6FE7-D251-4ABD-8DB2-0ADB4A9349D1}"/>
              </a:ext>
            </a:extLst>
          </p:cNvPr>
          <p:cNvGraphicFramePr/>
          <p:nvPr>
            <p:extLst>
              <p:ext uri="{D42A27DB-BD31-4B8C-83A1-F6EECF244321}">
                <p14:modId xmlns:p14="http://schemas.microsoft.com/office/powerpoint/2010/main" val="3110933855"/>
              </p:ext>
            </p:extLst>
          </p:nvPr>
        </p:nvGraphicFramePr>
        <p:xfrm>
          <a:off x="1909013" y="1336134"/>
          <a:ext cx="10138608" cy="48400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ZoneTexte 7">
            <a:extLst>
              <a:ext uri="{FF2B5EF4-FFF2-40B4-BE49-F238E27FC236}">
                <a16:creationId xmlns:a16="http://schemas.microsoft.com/office/drawing/2014/main" id="{00C95E7B-D5ED-4C01-AD3C-7E9E4B11584A}"/>
              </a:ext>
            </a:extLst>
          </p:cNvPr>
          <p:cNvSpPr txBox="1"/>
          <p:nvPr/>
        </p:nvSpPr>
        <p:spPr>
          <a:xfrm>
            <a:off x="2125578" y="6338986"/>
            <a:ext cx="9593180" cy="523220"/>
          </a:xfrm>
          <a:prstGeom prst="rect">
            <a:avLst/>
          </a:prstGeom>
          <a:noFill/>
        </p:spPr>
        <p:txBody>
          <a:bodyPr wrap="square">
            <a:spAutoFit/>
          </a:bodyPr>
          <a:lstStyle/>
          <a:p>
            <a:r>
              <a:rPr lang="fr-FR" sz="1400" b="1" dirty="0">
                <a:solidFill>
                  <a:srgbClr val="002060"/>
                </a:solidFill>
              </a:rPr>
              <a:t>Prospective stratégique et concertation territoriale au service de la définition d'une offre universitaire commune de formation</a:t>
            </a:r>
          </a:p>
          <a:p>
            <a:r>
              <a:rPr lang="fr-FR" sz="1400" b="1" dirty="0">
                <a:solidFill>
                  <a:srgbClr val="002060"/>
                </a:solidFill>
              </a:rPr>
              <a:t>Mardi 3 juin 2025 – Journée d’étude MESR - DGESIP</a:t>
            </a:r>
            <a:endParaRPr lang="fr-FR" sz="1400" dirty="0">
              <a:solidFill>
                <a:srgbClr val="002060"/>
              </a:solidFill>
            </a:endParaRPr>
          </a:p>
        </p:txBody>
      </p:sp>
    </p:spTree>
    <p:extLst>
      <p:ext uri="{BB962C8B-B14F-4D97-AF65-F5344CB8AC3E}">
        <p14:creationId xmlns:p14="http://schemas.microsoft.com/office/powerpoint/2010/main" val="7031553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048CFE97-A6F4-4C76-B445-736617A9C6AE}"/>
              </a:ext>
            </a:extLst>
          </p:cNvPr>
          <p:cNvSpPr txBox="1"/>
          <p:nvPr/>
        </p:nvSpPr>
        <p:spPr>
          <a:xfrm>
            <a:off x="3816609" y="2154372"/>
            <a:ext cx="8267815" cy="3801041"/>
          </a:xfrm>
          <a:prstGeom prst="rect">
            <a:avLst/>
          </a:prstGeom>
          <a:noFill/>
        </p:spPr>
        <p:txBody>
          <a:bodyPr wrap="square" rtlCol="0">
            <a:spAutoFit/>
          </a:bodyPr>
          <a:lstStyle/>
          <a:p>
            <a:pPr>
              <a:spcAft>
                <a:spcPts val="600"/>
              </a:spcAft>
            </a:pPr>
            <a:r>
              <a:rPr lang="fr-FR" sz="2800" b="1" dirty="0">
                <a:solidFill>
                  <a:srgbClr val="002060"/>
                </a:solidFill>
                <a:ea typeface="Source Sans Pro" panose="020B0503030403020204" pitchFamily="34" charset="0"/>
                <a:cs typeface="+mj-cs"/>
              </a:rPr>
              <a:t>Comment ?</a:t>
            </a:r>
          </a:p>
          <a:p>
            <a:pPr marL="285750" indent="-285750">
              <a:spcAft>
                <a:spcPts val="600"/>
              </a:spcAft>
              <a:buFont typeface="Arial" panose="020B0604020202020204" pitchFamily="34" charset="0"/>
              <a:buChar char="•"/>
            </a:pPr>
            <a:r>
              <a:rPr lang="fr-FR" b="1" dirty="0">
                <a:effectLst/>
                <a:ea typeface="Times New Roman" panose="02020603050405020304" pitchFamily="18" charset="0"/>
                <a:cs typeface="Times New Roman" panose="02020603050405020304" pitchFamily="18" charset="0"/>
              </a:rPr>
              <a:t>En s’appuyant sur l’offre de formation déjà déployée</a:t>
            </a:r>
          </a:p>
          <a:p>
            <a:pPr marL="285750" indent="-285750">
              <a:spcAft>
                <a:spcPts val="600"/>
              </a:spcAft>
              <a:buFont typeface="Arial" panose="020B0604020202020204" pitchFamily="34" charset="0"/>
              <a:buChar char="•"/>
            </a:pPr>
            <a:r>
              <a:rPr lang="fr-FR" b="1" dirty="0">
                <a:ea typeface="Times New Roman" panose="02020603050405020304" pitchFamily="18" charset="0"/>
                <a:cs typeface="Times New Roman" panose="02020603050405020304" pitchFamily="18" charset="0"/>
              </a:rPr>
              <a:t>En </a:t>
            </a:r>
            <a:r>
              <a:rPr lang="fr-FR" b="1" dirty="0">
                <a:effectLst/>
                <a:ea typeface="Times New Roman" panose="02020603050405020304" pitchFamily="18" charset="0"/>
                <a:cs typeface="Times New Roman" panose="02020603050405020304" pitchFamily="18" charset="0"/>
              </a:rPr>
              <a:t>réponse aux besoins des acteurs socio-économique : </a:t>
            </a:r>
            <a:r>
              <a:rPr lang="fr-FR" dirty="0">
                <a:effectLst/>
                <a:ea typeface="Times New Roman" panose="02020603050405020304" pitchFamily="18" charset="0"/>
                <a:cs typeface="Times New Roman" panose="02020603050405020304" pitchFamily="18" charset="0"/>
              </a:rPr>
              <a:t>secteurs en tension, en croissance, mutations</a:t>
            </a:r>
            <a:endParaRPr lang="fr-FR" dirty="0">
              <a:effectLst/>
              <a:ea typeface="Calibri" panose="020F0502020204030204" pitchFamily="34" charset="0"/>
              <a:cs typeface="Times New Roman" panose="02020603050405020304" pitchFamily="18" charset="0"/>
            </a:endParaRPr>
          </a:p>
          <a:p>
            <a:pPr marL="285750" indent="-285750" algn="just">
              <a:spcAft>
                <a:spcPts val="600"/>
              </a:spcAft>
              <a:buFont typeface="Arial" panose="020B0604020202020204" pitchFamily="34" charset="0"/>
              <a:buChar char="•"/>
            </a:pPr>
            <a:r>
              <a:rPr lang="fr-FR" b="1" dirty="0">
                <a:ea typeface="Times New Roman" panose="02020603050405020304" pitchFamily="18" charset="0"/>
                <a:cs typeface="Times New Roman" panose="02020603050405020304" pitchFamily="18" charset="0"/>
              </a:rPr>
              <a:t>En lien avec les dynamiques territoriales propres à notre territoire : </a:t>
            </a:r>
            <a:r>
              <a:rPr lang="fr-FR" b="1" dirty="0"/>
              <a:t>forte diversité géographique, économique et démographique</a:t>
            </a:r>
            <a:r>
              <a:rPr lang="fr-FR" dirty="0"/>
              <a:t>, </a:t>
            </a:r>
            <a:r>
              <a:rPr lang="fr-FR" dirty="0">
                <a:cs typeface="Times New Roman" panose="02020603050405020304" pitchFamily="18" charset="0"/>
              </a:rPr>
              <a:t>entre zones urbaines comme Clermont-Ferrand et des territoires ruraux ou de moyenne-montagne</a:t>
            </a:r>
          </a:p>
          <a:p>
            <a:pPr marL="285750" indent="-285750">
              <a:spcAft>
                <a:spcPts val="600"/>
              </a:spcAft>
              <a:buFont typeface="Arial" panose="020B0604020202020204" pitchFamily="34" charset="0"/>
              <a:buChar char="•"/>
            </a:pPr>
            <a:r>
              <a:rPr lang="fr-FR" dirty="0"/>
              <a:t> </a:t>
            </a:r>
            <a:r>
              <a:rPr lang="fr-FR" b="1" dirty="0">
                <a:effectLst/>
                <a:ea typeface="Times New Roman" panose="02020603050405020304" pitchFamily="18" charset="0"/>
                <a:cs typeface="Times New Roman" panose="02020603050405020304" pitchFamily="18" charset="0"/>
              </a:rPr>
              <a:t>Dans une logique de développement territorial durable</a:t>
            </a:r>
            <a:endParaRPr lang="fr-FR" dirty="0">
              <a:effectLst/>
              <a:ea typeface="Calibri" panose="020F0502020204030204" pitchFamily="34" charset="0"/>
              <a:cs typeface="Times New Roman" panose="02020603050405020304" pitchFamily="18" charset="0"/>
            </a:endParaRPr>
          </a:p>
          <a:p>
            <a:pPr marL="285750" indent="-285750">
              <a:spcAft>
                <a:spcPts val="600"/>
              </a:spcAft>
              <a:buFont typeface="Arial" panose="020B0604020202020204" pitchFamily="34" charset="0"/>
              <a:buChar char="•"/>
            </a:pPr>
            <a:r>
              <a:rPr lang="fr-FR" b="1" dirty="0">
                <a:effectLst/>
                <a:ea typeface="Times New Roman" panose="02020603050405020304" pitchFamily="18" charset="0"/>
                <a:cs typeface="Times New Roman" panose="02020603050405020304" pitchFamily="18" charset="0"/>
              </a:rPr>
              <a:t> Dans une temporalité moyenne à longue (FC et FI)</a:t>
            </a:r>
            <a:endParaRPr lang="fr-FR" dirty="0">
              <a:effectLst/>
              <a:ea typeface="Calibri" panose="020F0502020204030204" pitchFamily="34" charset="0"/>
              <a:cs typeface="Times New Roman" panose="02020603050405020304" pitchFamily="18" charset="0"/>
            </a:endParaRPr>
          </a:p>
          <a:p>
            <a:pPr marL="285750" lvl="0" indent="-285750">
              <a:spcAft>
                <a:spcPts val="600"/>
              </a:spcAft>
              <a:buSzPts val="1000"/>
              <a:buFont typeface="Arial" panose="020B0604020202020204" pitchFamily="34" charset="0"/>
              <a:buChar char="•"/>
              <a:tabLst>
                <a:tab pos="457200" algn="l"/>
              </a:tabLst>
            </a:pPr>
            <a:endParaRPr lang="fr-FR" sz="1400" b="1" dirty="0">
              <a:cs typeface="Times New Roman" panose="02020603050405020304" pitchFamily="18" charset="0"/>
            </a:endParaRPr>
          </a:p>
          <a:p>
            <a:endParaRPr lang="fr-FR" sz="2000" b="1" dirty="0">
              <a:solidFill>
                <a:srgbClr val="002060"/>
              </a:solidFill>
              <a:ea typeface="Source Sans Pro" panose="020B0503030403020204" pitchFamily="34" charset="0"/>
              <a:cs typeface="+mj-cs"/>
            </a:endParaRPr>
          </a:p>
        </p:txBody>
      </p:sp>
      <p:pic>
        <p:nvPicPr>
          <p:cNvPr id="11" name="Image 10">
            <a:extLst>
              <a:ext uri="{FF2B5EF4-FFF2-40B4-BE49-F238E27FC236}">
                <a16:creationId xmlns:a16="http://schemas.microsoft.com/office/drawing/2014/main" id="{B2A469A6-B60B-43B7-9BE2-23FC57A6AB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379" y="129096"/>
            <a:ext cx="1435770" cy="1391689"/>
          </a:xfrm>
          <a:prstGeom prst="rect">
            <a:avLst/>
          </a:prstGeom>
        </p:spPr>
      </p:pic>
      <p:sp>
        <p:nvSpPr>
          <p:cNvPr id="12" name="ZoneTexte 11">
            <a:extLst>
              <a:ext uri="{FF2B5EF4-FFF2-40B4-BE49-F238E27FC236}">
                <a16:creationId xmlns:a16="http://schemas.microsoft.com/office/drawing/2014/main" id="{77100B55-BF65-46E4-BD76-D7F4AC7CFD90}"/>
              </a:ext>
            </a:extLst>
          </p:cNvPr>
          <p:cNvSpPr txBox="1"/>
          <p:nvPr/>
        </p:nvSpPr>
        <p:spPr>
          <a:xfrm>
            <a:off x="2247970" y="220508"/>
            <a:ext cx="9714534" cy="969496"/>
          </a:xfrm>
          <a:prstGeom prst="rect">
            <a:avLst/>
          </a:prstGeom>
          <a:noFill/>
        </p:spPr>
        <p:txBody>
          <a:bodyPr wrap="square">
            <a:spAutoFit/>
          </a:bodyPr>
          <a:lstStyle/>
          <a:p>
            <a:pPr algn="ctr">
              <a:spcAft>
                <a:spcPts val="600"/>
              </a:spcAft>
            </a:pPr>
            <a:r>
              <a:rPr lang="fr-FR" sz="2800" b="1" dirty="0">
                <a:solidFill>
                  <a:srgbClr val="FF6600"/>
                </a:solidFill>
              </a:rPr>
              <a:t>L</a:t>
            </a:r>
            <a:r>
              <a:rPr lang="fr-FR" sz="2400" b="1" dirty="0">
                <a:solidFill>
                  <a:srgbClr val="FF6600"/>
                </a:solidFill>
              </a:rPr>
              <a:t>’UNIVERSITÉ CLERMONT AUVERGNE :</a:t>
            </a:r>
          </a:p>
          <a:p>
            <a:pPr algn="ctr">
              <a:spcAft>
                <a:spcPts val="600"/>
              </a:spcAft>
            </a:pPr>
            <a:r>
              <a:rPr lang="fr-FR" sz="2400" b="1" dirty="0">
                <a:solidFill>
                  <a:srgbClr val="FF6600"/>
                </a:solidFill>
              </a:rPr>
              <a:t> UNE UNIVERSITÉ TERRITORIALE D’EXCELLENCE</a:t>
            </a:r>
          </a:p>
        </p:txBody>
      </p:sp>
      <p:pic>
        <p:nvPicPr>
          <p:cNvPr id="13" name="Image 12">
            <a:extLst>
              <a:ext uri="{FF2B5EF4-FFF2-40B4-BE49-F238E27FC236}">
                <a16:creationId xmlns:a16="http://schemas.microsoft.com/office/drawing/2014/main" id="{F8AB3459-FE09-48EF-AD09-A0883DBF0080}"/>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0" y="1785679"/>
            <a:ext cx="3513222" cy="4740166"/>
          </a:xfrm>
          <a:prstGeom prst="rect">
            <a:avLst/>
          </a:prstGeom>
        </p:spPr>
      </p:pic>
      <p:sp>
        <p:nvSpPr>
          <p:cNvPr id="6" name="Étoile : 5 branches 5">
            <a:extLst>
              <a:ext uri="{FF2B5EF4-FFF2-40B4-BE49-F238E27FC236}">
                <a16:creationId xmlns:a16="http://schemas.microsoft.com/office/drawing/2014/main" id="{325D10E7-3301-40C3-AC6A-F81E25E066CD}"/>
              </a:ext>
            </a:extLst>
          </p:cNvPr>
          <p:cNvSpPr/>
          <p:nvPr/>
        </p:nvSpPr>
        <p:spPr>
          <a:xfrm>
            <a:off x="1807285" y="4722608"/>
            <a:ext cx="129091" cy="172122"/>
          </a:xfrm>
          <a:prstGeom prst="star5">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Étoile : 5 branches 13">
            <a:extLst>
              <a:ext uri="{FF2B5EF4-FFF2-40B4-BE49-F238E27FC236}">
                <a16:creationId xmlns:a16="http://schemas.microsoft.com/office/drawing/2014/main" id="{37AB70FB-E57F-4B02-9DF0-2421A819DA96}"/>
              </a:ext>
            </a:extLst>
          </p:cNvPr>
          <p:cNvSpPr/>
          <p:nvPr/>
        </p:nvSpPr>
        <p:spPr>
          <a:xfrm>
            <a:off x="1627520" y="5057888"/>
            <a:ext cx="129091" cy="172122"/>
          </a:xfrm>
          <a:prstGeom prst="star5">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Étoile : 5 branches 14">
            <a:extLst>
              <a:ext uri="{FF2B5EF4-FFF2-40B4-BE49-F238E27FC236}">
                <a16:creationId xmlns:a16="http://schemas.microsoft.com/office/drawing/2014/main" id="{20CA46DA-FB16-4FEC-B0F4-15D4BA349CB7}"/>
              </a:ext>
            </a:extLst>
          </p:cNvPr>
          <p:cNvSpPr/>
          <p:nvPr/>
        </p:nvSpPr>
        <p:spPr>
          <a:xfrm>
            <a:off x="1805823" y="4885766"/>
            <a:ext cx="129091" cy="172122"/>
          </a:xfrm>
          <a:prstGeom prst="star5">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8500631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D54C6A33-2DC4-49B6-A90B-F792742277A7}"/>
              </a:ext>
            </a:extLst>
          </p:cNvPr>
          <p:cNvSpPr>
            <a:spLocks noChangeArrowheads="1"/>
          </p:cNvSpPr>
          <p:nvPr/>
        </p:nvSpPr>
        <p:spPr bwMode="auto">
          <a:xfrm>
            <a:off x="4287866" y="6359149"/>
            <a:ext cx="9256013" cy="333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10156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Une dynamique collaborative, prospective et territorialisée.</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10" name="ZoneTexte 9">
            <a:extLst>
              <a:ext uri="{FF2B5EF4-FFF2-40B4-BE49-F238E27FC236}">
                <a16:creationId xmlns:a16="http://schemas.microsoft.com/office/drawing/2014/main" id="{048CFE97-A6F4-4C76-B445-736617A9C6AE}"/>
              </a:ext>
            </a:extLst>
          </p:cNvPr>
          <p:cNvSpPr txBox="1"/>
          <p:nvPr/>
        </p:nvSpPr>
        <p:spPr>
          <a:xfrm>
            <a:off x="3839182" y="2047492"/>
            <a:ext cx="8267815" cy="4570482"/>
          </a:xfrm>
          <a:prstGeom prst="rect">
            <a:avLst/>
          </a:prstGeom>
          <a:noFill/>
        </p:spPr>
        <p:txBody>
          <a:bodyPr wrap="square" rtlCol="0">
            <a:spAutoFit/>
          </a:bodyPr>
          <a:lstStyle/>
          <a:p>
            <a:pPr>
              <a:spcAft>
                <a:spcPts val="600"/>
              </a:spcAft>
            </a:pPr>
            <a:r>
              <a:rPr lang="fr-FR" sz="2800" b="1" dirty="0">
                <a:solidFill>
                  <a:srgbClr val="002060"/>
                </a:solidFill>
                <a:ea typeface="Source Sans Pro" panose="020B0503030403020204" pitchFamily="34" charset="0"/>
                <a:cs typeface="+mj-cs"/>
              </a:rPr>
              <a:t>Avec qui ?</a:t>
            </a:r>
          </a:p>
          <a:p>
            <a:pPr marL="285750" indent="-285750">
              <a:spcAft>
                <a:spcPts val="600"/>
              </a:spcAft>
              <a:buFont typeface="Arial" panose="020B0604020202020204" pitchFamily="34" charset="0"/>
              <a:buChar char="•"/>
            </a:pPr>
            <a:r>
              <a:rPr lang="fr-FR" b="1" dirty="0">
                <a:cs typeface="Times New Roman" panose="02020603050405020304" pitchFamily="18" charset="0"/>
              </a:rPr>
              <a:t>Opérateurs internes : </a:t>
            </a:r>
            <a:r>
              <a:rPr lang="fr-FR" dirty="0">
                <a:cs typeface="Times New Roman" panose="02020603050405020304" pitchFamily="18" charset="0"/>
              </a:rPr>
              <a:t>IUT, INSPE, Instituts, laboratoires, …</a:t>
            </a:r>
          </a:p>
          <a:p>
            <a:pPr marL="285750" indent="-285750">
              <a:spcAft>
                <a:spcPts val="600"/>
              </a:spcAft>
              <a:buFont typeface="Arial" panose="020B0604020202020204" pitchFamily="34" charset="0"/>
              <a:buChar char="•"/>
            </a:pPr>
            <a:r>
              <a:rPr lang="fr-FR" b="1" dirty="0">
                <a:cs typeface="Times New Roman" panose="02020603050405020304" pitchFamily="18" charset="0"/>
              </a:rPr>
              <a:t>Acteurs institutionnels : </a:t>
            </a:r>
            <a:r>
              <a:rPr lang="fr-FR" dirty="0">
                <a:cs typeface="Times New Roman" panose="02020603050405020304" pitchFamily="18" charset="0"/>
              </a:rPr>
              <a:t>collectivités territoriales (région AURA, EPCI), rectorat</a:t>
            </a:r>
          </a:p>
          <a:p>
            <a:pPr marL="285750" indent="-285750">
              <a:spcAft>
                <a:spcPts val="600"/>
              </a:spcAft>
              <a:buFont typeface="Arial" panose="020B0604020202020204" pitchFamily="34" charset="0"/>
              <a:buChar char="•"/>
            </a:pPr>
            <a:r>
              <a:rPr lang="fr-FR" b="1" dirty="0">
                <a:cs typeface="Times New Roman" panose="02020603050405020304" pitchFamily="18" charset="0"/>
              </a:rPr>
              <a:t>Entreprises locales, OPCO, chambres consulaires (CCI, …)</a:t>
            </a:r>
          </a:p>
          <a:p>
            <a:pPr marL="285750" indent="-285750">
              <a:spcAft>
                <a:spcPts val="600"/>
              </a:spcAft>
              <a:buFont typeface="Arial" panose="020B0604020202020204" pitchFamily="34" charset="0"/>
              <a:buChar char="•"/>
            </a:pPr>
            <a:r>
              <a:rPr lang="fr-FR" b="1" dirty="0">
                <a:cs typeface="Times New Roman" panose="02020603050405020304" pitchFamily="18" charset="0"/>
              </a:rPr>
              <a:t>Organismes de formation : </a:t>
            </a:r>
            <a:r>
              <a:rPr lang="fr-FR" dirty="0">
                <a:cs typeface="Times New Roman" panose="02020603050405020304" pitchFamily="18" charset="0"/>
              </a:rPr>
              <a:t>CFA, CNAM, …</a:t>
            </a:r>
          </a:p>
          <a:p>
            <a:pPr>
              <a:spcAft>
                <a:spcPts val="600"/>
              </a:spcAft>
            </a:pPr>
            <a:r>
              <a:rPr lang="fr-FR" sz="2800" b="1" dirty="0">
                <a:solidFill>
                  <a:srgbClr val="002060"/>
                </a:solidFill>
                <a:ea typeface="Source Sans Pro" panose="020B0503030403020204" pitchFamily="34" charset="0"/>
                <a:cs typeface="+mj-cs"/>
              </a:rPr>
              <a:t>Avec quoi ?</a:t>
            </a:r>
          </a:p>
          <a:p>
            <a:pPr marL="285750" indent="-285750">
              <a:spcAft>
                <a:spcPts val="600"/>
              </a:spcAft>
              <a:buFont typeface="Arial" panose="020B0604020202020204" pitchFamily="34" charset="0"/>
              <a:buChar char="•"/>
            </a:pPr>
            <a:r>
              <a:rPr lang="fr-FR" b="1" dirty="0">
                <a:cs typeface="Times New Roman" panose="02020603050405020304" pitchFamily="18" charset="0"/>
              </a:rPr>
              <a:t>Concertation et gouvernance territoriale</a:t>
            </a:r>
          </a:p>
          <a:p>
            <a:pPr marL="285750" indent="-285750">
              <a:spcAft>
                <a:spcPts val="600"/>
              </a:spcAft>
              <a:buFont typeface="Arial" panose="020B0604020202020204" pitchFamily="34" charset="0"/>
              <a:buChar char="•"/>
            </a:pPr>
            <a:r>
              <a:rPr lang="fr-FR" b="1" dirty="0">
                <a:cs typeface="Times New Roman" panose="02020603050405020304" pitchFamily="18" charset="0"/>
              </a:rPr>
              <a:t>AAP régionaux et nationaux</a:t>
            </a:r>
          </a:p>
          <a:p>
            <a:pPr marL="285750" indent="-285750">
              <a:spcAft>
                <a:spcPts val="600"/>
              </a:spcAft>
              <a:buFont typeface="Arial" panose="020B0604020202020204" pitchFamily="34" charset="0"/>
              <a:buChar char="•"/>
            </a:pPr>
            <a:r>
              <a:rPr lang="fr-FR" b="1" dirty="0">
                <a:cs typeface="Times New Roman" panose="02020603050405020304" pitchFamily="18" charset="0"/>
              </a:rPr>
              <a:t>Schémas régionaux (SRDEII, SRESI, CPRDFOP)</a:t>
            </a:r>
          </a:p>
          <a:p>
            <a:pPr marL="285750" indent="-285750">
              <a:spcAft>
                <a:spcPts val="600"/>
              </a:spcAft>
              <a:buFont typeface="Arial" panose="020B0604020202020204" pitchFamily="34" charset="0"/>
              <a:buChar char="•"/>
            </a:pPr>
            <a:r>
              <a:rPr lang="fr-FR" b="1" dirty="0">
                <a:cs typeface="Times New Roman" panose="02020603050405020304" pitchFamily="18" charset="0"/>
              </a:rPr>
              <a:t>Un Schéma d’Orientation de la Politique Territoriale</a:t>
            </a:r>
          </a:p>
          <a:p>
            <a:pPr marL="285750" lvl="0" indent="-285750">
              <a:spcAft>
                <a:spcPts val="600"/>
              </a:spcAft>
              <a:buSzPts val="1000"/>
              <a:buFont typeface="Arial" panose="020B0604020202020204" pitchFamily="34" charset="0"/>
              <a:buChar char="•"/>
              <a:tabLst>
                <a:tab pos="457200" algn="l"/>
              </a:tabLst>
            </a:pPr>
            <a:endParaRPr lang="fr-FR" sz="1600" b="1" dirty="0">
              <a:cs typeface="Times New Roman" panose="02020603050405020304" pitchFamily="18" charset="0"/>
            </a:endParaRPr>
          </a:p>
          <a:p>
            <a:endParaRPr lang="fr-FR" sz="2000" b="1" dirty="0">
              <a:solidFill>
                <a:srgbClr val="002060"/>
              </a:solidFill>
              <a:ea typeface="Source Sans Pro" panose="020B0503030403020204" pitchFamily="34" charset="0"/>
              <a:cs typeface="+mj-cs"/>
            </a:endParaRPr>
          </a:p>
        </p:txBody>
      </p:sp>
      <p:pic>
        <p:nvPicPr>
          <p:cNvPr id="11" name="Image 10">
            <a:extLst>
              <a:ext uri="{FF2B5EF4-FFF2-40B4-BE49-F238E27FC236}">
                <a16:creationId xmlns:a16="http://schemas.microsoft.com/office/drawing/2014/main" id="{B2A469A6-B60B-43B7-9BE2-23FC57A6AB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379" y="129096"/>
            <a:ext cx="1435770" cy="1391689"/>
          </a:xfrm>
          <a:prstGeom prst="rect">
            <a:avLst/>
          </a:prstGeom>
        </p:spPr>
      </p:pic>
      <p:sp>
        <p:nvSpPr>
          <p:cNvPr id="12" name="ZoneTexte 11">
            <a:extLst>
              <a:ext uri="{FF2B5EF4-FFF2-40B4-BE49-F238E27FC236}">
                <a16:creationId xmlns:a16="http://schemas.microsoft.com/office/drawing/2014/main" id="{77100B55-BF65-46E4-BD76-D7F4AC7CFD90}"/>
              </a:ext>
            </a:extLst>
          </p:cNvPr>
          <p:cNvSpPr txBox="1"/>
          <p:nvPr/>
        </p:nvSpPr>
        <p:spPr>
          <a:xfrm>
            <a:off x="2247970" y="89257"/>
            <a:ext cx="9714534" cy="969496"/>
          </a:xfrm>
          <a:prstGeom prst="rect">
            <a:avLst/>
          </a:prstGeom>
          <a:noFill/>
        </p:spPr>
        <p:txBody>
          <a:bodyPr wrap="square">
            <a:spAutoFit/>
          </a:bodyPr>
          <a:lstStyle/>
          <a:p>
            <a:pPr algn="ctr">
              <a:spcAft>
                <a:spcPts val="600"/>
              </a:spcAft>
            </a:pPr>
            <a:r>
              <a:rPr lang="fr-FR" sz="2800" b="1" dirty="0">
                <a:solidFill>
                  <a:srgbClr val="FF6600"/>
                </a:solidFill>
              </a:rPr>
              <a:t>L</a:t>
            </a:r>
            <a:r>
              <a:rPr lang="fr-FR" sz="2400" b="1" dirty="0">
                <a:solidFill>
                  <a:srgbClr val="FF6600"/>
                </a:solidFill>
              </a:rPr>
              <a:t>’UNIVERSITÉ CLERMONT AUVERGNE :</a:t>
            </a:r>
          </a:p>
          <a:p>
            <a:pPr algn="ctr">
              <a:spcAft>
                <a:spcPts val="600"/>
              </a:spcAft>
            </a:pPr>
            <a:r>
              <a:rPr lang="fr-FR" sz="2400" b="1" dirty="0">
                <a:solidFill>
                  <a:srgbClr val="FF6600"/>
                </a:solidFill>
              </a:rPr>
              <a:t> UNE UNIVERSITÉ TERRITORIALE D’EXCELLENCE</a:t>
            </a:r>
          </a:p>
        </p:txBody>
      </p:sp>
      <p:pic>
        <p:nvPicPr>
          <p:cNvPr id="13" name="Image 12">
            <a:extLst>
              <a:ext uri="{FF2B5EF4-FFF2-40B4-BE49-F238E27FC236}">
                <a16:creationId xmlns:a16="http://schemas.microsoft.com/office/drawing/2014/main" id="{F8AB3459-FE09-48EF-AD09-A0883DBF0080}"/>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0" y="1785679"/>
            <a:ext cx="3513222" cy="4740166"/>
          </a:xfrm>
          <a:prstGeom prst="rect">
            <a:avLst/>
          </a:prstGeom>
        </p:spPr>
      </p:pic>
      <p:sp>
        <p:nvSpPr>
          <p:cNvPr id="6" name="Étoile : 5 branches 5">
            <a:extLst>
              <a:ext uri="{FF2B5EF4-FFF2-40B4-BE49-F238E27FC236}">
                <a16:creationId xmlns:a16="http://schemas.microsoft.com/office/drawing/2014/main" id="{325D10E7-3301-40C3-AC6A-F81E25E066CD}"/>
              </a:ext>
            </a:extLst>
          </p:cNvPr>
          <p:cNvSpPr/>
          <p:nvPr/>
        </p:nvSpPr>
        <p:spPr>
          <a:xfrm>
            <a:off x="1807285" y="4722608"/>
            <a:ext cx="129091" cy="172122"/>
          </a:xfrm>
          <a:prstGeom prst="star5">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Étoile : 5 branches 13">
            <a:extLst>
              <a:ext uri="{FF2B5EF4-FFF2-40B4-BE49-F238E27FC236}">
                <a16:creationId xmlns:a16="http://schemas.microsoft.com/office/drawing/2014/main" id="{37AB70FB-E57F-4B02-9DF0-2421A819DA96}"/>
              </a:ext>
            </a:extLst>
          </p:cNvPr>
          <p:cNvSpPr/>
          <p:nvPr/>
        </p:nvSpPr>
        <p:spPr>
          <a:xfrm>
            <a:off x="1627520" y="5057888"/>
            <a:ext cx="129091" cy="172122"/>
          </a:xfrm>
          <a:prstGeom prst="star5">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Étoile : 5 branches 14">
            <a:extLst>
              <a:ext uri="{FF2B5EF4-FFF2-40B4-BE49-F238E27FC236}">
                <a16:creationId xmlns:a16="http://schemas.microsoft.com/office/drawing/2014/main" id="{20CA46DA-FB16-4FEC-B0F4-15D4BA349CB7}"/>
              </a:ext>
            </a:extLst>
          </p:cNvPr>
          <p:cNvSpPr/>
          <p:nvPr/>
        </p:nvSpPr>
        <p:spPr>
          <a:xfrm>
            <a:off x="1805823" y="4885766"/>
            <a:ext cx="129091" cy="172122"/>
          </a:xfrm>
          <a:prstGeom prst="star5">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5840550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23AC064-BC96-4F32-8AE1-B2FD3875482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7E7C77BC-7138-40B1-A15B-20F57A494629}"/>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Image 3">
            <a:extLst>
              <a:ext uri="{FF2B5EF4-FFF2-40B4-BE49-F238E27FC236}">
                <a16:creationId xmlns:a16="http://schemas.microsoft.com/office/drawing/2014/main" id="{7C9E422C-69B1-8649-9EF5-5200EAE57C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2291" y="307731"/>
            <a:ext cx="8372318" cy="3997637"/>
          </a:xfrm>
          <a:prstGeom prst="rect">
            <a:avLst/>
          </a:prstGeom>
        </p:spPr>
      </p:pic>
      <p:sp>
        <p:nvSpPr>
          <p:cNvPr id="2" name="Titre 1">
            <a:extLst>
              <a:ext uri="{FF2B5EF4-FFF2-40B4-BE49-F238E27FC236}">
                <a16:creationId xmlns:a16="http://schemas.microsoft.com/office/drawing/2014/main" id="{3C8F1C53-7547-C442-BDAC-25336476C67C}"/>
              </a:ext>
            </a:extLst>
          </p:cNvPr>
          <p:cNvSpPr>
            <a:spLocks noGrp="1"/>
          </p:cNvSpPr>
          <p:nvPr>
            <p:ph type="ctrTitle"/>
          </p:nvPr>
        </p:nvSpPr>
        <p:spPr>
          <a:xfrm>
            <a:off x="527538" y="4756638"/>
            <a:ext cx="11139854" cy="930447"/>
          </a:xfrm>
        </p:spPr>
        <p:txBody>
          <a:bodyPr>
            <a:noAutofit/>
          </a:bodyPr>
          <a:lstStyle/>
          <a:p>
            <a:r>
              <a:rPr lang="fr-FR" sz="3600" dirty="0">
                <a:solidFill>
                  <a:srgbClr val="FFFFFF"/>
                </a:solidFill>
              </a:rPr>
              <a:t>Eléments de contexte</a:t>
            </a:r>
          </a:p>
        </p:txBody>
      </p:sp>
      <p:sp>
        <p:nvSpPr>
          <p:cNvPr id="3" name="Sous-titre 2">
            <a:extLst>
              <a:ext uri="{FF2B5EF4-FFF2-40B4-BE49-F238E27FC236}">
                <a16:creationId xmlns:a16="http://schemas.microsoft.com/office/drawing/2014/main" id="{EC451AA7-9F72-1A4F-A335-5FBCA04FDAFF}"/>
              </a:ext>
            </a:extLst>
          </p:cNvPr>
          <p:cNvSpPr>
            <a:spLocks noGrp="1"/>
          </p:cNvSpPr>
          <p:nvPr>
            <p:ph type="subTitle" idx="1"/>
          </p:nvPr>
        </p:nvSpPr>
        <p:spPr>
          <a:xfrm>
            <a:off x="1339362" y="5815698"/>
            <a:ext cx="9144000" cy="420001"/>
          </a:xfrm>
        </p:spPr>
        <p:txBody>
          <a:bodyPr>
            <a:normAutofit/>
          </a:bodyPr>
          <a:lstStyle/>
          <a:p>
            <a:r>
              <a:rPr lang="fr-FR" sz="2000" dirty="0">
                <a:solidFill>
                  <a:srgbClr val="E7E6E6"/>
                </a:solidFill>
              </a:rPr>
              <a:t>Franck Barbier</a:t>
            </a:r>
          </a:p>
        </p:txBody>
      </p:sp>
    </p:spTree>
    <p:extLst>
      <p:ext uri="{BB962C8B-B14F-4D97-AF65-F5344CB8AC3E}">
        <p14:creationId xmlns:p14="http://schemas.microsoft.com/office/powerpoint/2010/main" val="28220780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73FCEB7-CD02-4399-BA74-12D9191D6F7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B45A142-4255-493C-8284-5D566C121B1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38FB9660-F42F-4313-BBC4-47C007FE484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5F75A1D1-4A00-BF41-AA89-E4364CA834E9}"/>
              </a:ext>
            </a:extLst>
          </p:cNvPr>
          <p:cNvSpPr>
            <a:spLocks noGrp="1"/>
          </p:cNvSpPr>
          <p:nvPr>
            <p:ph type="title"/>
          </p:nvPr>
        </p:nvSpPr>
        <p:spPr>
          <a:xfrm>
            <a:off x="674237" y="589288"/>
            <a:ext cx="3657600" cy="3212692"/>
          </a:xfrm>
        </p:spPr>
        <p:txBody>
          <a:bodyPr vert="horz" lIns="91440" tIns="45720" rIns="91440" bIns="45720" rtlCol="0" anchor="b">
            <a:normAutofit/>
          </a:bodyPr>
          <a:lstStyle/>
          <a:p>
            <a:pPr algn="ctr"/>
            <a:r>
              <a:rPr lang="fr-FR" sz="4800" kern="1200" dirty="0">
                <a:solidFill>
                  <a:srgbClr val="FFFFFF"/>
                </a:solidFill>
                <a:latin typeface="+mj-lt"/>
                <a:ea typeface="+mj-ea"/>
                <a:cs typeface="+mj-cs"/>
              </a:rPr>
              <a:t>L’UPHF</a:t>
            </a:r>
            <a:br>
              <a:rPr lang="fr-FR" sz="4800" kern="1200" dirty="0">
                <a:solidFill>
                  <a:srgbClr val="FFFFFF"/>
                </a:solidFill>
                <a:latin typeface="+mj-lt"/>
                <a:ea typeface="+mj-ea"/>
                <a:cs typeface="+mj-cs"/>
              </a:rPr>
            </a:br>
            <a:r>
              <a:rPr lang="fr-FR" sz="4800" kern="1200" dirty="0">
                <a:solidFill>
                  <a:srgbClr val="FFFFFF"/>
                </a:solidFill>
                <a:latin typeface="+mj-lt"/>
                <a:ea typeface="+mj-ea"/>
                <a:cs typeface="+mj-cs"/>
              </a:rPr>
              <a:t>une université de territoire</a:t>
            </a:r>
          </a:p>
        </p:txBody>
      </p:sp>
      <p:sp>
        <p:nvSpPr>
          <p:cNvPr id="3" name="Espace réservé du contenu 2">
            <a:extLst>
              <a:ext uri="{FF2B5EF4-FFF2-40B4-BE49-F238E27FC236}">
                <a16:creationId xmlns:a16="http://schemas.microsoft.com/office/drawing/2014/main" id="{10E87B6F-1CAE-A04E-A683-47B5285D617B}"/>
              </a:ext>
            </a:extLst>
          </p:cNvPr>
          <p:cNvSpPr>
            <a:spLocks noGrp="1"/>
          </p:cNvSpPr>
          <p:nvPr>
            <p:ph idx="1"/>
          </p:nvPr>
        </p:nvSpPr>
        <p:spPr>
          <a:xfrm>
            <a:off x="674237" y="4170501"/>
            <a:ext cx="3657600" cy="1525597"/>
          </a:xfrm>
        </p:spPr>
        <p:txBody>
          <a:bodyPr vert="horz" lIns="91440" tIns="45720" rIns="91440" bIns="45720" rtlCol="0">
            <a:normAutofit fontScale="92500"/>
          </a:bodyPr>
          <a:lstStyle/>
          <a:p>
            <a:pPr marL="0" indent="0" algn="ctr">
              <a:buNone/>
            </a:pPr>
            <a:r>
              <a:rPr lang="fr-FR" sz="2000" kern="1200" dirty="0">
                <a:solidFill>
                  <a:srgbClr val="FFFFFF"/>
                </a:solidFill>
                <a:latin typeface="+mn-lt"/>
                <a:ea typeface="+mn-ea"/>
                <a:cs typeface="+mn-cs"/>
              </a:rPr>
              <a:t>Indice de développement humain</a:t>
            </a:r>
          </a:p>
          <a:p>
            <a:r>
              <a:rPr lang="fr-FR" sz="2000" kern="1200" dirty="0">
                <a:solidFill>
                  <a:srgbClr val="FFFFFF"/>
                </a:solidFill>
                <a:latin typeface="+mn-lt"/>
                <a:ea typeface="+mn-ea"/>
                <a:cs typeface="+mn-cs"/>
              </a:rPr>
              <a:t>Niveau d’éducation</a:t>
            </a:r>
          </a:p>
          <a:p>
            <a:r>
              <a:rPr lang="fr-FR" sz="2000" dirty="0">
                <a:solidFill>
                  <a:srgbClr val="FFFFFF"/>
                </a:solidFill>
              </a:rPr>
              <a:t>Niveau de vie</a:t>
            </a:r>
          </a:p>
          <a:p>
            <a:r>
              <a:rPr lang="fr-FR" sz="2000" dirty="0">
                <a:solidFill>
                  <a:srgbClr val="FFFFFF"/>
                </a:solidFill>
              </a:rPr>
              <a:t>Santé / Longévité</a:t>
            </a:r>
          </a:p>
        </p:txBody>
      </p:sp>
      <p:grpSp>
        <p:nvGrpSpPr>
          <p:cNvPr id="6" name="Groupe 5">
            <a:extLst>
              <a:ext uri="{FF2B5EF4-FFF2-40B4-BE49-F238E27FC236}">
                <a16:creationId xmlns:a16="http://schemas.microsoft.com/office/drawing/2014/main" id="{2B42872A-2E66-D644-A2C8-80641FB90604}"/>
              </a:ext>
            </a:extLst>
          </p:cNvPr>
          <p:cNvGrpSpPr/>
          <p:nvPr/>
        </p:nvGrpSpPr>
        <p:grpSpPr>
          <a:xfrm>
            <a:off x="4818743" y="299810"/>
            <a:ext cx="7373257" cy="5021942"/>
            <a:chOff x="5153822" y="1253917"/>
            <a:chExt cx="6553545" cy="4358107"/>
          </a:xfrm>
        </p:grpSpPr>
        <p:pic>
          <p:nvPicPr>
            <p:cNvPr id="4" name="Image 3">
              <a:extLst>
                <a:ext uri="{FF2B5EF4-FFF2-40B4-BE49-F238E27FC236}">
                  <a16:creationId xmlns:a16="http://schemas.microsoft.com/office/drawing/2014/main" id="{8E373374-072D-5D46-9A8C-6BE4C8D4B25A}"/>
                </a:ext>
              </a:extLst>
            </p:cNvPr>
            <p:cNvPicPr>
              <a:picLocks noChangeAspect="1"/>
            </p:cNvPicPr>
            <p:nvPr/>
          </p:nvPicPr>
          <p:blipFill>
            <a:blip r:embed="rId3"/>
            <a:stretch>
              <a:fillRect/>
            </a:stretch>
          </p:blipFill>
          <p:spPr>
            <a:xfrm>
              <a:off x="5153822" y="1253917"/>
              <a:ext cx="6553545" cy="4358107"/>
            </a:xfrm>
            <a:prstGeom prst="rect">
              <a:avLst/>
            </a:prstGeom>
          </p:spPr>
        </p:pic>
        <p:sp>
          <p:nvSpPr>
            <p:cNvPr id="5" name="Rectangle 4">
              <a:extLst>
                <a:ext uri="{FF2B5EF4-FFF2-40B4-BE49-F238E27FC236}">
                  <a16:creationId xmlns:a16="http://schemas.microsoft.com/office/drawing/2014/main" id="{B4B9311A-63B2-2A4A-89E0-6672571C3B19}"/>
                </a:ext>
              </a:extLst>
            </p:cNvPr>
            <p:cNvSpPr/>
            <p:nvPr/>
          </p:nvSpPr>
          <p:spPr>
            <a:xfrm>
              <a:off x="5153822" y="1253917"/>
              <a:ext cx="1522749" cy="15328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7210D307-9E6D-9342-956B-461B1656BF54}"/>
                </a:ext>
              </a:extLst>
            </p:cNvPr>
            <p:cNvSpPr/>
            <p:nvPr/>
          </p:nvSpPr>
          <p:spPr>
            <a:xfrm>
              <a:off x="5153822" y="5333115"/>
              <a:ext cx="390636" cy="2789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8" name="Graphique 7" descr="Avertissement avec un remplissage uni">
            <a:extLst>
              <a:ext uri="{FF2B5EF4-FFF2-40B4-BE49-F238E27FC236}">
                <a16:creationId xmlns:a16="http://schemas.microsoft.com/office/drawing/2014/main" id="{3E86D422-5E6E-ACA8-5F14-79C3BCEFF22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5779577" y="5968646"/>
            <a:ext cx="556263" cy="556263"/>
          </a:xfrm>
          <a:prstGeom prst="rect">
            <a:avLst/>
          </a:prstGeom>
        </p:spPr>
      </p:pic>
      <p:sp>
        <p:nvSpPr>
          <p:cNvPr id="9" name="ZoneTexte 8">
            <a:extLst>
              <a:ext uri="{FF2B5EF4-FFF2-40B4-BE49-F238E27FC236}">
                <a16:creationId xmlns:a16="http://schemas.microsoft.com/office/drawing/2014/main" id="{E277B2D7-88D3-D766-C999-5C7C77376744}"/>
              </a:ext>
            </a:extLst>
          </p:cNvPr>
          <p:cNvSpPr txBox="1"/>
          <p:nvPr/>
        </p:nvSpPr>
        <p:spPr>
          <a:xfrm>
            <a:off x="5699410" y="5897898"/>
            <a:ext cx="6155706" cy="646331"/>
          </a:xfrm>
          <a:prstGeom prst="rect">
            <a:avLst/>
          </a:prstGeom>
          <a:noFill/>
        </p:spPr>
        <p:txBody>
          <a:bodyPr wrap="square" rtlCol="0">
            <a:spAutoFit/>
          </a:bodyPr>
          <a:lstStyle/>
          <a:p>
            <a:pPr algn="ctr"/>
            <a:r>
              <a:rPr lang="fr-FR" dirty="0">
                <a:solidFill>
                  <a:schemeClr val="bg1"/>
                </a:solidFill>
              </a:rPr>
              <a:t>Situation aggravée par la mobilité de la population :</a:t>
            </a:r>
            <a:br>
              <a:rPr lang="fr-FR" dirty="0">
                <a:solidFill>
                  <a:schemeClr val="bg1"/>
                </a:solidFill>
              </a:rPr>
            </a:br>
            <a:r>
              <a:rPr lang="fr-FR" dirty="0">
                <a:solidFill>
                  <a:schemeClr val="bg1"/>
                </a:solidFill>
              </a:rPr>
              <a:t>la plus faible des territoires métropolitains</a:t>
            </a:r>
          </a:p>
        </p:txBody>
      </p:sp>
    </p:spTree>
    <p:extLst>
      <p:ext uri="{BB962C8B-B14F-4D97-AF65-F5344CB8AC3E}">
        <p14:creationId xmlns:p14="http://schemas.microsoft.com/office/powerpoint/2010/main" val="2541384358"/>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9899462-FC16-43B0-966B-FCA26345071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654295" y="478232"/>
            <a:ext cx="7034121" cy="5918673"/>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628A111-111F-BC49-90A0-FE421CFF2B0C}"/>
              </a:ext>
            </a:extLst>
          </p:cNvPr>
          <p:cNvSpPr>
            <a:spLocks noGrp="1"/>
          </p:cNvSpPr>
          <p:nvPr>
            <p:ph type="title"/>
          </p:nvPr>
        </p:nvSpPr>
        <p:spPr>
          <a:xfrm>
            <a:off x="5297762" y="1053711"/>
            <a:ext cx="5638994" cy="1424446"/>
          </a:xfrm>
        </p:spPr>
        <p:txBody>
          <a:bodyPr>
            <a:normAutofit/>
          </a:bodyPr>
          <a:lstStyle/>
          <a:p>
            <a:r>
              <a:rPr lang="fr-FR" dirty="0">
                <a:solidFill>
                  <a:srgbClr val="FFFFFF"/>
                </a:solidFill>
              </a:rPr>
              <a:t>L’UPHF, une université ouverte sur le monde</a:t>
            </a:r>
          </a:p>
        </p:txBody>
      </p:sp>
      <p:cxnSp>
        <p:nvCxnSpPr>
          <p:cNvPr id="12" name="Straight Connector 11">
            <a:extLst>
              <a:ext uri="{FF2B5EF4-FFF2-40B4-BE49-F238E27FC236}">
                <a16:creationId xmlns:a16="http://schemas.microsoft.com/office/drawing/2014/main" id="{AAFEA932-2DF1-410C-A00A-7A1E7DBF751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30098" y="2639023"/>
            <a:ext cx="4562441"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1DB5F303-0564-CA4F-B2C4-A95397E15284}"/>
              </a:ext>
            </a:extLst>
          </p:cNvPr>
          <p:cNvSpPr>
            <a:spLocks noGrp="1"/>
          </p:cNvSpPr>
          <p:nvPr>
            <p:ph idx="1"/>
          </p:nvPr>
        </p:nvSpPr>
        <p:spPr>
          <a:xfrm>
            <a:off x="5297762" y="2799889"/>
            <a:ext cx="5747187" cy="2987543"/>
          </a:xfrm>
        </p:spPr>
        <p:txBody>
          <a:bodyPr anchor="t">
            <a:normAutofit/>
          </a:bodyPr>
          <a:lstStyle/>
          <a:p>
            <a:r>
              <a:rPr lang="fr-FR" sz="2400" dirty="0">
                <a:solidFill>
                  <a:srgbClr val="FFFFFF"/>
                </a:solidFill>
              </a:rPr>
              <a:t>Organise des années thématiques</a:t>
            </a:r>
          </a:p>
          <a:p>
            <a:pPr lvl="1"/>
            <a:r>
              <a:rPr lang="fr-FR" sz="2000" dirty="0">
                <a:solidFill>
                  <a:srgbClr val="FFFFFF"/>
                </a:solidFill>
              </a:rPr>
              <a:t>Année du Canada</a:t>
            </a:r>
          </a:p>
          <a:p>
            <a:pPr lvl="1"/>
            <a:r>
              <a:rPr lang="fr-FR" sz="2000" dirty="0">
                <a:solidFill>
                  <a:srgbClr val="FFFFFF"/>
                </a:solidFill>
              </a:rPr>
              <a:t>Année de l'Afrique</a:t>
            </a:r>
          </a:p>
          <a:p>
            <a:pPr lvl="1"/>
            <a:r>
              <a:rPr lang="fr-FR" sz="2000" dirty="0">
                <a:solidFill>
                  <a:srgbClr val="FFFFFF"/>
                </a:solidFill>
              </a:rPr>
              <a:t>Année du Japon</a:t>
            </a:r>
          </a:p>
          <a:p>
            <a:r>
              <a:rPr lang="fr-FR" sz="2400" dirty="0">
                <a:solidFill>
                  <a:srgbClr val="FFFFFF"/>
                </a:solidFill>
              </a:rPr>
              <a:t>Cible ses partenariats stratégiques</a:t>
            </a:r>
          </a:p>
          <a:p>
            <a:pPr lvl="1"/>
            <a:r>
              <a:rPr lang="fr-FR" sz="2000" dirty="0">
                <a:solidFill>
                  <a:srgbClr val="FFFFFF"/>
                </a:solidFill>
              </a:rPr>
              <a:t>Formation</a:t>
            </a:r>
          </a:p>
          <a:p>
            <a:pPr lvl="1"/>
            <a:r>
              <a:rPr lang="fr-FR" sz="2000" dirty="0">
                <a:solidFill>
                  <a:srgbClr val="FFFFFF"/>
                </a:solidFill>
              </a:rPr>
              <a:t>Recherche</a:t>
            </a:r>
          </a:p>
        </p:txBody>
      </p:sp>
      <p:pic>
        <p:nvPicPr>
          <p:cNvPr id="4" name="Image 3">
            <a:extLst>
              <a:ext uri="{FF2B5EF4-FFF2-40B4-BE49-F238E27FC236}">
                <a16:creationId xmlns:a16="http://schemas.microsoft.com/office/drawing/2014/main" id="{F762060B-2E23-7147-B611-AFB29007B5E6}"/>
              </a:ext>
            </a:extLst>
          </p:cNvPr>
          <p:cNvPicPr>
            <a:picLocks noChangeAspect="1"/>
          </p:cNvPicPr>
          <p:nvPr/>
        </p:nvPicPr>
        <p:blipFill>
          <a:blip r:embed="rId2"/>
          <a:stretch>
            <a:fillRect/>
          </a:stretch>
        </p:blipFill>
        <p:spPr>
          <a:xfrm>
            <a:off x="308756" y="1906338"/>
            <a:ext cx="3902635" cy="2185041"/>
          </a:xfrm>
          <a:prstGeom prst="rect">
            <a:avLst/>
          </a:prstGeom>
        </p:spPr>
      </p:pic>
      <p:pic>
        <p:nvPicPr>
          <p:cNvPr id="8" name="Image 7" descr="Une image contenant texte&#10;&#10;Description générée automatiquement">
            <a:extLst>
              <a:ext uri="{FF2B5EF4-FFF2-40B4-BE49-F238E27FC236}">
                <a16:creationId xmlns:a16="http://schemas.microsoft.com/office/drawing/2014/main" id="{94A9B608-F871-674A-A6DE-281901CDBCAD}"/>
              </a:ext>
            </a:extLst>
          </p:cNvPr>
          <p:cNvPicPr>
            <a:picLocks noChangeAspect="1"/>
          </p:cNvPicPr>
          <p:nvPr/>
        </p:nvPicPr>
        <p:blipFill>
          <a:blip r:embed="rId3"/>
          <a:stretch>
            <a:fillRect/>
          </a:stretch>
        </p:blipFill>
        <p:spPr>
          <a:xfrm>
            <a:off x="308757" y="162185"/>
            <a:ext cx="3902635" cy="1649568"/>
          </a:xfrm>
          <a:prstGeom prst="rect">
            <a:avLst/>
          </a:prstGeom>
        </p:spPr>
      </p:pic>
      <p:pic>
        <p:nvPicPr>
          <p:cNvPr id="9" name="Image 8" descr="Une image contenant texte, Police, Graphique, capture d’écran&#10;&#10;Le contenu généré par l’IA peut être incorrect.">
            <a:extLst>
              <a:ext uri="{FF2B5EF4-FFF2-40B4-BE49-F238E27FC236}">
                <a16:creationId xmlns:a16="http://schemas.microsoft.com/office/drawing/2014/main" id="{992D8A4F-1CD3-A1A4-64E9-FB900A61C006}"/>
              </a:ext>
            </a:extLst>
          </p:cNvPr>
          <p:cNvPicPr>
            <a:picLocks noChangeAspect="1"/>
          </p:cNvPicPr>
          <p:nvPr/>
        </p:nvPicPr>
        <p:blipFill>
          <a:blip r:embed="rId4"/>
          <a:stretch>
            <a:fillRect/>
          </a:stretch>
        </p:blipFill>
        <p:spPr>
          <a:xfrm>
            <a:off x="710146" y="4259704"/>
            <a:ext cx="2783432" cy="1106779"/>
          </a:xfrm>
          <a:prstGeom prst="rect">
            <a:avLst/>
          </a:prstGeom>
        </p:spPr>
      </p:pic>
      <p:pic>
        <p:nvPicPr>
          <p:cNvPr id="11" name="Image 10">
            <a:extLst>
              <a:ext uri="{FF2B5EF4-FFF2-40B4-BE49-F238E27FC236}">
                <a16:creationId xmlns:a16="http://schemas.microsoft.com/office/drawing/2014/main" id="{2D9C713E-50FB-6F03-5D60-0E581B3688D7}"/>
              </a:ext>
            </a:extLst>
          </p:cNvPr>
          <p:cNvPicPr>
            <a:picLocks noChangeAspect="1"/>
          </p:cNvPicPr>
          <p:nvPr/>
        </p:nvPicPr>
        <p:blipFill>
          <a:blip r:embed="rId5"/>
          <a:stretch>
            <a:fillRect/>
          </a:stretch>
        </p:blipFill>
        <p:spPr>
          <a:xfrm>
            <a:off x="503584" y="5366483"/>
            <a:ext cx="1329332" cy="1329332"/>
          </a:xfrm>
          <a:prstGeom prst="rect">
            <a:avLst/>
          </a:prstGeom>
        </p:spPr>
      </p:pic>
      <p:sp>
        <p:nvSpPr>
          <p:cNvPr id="13" name="ZoneTexte 12">
            <a:extLst>
              <a:ext uri="{FF2B5EF4-FFF2-40B4-BE49-F238E27FC236}">
                <a16:creationId xmlns:a16="http://schemas.microsoft.com/office/drawing/2014/main" id="{4BF7FB2F-DCC9-EB6C-64BD-39BF3B045DEF}"/>
              </a:ext>
            </a:extLst>
          </p:cNvPr>
          <p:cNvSpPr txBox="1"/>
          <p:nvPr/>
        </p:nvSpPr>
        <p:spPr>
          <a:xfrm>
            <a:off x="2151550" y="5810280"/>
            <a:ext cx="2041906" cy="707886"/>
          </a:xfrm>
          <a:prstGeom prst="rect">
            <a:avLst/>
          </a:prstGeom>
          <a:noFill/>
        </p:spPr>
        <p:txBody>
          <a:bodyPr wrap="none" rtlCol="0">
            <a:spAutoFit/>
          </a:bodyPr>
          <a:lstStyle/>
          <a:p>
            <a:pPr algn="ctr"/>
            <a:r>
              <a:rPr lang="fr-FR" sz="2000" b="1" dirty="0">
                <a:solidFill>
                  <a:srgbClr val="FF0000"/>
                </a:solidFill>
              </a:rPr>
              <a:t>2026</a:t>
            </a:r>
          </a:p>
          <a:p>
            <a:pPr algn="ctr"/>
            <a:r>
              <a:rPr lang="fr-FR" sz="2000" b="1" dirty="0">
                <a:solidFill>
                  <a:srgbClr val="FF0000"/>
                </a:solidFill>
              </a:rPr>
              <a:t>L’année du japon </a:t>
            </a:r>
          </a:p>
        </p:txBody>
      </p:sp>
    </p:spTree>
    <p:extLst>
      <p:ext uri="{BB962C8B-B14F-4D97-AF65-F5344CB8AC3E}">
        <p14:creationId xmlns:p14="http://schemas.microsoft.com/office/powerpoint/2010/main" val="12508625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29E4DA6C-4E89-4314-B6E8-55B7C710A111}"/>
              </a:ext>
            </a:extLst>
          </p:cNvPr>
          <p:cNvPicPr>
            <a:picLocks noChangeAspect="1"/>
          </p:cNvPicPr>
          <p:nvPr/>
        </p:nvPicPr>
        <p:blipFill rotWithShape="1">
          <a:blip r:embed="rId3"/>
          <a:srcRect l="1295" t="3595" r="1206" b="24365"/>
          <a:stretch/>
        </p:blipFill>
        <p:spPr>
          <a:xfrm rot="16200000">
            <a:off x="-2474493" y="2474494"/>
            <a:ext cx="6858000" cy="1909011"/>
          </a:xfrm>
          <a:prstGeom prst="rect">
            <a:avLst/>
          </a:prstGeom>
        </p:spPr>
      </p:pic>
      <p:sp>
        <p:nvSpPr>
          <p:cNvPr id="2" name="Titre 1">
            <a:extLst>
              <a:ext uri="{FF2B5EF4-FFF2-40B4-BE49-F238E27FC236}">
                <a16:creationId xmlns:a16="http://schemas.microsoft.com/office/drawing/2014/main" id="{D9453C8C-98C3-46F6-BE36-B2446B86B7F9}"/>
              </a:ext>
            </a:extLst>
          </p:cNvPr>
          <p:cNvSpPr>
            <a:spLocks noGrp="1"/>
          </p:cNvSpPr>
          <p:nvPr>
            <p:ph type="title"/>
          </p:nvPr>
        </p:nvSpPr>
        <p:spPr>
          <a:xfrm>
            <a:off x="2125577" y="365125"/>
            <a:ext cx="9922043" cy="1325563"/>
          </a:xfrm>
        </p:spPr>
        <p:txBody>
          <a:bodyPr>
            <a:noAutofit/>
          </a:bodyPr>
          <a:lstStyle/>
          <a:p>
            <a:r>
              <a:rPr lang="fr-FR" sz="2400" b="1" dirty="0">
                <a:solidFill>
                  <a:srgbClr val="002060"/>
                </a:solidFill>
                <a:latin typeface="Source Sans Pro" panose="020B0503030403020204" pitchFamily="34" charset="0"/>
                <a:ea typeface="Source Sans Pro" panose="020B0503030403020204" pitchFamily="34" charset="0"/>
              </a:rPr>
              <a:t>Prospective stratégique et concertation territoriale au service de la définition d'une offre universitaire commune de formation</a:t>
            </a:r>
            <a:r>
              <a:rPr lang="fr-FR" sz="2400" dirty="0">
                <a:solidFill>
                  <a:srgbClr val="002060"/>
                </a:solidFill>
                <a:latin typeface="Source Sans Pro" panose="020B0503030403020204" pitchFamily="34" charset="0"/>
                <a:ea typeface="Source Sans Pro" panose="020B0503030403020204" pitchFamily="34" charset="0"/>
              </a:rPr>
              <a:t/>
            </a:r>
            <a:br>
              <a:rPr lang="fr-FR" sz="2400" dirty="0">
                <a:solidFill>
                  <a:srgbClr val="002060"/>
                </a:solidFill>
                <a:latin typeface="Source Sans Pro" panose="020B0503030403020204" pitchFamily="34" charset="0"/>
                <a:ea typeface="Source Sans Pro" panose="020B0503030403020204" pitchFamily="34" charset="0"/>
              </a:rPr>
            </a:br>
            <a:endParaRPr lang="fr-FR" sz="2400" dirty="0">
              <a:solidFill>
                <a:srgbClr val="002060"/>
              </a:solidFill>
              <a:latin typeface="Source Sans Pro" panose="020B0503030403020204" pitchFamily="34" charset="0"/>
              <a:ea typeface="Source Sans Pro" panose="020B0503030403020204" pitchFamily="34" charset="0"/>
            </a:endParaRPr>
          </a:p>
        </p:txBody>
      </p:sp>
      <p:graphicFrame>
        <p:nvGraphicFramePr>
          <p:cNvPr id="6" name="Diagramme 5">
            <a:extLst>
              <a:ext uri="{FF2B5EF4-FFF2-40B4-BE49-F238E27FC236}">
                <a16:creationId xmlns:a16="http://schemas.microsoft.com/office/drawing/2014/main" id="{4B0A6FE7-D251-4ABD-8DB2-0ADB4A9349D1}"/>
              </a:ext>
            </a:extLst>
          </p:cNvPr>
          <p:cNvGraphicFramePr/>
          <p:nvPr/>
        </p:nvGraphicFramePr>
        <p:xfrm>
          <a:off x="1909013" y="1336134"/>
          <a:ext cx="10138608" cy="48400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ZoneTexte 7">
            <a:extLst>
              <a:ext uri="{FF2B5EF4-FFF2-40B4-BE49-F238E27FC236}">
                <a16:creationId xmlns:a16="http://schemas.microsoft.com/office/drawing/2014/main" id="{00C95E7B-D5ED-4C01-AD3C-7E9E4B11584A}"/>
              </a:ext>
            </a:extLst>
          </p:cNvPr>
          <p:cNvSpPr txBox="1"/>
          <p:nvPr/>
        </p:nvSpPr>
        <p:spPr>
          <a:xfrm>
            <a:off x="2125578" y="6338986"/>
            <a:ext cx="9593180" cy="523220"/>
          </a:xfrm>
          <a:prstGeom prst="rect">
            <a:avLst/>
          </a:prstGeom>
          <a:noFill/>
        </p:spPr>
        <p:txBody>
          <a:bodyPr wrap="square">
            <a:spAutoFit/>
          </a:bodyPr>
          <a:lstStyle/>
          <a:p>
            <a:r>
              <a:rPr lang="fr-FR" sz="1400" b="1" dirty="0">
                <a:solidFill>
                  <a:srgbClr val="002060"/>
                </a:solidFill>
              </a:rPr>
              <a:t>Prospective stratégique et concertation territoriale au service de la définition d'une offre universitaire commune de formation</a:t>
            </a:r>
          </a:p>
          <a:p>
            <a:r>
              <a:rPr lang="fr-FR" sz="1400" b="1" dirty="0">
                <a:solidFill>
                  <a:srgbClr val="002060"/>
                </a:solidFill>
              </a:rPr>
              <a:t>Mardi 3 juin 2025 – Journée d’étude MESR - DGESIP</a:t>
            </a:r>
            <a:endParaRPr lang="fr-FR" sz="1400" dirty="0">
              <a:solidFill>
                <a:srgbClr val="002060"/>
              </a:solidFill>
            </a:endParaRPr>
          </a:p>
        </p:txBody>
      </p:sp>
    </p:spTree>
    <p:extLst>
      <p:ext uri="{BB962C8B-B14F-4D97-AF65-F5344CB8AC3E}">
        <p14:creationId xmlns:p14="http://schemas.microsoft.com/office/powerpoint/2010/main" val="20107839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E95D989-81FA-4BAD-9AD5-E46CEDA91B3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3"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56189E5-8A3E-4CFD-B71B-CCD0F8495E5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3" y="0"/>
            <a:ext cx="142074"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e 7">
            <a:extLst>
              <a:ext uri="{FF2B5EF4-FFF2-40B4-BE49-F238E27FC236}">
                <a16:creationId xmlns:a16="http://schemas.microsoft.com/office/drawing/2014/main" id="{5575924A-8487-F845-8391-FEB906FDF0B7}"/>
              </a:ext>
            </a:extLst>
          </p:cNvPr>
          <p:cNvGrpSpPr/>
          <p:nvPr/>
        </p:nvGrpSpPr>
        <p:grpSpPr>
          <a:xfrm>
            <a:off x="375822" y="2803542"/>
            <a:ext cx="3888342" cy="3825902"/>
            <a:chOff x="375822" y="2803542"/>
            <a:chExt cx="3888342" cy="3825902"/>
          </a:xfrm>
        </p:grpSpPr>
        <p:sp>
          <p:nvSpPr>
            <p:cNvPr id="13" name="Ellipse 12">
              <a:extLst>
                <a:ext uri="{FF2B5EF4-FFF2-40B4-BE49-F238E27FC236}">
                  <a16:creationId xmlns:a16="http://schemas.microsoft.com/office/drawing/2014/main" id="{E2336BA0-7275-E840-AA8B-4E12E28AFE9D}"/>
                </a:ext>
              </a:extLst>
            </p:cNvPr>
            <p:cNvSpPr>
              <a:spLocks noChangeAspect="1"/>
            </p:cNvSpPr>
            <p:nvPr/>
          </p:nvSpPr>
          <p:spPr>
            <a:xfrm>
              <a:off x="1851000" y="3509518"/>
              <a:ext cx="2413164" cy="2384737"/>
            </a:xfrm>
            <a:prstGeom prst="ellipse">
              <a:avLst/>
            </a:prstGeom>
            <a:solidFill>
              <a:schemeClr val="bg2">
                <a:lumMod val="50000"/>
                <a:alpha val="61000"/>
              </a:schemeClr>
            </a:solidFill>
            <a:ln>
              <a:noFill/>
            </a:ln>
            <a:effectLst/>
          </p:spPr>
          <p:style>
            <a:lnRef idx="1">
              <a:schemeClr val="accent1"/>
            </a:lnRef>
            <a:fillRef idx="3">
              <a:schemeClr val="accent1"/>
            </a:fillRef>
            <a:effectRef idx="2">
              <a:schemeClr val="accent1"/>
            </a:effectRef>
            <a:fontRef idx="minor">
              <a:schemeClr val="lt1"/>
            </a:fontRef>
          </p:style>
          <p:txBody>
            <a:bodyPr lIns="0" tIns="36000" rIns="0" bIns="36000" rtlCol="0" anchor="ctr"/>
            <a:lstStyle/>
            <a:p>
              <a:pPr>
                <a:lnSpc>
                  <a:spcPct val="80000"/>
                </a:lnSpc>
                <a:defRPr sz="3200">
                  <a:solidFill>
                    <a:srgbClr val="FFFFFF"/>
                  </a:solidFill>
                  <a:latin typeface="KievitOT-Book"/>
                  <a:ea typeface="KievitOT-Book"/>
                  <a:cs typeface="KievitOT-Book"/>
                  <a:sym typeface="KievitOT-Book"/>
                </a:defRPr>
              </a:pPr>
              <a:endParaRPr lang="fr-FR" sz="2400" dirty="0">
                <a:solidFill>
                  <a:schemeClr val="bg1"/>
                </a:solidFill>
              </a:endParaRPr>
            </a:p>
          </p:txBody>
        </p:sp>
        <p:sp>
          <p:nvSpPr>
            <p:cNvPr id="14" name="Ellipse 13">
              <a:extLst>
                <a:ext uri="{FF2B5EF4-FFF2-40B4-BE49-F238E27FC236}">
                  <a16:creationId xmlns:a16="http://schemas.microsoft.com/office/drawing/2014/main" id="{9BBE5D39-2378-0446-9F43-0190B4B0BE7F}"/>
                </a:ext>
              </a:extLst>
            </p:cNvPr>
            <p:cNvSpPr>
              <a:spLocks noChangeAspect="1"/>
            </p:cNvSpPr>
            <p:nvPr/>
          </p:nvSpPr>
          <p:spPr>
            <a:xfrm>
              <a:off x="375822" y="3508641"/>
              <a:ext cx="2405337" cy="2377002"/>
            </a:xfrm>
            <a:prstGeom prst="ellipse">
              <a:avLst/>
            </a:prstGeom>
            <a:solidFill>
              <a:schemeClr val="bg1">
                <a:lumMod val="75000"/>
                <a:alpha val="61000"/>
              </a:schemeClr>
            </a:solidFill>
            <a:ln>
              <a:noFill/>
            </a:ln>
            <a:effectLst/>
          </p:spPr>
          <p:style>
            <a:lnRef idx="1">
              <a:schemeClr val="accent1"/>
            </a:lnRef>
            <a:fillRef idx="3">
              <a:schemeClr val="accent1"/>
            </a:fillRef>
            <a:effectRef idx="2">
              <a:schemeClr val="accent1"/>
            </a:effectRef>
            <a:fontRef idx="minor">
              <a:schemeClr val="lt1"/>
            </a:fontRef>
          </p:style>
          <p:txBody>
            <a:bodyPr lIns="0" tIns="36000" rIns="0" bIns="36000" rtlCol="0" anchor="ctr"/>
            <a:lstStyle/>
            <a:p>
              <a:pPr>
                <a:lnSpc>
                  <a:spcPct val="80000"/>
                </a:lnSpc>
                <a:defRPr sz="3200">
                  <a:solidFill>
                    <a:srgbClr val="FFFFFF"/>
                  </a:solidFill>
                  <a:latin typeface="KievitOT-Book"/>
                  <a:ea typeface="KievitOT-Book"/>
                  <a:cs typeface="KievitOT-Book"/>
                  <a:sym typeface="KievitOT-Book"/>
                </a:defRPr>
              </a:pPr>
              <a:endParaRPr lang="fr-FR" sz="2400" dirty="0">
                <a:solidFill>
                  <a:schemeClr val="bg1"/>
                </a:solidFill>
              </a:endParaRPr>
            </a:p>
          </p:txBody>
        </p:sp>
        <p:sp>
          <p:nvSpPr>
            <p:cNvPr id="3" name="ZoneTexte 2">
              <a:extLst>
                <a:ext uri="{FF2B5EF4-FFF2-40B4-BE49-F238E27FC236}">
                  <a16:creationId xmlns:a16="http://schemas.microsoft.com/office/drawing/2014/main" id="{8CCF4E82-B681-CE4C-8EEA-A9CC8C7AA85D}"/>
                </a:ext>
              </a:extLst>
            </p:cNvPr>
            <p:cNvSpPr txBox="1"/>
            <p:nvPr/>
          </p:nvSpPr>
          <p:spPr>
            <a:xfrm>
              <a:off x="498150" y="4373976"/>
              <a:ext cx="1379608" cy="646331"/>
            </a:xfrm>
            <a:prstGeom prst="rect">
              <a:avLst/>
            </a:prstGeom>
            <a:noFill/>
          </p:spPr>
          <p:txBody>
            <a:bodyPr wrap="none" rtlCol="0">
              <a:spAutoFit/>
            </a:bodyPr>
            <a:lstStyle/>
            <a:p>
              <a:pPr algn="ctr"/>
              <a:r>
                <a:rPr lang="fr-FR" dirty="0">
                  <a:solidFill>
                    <a:schemeClr val="bg1"/>
                  </a:solidFill>
                </a:rPr>
                <a:t>Sciences et </a:t>
              </a:r>
            </a:p>
            <a:p>
              <a:pPr algn="ctr"/>
              <a:r>
                <a:rPr lang="fr-FR" dirty="0">
                  <a:solidFill>
                    <a:schemeClr val="bg1"/>
                  </a:solidFill>
                </a:rPr>
                <a:t>technologies</a:t>
              </a:r>
            </a:p>
          </p:txBody>
        </p:sp>
        <p:sp>
          <p:nvSpPr>
            <p:cNvPr id="15" name="ZoneTexte 14">
              <a:extLst>
                <a:ext uri="{FF2B5EF4-FFF2-40B4-BE49-F238E27FC236}">
                  <a16:creationId xmlns:a16="http://schemas.microsoft.com/office/drawing/2014/main" id="{407F2243-AD53-3145-A5AA-8C441842F0B5}"/>
                </a:ext>
              </a:extLst>
            </p:cNvPr>
            <p:cNvSpPr txBox="1"/>
            <p:nvPr/>
          </p:nvSpPr>
          <p:spPr>
            <a:xfrm>
              <a:off x="2889268" y="4508735"/>
              <a:ext cx="1200072" cy="369332"/>
            </a:xfrm>
            <a:prstGeom prst="rect">
              <a:avLst/>
            </a:prstGeom>
            <a:noFill/>
          </p:spPr>
          <p:txBody>
            <a:bodyPr wrap="none" rtlCol="0">
              <a:spAutoFit/>
            </a:bodyPr>
            <a:lstStyle/>
            <a:p>
              <a:pPr algn="ctr"/>
              <a:r>
                <a:rPr lang="fr-FR" dirty="0">
                  <a:solidFill>
                    <a:schemeClr val="bg1"/>
                  </a:solidFill>
                </a:rPr>
                <a:t>Humanités</a:t>
              </a:r>
            </a:p>
          </p:txBody>
        </p:sp>
        <p:sp>
          <p:nvSpPr>
            <p:cNvPr id="4" name="Flèche en arc 3">
              <a:extLst>
                <a:ext uri="{FF2B5EF4-FFF2-40B4-BE49-F238E27FC236}">
                  <a16:creationId xmlns:a16="http://schemas.microsoft.com/office/drawing/2014/main" id="{40DE3B49-D2D1-DA42-9040-1F7BCA92B82B}"/>
                </a:ext>
              </a:extLst>
            </p:cNvPr>
            <p:cNvSpPr/>
            <p:nvPr/>
          </p:nvSpPr>
          <p:spPr>
            <a:xfrm>
              <a:off x="1353315" y="2803542"/>
              <a:ext cx="1979637" cy="1388381"/>
            </a:xfrm>
            <a:prstGeom prst="circularArrow">
              <a:avLst>
                <a:gd name="adj1" fmla="val 6279"/>
                <a:gd name="adj2" fmla="val 1142319"/>
                <a:gd name="adj3" fmla="val 20457681"/>
                <a:gd name="adj4" fmla="val 11173614"/>
                <a:gd name="adj5" fmla="val 19921"/>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6" name="Flèche en arc 15">
              <a:extLst>
                <a:ext uri="{FF2B5EF4-FFF2-40B4-BE49-F238E27FC236}">
                  <a16:creationId xmlns:a16="http://schemas.microsoft.com/office/drawing/2014/main" id="{BE1F0E3C-B57F-CB4D-BDF5-2F360CC8766E}"/>
                </a:ext>
              </a:extLst>
            </p:cNvPr>
            <p:cNvSpPr/>
            <p:nvPr/>
          </p:nvSpPr>
          <p:spPr>
            <a:xfrm rot="10963176">
              <a:off x="1385138" y="5241063"/>
              <a:ext cx="1979637" cy="1388381"/>
            </a:xfrm>
            <a:prstGeom prst="circularArrow">
              <a:avLst>
                <a:gd name="adj1" fmla="val 6279"/>
                <a:gd name="adj2" fmla="val 1142319"/>
                <a:gd name="adj3" fmla="val 20457681"/>
                <a:gd name="adj4" fmla="val 10854541"/>
                <a:gd name="adj5" fmla="val 19921"/>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6" name="Éclair 5">
              <a:extLst>
                <a:ext uri="{FF2B5EF4-FFF2-40B4-BE49-F238E27FC236}">
                  <a16:creationId xmlns:a16="http://schemas.microsoft.com/office/drawing/2014/main" id="{5C07D45C-87CB-444E-9858-FE93BF065CDF}"/>
                </a:ext>
              </a:extLst>
            </p:cNvPr>
            <p:cNvSpPr/>
            <p:nvPr/>
          </p:nvSpPr>
          <p:spPr>
            <a:xfrm>
              <a:off x="2146604" y="4282949"/>
              <a:ext cx="330506" cy="820903"/>
            </a:xfrm>
            <a:prstGeom prst="lightningBol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7" name="Image 16">
            <a:extLst>
              <a:ext uri="{FF2B5EF4-FFF2-40B4-BE49-F238E27FC236}">
                <a16:creationId xmlns:a16="http://schemas.microsoft.com/office/drawing/2014/main" id="{2F9F2CC7-7476-1D40-B69C-298C8889FA9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36808" y="355935"/>
            <a:ext cx="4180675" cy="1996200"/>
          </a:xfrm>
          <a:prstGeom prst="rect">
            <a:avLst/>
          </a:prstGeom>
          <a:solidFill>
            <a:schemeClr val="bg1"/>
          </a:solidFill>
        </p:spPr>
      </p:pic>
      <p:sp>
        <p:nvSpPr>
          <p:cNvPr id="7" name="Espace réservé du contenu 6">
            <a:extLst>
              <a:ext uri="{FF2B5EF4-FFF2-40B4-BE49-F238E27FC236}">
                <a16:creationId xmlns:a16="http://schemas.microsoft.com/office/drawing/2014/main" id="{AD3507D7-BC44-A0A7-D18E-D1659B0DCF3F}"/>
              </a:ext>
            </a:extLst>
          </p:cNvPr>
          <p:cNvSpPr>
            <a:spLocks noGrp="1"/>
          </p:cNvSpPr>
          <p:nvPr>
            <p:ph idx="1"/>
          </p:nvPr>
        </p:nvSpPr>
        <p:spPr>
          <a:xfrm>
            <a:off x="4871777" y="998487"/>
            <a:ext cx="7220681" cy="5020307"/>
          </a:xfrm>
        </p:spPr>
        <p:txBody>
          <a:bodyPr>
            <a:normAutofit/>
          </a:bodyPr>
          <a:lstStyle/>
          <a:p>
            <a:pPr algn="just">
              <a:lnSpc>
                <a:spcPct val="100000"/>
              </a:lnSpc>
              <a:spcBef>
                <a:spcPts val="0"/>
              </a:spcBef>
            </a:pPr>
            <a:r>
              <a:rPr lang="fr-FR" sz="2000" b="1" dirty="0">
                <a:latin typeface="+mj-lt"/>
                <a:ea typeface="Tahoma" panose="020B0604030504040204" pitchFamily="34" charset="0"/>
                <a:cs typeface="Tahoma" panose="020B0604030504040204" pitchFamily="34" charset="0"/>
              </a:rPr>
              <a:t>L’interdisciplinarité et transversalité </a:t>
            </a:r>
            <a:r>
              <a:rPr lang="fr-FR" sz="2000" dirty="0">
                <a:latin typeface="+mj-lt"/>
                <a:ea typeface="Tahoma" panose="020B0604030504040204" pitchFamily="34" charset="0"/>
                <a:cs typeface="Tahoma" panose="020B0604030504040204" pitchFamily="34" charset="0"/>
              </a:rPr>
              <a:t>sont les fils conducteurs de l’esprit Polytechnique</a:t>
            </a:r>
          </a:p>
          <a:p>
            <a:pPr marL="0" indent="0" algn="just">
              <a:lnSpc>
                <a:spcPct val="100000"/>
              </a:lnSpc>
              <a:spcBef>
                <a:spcPts val="0"/>
              </a:spcBef>
              <a:buNone/>
            </a:pPr>
            <a:endParaRPr lang="fr-FR" sz="2000" dirty="0">
              <a:latin typeface="+mj-lt"/>
              <a:ea typeface="Tahoma" panose="020B0604030504040204" pitchFamily="34" charset="0"/>
              <a:cs typeface="Tahoma" panose="020B0604030504040204" pitchFamily="34" charset="0"/>
            </a:endParaRPr>
          </a:p>
          <a:p>
            <a:pPr algn="just">
              <a:lnSpc>
                <a:spcPct val="100000"/>
              </a:lnSpc>
              <a:spcBef>
                <a:spcPts val="0"/>
              </a:spcBef>
            </a:pPr>
            <a:r>
              <a:rPr lang="fr-FR" sz="2000" dirty="0">
                <a:latin typeface="+mj-lt"/>
                <a:ea typeface="Tahoma" panose="020B0604030504040204" pitchFamily="34" charset="0"/>
                <a:cs typeface="Tahoma" panose="020B0604030504040204" pitchFamily="34" charset="0"/>
              </a:rPr>
              <a:t>Introduction dans l’ensemble des maquettes LMD de modules d’</a:t>
            </a:r>
            <a:r>
              <a:rPr lang="fr-FR" sz="2000" b="1" dirty="0">
                <a:latin typeface="+mj-lt"/>
                <a:ea typeface="Tahoma" panose="020B0604030504040204" pitchFamily="34" charset="0"/>
                <a:cs typeface="Tahoma" panose="020B0604030504040204" pitchFamily="34" charset="0"/>
              </a:rPr>
              <a:t>Ouverture</a:t>
            </a:r>
            <a:r>
              <a:rPr lang="fr-FR" sz="2000" dirty="0">
                <a:latin typeface="+mj-lt"/>
                <a:ea typeface="Tahoma" panose="020B0604030504040204" pitchFamily="34" charset="0"/>
                <a:cs typeface="Tahoma" panose="020B0604030504040204" pitchFamily="34" charset="0"/>
              </a:rPr>
              <a:t> (Compétences complémentaires, Sport, Culture et Citoyenneté) et </a:t>
            </a:r>
            <a:r>
              <a:rPr lang="fr-FR" sz="2000" b="1" dirty="0">
                <a:latin typeface="+mj-lt"/>
                <a:ea typeface="Tahoma" panose="020B0604030504040204" pitchFamily="34" charset="0"/>
                <a:cs typeface="Tahoma" panose="020B0604030504040204" pitchFamily="34" charset="0"/>
              </a:rPr>
              <a:t>Polytechnique </a:t>
            </a:r>
            <a:r>
              <a:rPr lang="fr-FR" sz="2000" dirty="0">
                <a:latin typeface="+mj-lt"/>
                <a:ea typeface="Tahoma" panose="020B0604030504040204" pitchFamily="34" charset="0"/>
                <a:cs typeface="Tahoma" panose="020B0604030504040204" pitchFamily="34" charset="0"/>
              </a:rPr>
              <a:t>(1 problématique, 2 enseignants issus des pôles ST et H, des étudiants des 2 pôles).</a:t>
            </a:r>
          </a:p>
          <a:p>
            <a:pPr algn="just">
              <a:lnSpc>
                <a:spcPct val="100000"/>
              </a:lnSpc>
              <a:spcBef>
                <a:spcPts val="0"/>
              </a:spcBef>
            </a:pPr>
            <a:endParaRPr lang="fr-FR" sz="2000" dirty="0">
              <a:latin typeface="+mj-lt"/>
              <a:ea typeface="Tahoma" panose="020B0604030504040204" pitchFamily="34" charset="0"/>
              <a:cs typeface="Tahoma" panose="020B0604030504040204" pitchFamily="34" charset="0"/>
            </a:endParaRPr>
          </a:p>
          <a:p>
            <a:pPr algn="just">
              <a:lnSpc>
                <a:spcPct val="100000"/>
              </a:lnSpc>
              <a:spcBef>
                <a:spcPts val="0"/>
              </a:spcBef>
            </a:pPr>
            <a:r>
              <a:rPr lang="fr-FR" sz="2000" dirty="0">
                <a:latin typeface="+mj-lt"/>
                <a:ea typeface="Tahoma" panose="020B0604030504040204" pitchFamily="34" charset="0"/>
                <a:cs typeface="Tahoma" panose="020B0604030504040204" pitchFamily="34" charset="0"/>
              </a:rPr>
              <a:t>Pour soutenir le déploiement de cette politique, NCU Prélude, Parcours réussite Licence Universitaire à développement </a:t>
            </a:r>
            <a:r>
              <a:rPr lang="fr-FR" sz="2000" dirty="0" err="1">
                <a:latin typeface="+mj-lt"/>
                <a:ea typeface="Tahoma" panose="020B0604030504040204" pitchFamily="34" charset="0"/>
                <a:cs typeface="Tahoma" panose="020B0604030504040204" pitchFamily="34" charset="0"/>
              </a:rPr>
              <a:t>expérimentiel</a:t>
            </a:r>
            <a:r>
              <a:rPr lang="fr-FR" sz="2000" dirty="0">
                <a:latin typeface="+mj-lt"/>
                <a:ea typeface="Tahoma" panose="020B0604030504040204" pitchFamily="34" charset="0"/>
                <a:cs typeface="Tahoma" panose="020B0604030504040204" pitchFamily="34" charset="0"/>
              </a:rPr>
              <a:t>, porteur ICL et partenaire : UPHF – budget 30 M€</a:t>
            </a:r>
          </a:p>
          <a:p>
            <a:pPr algn="just">
              <a:lnSpc>
                <a:spcPct val="100000"/>
              </a:lnSpc>
              <a:spcBef>
                <a:spcPts val="0"/>
              </a:spcBef>
            </a:pPr>
            <a:endParaRPr lang="fr-FR" sz="2000" b="1" dirty="0">
              <a:latin typeface="+mj-lt"/>
              <a:ea typeface="Tahoma" panose="020B0604030504040204" pitchFamily="34" charset="0"/>
              <a:cs typeface="Tahoma" panose="020B0604030504040204" pitchFamily="34" charset="0"/>
            </a:endParaRPr>
          </a:p>
          <a:p>
            <a:pPr algn="just">
              <a:lnSpc>
                <a:spcPct val="100000"/>
              </a:lnSpc>
              <a:spcBef>
                <a:spcPts val="0"/>
              </a:spcBef>
            </a:pPr>
            <a:r>
              <a:rPr lang="fr-FR" sz="2000" dirty="0">
                <a:latin typeface="+mj-lt"/>
                <a:ea typeface="Tahoma" panose="020B0604030504040204" pitchFamily="34" charset="0"/>
                <a:cs typeface="Tahoma" panose="020B0604030504040204" pitchFamily="34" charset="0"/>
              </a:rPr>
              <a:t>Développement de l’Ecole Doctorale Polytechnique Hauts-de-France est pluridisciplinaire </a:t>
            </a:r>
            <a:r>
              <a:rPr lang="fr-FR" sz="2000" b="1" dirty="0">
                <a:latin typeface="+mj-lt"/>
                <a:ea typeface="Tahoma" panose="020B0604030504040204" pitchFamily="34" charset="0"/>
                <a:cs typeface="Tahoma" panose="020B0604030504040204" pitchFamily="34" charset="0"/>
              </a:rPr>
              <a:t>seule</a:t>
            </a:r>
            <a:r>
              <a:rPr lang="fr-FR" sz="2000" dirty="0">
                <a:latin typeface="+mj-lt"/>
                <a:ea typeface="Tahoma" panose="020B0604030504040204" pitchFamily="34" charset="0"/>
                <a:cs typeface="Tahoma" panose="020B0604030504040204" pitchFamily="34" charset="0"/>
              </a:rPr>
              <a:t> structure en France où l’on peut obtenir un doctorat avec une </a:t>
            </a:r>
            <a:r>
              <a:rPr lang="fr-FR" sz="2000" b="1" dirty="0">
                <a:latin typeface="+mj-lt"/>
                <a:ea typeface="Tahoma" panose="020B0604030504040204" pitchFamily="34" charset="0"/>
                <a:cs typeface="Tahoma" panose="020B0604030504040204" pitchFamily="34" charset="0"/>
              </a:rPr>
              <a:t>spécialité majeure et une mineure</a:t>
            </a:r>
            <a:r>
              <a:rPr lang="fr-FR" sz="2000" dirty="0">
                <a:latin typeface="+mj-lt"/>
                <a:ea typeface="Tahoma" panose="020B0604030504040204" pitchFamily="34" charset="0"/>
                <a:cs typeface="Tahoma" panose="020B0604030504040204" pitchFamily="34" charset="0"/>
              </a:rPr>
              <a:t>.</a:t>
            </a:r>
            <a:endParaRPr lang="fr-FR" sz="2000" dirty="0">
              <a:latin typeface="+mj-lt"/>
            </a:endParaRPr>
          </a:p>
        </p:txBody>
      </p:sp>
    </p:spTree>
    <p:extLst>
      <p:ext uri="{BB962C8B-B14F-4D97-AF65-F5344CB8AC3E}">
        <p14:creationId xmlns:p14="http://schemas.microsoft.com/office/powerpoint/2010/main" val="8139674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29E4DA6C-4E89-4314-B6E8-55B7C710A111}"/>
              </a:ext>
            </a:extLst>
          </p:cNvPr>
          <p:cNvPicPr>
            <a:picLocks noChangeAspect="1"/>
          </p:cNvPicPr>
          <p:nvPr/>
        </p:nvPicPr>
        <p:blipFill rotWithShape="1">
          <a:blip r:embed="rId3"/>
          <a:srcRect l="1295" t="3595" r="1206" b="24365"/>
          <a:stretch/>
        </p:blipFill>
        <p:spPr>
          <a:xfrm rot="16200000">
            <a:off x="-2474493" y="2474494"/>
            <a:ext cx="6858000" cy="1909011"/>
          </a:xfrm>
          <a:prstGeom prst="rect">
            <a:avLst/>
          </a:prstGeom>
        </p:spPr>
      </p:pic>
      <p:sp>
        <p:nvSpPr>
          <p:cNvPr id="2" name="Titre 1">
            <a:extLst>
              <a:ext uri="{FF2B5EF4-FFF2-40B4-BE49-F238E27FC236}">
                <a16:creationId xmlns:a16="http://schemas.microsoft.com/office/drawing/2014/main" id="{D9453C8C-98C3-46F6-BE36-B2446B86B7F9}"/>
              </a:ext>
            </a:extLst>
          </p:cNvPr>
          <p:cNvSpPr>
            <a:spLocks noGrp="1"/>
          </p:cNvSpPr>
          <p:nvPr>
            <p:ph type="title"/>
          </p:nvPr>
        </p:nvSpPr>
        <p:spPr>
          <a:xfrm>
            <a:off x="2125577" y="365125"/>
            <a:ext cx="9922043" cy="1325563"/>
          </a:xfrm>
        </p:spPr>
        <p:txBody>
          <a:bodyPr anchor="t">
            <a:noAutofit/>
          </a:bodyPr>
          <a:lstStyle/>
          <a:p>
            <a:r>
              <a:rPr lang="fr-FR" sz="2400" b="1" dirty="0">
                <a:solidFill>
                  <a:srgbClr val="002060"/>
                </a:solidFill>
                <a:latin typeface="Source Sans Pro" panose="020B0503030403020204" pitchFamily="34" charset="0"/>
                <a:ea typeface="Source Sans Pro" panose="020B0503030403020204" pitchFamily="34" charset="0"/>
              </a:rPr>
              <a:t>Une carte de l’offre de formation pensée à différents niveaux</a:t>
            </a:r>
            <a:endParaRPr lang="fr-FR" sz="2400" dirty="0">
              <a:solidFill>
                <a:srgbClr val="002060"/>
              </a:solidFill>
              <a:latin typeface="Source Sans Pro" panose="020B0503030403020204" pitchFamily="34" charset="0"/>
              <a:ea typeface="Source Sans Pro" panose="020B0503030403020204" pitchFamily="34" charset="0"/>
            </a:endParaRPr>
          </a:p>
        </p:txBody>
      </p:sp>
      <p:sp>
        <p:nvSpPr>
          <p:cNvPr id="8" name="ZoneTexte 7">
            <a:extLst>
              <a:ext uri="{FF2B5EF4-FFF2-40B4-BE49-F238E27FC236}">
                <a16:creationId xmlns:a16="http://schemas.microsoft.com/office/drawing/2014/main" id="{00C95E7B-D5ED-4C01-AD3C-7E9E4B11584A}"/>
              </a:ext>
            </a:extLst>
          </p:cNvPr>
          <p:cNvSpPr txBox="1"/>
          <p:nvPr/>
        </p:nvSpPr>
        <p:spPr>
          <a:xfrm>
            <a:off x="2125578" y="6338986"/>
            <a:ext cx="9593180" cy="523220"/>
          </a:xfrm>
          <a:prstGeom prst="rect">
            <a:avLst/>
          </a:prstGeom>
          <a:noFill/>
        </p:spPr>
        <p:txBody>
          <a:bodyPr wrap="square">
            <a:spAutoFit/>
          </a:bodyPr>
          <a:lstStyle/>
          <a:p>
            <a:r>
              <a:rPr lang="fr-FR" sz="1400" b="1" dirty="0">
                <a:solidFill>
                  <a:srgbClr val="002060"/>
                </a:solidFill>
              </a:rPr>
              <a:t>Prospective stratégique et concertation territoriale au service de la définition d'une offre universitaire commune de formation</a:t>
            </a:r>
          </a:p>
          <a:p>
            <a:r>
              <a:rPr lang="fr-FR" sz="1400" b="1" dirty="0">
                <a:solidFill>
                  <a:srgbClr val="002060"/>
                </a:solidFill>
              </a:rPr>
              <a:t>Mardi 3 juin 2025 – Journée d’étude MESR - DGESIP</a:t>
            </a:r>
            <a:endParaRPr lang="fr-FR" sz="1400" dirty="0">
              <a:solidFill>
                <a:srgbClr val="002060"/>
              </a:solidFill>
            </a:endParaRPr>
          </a:p>
        </p:txBody>
      </p:sp>
      <p:pic>
        <p:nvPicPr>
          <p:cNvPr id="5" name="Image 4"/>
          <p:cNvPicPr>
            <a:picLocks noChangeAspect="1"/>
          </p:cNvPicPr>
          <p:nvPr/>
        </p:nvPicPr>
        <p:blipFill>
          <a:blip r:embed="rId4"/>
          <a:stretch>
            <a:fillRect/>
          </a:stretch>
        </p:blipFill>
        <p:spPr>
          <a:xfrm>
            <a:off x="0" y="2888"/>
            <a:ext cx="1942039" cy="779165"/>
          </a:xfrm>
          <a:prstGeom prst="rect">
            <a:avLst/>
          </a:prstGeom>
        </p:spPr>
      </p:pic>
      <p:sp>
        <p:nvSpPr>
          <p:cNvPr id="3" name="ZoneTexte 2"/>
          <p:cNvSpPr txBox="1"/>
          <p:nvPr/>
        </p:nvSpPr>
        <p:spPr>
          <a:xfrm>
            <a:off x="2125577" y="905898"/>
            <a:ext cx="9362230" cy="6309420"/>
          </a:xfrm>
          <a:prstGeom prst="rect">
            <a:avLst/>
          </a:prstGeom>
          <a:noFill/>
        </p:spPr>
        <p:txBody>
          <a:bodyPr wrap="square" rtlCol="0">
            <a:spAutoFit/>
          </a:bodyPr>
          <a:lstStyle/>
          <a:p>
            <a:r>
              <a:rPr lang="fr-FR" b="1" dirty="0">
                <a:solidFill>
                  <a:schemeClr val="accent5"/>
                </a:solidFill>
              </a:rPr>
              <a:t>Au cœur des décisions du territoire</a:t>
            </a:r>
          </a:p>
          <a:p>
            <a:endParaRPr lang="fr-FR" b="1" dirty="0">
              <a:solidFill>
                <a:schemeClr val="accent5"/>
              </a:solidFill>
            </a:endParaRPr>
          </a:p>
          <a:p>
            <a:pPr fontAlgn="ctr"/>
            <a:r>
              <a:rPr lang="fr-FR" sz="1600" b="1" dirty="0"/>
              <a:t>Pilotage et amélioration continue de l‘offre de formation par les équipes pédagogiques</a:t>
            </a:r>
            <a:endParaRPr lang="fr-FR" sz="1600" dirty="0"/>
          </a:p>
          <a:p>
            <a:pPr fontAlgn="ctr"/>
            <a:r>
              <a:rPr lang="fr-FR" sz="1600" dirty="0"/>
              <a:t>Au regard de </a:t>
            </a:r>
          </a:p>
          <a:p>
            <a:pPr marL="714375" indent="-285750" defTabSz="1250950" fontAlgn="ctr">
              <a:buFontTx/>
              <a:buChar char="-"/>
            </a:pPr>
            <a:r>
              <a:rPr lang="fr-FR" sz="1600" dirty="0"/>
              <a:t>son attractivité : taux de pression, évolution des effectifs, …</a:t>
            </a:r>
          </a:p>
          <a:p>
            <a:pPr marL="714375" indent="-285750" defTabSz="1250950" fontAlgn="ctr">
              <a:buFontTx/>
              <a:buChar char="-"/>
            </a:pPr>
            <a:r>
              <a:rPr lang="fr-FR" sz="1600" dirty="0"/>
              <a:t>sa performance : réussite, parcours étudiants</a:t>
            </a:r>
          </a:p>
          <a:p>
            <a:pPr marL="714375" indent="-285750" defTabSz="1250950" fontAlgn="ctr">
              <a:buFontTx/>
              <a:buChar char="-"/>
            </a:pPr>
            <a:r>
              <a:rPr lang="fr-FR" sz="1600" dirty="0"/>
              <a:t>sa soutenabilité : cadre de soutenabilité de l'université, soutien financier des collectivités locales, ressources propres dégagées</a:t>
            </a:r>
          </a:p>
          <a:p>
            <a:pPr fontAlgn="ctr"/>
            <a:r>
              <a:rPr lang="fr-FR" sz="1600" dirty="0"/>
              <a:t>En relation étroite avec le tissu socio-économique local : lycées, entreprises, pouvoirs publics</a:t>
            </a:r>
          </a:p>
          <a:p>
            <a:pPr marL="714375" indent="-285750" defTabSz="1250950">
              <a:buFont typeface="Symbol" panose="05050102010706020507" pitchFamily="18" charset="2"/>
              <a:buChar char="Þ"/>
            </a:pPr>
            <a:r>
              <a:rPr lang="fr-FR" sz="1600" dirty="0"/>
              <a:t>Instances : </a:t>
            </a:r>
          </a:p>
          <a:p>
            <a:pPr marL="714375" indent="-285750" defTabSz="1250950">
              <a:buFontTx/>
              <a:buChar char="-"/>
            </a:pPr>
            <a:r>
              <a:rPr lang="fr-FR" sz="1600" dirty="0"/>
              <a:t>Conseil de perfectionnement de la mention </a:t>
            </a:r>
          </a:p>
          <a:p>
            <a:pPr marL="714375" indent="-285750" defTabSz="1250950">
              <a:buFontTx/>
              <a:buChar char="-"/>
            </a:pPr>
            <a:r>
              <a:rPr lang="fr-FR" sz="1600" dirty="0"/>
              <a:t>Dialogue interne et instances d’établissement (conseil de composante, CFVU, CA) pour valider la carte des formations, les capacités d’accueil, la soutenabilité</a:t>
            </a:r>
          </a:p>
          <a:p>
            <a:r>
              <a:rPr lang="fr-FR" sz="1600" dirty="0"/>
              <a:t> </a:t>
            </a:r>
          </a:p>
          <a:p>
            <a:pPr fontAlgn="ctr"/>
            <a:r>
              <a:rPr lang="fr-FR" sz="1600" b="1" dirty="0"/>
              <a:t>Pilotage à l'échelle du site géographique : conseils de site</a:t>
            </a:r>
          </a:p>
          <a:p>
            <a:pPr lvl="1" fontAlgn="ctr"/>
            <a:r>
              <a:rPr lang="fr-FR" sz="1600" dirty="0"/>
              <a:t>Missions : </a:t>
            </a:r>
          </a:p>
          <a:p>
            <a:pPr marL="742950" lvl="1" indent="-285750" fontAlgn="ctr">
              <a:buFontTx/>
              <a:buChar char="-"/>
            </a:pPr>
            <a:r>
              <a:rPr lang="fr-FR" sz="1600" dirty="0"/>
              <a:t>Construction et déploiement des formations universitaires du site</a:t>
            </a:r>
          </a:p>
          <a:p>
            <a:pPr marL="742950" lvl="1" indent="-285750" fontAlgn="ctr">
              <a:buFontTx/>
              <a:buChar char="-"/>
            </a:pPr>
            <a:r>
              <a:rPr lang="fr-FR" sz="1600" dirty="0"/>
              <a:t>Renforcement des relations partenariales à l’échelle locale, en lien avec la dynamique du site</a:t>
            </a:r>
          </a:p>
          <a:p>
            <a:pPr marL="742950" lvl="1" indent="-285750" fontAlgn="ctr">
              <a:buFont typeface="Symbol" panose="05050102010706020507" pitchFamily="18" charset="2"/>
              <a:buChar char="Þ"/>
            </a:pPr>
            <a:r>
              <a:rPr lang="fr-FR" sz="1600" dirty="0"/>
              <a:t>Instances : conseils de site (2x /an)</a:t>
            </a:r>
          </a:p>
          <a:p>
            <a:pPr lvl="1" fontAlgn="ctr"/>
            <a:r>
              <a:rPr lang="fr-FR" sz="1600" dirty="0"/>
              <a:t>Présidés par le Président de l’Université, animé par le coordinateur du site et le responsable administratif et financier – partenaires du site, représentants des personnels et usagers + invités</a:t>
            </a:r>
          </a:p>
          <a:p>
            <a:pPr lvl="1" fontAlgn="ctr"/>
            <a:endParaRPr lang="fr-FR" sz="1600" dirty="0"/>
          </a:p>
          <a:p>
            <a:r>
              <a:rPr lang="fr-FR" sz="1600" dirty="0"/>
              <a:t> </a:t>
            </a:r>
          </a:p>
          <a:p>
            <a:endParaRPr lang="fr-FR" sz="1600" dirty="0"/>
          </a:p>
          <a:p>
            <a:endParaRPr lang="fr-FR" sz="1600" dirty="0"/>
          </a:p>
        </p:txBody>
      </p:sp>
    </p:spTree>
    <p:extLst>
      <p:ext uri="{BB962C8B-B14F-4D97-AF65-F5344CB8AC3E}">
        <p14:creationId xmlns:p14="http://schemas.microsoft.com/office/powerpoint/2010/main" val="20774374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29E4DA6C-4E89-4314-B6E8-55B7C710A111}"/>
              </a:ext>
            </a:extLst>
          </p:cNvPr>
          <p:cNvPicPr>
            <a:picLocks noChangeAspect="1"/>
          </p:cNvPicPr>
          <p:nvPr/>
        </p:nvPicPr>
        <p:blipFill rotWithShape="1">
          <a:blip r:embed="rId3"/>
          <a:srcRect l="1295" t="3595" r="1206" b="24365"/>
          <a:stretch/>
        </p:blipFill>
        <p:spPr>
          <a:xfrm rot="16200000">
            <a:off x="-2474493" y="2474494"/>
            <a:ext cx="6858000" cy="1909011"/>
          </a:xfrm>
          <a:prstGeom prst="rect">
            <a:avLst/>
          </a:prstGeom>
        </p:spPr>
      </p:pic>
      <p:sp>
        <p:nvSpPr>
          <p:cNvPr id="2" name="Titre 1">
            <a:extLst>
              <a:ext uri="{FF2B5EF4-FFF2-40B4-BE49-F238E27FC236}">
                <a16:creationId xmlns:a16="http://schemas.microsoft.com/office/drawing/2014/main" id="{D9453C8C-98C3-46F6-BE36-B2446B86B7F9}"/>
              </a:ext>
            </a:extLst>
          </p:cNvPr>
          <p:cNvSpPr>
            <a:spLocks noGrp="1"/>
          </p:cNvSpPr>
          <p:nvPr>
            <p:ph type="title"/>
          </p:nvPr>
        </p:nvSpPr>
        <p:spPr>
          <a:xfrm>
            <a:off x="2125577" y="365125"/>
            <a:ext cx="9922043" cy="1325563"/>
          </a:xfrm>
        </p:spPr>
        <p:txBody>
          <a:bodyPr anchor="t">
            <a:noAutofit/>
          </a:bodyPr>
          <a:lstStyle/>
          <a:p>
            <a:r>
              <a:rPr lang="fr-FR" sz="2400" b="1" dirty="0">
                <a:solidFill>
                  <a:srgbClr val="002060"/>
                </a:solidFill>
                <a:latin typeface="Source Sans Pro" panose="020B0503030403020204" pitchFamily="34" charset="0"/>
                <a:ea typeface="Source Sans Pro" panose="020B0503030403020204" pitchFamily="34" charset="0"/>
              </a:rPr>
              <a:t>Une carte de l’offre de formation pensée à différents niveaux</a:t>
            </a:r>
            <a:endParaRPr lang="fr-FR" sz="2400" dirty="0">
              <a:solidFill>
                <a:srgbClr val="002060"/>
              </a:solidFill>
              <a:latin typeface="Source Sans Pro" panose="020B0503030403020204" pitchFamily="34" charset="0"/>
              <a:ea typeface="Source Sans Pro" panose="020B0503030403020204" pitchFamily="34" charset="0"/>
            </a:endParaRPr>
          </a:p>
        </p:txBody>
      </p:sp>
      <p:sp>
        <p:nvSpPr>
          <p:cNvPr id="8" name="ZoneTexte 7">
            <a:extLst>
              <a:ext uri="{FF2B5EF4-FFF2-40B4-BE49-F238E27FC236}">
                <a16:creationId xmlns:a16="http://schemas.microsoft.com/office/drawing/2014/main" id="{00C95E7B-D5ED-4C01-AD3C-7E9E4B11584A}"/>
              </a:ext>
            </a:extLst>
          </p:cNvPr>
          <p:cNvSpPr txBox="1"/>
          <p:nvPr/>
        </p:nvSpPr>
        <p:spPr>
          <a:xfrm>
            <a:off x="2125578" y="6338986"/>
            <a:ext cx="9593180" cy="523220"/>
          </a:xfrm>
          <a:prstGeom prst="rect">
            <a:avLst/>
          </a:prstGeom>
          <a:noFill/>
        </p:spPr>
        <p:txBody>
          <a:bodyPr wrap="square">
            <a:spAutoFit/>
          </a:bodyPr>
          <a:lstStyle/>
          <a:p>
            <a:r>
              <a:rPr lang="fr-FR" sz="1400" b="1" dirty="0">
                <a:solidFill>
                  <a:srgbClr val="002060"/>
                </a:solidFill>
              </a:rPr>
              <a:t>Prospective stratégique et concertation territoriale au service de la définition d'une offre universitaire commune de formation</a:t>
            </a:r>
          </a:p>
          <a:p>
            <a:r>
              <a:rPr lang="fr-FR" sz="1400" b="1" dirty="0">
                <a:solidFill>
                  <a:srgbClr val="002060"/>
                </a:solidFill>
              </a:rPr>
              <a:t>Mardi 3 juin 2025 – Journée d’étude MESR - DGESIP</a:t>
            </a:r>
            <a:endParaRPr lang="fr-FR" sz="1400" dirty="0">
              <a:solidFill>
                <a:srgbClr val="002060"/>
              </a:solidFill>
            </a:endParaRPr>
          </a:p>
        </p:txBody>
      </p:sp>
      <p:pic>
        <p:nvPicPr>
          <p:cNvPr id="5" name="Image 4"/>
          <p:cNvPicPr>
            <a:picLocks noChangeAspect="1"/>
          </p:cNvPicPr>
          <p:nvPr/>
        </p:nvPicPr>
        <p:blipFill>
          <a:blip r:embed="rId4"/>
          <a:stretch>
            <a:fillRect/>
          </a:stretch>
        </p:blipFill>
        <p:spPr>
          <a:xfrm>
            <a:off x="0" y="2888"/>
            <a:ext cx="1942039" cy="779165"/>
          </a:xfrm>
          <a:prstGeom prst="rect">
            <a:avLst/>
          </a:prstGeom>
        </p:spPr>
      </p:pic>
      <p:sp>
        <p:nvSpPr>
          <p:cNvPr id="3" name="ZoneTexte 2"/>
          <p:cNvSpPr txBox="1"/>
          <p:nvPr/>
        </p:nvSpPr>
        <p:spPr>
          <a:xfrm>
            <a:off x="2125577" y="905898"/>
            <a:ext cx="9025899" cy="5786199"/>
          </a:xfrm>
          <a:prstGeom prst="rect">
            <a:avLst/>
          </a:prstGeom>
          <a:noFill/>
        </p:spPr>
        <p:txBody>
          <a:bodyPr wrap="square" rtlCol="0">
            <a:spAutoFit/>
          </a:bodyPr>
          <a:lstStyle/>
          <a:p>
            <a:r>
              <a:rPr lang="fr-FR" b="1" dirty="0">
                <a:solidFill>
                  <a:schemeClr val="accent5"/>
                </a:solidFill>
              </a:rPr>
              <a:t>En prise avec le contexte stratégique régional et national</a:t>
            </a:r>
            <a:endParaRPr lang="fr-FR" dirty="0">
              <a:solidFill>
                <a:schemeClr val="accent5"/>
              </a:solidFill>
            </a:endParaRPr>
          </a:p>
          <a:p>
            <a:pPr fontAlgn="ctr"/>
            <a:endParaRPr lang="fr-FR" sz="1600" b="1" dirty="0"/>
          </a:p>
          <a:p>
            <a:pPr fontAlgn="ctr"/>
            <a:r>
              <a:rPr lang="fr-FR" sz="1600" b="1" dirty="0"/>
              <a:t>Stratégie de l'établissement, des établissements partenaires</a:t>
            </a:r>
          </a:p>
          <a:p>
            <a:pPr lvl="1" fontAlgn="ctr"/>
            <a:r>
              <a:rPr lang="fr-FR" sz="1600" dirty="0"/>
              <a:t>Convention de coordination territoriale (CCT), autour de 7 actions, mutualisées :</a:t>
            </a:r>
          </a:p>
          <a:p>
            <a:pPr marL="1200150" lvl="2" indent="-285750" fontAlgn="ctr">
              <a:buFontTx/>
              <a:buChar char="-"/>
            </a:pPr>
            <a:r>
              <a:rPr lang="fr-FR" sz="1600" dirty="0"/>
              <a:t>Territorialisation de l'offre de formation</a:t>
            </a:r>
          </a:p>
          <a:p>
            <a:pPr marL="1200150" lvl="2" indent="-285750" fontAlgn="ctr">
              <a:buFontTx/>
              <a:buChar char="-"/>
            </a:pPr>
            <a:r>
              <a:rPr lang="fr-FR" sz="1600" dirty="0"/>
              <a:t>Diversification sociale et territoriale des publics étudiants</a:t>
            </a:r>
          </a:p>
          <a:p>
            <a:pPr marL="1200150" lvl="2" indent="-285750" fontAlgn="ctr">
              <a:buFontTx/>
              <a:buChar char="-"/>
            </a:pPr>
            <a:r>
              <a:rPr lang="fr-FR" sz="1600" dirty="0"/>
              <a:t>Observation &amp; études à l'échelle territoriale</a:t>
            </a:r>
          </a:p>
          <a:p>
            <a:pPr marL="1200150" lvl="2" indent="-285750" fontAlgn="ctr">
              <a:buFontTx/>
              <a:buChar char="-"/>
            </a:pPr>
            <a:r>
              <a:rPr lang="fr-FR" sz="1600" dirty="0"/>
              <a:t>Dispositifs et pratiques pédagogiques favorisant le maillage territorial</a:t>
            </a:r>
          </a:p>
          <a:p>
            <a:pPr lvl="1" fontAlgn="ctr"/>
            <a:endParaRPr lang="fr-FR" sz="1600" dirty="0"/>
          </a:p>
          <a:p>
            <a:pPr marL="0" lvl="1" fontAlgn="ctr"/>
            <a:r>
              <a:rPr lang="fr-FR" sz="1600" b="1" dirty="0"/>
              <a:t>Stratégie régionale</a:t>
            </a:r>
          </a:p>
          <a:p>
            <a:pPr marL="742950" lvl="1" indent="-285750" fontAlgn="ctr">
              <a:buFontTx/>
              <a:buChar char="-"/>
            </a:pPr>
            <a:r>
              <a:rPr lang="fr-FR" sz="1600" dirty="0"/>
              <a:t>Région Académique – Dialogue stratégique de gestion / COMP, et instances ciblées (orientation notamment)</a:t>
            </a:r>
          </a:p>
          <a:p>
            <a:pPr marL="742950" lvl="1" indent="-285750" fontAlgn="ctr">
              <a:buFontTx/>
              <a:buChar char="-"/>
            </a:pPr>
            <a:r>
              <a:rPr lang="fr-FR" sz="1600" dirty="0"/>
              <a:t>Région Nouvelle-Aquitaine – Schéma Régional de l’ESRI (SRESRI), conférences territoriales (CTAP - Action publique / CREST - Recherche, </a:t>
            </a:r>
            <a:r>
              <a:rPr lang="fr-FR" sz="1600" dirty="0" err="1"/>
              <a:t>Ens</a:t>
            </a:r>
            <a:r>
              <a:rPr lang="fr-FR" sz="1600" dirty="0"/>
              <a:t> sup et Transfert) et commissions thématiques</a:t>
            </a:r>
          </a:p>
          <a:p>
            <a:r>
              <a:rPr lang="fr-FR" sz="1600" dirty="0"/>
              <a:t> </a:t>
            </a:r>
          </a:p>
          <a:p>
            <a:r>
              <a:rPr lang="fr-FR" sz="1600" b="1" dirty="0"/>
              <a:t>Stratégies nationales structurantes</a:t>
            </a:r>
          </a:p>
          <a:p>
            <a:pPr marL="742950" lvl="1" indent="-285750" fontAlgn="ctr">
              <a:buFontTx/>
              <a:buChar char="-"/>
            </a:pPr>
            <a:r>
              <a:rPr lang="fr-FR" sz="1600" dirty="0"/>
              <a:t>Réformes de l’ESR : ORE &amp; accompagnements spécifiques, Etudes de santé, Réforme des BUT, Formation des enseignants (INSPE), aux résonnances territoriales fortes</a:t>
            </a:r>
          </a:p>
          <a:p>
            <a:pPr marL="742950" lvl="1" indent="-285750" fontAlgn="ctr">
              <a:buFontTx/>
              <a:buChar char="-"/>
            </a:pPr>
            <a:endParaRPr lang="fr-FR" sz="1600" dirty="0"/>
          </a:p>
          <a:p>
            <a:pPr marL="742950" lvl="1" indent="-285750" fontAlgn="ctr">
              <a:buFontTx/>
              <a:buChar char="-"/>
            </a:pPr>
            <a:r>
              <a:rPr lang="fr-FR" sz="1600" dirty="0"/>
              <a:t>Soutien via des programmes structurants (Investissements d’avenir) </a:t>
            </a:r>
          </a:p>
          <a:p>
            <a:pPr marL="714375" lvl="1" fontAlgn="ctr"/>
            <a:r>
              <a:rPr lang="fr-FR" sz="1600" i="1" dirty="0"/>
              <a:t>Exemples : ACCES – accompagner vers </a:t>
            </a:r>
            <a:r>
              <a:rPr lang="fr-FR" sz="1600" i="1" dirty="0" err="1"/>
              <a:t>l‘ens</a:t>
            </a:r>
            <a:r>
              <a:rPr lang="fr-FR" sz="1600" i="1" dirty="0"/>
              <a:t>. Sup., Campus connectés, Cursus et Métiers d'Avenir</a:t>
            </a:r>
          </a:p>
          <a:p>
            <a:endParaRPr lang="fr-FR" sz="1600" dirty="0"/>
          </a:p>
          <a:p>
            <a:endParaRPr lang="fr-FR" sz="1600" dirty="0"/>
          </a:p>
        </p:txBody>
      </p:sp>
      <p:sp>
        <p:nvSpPr>
          <p:cNvPr id="9" name="ZoneTexte 8"/>
          <p:cNvSpPr txBox="1"/>
          <p:nvPr/>
        </p:nvSpPr>
        <p:spPr>
          <a:xfrm>
            <a:off x="7737319" y="46403"/>
            <a:ext cx="3900107" cy="369332"/>
          </a:xfrm>
          <a:prstGeom prst="rect">
            <a:avLst/>
          </a:prstGeom>
          <a:noFill/>
        </p:spPr>
        <p:txBody>
          <a:bodyPr wrap="none" rtlCol="0">
            <a:spAutoFit/>
          </a:bodyPr>
          <a:lstStyle/>
          <a:p>
            <a:r>
              <a:rPr lang="fr-FR" dirty="0">
                <a:solidFill>
                  <a:schemeClr val="accent2"/>
                </a:solidFill>
              </a:rPr>
              <a:t>Ajouter Schéma / cercles concentriques</a:t>
            </a:r>
          </a:p>
        </p:txBody>
      </p:sp>
    </p:spTree>
    <p:extLst>
      <p:ext uri="{BB962C8B-B14F-4D97-AF65-F5344CB8AC3E}">
        <p14:creationId xmlns:p14="http://schemas.microsoft.com/office/powerpoint/2010/main" val="38721292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0" name="Image 9">
            <a:extLst>
              <a:ext uri="{FF2B5EF4-FFF2-40B4-BE49-F238E27FC236}">
                <a16:creationId xmlns:a16="http://schemas.microsoft.com/office/drawing/2014/main" id="{63A11B9E-BC89-46AB-BBD5-F89C634648D2}"/>
              </a:ext>
            </a:extLst>
          </p:cNvPr>
          <p:cNvPicPr>
            <a:picLocks noChangeAspect="1"/>
          </p:cNvPicPr>
          <p:nvPr/>
        </p:nvPicPr>
        <p:blipFill rotWithShape="1">
          <a:blip r:embed="rId3"/>
          <a:srcRect t="1116" b="1"/>
          <a:stretch/>
        </p:blipFill>
        <p:spPr>
          <a:xfrm>
            <a:off x="2183577" y="58130"/>
            <a:ext cx="7824846" cy="6741740"/>
          </a:xfrm>
          <a:prstGeom prst="rect">
            <a:avLst/>
          </a:prstGeom>
        </p:spPr>
      </p:pic>
      <p:pic>
        <p:nvPicPr>
          <p:cNvPr id="9" name="Image 8"/>
          <p:cNvPicPr>
            <a:picLocks noChangeAspect="1"/>
          </p:cNvPicPr>
          <p:nvPr/>
        </p:nvPicPr>
        <p:blipFill>
          <a:blip r:embed="rId4"/>
          <a:stretch/>
        </p:blipFill>
        <p:spPr bwMode="auto">
          <a:xfrm>
            <a:off x="0" y="0"/>
            <a:ext cx="2374084" cy="955253"/>
          </a:xfrm>
          <a:prstGeom prst="rect">
            <a:avLst/>
          </a:prstGeom>
        </p:spPr>
      </p:pic>
    </p:spTree>
    <p:extLst>
      <p:ext uri="{BB962C8B-B14F-4D97-AF65-F5344CB8AC3E}">
        <p14:creationId xmlns:p14="http://schemas.microsoft.com/office/powerpoint/2010/main" val="42359920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871735" y="256649"/>
            <a:ext cx="6448560" cy="707886"/>
          </a:xfrm>
          <a:prstGeom prst="rect">
            <a:avLst/>
          </a:prstGeom>
          <a:noFill/>
        </p:spPr>
        <p:txBody>
          <a:bodyPr wrap="none" rtlCol="0">
            <a:spAutoFit/>
          </a:bodyPr>
          <a:lstStyle/>
          <a:p>
            <a:pPr algn="ctr"/>
            <a:r>
              <a:rPr lang="fr-FR" sz="4000" b="1" dirty="0">
                <a:solidFill>
                  <a:schemeClr val="accent2"/>
                </a:solidFill>
                <a:latin typeface="Tw Cen MT" panose="020B0602020104020603" pitchFamily="34" charset="0"/>
              </a:rPr>
              <a:t>Contexte : </a:t>
            </a:r>
            <a:r>
              <a:rPr lang="fr-FR" sz="4000" dirty="0">
                <a:solidFill>
                  <a:srgbClr val="0070C0"/>
                </a:solidFill>
                <a:latin typeface="Tw Cen MT" panose="020B0602020104020603" pitchFamily="34" charset="0"/>
              </a:rPr>
              <a:t>l’UL </a:t>
            </a:r>
            <a:r>
              <a:rPr lang="fr-FR" sz="4000" i="1" dirty="0">
                <a:solidFill>
                  <a:srgbClr val="0070C0"/>
                </a:solidFill>
                <a:latin typeface="Tw Cen MT" panose="020B0602020104020603" pitchFamily="34" charset="0"/>
              </a:rPr>
              <a:t>&amp;</a:t>
            </a:r>
            <a:r>
              <a:rPr lang="fr-FR" sz="4000" dirty="0">
                <a:solidFill>
                  <a:srgbClr val="0070C0"/>
                </a:solidFill>
                <a:latin typeface="Tw Cen MT" panose="020B0602020104020603" pitchFamily="34" charset="0"/>
              </a:rPr>
              <a:t> les territoires</a:t>
            </a:r>
            <a:endParaRPr lang="fr-FR" sz="4000" cap="small" dirty="0">
              <a:solidFill>
                <a:srgbClr val="0070C0"/>
              </a:solidFill>
              <a:latin typeface="Tw Cen MT" panose="020B0602020104020603" pitchFamily="34" charset="0"/>
            </a:endParaRPr>
          </a:p>
        </p:txBody>
      </p:sp>
      <p:sp>
        <p:nvSpPr>
          <p:cNvPr id="9" name="Rectangle 8"/>
          <p:cNvSpPr/>
          <p:nvPr/>
        </p:nvSpPr>
        <p:spPr>
          <a:xfrm>
            <a:off x="0" y="6051772"/>
            <a:ext cx="12192000" cy="8202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a:latin typeface="Tw Cen MT" panose="020B0602020104020603" pitchFamily="34" charset="0"/>
              </a:rPr>
              <a:t> </a:t>
            </a:r>
            <a:r>
              <a:rPr lang="fr-FR" sz="3600" dirty="0">
                <a:latin typeface="Tw Cen MT" panose="020B0602020104020603" pitchFamily="34" charset="77"/>
              </a:rPr>
              <a:t>Transformer les contraintes en opportunités</a:t>
            </a:r>
            <a:endParaRPr lang="fr-FR" sz="3600" i="1" dirty="0">
              <a:latin typeface="Tw Cen MT" panose="020B0602020104020603" pitchFamily="34" charset="77"/>
            </a:endParaRPr>
          </a:p>
        </p:txBody>
      </p:sp>
      <p:sp>
        <p:nvSpPr>
          <p:cNvPr id="10" name="Flèche droite 9"/>
          <p:cNvSpPr/>
          <p:nvPr/>
        </p:nvSpPr>
        <p:spPr>
          <a:xfrm>
            <a:off x="1160378" y="6286302"/>
            <a:ext cx="713678" cy="434897"/>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8" name="Freeform 3">
            <a:extLst>
              <a:ext uri="{FF2B5EF4-FFF2-40B4-BE49-F238E27FC236}">
                <a16:creationId xmlns:a16="http://schemas.microsoft.com/office/drawing/2014/main" id="{0239DBE7-1466-F040-9A10-D112669D9F0F}"/>
              </a:ext>
            </a:extLst>
          </p:cNvPr>
          <p:cNvSpPr>
            <a:spLocks noChangeArrowheads="1"/>
          </p:cNvSpPr>
          <p:nvPr/>
        </p:nvSpPr>
        <p:spPr bwMode="auto">
          <a:xfrm>
            <a:off x="2458919" y="2429199"/>
            <a:ext cx="2832544" cy="2323506"/>
          </a:xfrm>
          <a:custGeom>
            <a:avLst/>
            <a:gdLst>
              <a:gd name="T0" fmla="*/ 520 w 3368"/>
              <a:gd name="T1" fmla="*/ 547 h 2885"/>
              <a:gd name="T2" fmla="*/ 527 w 3368"/>
              <a:gd name="T3" fmla="*/ 582 h 2885"/>
              <a:gd name="T4" fmla="*/ 585 w 3368"/>
              <a:gd name="T5" fmla="*/ 620 h 2885"/>
              <a:gd name="T6" fmla="*/ 698 w 3368"/>
              <a:gd name="T7" fmla="*/ 637 h 2885"/>
              <a:gd name="T8" fmla="*/ 783 w 3368"/>
              <a:gd name="T9" fmla="*/ 668 h 2885"/>
              <a:gd name="T10" fmla="*/ 833 w 3368"/>
              <a:gd name="T11" fmla="*/ 708 h 2885"/>
              <a:gd name="T12" fmla="*/ 876 w 3368"/>
              <a:gd name="T13" fmla="*/ 787 h 2885"/>
              <a:gd name="T14" fmla="*/ 842 w 3368"/>
              <a:gd name="T15" fmla="*/ 968 h 2885"/>
              <a:gd name="T16" fmla="*/ 716 w 3368"/>
              <a:gd name="T17" fmla="*/ 1084 h 2885"/>
              <a:gd name="T18" fmla="*/ 674 w 3368"/>
              <a:gd name="T19" fmla="*/ 1095 h 2885"/>
              <a:gd name="T20" fmla="*/ 669 w 3368"/>
              <a:gd name="T21" fmla="*/ 1095 h 2885"/>
              <a:gd name="T22" fmla="*/ 668 w 3368"/>
              <a:gd name="T23" fmla="*/ 1095 h 2885"/>
              <a:gd name="T24" fmla="*/ 660 w 3368"/>
              <a:gd name="T25" fmla="*/ 1096 h 2885"/>
              <a:gd name="T26" fmla="*/ 653 w 3368"/>
              <a:gd name="T27" fmla="*/ 1096 h 2885"/>
              <a:gd name="T28" fmla="*/ 562 w 3368"/>
              <a:gd name="T29" fmla="*/ 1073 h 2885"/>
              <a:gd name="T30" fmla="*/ 553 w 3368"/>
              <a:gd name="T31" fmla="*/ 1068 h 2885"/>
              <a:gd name="T32" fmla="*/ 411 w 3368"/>
              <a:gd name="T33" fmla="*/ 922 h 2885"/>
              <a:gd name="T34" fmla="*/ 348 w 3368"/>
              <a:gd name="T35" fmla="*/ 891 h 2885"/>
              <a:gd name="T36" fmla="*/ 315 w 3368"/>
              <a:gd name="T37" fmla="*/ 901 h 2885"/>
              <a:gd name="T38" fmla="*/ 830 w 3368"/>
              <a:gd name="T39" fmla="*/ 2884 h 2885"/>
              <a:gd name="T40" fmla="*/ 3321 w 3368"/>
              <a:gd name="T41" fmla="*/ 1448 h 2885"/>
              <a:gd name="T42" fmla="*/ 3006 w 3368"/>
              <a:gd name="T43" fmla="*/ 904 h 2885"/>
              <a:gd name="T44" fmla="*/ 3005 w 3368"/>
              <a:gd name="T45" fmla="*/ 899 h 2885"/>
              <a:gd name="T46" fmla="*/ 3014 w 3368"/>
              <a:gd name="T47" fmla="*/ 837 h 2885"/>
              <a:gd name="T48" fmla="*/ 3015 w 3368"/>
              <a:gd name="T49" fmla="*/ 833 h 2885"/>
              <a:gd name="T50" fmla="*/ 3017 w 3368"/>
              <a:gd name="T51" fmla="*/ 830 h 2885"/>
              <a:gd name="T52" fmla="*/ 3099 w 3368"/>
              <a:gd name="T53" fmla="*/ 776 h 2885"/>
              <a:gd name="T54" fmla="*/ 3280 w 3368"/>
              <a:gd name="T55" fmla="*/ 732 h 2885"/>
              <a:gd name="T56" fmla="*/ 3288 w 3368"/>
              <a:gd name="T57" fmla="*/ 726 h 2885"/>
              <a:gd name="T58" fmla="*/ 3342 w 3368"/>
              <a:gd name="T59" fmla="*/ 671 h 2885"/>
              <a:gd name="T60" fmla="*/ 3345 w 3368"/>
              <a:gd name="T61" fmla="*/ 665 h 2885"/>
              <a:gd name="T62" fmla="*/ 3346 w 3368"/>
              <a:gd name="T63" fmla="*/ 664 h 2885"/>
              <a:gd name="T64" fmla="*/ 3348 w 3368"/>
              <a:gd name="T65" fmla="*/ 659 h 2885"/>
              <a:gd name="T66" fmla="*/ 3350 w 3368"/>
              <a:gd name="T67" fmla="*/ 655 h 2885"/>
              <a:gd name="T68" fmla="*/ 3351 w 3368"/>
              <a:gd name="T69" fmla="*/ 653 h 2885"/>
              <a:gd name="T70" fmla="*/ 3360 w 3368"/>
              <a:gd name="T71" fmla="*/ 622 h 2885"/>
              <a:gd name="T72" fmla="*/ 3327 w 3368"/>
              <a:gd name="T73" fmla="*/ 477 h 2885"/>
              <a:gd name="T74" fmla="*/ 3207 w 3368"/>
              <a:gd name="T75" fmla="*/ 373 h 2885"/>
              <a:gd name="T76" fmla="*/ 3134 w 3368"/>
              <a:gd name="T77" fmla="*/ 370 h 2885"/>
              <a:gd name="T78" fmla="*/ 3133 w 3368"/>
              <a:gd name="T79" fmla="*/ 370 h 2885"/>
              <a:gd name="T80" fmla="*/ 3126 w 3368"/>
              <a:gd name="T81" fmla="*/ 372 h 2885"/>
              <a:gd name="T82" fmla="*/ 3093 w 3368"/>
              <a:gd name="T83" fmla="*/ 385 h 2885"/>
              <a:gd name="T84" fmla="*/ 3085 w 3368"/>
              <a:gd name="T85" fmla="*/ 390 h 2885"/>
              <a:gd name="T86" fmla="*/ 3041 w 3368"/>
              <a:gd name="T87" fmla="*/ 422 h 2885"/>
              <a:gd name="T88" fmla="*/ 2956 w 3368"/>
              <a:gd name="T89" fmla="*/ 527 h 2885"/>
              <a:gd name="T90" fmla="*/ 2869 w 3368"/>
              <a:gd name="T91" fmla="*/ 572 h 2885"/>
              <a:gd name="T92" fmla="*/ 2863 w 3368"/>
              <a:gd name="T93" fmla="*/ 571 h 2885"/>
              <a:gd name="T94" fmla="*/ 2849 w 3368"/>
              <a:gd name="T95" fmla="*/ 570 h 2885"/>
              <a:gd name="T96" fmla="*/ 2801 w 3368"/>
              <a:gd name="T97" fmla="*/ 546 h 2885"/>
              <a:gd name="T98" fmla="*/ 2798 w 3368"/>
              <a:gd name="T99" fmla="*/ 542 h 2885"/>
              <a:gd name="T100" fmla="*/ 835 w 3368"/>
              <a:gd name="T101" fmla="*/ 1 h 2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368" h="2885">
                <a:moveTo>
                  <a:pt x="520" y="547"/>
                </a:moveTo>
                <a:lnTo>
                  <a:pt x="520" y="547"/>
                </a:lnTo>
                <a:cubicBezTo>
                  <a:pt x="519" y="559"/>
                  <a:pt x="522" y="571"/>
                  <a:pt x="527" y="582"/>
                </a:cubicBezTo>
                <a:lnTo>
                  <a:pt x="527" y="582"/>
                </a:lnTo>
                <a:cubicBezTo>
                  <a:pt x="539" y="604"/>
                  <a:pt x="560" y="618"/>
                  <a:pt x="585" y="620"/>
                </a:cubicBezTo>
                <a:lnTo>
                  <a:pt x="585" y="620"/>
                </a:lnTo>
                <a:cubicBezTo>
                  <a:pt x="625" y="622"/>
                  <a:pt x="664" y="629"/>
                  <a:pt x="698" y="637"/>
                </a:cubicBezTo>
                <a:lnTo>
                  <a:pt x="698" y="637"/>
                </a:lnTo>
                <a:cubicBezTo>
                  <a:pt x="732" y="645"/>
                  <a:pt x="761" y="656"/>
                  <a:pt x="783" y="668"/>
                </a:cubicBezTo>
                <a:lnTo>
                  <a:pt x="783" y="668"/>
                </a:lnTo>
                <a:cubicBezTo>
                  <a:pt x="802" y="680"/>
                  <a:pt x="819" y="693"/>
                  <a:pt x="833" y="708"/>
                </a:cubicBezTo>
                <a:lnTo>
                  <a:pt x="833" y="708"/>
                </a:lnTo>
                <a:cubicBezTo>
                  <a:pt x="854" y="731"/>
                  <a:pt x="868" y="757"/>
                  <a:pt x="876" y="787"/>
                </a:cubicBezTo>
                <a:lnTo>
                  <a:pt x="876" y="787"/>
                </a:lnTo>
                <a:cubicBezTo>
                  <a:pt x="890" y="843"/>
                  <a:pt x="878" y="906"/>
                  <a:pt x="842" y="968"/>
                </a:cubicBezTo>
                <a:lnTo>
                  <a:pt x="842" y="968"/>
                </a:lnTo>
                <a:cubicBezTo>
                  <a:pt x="809" y="1024"/>
                  <a:pt x="765" y="1066"/>
                  <a:pt x="716" y="1084"/>
                </a:cubicBezTo>
                <a:lnTo>
                  <a:pt x="716" y="1084"/>
                </a:lnTo>
                <a:cubicBezTo>
                  <a:pt x="703" y="1089"/>
                  <a:pt x="690" y="1093"/>
                  <a:pt x="677" y="1094"/>
                </a:cubicBezTo>
                <a:lnTo>
                  <a:pt x="674" y="1095"/>
                </a:lnTo>
                <a:lnTo>
                  <a:pt x="674" y="1095"/>
                </a:lnTo>
                <a:cubicBezTo>
                  <a:pt x="673" y="1095"/>
                  <a:pt x="671" y="1095"/>
                  <a:pt x="669" y="1095"/>
                </a:cubicBezTo>
                <a:lnTo>
                  <a:pt x="668" y="1095"/>
                </a:lnTo>
                <a:lnTo>
                  <a:pt x="668" y="1095"/>
                </a:lnTo>
                <a:cubicBezTo>
                  <a:pt x="666" y="1095"/>
                  <a:pt x="665" y="1095"/>
                  <a:pt x="663" y="1095"/>
                </a:cubicBezTo>
                <a:lnTo>
                  <a:pt x="660" y="1096"/>
                </a:lnTo>
                <a:lnTo>
                  <a:pt x="660" y="1096"/>
                </a:lnTo>
                <a:cubicBezTo>
                  <a:pt x="658" y="1096"/>
                  <a:pt x="655" y="1096"/>
                  <a:pt x="653" y="1096"/>
                </a:cubicBezTo>
                <a:lnTo>
                  <a:pt x="653" y="1096"/>
                </a:lnTo>
                <a:cubicBezTo>
                  <a:pt x="622" y="1096"/>
                  <a:pt x="592" y="1089"/>
                  <a:pt x="562" y="1073"/>
                </a:cubicBezTo>
                <a:lnTo>
                  <a:pt x="562" y="1073"/>
                </a:lnTo>
                <a:cubicBezTo>
                  <a:pt x="559" y="1072"/>
                  <a:pt x="556" y="1071"/>
                  <a:pt x="553" y="1068"/>
                </a:cubicBezTo>
                <a:lnTo>
                  <a:pt x="553" y="1068"/>
                </a:lnTo>
                <a:cubicBezTo>
                  <a:pt x="509" y="1043"/>
                  <a:pt x="455" y="989"/>
                  <a:pt x="411" y="922"/>
                </a:cubicBezTo>
                <a:lnTo>
                  <a:pt x="411" y="922"/>
                </a:lnTo>
                <a:cubicBezTo>
                  <a:pt x="397" y="902"/>
                  <a:pt x="373" y="890"/>
                  <a:pt x="348" y="891"/>
                </a:cubicBezTo>
                <a:lnTo>
                  <a:pt x="348" y="891"/>
                </a:lnTo>
                <a:cubicBezTo>
                  <a:pt x="336" y="891"/>
                  <a:pt x="325" y="895"/>
                  <a:pt x="315" y="901"/>
                </a:cubicBezTo>
                <a:lnTo>
                  <a:pt x="0" y="1446"/>
                </a:lnTo>
                <a:lnTo>
                  <a:pt x="830" y="2884"/>
                </a:lnTo>
                <a:lnTo>
                  <a:pt x="2493" y="2883"/>
                </a:lnTo>
                <a:lnTo>
                  <a:pt x="3321" y="1448"/>
                </a:lnTo>
                <a:lnTo>
                  <a:pt x="3006" y="904"/>
                </a:lnTo>
                <a:lnTo>
                  <a:pt x="3006" y="904"/>
                </a:lnTo>
                <a:cubicBezTo>
                  <a:pt x="3006" y="902"/>
                  <a:pt x="3005" y="900"/>
                  <a:pt x="3005" y="899"/>
                </a:cubicBezTo>
                <a:lnTo>
                  <a:pt x="3005" y="899"/>
                </a:lnTo>
                <a:cubicBezTo>
                  <a:pt x="3002" y="878"/>
                  <a:pt x="3004" y="857"/>
                  <a:pt x="3013" y="838"/>
                </a:cubicBezTo>
                <a:lnTo>
                  <a:pt x="3014" y="837"/>
                </a:lnTo>
                <a:lnTo>
                  <a:pt x="3014" y="837"/>
                </a:lnTo>
                <a:cubicBezTo>
                  <a:pt x="3014" y="836"/>
                  <a:pt x="3015" y="835"/>
                  <a:pt x="3015" y="833"/>
                </a:cubicBezTo>
                <a:lnTo>
                  <a:pt x="3015" y="833"/>
                </a:lnTo>
                <a:cubicBezTo>
                  <a:pt x="3016" y="832"/>
                  <a:pt x="3016" y="831"/>
                  <a:pt x="3017" y="830"/>
                </a:cubicBezTo>
                <a:lnTo>
                  <a:pt x="3017" y="830"/>
                </a:lnTo>
                <a:cubicBezTo>
                  <a:pt x="3033" y="799"/>
                  <a:pt x="3064" y="779"/>
                  <a:pt x="3099" y="776"/>
                </a:cubicBezTo>
                <a:lnTo>
                  <a:pt x="3099" y="776"/>
                </a:lnTo>
                <a:cubicBezTo>
                  <a:pt x="3173" y="772"/>
                  <a:pt x="3241" y="754"/>
                  <a:pt x="3280" y="732"/>
                </a:cubicBezTo>
                <a:lnTo>
                  <a:pt x="3280" y="732"/>
                </a:lnTo>
                <a:cubicBezTo>
                  <a:pt x="3283" y="730"/>
                  <a:pt x="3286" y="728"/>
                  <a:pt x="3288" y="726"/>
                </a:cubicBezTo>
                <a:lnTo>
                  <a:pt x="3288" y="726"/>
                </a:lnTo>
                <a:cubicBezTo>
                  <a:pt x="3312" y="711"/>
                  <a:pt x="3330" y="693"/>
                  <a:pt x="3342" y="671"/>
                </a:cubicBezTo>
                <a:lnTo>
                  <a:pt x="3342" y="671"/>
                </a:lnTo>
                <a:cubicBezTo>
                  <a:pt x="3343" y="669"/>
                  <a:pt x="3345" y="668"/>
                  <a:pt x="3345" y="665"/>
                </a:cubicBezTo>
                <a:lnTo>
                  <a:pt x="3345" y="665"/>
                </a:lnTo>
                <a:cubicBezTo>
                  <a:pt x="3345" y="665"/>
                  <a:pt x="3346" y="665"/>
                  <a:pt x="3346" y="664"/>
                </a:cubicBezTo>
                <a:lnTo>
                  <a:pt x="3348" y="659"/>
                </a:lnTo>
                <a:lnTo>
                  <a:pt x="3348" y="659"/>
                </a:lnTo>
                <a:cubicBezTo>
                  <a:pt x="3349" y="658"/>
                  <a:pt x="3349" y="657"/>
                  <a:pt x="3350" y="655"/>
                </a:cubicBezTo>
                <a:lnTo>
                  <a:pt x="3350" y="655"/>
                </a:lnTo>
                <a:lnTo>
                  <a:pt x="3351" y="653"/>
                </a:lnTo>
                <a:lnTo>
                  <a:pt x="3351" y="653"/>
                </a:lnTo>
                <a:cubicBezTo>
                  <a:pt x="3355" y="643"/>
                  <a:pt x="3358" y="633"/>
                  <a:pt x="3360" y="622"/>
                </a:cubicBezTo>
                <a:lnTo>
                  <a:pt x="3360" y="622"/>
                </a:lnTo>
                <a:cubicBezTo>
                  <a:pt x="3367" y="578"/>
                  <a:pt x="3355" y="526"/>
                  <a:pt x="3327" y="477"/>
                </a:cubicBezTo>
                <a:lnTo>
                  <a:pt x="3327" y="477"/>
                </a:lnTo>
                <a:cubicBezTo>
                  <a:pt x="3295" y="422"/>
                  <a:pt x="3253" y="386"/>
                  <a:pt x="3207" y="373"/>
                </a:cubicBezTo>
                <a:lnTo>
                  <a:pt x="3207" y="373"/>
                </a:lnTo>
                <a:cubicBezTo>
                  <a:pt x="3183" y="365"/>
                  <a:pt x="3159" y="365"/>
                  <a:pt x="3134" y="370"/>
                </a:cubicBezTo>
                <a:lnTo>
                  <a:pt x="3134" y="370"/>
                </a:lnTo>
                <a:cubicBezTo>
                  <a:pt x="3134" y="370"/>
                  <a:pt x="3134" y="370"/>
                  <a:pt x="3133" y="370"/>
                </a:cubicBezTo>
                <a:lnTo>
                  <a:pt x="3133" y="370"/>
                </a:lnTo>
                <a:cubicBezTo>
                  <a:pt x="3131" y="371"/>
                  <a:pt x="3128" y="371"/>
                  <a:pt x="3126" y="372"/>
                </a:cubicBezTo>
                <a:lnTo>
                  <a:pt x="3126" y="372"/>
                </a:lnTo>
                <a:cubicBezTo>
                  <a:pt x="3115" y="376"/>
                  <a:pt x="3104" y="380"/>
                  <a:pt x="3093" y="385"/>
                </a:cubicBezTo>
                <a:lnTo>
                  <a:pt x="3093" y="385"/>
                </a:lnTo>
                <a:cubicBezTo>
                  <a:pt x="3090" y="387"/>
                  <a:pt x="3088" y="388"/>
                  <a:pt x="3085" y="390"/>
                </a:cubicBezTo>
                <a:lnTo>
                  <a:pt x="3085" y="390"/>
                </a:lnTo>
                <a:cubicBezTo>
                  <a:pt x="3071" y="398"/>
                  <a:pt x="3057" y="409"/>
                  <a:pt x="3041" y="422"/>
                </a:cubicBezTo>
                <a:lnTo>
                  <a:pt x="3041" y="422"/>
                </a:lnTo>
                <a:cubicBezTo>
                  <a:pt x="3013" y="449"/>
                  <a:pt x="2983" y="485"/>
                  <a:pt x="2956" y="527"/>
                </a:cubicBezTo>
                <a:lnTo>
                  <a:pt x="2956" y="527"/>
                </a:lnTo>
                <a:cubicBezTo>
                  <a:pt x="2937" y="556"/>
                  <a:pt x="2904" y="573"/>
                  <a:pt x="2869" y="572"/>
                </a:cubicBezTo>
                <a:lnTo>
                  <a:pt x="2869" y="572"/>
                </a:lnTo>
                <a:cubicBezTo>
                  <a:pt x="2868" y="572"/>
                  <a:pt x="2866" y="572"/>
                  <a:pt x="2864" y="572"/>
                </a:cubicBezTo>
                <a:lnTo>
                  <a:pt x="2863" y="571"/>
                </a:lnTo>
                <a:lnTo>
                  <a:pt x="2863" y="571"/>
                </a:lnTo>
                <a:cubicBezTo>
                  <a:pt x="2858" y="571"/>
                  <a:pt x="2854" y="570"/>
                  <a:pt x="2849" y="570"/>
                </a:cubicBezTo>
                <a:lnTo>
                  <a:pt x="2849" y="570"/>
                </a:lnTo>
                <a:cubicBezTo>
                  <a:pt x="2831" y="566"/>
                  <a:pt x="2814" y="558"/>
                  <a:pt x="2801" y="546"/>
                </a:cubicBezTo>
                <a:lnTo>
                  <a:pt x="2801" y="546"/>
                </a:lnTo>
                <a:cubicBezTo>
                  <a:pt x="2800" y="545"/>
                  <a:pt x="2799" y="543"/>
                  <a:pt x="2798" y="542"/>
                </a:cubicBezTo>
                <a:lnTo>
                  <a:pt x="2485" y="0"/>
                </a:lnTo>
                <a:lnTo>
                  <a:pt x="835" y="1"/>
                </a:lnTo>
                <a:lnTo>
                  <a:pt x="520" y="547"/>
                </a:lnTo>
              </a:path>
            </a:pathLst>
          </a:custGeom>
          <a:solidFill>
            <a:schemeClr val="accent1"/>
          </a:solidFill>
          <a:ln>
            <a:noFill/>
          </a:ln>
          <a:effectLst/>
        </p:spPr>
        <p:txBody>
          <a:bodyPr wrap="none" anchor="ctr"/>
          <a:lstStyle/>
          <a:p>
            <a:endParaRPr lang="en-US" sz="3265" dirty="0">
              <a:highlight>
                <a:srgbClr val="00FF00"/>
              </a:highlight>
            </a:endParaRPr>
          </a:p>
        </p:txBody>
      </p:sp>
      <p:sp>
        <p:nvSpPr>
          <p:cNvPr id="40" name="Freeform 5">
            <a:extLst>
              <a:ext uri="{FF2B5EF4-FFF2-40B4-BE49-F238E27FC236}">
                <a16:creationId xmlns:a16="http://schemas.microsoft.com/office/drawing/2014/main" id="{52364C80-927B-2443-AC29-146EC6CD51F1}"/>
              </a:ext>
            </a:extLst>
          </p:cNvPr>
          <p:cNvSpPr>
            <a:spLocks noChangeArrowheads="1"/>
          </p:cNvSpPr>
          <p:nvPr/>
        </p:nvSpPr>
        <p:spPr bwMode="auto">
          <a:xfrm>
            <a:off x="4563489" y="1260144"/>
            <a:ext cx="2832544" cy="2323506"/>
          </a:xfrm>
          <a:custGeom>
            <a:avLst/>
            <a:gdLst>
              <a:gd name="T0" fmla="*/ 2814 w 3368"/>
              <a:gd name="T1" fmla="*/ 2329 h 2883"/>
              <a:gd name="T2" fmla="*/ 2864 w 3368"/>
              <a:gd name="T3" fmla="*/ 2311 h 2883"/>
              <a:gd name="T4" fmla="*/ 2869 w 3368"/>
              <a:gd name="T5" fmla="*/ 2310 h 2883"/>
              <a:gd name="T6" fmla="*/ 2872 w 3368"/>
              <a:gd name="T7" fmla="*/ 2310 h 2883"/>
              <a:gd name="T8" fmla="*/ 2955 w 3368"/>
              <a:gd name="T9" fmla="*/ 2356 h 2883"/>
              <a:gd name="T10" fmla="*/ 3083 w 3368"/>
              <a:gd name="T11" fmla="*/ 2492 h 2883"/>
              <a:gd name="T12" fmla="*/ 3133 w 3368"/>
              <a:gd name="T13" fmla="*/ 2512 h 2883"/>
              <a:gd name="T14" fmla="*/ 3207 w 3368"/>
              <a:gd name="T15" fmla="*/ 2510 h 2883"/>
              <a:gd name="T16" fmla="*/ 3327 w 3368"/>
              <a:gd name="T17" fmla="*/ 2406 h 2883"/>
              <a:gd name="T18" fmla="*/ 3360 w 3368"/>
              <a:gd name="T19" fmla="*/ 2261 h 2883"/>
              <a:gd name="T20" fmla="*/ 3351 w 3368"/>
              <a:gd name="T21" fmla="*/ 2229 h 2883"/>
              <a:gd name="T22" fmla="*/ 3351 w 3368"/>
              <a:gd name="T23" fmla="*/ 2228 h 2883"/>
              <a:gd name="T24" fmla="*/ 3349 w 3368"/>
              <a:gd name="T25" fmla="*/ 2224 h 2883"/>
              <a:gd name="T26" fmla="*/ 3347 w 3368"/>
              <a:gd name="T27" fmla="*/ 2223 h 2883"/>
              <a:gd name="T28" fmla="*/ 3345 w 3368"/>
              <a:gd name="T29" fmla="*/ 2217 h 2883"/>
              <a:gd name="T30" fmla="*/ 3343 w 3368"/>
              <a:gd name="T31" fmla="*/ 2211 h 2883"/>
              <a:gd name="T32" fmla="*/ 3332 w 3368"/>
              <a:gd name="T33" fmla="*/ 2196 h 2883"/>
              <a:gd name="T34" fmla="*/ 3330 w 3368"/>
              <a:gd name="T35" fmla="*/ 2194 h 2883"/>
              <a:gd name="T36" fmla="*/ 3326 w 3368"/>
              <a:gd name="T37" fmla="*/ 2189 h 2883"/>
              <a:gd name="T38" fmla="*/ 3284 w 3368"/>
              <a:gd name="T39" fmla="*/ 2156 h 2883"/>
              <a:gd name="T40" fmla="*/ 3099 w 3368"/>
              <a:gd name="T41" fmla="*/ 2114 h 2883"/>
              <a:gd name="T42" fmla="*/ 3015 w 3368"/>
              <a:gd name="T43" fmla="*/ 2061 h 2883"/>
              <a:gd name="T44" fmla="*/ 3013 w 3368"/>
              <a:gd name="T45" fmla="*/ 2056 h 2883"/>
              <a:gd name="T46" fmla="*/ 3012 w 3368"/>
              <a:gd name="T47" fmla="*/ 2055 h 2883"/>
              <a:gd name="T48" fmla="*/ 3004 w 3368"/>
              <a:gd name="T49" fmla="*/ 1994 h 2883"/>
              <a:gd name="T50" fmla="*/ 3324 w 3368"/>
              <a:gd name="T51" fmla="*/ 1440 h 2883"/>
              <a:gd name="T52" fmla="*/ 3324 w 3368"/>
              <a:gd name="T53" fmla="*/ 1439 h 2883"/>
              <a:gd name="T54" fmla="*/ 829 w 3368"/>
              <a:gd name="T55" fmla="*/ 0 h 2883"/>
              <a:gd name="T56" fmla="*/ 316 w 3368"/>
              <a:gd name="T57" fmla="*/ 1982 h 2883"/>
              <a:gd name="T58" fmla="*/ 337 w 3368"/>
              <a:gd name="T59" fmla="*/ 1991 h 2883"/>
              <a:gd name="T60" fmla="*/ 347 w 3368"/>
              <a:gd name="T61" fmla="*/ 1992 h 2883"/>
              <a:gd name="T62" fmla="*/ 347 w 3368"/>
              <a:gd name="T63" fmla="*/ 1992 h 2883"/>
              <a:gd name="T64" fmla="*/ 410 w 3368"/>
              <a:gd name="T65" fmla="*/ 1960 h 2883"/>
              <a:gd name="T66" fmla="*/ 504 w 3368"/>
              <a:gd name="T67" fmla="*/ 1850 h 2883"/>
              <a:gd name="T68" fmla="*/ 550 w 3368"/>
              <a:gd name="T69" fmla="*/ 1815 h 2883"/>
              <a:gd name="T70" fmla="*/ 598 w 3368"/>
              <a:gd name="T71" fmla="*/ 1794 h 2883"/>
              <a:gd name="T72" fmla="*/ 651 w 3368"/>
              <a:gd name="T73" fmla="*/ 1786 h 2883"/>
              <a:gd name="T74" fmla="*/ 662 w 3368"/>
              <a:gd name="T75" fmla="*/ 1787 h 2883"/>
              <a:gd name="T76" fmla="*/ 666 w 3368"/>
              <a:gd name="T77" fmla="*/ 1787 h 2883"/>
              <a:gd name="T78" fmla="*/ 668 w 3368"/>
              <a:gd name="T79" fmla="*/ 1787 h 2883"/>
              <a:gd name="T80" fmla="*/ 674 w 3368"/>
              <a:gd name="T81" fmla="*/ 1788 h 2883"/>
              <a:gd name="T82" fmla="*/ 675 w 3368"/>
              <a:gd name="T83" fmla="*/ 1788 h 2883"/>
              <a:gd name="T84" fmla="*/ 715 w 3368"/>
              <a:gd name="T85" fmla="*/ 1799 h 2883"/>
              <a:gd name="T86" fmla="*/ 841 w 3368"/>
              <a:gd name="T87" fmla="*/ 1914 h 2883"/>
              <a:gd name="T88" fmla="*/ 874 w 3368"/>
              <a:gd name="T89" fmla="*/ 2096 h 2883"/>
              <a:gd name="T90" fmla="*/ 832 w 3368"/>
              <a:gd name="T91" fmla="*/ 2175 h 2883"/>
              <a:gd name="T92" fmla="*/ 781 w 3368"/>
              <a:gd name="T93" fmla="*/ 2214 h 2883"/>
              <a:gd name="T94" fmla="*/ 583 w 3368"/>
              <a:gd name="T95" fmla="*/ 2261 h 2883"/>
              <a:gd name="T96" fmla="*/ 525 w 3368"/>
              <a:gd name="T97" fmla="*/ 2298 h 2883"/>
              <a:gd name="T98" fmla="*/ 524 w 3368"/>
              <a:gd name="T99" fmla="*/ 2299 h 2883"/>
              <a:gd name="T100" fmla="*/ 523 w 3368"/>
              <a:gd name="T101" fmla="*/ 2302 h 2883"/>
              <a:gd name="T102" fmla="*/ 521 w 3368"/>
              <a:gd name="T103" fmla="*/ 2305 h 2883"/>
              <a:gd name="T104" fmla="*/ 836 w 3368"/>
              <a:gd name="T105" fmla="*/ 2882 h 2883"/>
              <a:gd name="T106" fmla="*/ 2798 w 3368"/>
              <a:gd name="T107" fmla="*/ 2351 h 2883"/>
              <a:gd name="T108" fmla="*/ 2801 w 3368"/>
              <a:gd name="T109" fmla="*/ 2347 h 2883"/>
              <a:gd name="T110" fmla="*/ 2802 w 3368"/>
              <a:gd name="T111" fmla="*/ 2346 h 2883"/>
              <a:gd name="T112" fmla="*/ 2809 w 3368"/>
              <a:gd name="T113" fmla="*/ 2334 h 28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368" h="2883">
                <a:moveTo>
                  <a:pt x="2814" y="2329"/>
                </a:moveTo>
                <a:lnTo>
                  <a:pt x="2814" y="2329"/>
                </a:lnTo>
                <a:cubicBezTo>
                  <a:pt x="2828" y="2319"/>
                  <a:pt x="2845" y="2312"/>
                  <a:pt x="2863" y="2311"/>
                </a:cubicBezTo>
                <a:lnTo>
                  <a:pt x="2864" y="2311"/>
                </a:lnTo>
                <a:lnTo>
                  <a:pt x="2864" y="2311"/>
                </a:lnTo>
                <a:cubicBezTo>
                  <a:pt x="2866" y="2310"/>
                  <a:pt x="2868" y="2310"/>
                  <a:pt x="2869" y="2310"/>
                </a:cubicBezTo>
                <a:lnTo>
                  <a:pt x="2869" y="2310"/>
                </a:lnTo>
                <a:cubicBezTo>
                  <a:pt x="2870" y="2310"/>
                  <a:pt x="2871" y="2310"/>
                  <a:pt x="2872" y="2310"/>
                </a:cubicBezTo>
                <a:lnTo>
                  <a:pt x="2872" y="2310"/>
                </a:lnTo>
                <a:cubicBezTo>
                  <a:pt x="2906" y="2310"/>
                  <a:pt x="2937" y="2327"/>
                  <a:pt x="2955" y="2356"/>
                </a:cubicBezTo>
                <a:lnTo>
                  <a:pt x="2955" y="2356"/>
                </a:lnTo>
                <a:cubicBezTo>
                  <a:pt x="2997" y="2419"/>
                  <a:pt x="3044" y="2470"/>
                  <a:pt x="3083" y="2492"/>
                </a:cubicBezTo>
                <a:lnTo>
                  <a:pt x="3083" y="2492"/>
                </a:lnTo>
                <a:cubicBezTo>
                  <a:pt x="3100" y="2502"/>
                  <a:pt x="3116" y="2509"/>
                  <a:pt x="3133" y="2512"/>
                </a:cubicBezTo>
                <a:lnTo>
                  <a:pt x="3133" y="2512"/>
                </a:lnTo>
                <a:cubicBezTo>
                  <a:pt x="3158" y="2518"/>
                  <a:pt x="3183" y="2517"/>
                  <a:pt x="3207" y="2510"/>
                </a:cubicBezTo>
                <a:lnTo>
                  <a:pt x="3207" y="2510"/>
                </a:lnTo>
                <a:cubicBezTo>
                  <a:pt x="3253" y="2497"/>
                  <a:pt x="3295" y="2460"/>
                  <a:pt x="3327" y="2406"/>
                </a:cubicBezTo>
                <a:lnTo>
                  <a:pt x="3327" y="2406"/>
                </a:lnTo>
                <a:cubicBezTo>
                  <a:pt x="3355" y="2357"/>
                  <a:pt x="3367" y="2305"/>
                  <a:pt x="3360" y="2261"/>
                </a:cubicBezTo>
                <a:lnTo>
                  <a:pt x="3360" y="2261"/>
                </a:lnTo>
                <a:cubicBezTo>
                  <a:pt x="3358" y="2250"/>
                  <a:pt x="3355" y="2240"/>
                  <a:pt x="3351" y="2229"/>
                </a:cubicBezTo>
                <a:lnTo>
                  <a:pt x="3351" y="2229"/>
                </a:lnTo>
                <a:lnTo>
                  <a:pt x="3351" y="2228"/>
                </a:lnTo>
                <a:lnTo>
                  <a:pt x="3351" y="2228"/>
                </a:lnTo>
                <a:cubicBezTo>
                  <a:pt x="3350" y="2226"/>
                  <a:pt x="3349" y="2225"/>
                  <a:pt x="3349" y="2224"/>
                </a:cubicBezTo>
                <a:lnTo>
                  <a:pt x="3347" y="2223"/>
                </a:lnTo>
                <a:lnTo>
                  <a:pt x="3347" y="2223"/>
                </a:lnTo>
                <a:cubicBezTo>
                  <a:pt x="3347" y="2221"/>
                  <a:pt x="3347" y="2221"/>
                  <a:pt x="3346" y="2219"/>
                </a:cubicBezTo>
                <a:lnTo>
                  <a:pt x="3345" y="2217"/>
                </a:lnTo>
                <a:lnTo>
                  <a:pt x="3345" y="2217"/>
                </a:lnTo>
                <a:cubicBezTo>
                  <a:pt x="3345" y="2215"/>
                  <a:pt x="3343" y="2213"/>
                  <a:pt x="3343" y="2211"/>
                </a:cubicBezTo>
                <a:lnTo>
                  <a:pt x="3343" y="2211"/>
                </a:lnTo>
                <a:cubicBezTo>
                  <a:pt x="3340" y="2206"/>
                  <a:pt x="3336" y="2201"/>
                  <a:pt x="3332" y="2196"/>
                </a:cubicBezTo>
                <a:lnTo>
                  <a:pt x="3332" y="2196"/>
                </a:lnTo>
                <a:cubicBezTo>
                  <a:pt x="3332" y="2195"/>
                  <a:pt x="3331" y="2195"/>
                  <a:pt x="3330" y="2194"/>
                </a:cubicBezTo>
                <a:lnTo>
                  <a:pt x="3330" y="2194"/>
                </a:lnTo>
                <a:cubicBezTo>
                  <a:pt x="3329" y="2192"/>
                  <a:pt x="3327" y="2190"/>
                  <a:pt x="3326" y="2189"/>
                </a:cubicBezTo>
                <a:lnTo>
                  <a:pt x="3326" y="2189"/>
                </a:lnTo>
                <a:cubicBezTo>
                  <a:pt x="3314" y="2177"/>
                  <a:pt x="3300" y="2166"/>
                  <a:pt x="3284" y="2156"/>
                </a:cubicBezTo>
                <a:lnTo>
                  <a:pt x="3284" y="2156"/>
                </a:lnTo>
                <a:cubicBezTo>
                  <a:pt x="3245" y="2134"/>
                  <a:pt x="3176" y="2118"/>
                  <a:pt x="3099" y="2114"/>
                </a:cubicBezTo>
                <a:lnTo>
                  <a:pt x="3099" y="2114"/>
                </a:lnTo>
                <a:cubicBezTo>
                  <a:pt x="3064" y="2112"/>
                  <a:pt x="3033" y="2092"/>
                  <a:pt x="3015" y="2061"/>
                </a:cubicBezTo>
                <a:lnTo>
                  <a:pt x="3015" y="2061"/>
                </a:lnTo>
                <a:cubicBezTo>
                  <a:pt x="3015" y="2059"/>
                  <a:pt x="3014" y="2058"/>
                  <a:pt x="3013" y="2056"/>
                </a:cubicBezTo>
                <a:lnTo>
                  <a:pt x="3012" y="2055"/>
                </a:lnTo>
                <a:lnTo>
                  <a:pt x="3012" y="2055"/>
                </a:lnTo>
                <a:cubicBezTo>
                  <a:pt x="3004" y="2035"/>
                  <a:pt x="3001" y="2015"/>
                  <a:pt x="3004" y="1994"/>
                </a:cubicBezTo>
                <a:lnTo>
                  <a:pt x="3004" y="1994"/>
                </a:lnTo>
                <a:cubicBezTo>
                  <a:pt x="3005" y="1993"/>
                  <a:pt x="3006" y="1991"/>
                  <a:pt x="3006" y="1989"/>
                </a:cubicBezTo>
                <a:lnTo>
                  <a:pt x="3324" y="1440"/>
                </a:lnTo>
                <a:lnTo>
                  <a:pt x="3324" y="1440"/>
                </a:lnTo>
                <a:cubicBezTo>
                  <a:pt x="3324" y="1439"/>
                  <a:pt x="3324" y="1439"/>
                  <a:pt x="3324" y="1439"/>
                </a:cubicBezTo>
                <a:lnTo>
                  <a:pt x="2493" y="0"/>
                </a:lnTo>
                <a:lnTo>
                  <a:pt x="829" y="0"/>
                </a:lnTo>
                <a:lnTo>
                  <a:pt x="0" y="1434"/>
                </a:lnTo>
                <a:lnTo>
                  <a:pt x="316" y="1982"/>
                </a:lnTo>
                <a:lnTo>
                  <a:pt x="316" y="1982"/>
                </a:lnTo>
                <a:cubicBezTo>
                  <a:pt x="323" y="1986"/>
                  <a:pt x="330" y="1989"/>
                  <a:pt x="337" y="1991"/>
                </a:cubicBezTo>
                <a:lnTo>
                  <a:pt x="337" y="1991"/>
                </a:lnTo>
                <a:cubicBezTo>
                  <a:pt x="340" y="1991"/>
                  <a:pt x="344" y="1992"/>
                  <a:pt x="347" y="1992"/>
                </a:cubicBezTo>
                <a:lnTo>
                  <a:pt x="347" y="1992"/>
                </a:lnTo>
                <a:lnTo>
                  <a:pt x="347" y="1992"/>
                </a:lnTo>
                <a:cubicBezTo>
                  <a:pt x="372" y="1993"/>
                  <a:pt x="395" y="1981"/>
                  <a:pt x="410" y="1960"/>
                </a:cubicBezTo>
                <a:lnTo>
                  <a:pt x="410" y="1960"/>
                </a:lnTo>
                <a:cubicBezTo>
                  <a:pt x="439" y="1917"/>
                  <a:pt x="472" y="1879"/>
                  <a:pt x="504" y="1850"/>
                </a:cubicBezTo>
                <a:lnTo>
                  <a:pt x="504" y="1850"/>
                </a:lnTo>
                <a:cubicBezTo>
                  <a:pt x="520" y="1835"/>
                  <a:pt x="536" y="1823"/>
                  <a:pt x="550" y="1815"/>
                </a:cubicBezTo>
                <a:lnTo>
                  <a:pt x="550" y="1815"/>
                </a:lnTo>
                <a:cubicBezTo>
                  <a:pt x="566" y="1806"/>
                  <a:pt x="581" y="1799"/>
                  <a:pt x="598" y="1794"/>
                </a:cubicBezTo>
                <a:lnTo>
                  <a:pt x="598" y="1794"/>
                </a:lnTo>
                <a:cubicBezTo>
                  <a:pt x="616" y="1789"/>
                  <a:pt x="633" y="1786"/>
                  <a:pt x="651" y="1786"/>
                </a:cubicBezTo>
                <a:lnTo>
                  <a:pt x="651" y="1786"/>
                </a:lnTo>
                <a:cubicBezTo>
                  <a:pt x="654" y="1786"/>
                  <a:pt x="656" y="1786"/>
                  <a:pt x="658" y="1786"/>
                </a:cubicBezTo>
                <a:lnTo>
                  <a:pt x="662" y="1787"/>
                </a:lnTo>
                <a:lnTo>
                  <a:pt x="662" y="1787"/>
                </a:lnTo>
                <a:cubicBezTo>
                  <a:pt x="664" y="1787"/>
                  <a:pt x="665" y="1787"/>
                  <a:pt x="666" y="1787"/>
                </a:cubicBezTo>
                <a:lnTo>
                  <a:pt x="668" y="1787"/>
                </a:lnTo>
                <a:lnTo>
                  <a:pt x="668" y="1787"/>
                </a:lnTo>
                <a:cubicBezTo>
                  <a:pt x="670" y="1788"/>
                  <a:pt x="672" y="1788"/>
                  <a:pt x="674" y="1788"/>
                </a:cubicBezTo>
                <a:lnTo>
                  <a:pt x="674" y="1788"/>
                </a:lnTo>
                <a:cubicBezTo>
                  <a:pt x="674" y="1788"/>
                  <a:pt x="674" y="1788"/>
                  <a:pt x="675" y="1788"/>
                </a:cubicBezTo>
                <a:lnTo>
                  <a:pt x="675" y="1788"/>
                </a:lnTo>
                <a:cubicBezTo>
                  <a:pt x="689" y="1790"/>
                  <a:pt x="702" y="1794"/>
                  <a:pt x="715" y="1799"/>
                </a:cubicBezTo>
                <a:lnTo>
                  <a:pt x="715" y="1799"/>
                </a:lnTo>
                <a:cubicBezTo>
                  <a:pt x="764" y="1817"/>
                  <a:pt x="809" y="1858"/>
                  <a:pt x="841" y="1914"/>
                </a:cubicBezTo>
                <a:lnTo>
                  <a:pt x="841" y="1914"/>
                </a:lnTo>
                <a:cubicBezTo>
                  <a:pt x="877" y="1977"/>
                  <a:pt x="888" y="2040"/>
                  <a:pt x="874" y="2096"/>
                </a:cubicBezTo>
                <a:lnTo>
                  <a:pt x="874" y="2096"/>
                </a:lnTo>
                <a:cubicBezTo>
                  <a:pt x="867" y="2125"/>
                  <a:pt x="853" y="2151"/>
                  <a:pt x="832" y="2175"/>
                </a:cubicBezTo>
                <a:lnTo>
                  <a:pt x="832" y="2175"/>
                </a:lnTo>
                <a:cubicBezTo>
                  <a:pt x="818" y="2190"/>
                  <a:pt x="801" y="2203"/>
                  <a:pt x="781" y="2214"/>
                </a:cubicBezTo>
                <a:lnTo>
                  <a:pt x="781" y="2214"/>
                </a:lnTo>
                <a:cubicBezTo>
                  <a:pt x="739" y="2239"/>
                  <a:pt x="664" y="2257"/>
                  <a:pt x="583" y="2261"/>
                </a:cubicBezTo>
                <a:lnTo>
                  <a:pt x="583" y="2261"/>
                </a:lnTo>
                <a:cubicBezTo>
                  <a:pt x="558" y="2262"/>
                  <a:pt x="537" y="2276"/>
                  <a:pt x="525" y="2298"/>
                </a:cubicBezTo>
                <a:lnTo>
                  <a:pt x="525" y="2298"/>
                </a:lnTo>
                <a:lnTo>
                  <a:pt x="524" y="2299"/>
                </a:lnTo>
                <a:lnTo>
                  <a:pt x="524" y="2299"/>
                </a:lnTo>
                <a:cubicBezTo>
                  <a:pt x="523" y="2301"/>
                  <a:pt x="523" y="2301"/>
                  <a:pt x="523" y="2302"/>
                </a:cubicBezTo>
                <a:lnTo>
                  <a:pt x="523" y="2302"/>
                </a:lnTo>
                <a:cubicBezTo>
                  <a:pt x="522" y="2303"/>
                  <a:pt x="522" y="2304"/>
                  <a:pt x="521" y="2305"/>
                </a:cubicBezTo>
                <a:lnTo>
                  <a:pt x="521" y="2305"/>
                </a:lnTo>
                <a:cubicBezTo>
                  <a:pt x="518" y="2313"/>
                  <a:pt x="517" y="2322"/>
                  <a:pt x="518" y="2331"/>
                </a:cubicBezTo>
                <a:lnTo>
                  <a:pt x="836" y="2882"/>
                </a:lnTo>
                <a:lnTo>
                  <a:pt x="2491" y="2882"/>
                </a:lnTo>
                <a:lnTo>
                  <a:pt x="2798" y="2351"/>
                </a:lnTo>
                <a:lnTo>
                  <a:pt x="2798" y="2351"/>
                </a:lnTo>
                <a:cubicBezTo>
                  <a:pt x="2798" y="2349"/>
                  <a:pt x="2800" y="2348"/>
                  <a:pt x="2801" y="2347"/>
                </a:cubicBezTo>
                <a:lnTo>
                  <a:pt x="2801" y="2347"/>
                </a:lnTo>
                <a:cubicBezTo>
                  <a:pt x="2801" y="2346"/>
                  <a:pt x="2801" y="2346"/>
                  <a:pt x="2802" y="2346"/>
                </a:cubicBezTo>
                <a:lnTo>
                  <a:pt x="2809" y="2334"/>
                </a:lnTo>
                <a:lnTo>
                  <a:pt x="2809" y="2334"/>
                </a:lnTo>
                <a:cubicBezTo>
                  <a:pt x="2810" y="2332"/>
                  <a:pt x="2812" y="2330"/>
                  <a:pt x="2814" y="2329"/>
                </a:cubicBezTo>
              </a:path>
            </a:pathLst>
          </a:custGeom>
          <a:solidFill>
            <a:schemeClr val="accent4"/>
          </a:solidFill>
          <a:ln>
            <a:noFill/>
          </a:ln>
          <a:effectLst/>
        </p:spPr>
        <p:txBody>
          <a:bodyPr wrap="none" anchor="ctr"/>
          <a:lstStyle/>
          <a:p>
            <a:endParaRPr lang="en-US" sz="3265" dirty="0"/>
          </a:p>
        </p:txBody>
      </p:sp>
      <p:sp>
        <p:nvSpPr>
          <p:cNvPr id="41" name="Freeform 6">
            <a:extLst>
              <a:ext uri="{FF2B5EF4-FFF2-40B4-BE49-F238E27FC236}">
                <a16:creationId xmlns:a16="http://schemas.microsoft.com/office/drawing/2014/main" id="{AF6DEB83-28B1-6B44-9724-0FB1C6CE51F4}"/>
              </a:ext>
            </a:extLst>
          </p:cNvPr>
          <p:cNvSpPr>
            <a:spLocks noChangeArrowheads="1"/>
          </p:cNvSpPr>
          <p:nvPr/>
        </p:nvSpPr>
        <p:spPr bwMode="auto">
          <a:xfrm>
            <a:off x="6668684" y="2441479"/>
            <a:ext cx="2832544" cy="2323506"/>
          </a:xfrm>
          <a:custGeom>
            <a:avLst/>
            <a:gdLst>
              <a:gd name="T0" fmla="*/ 844 w 3371"/>
              <a:gd name="T1" fmla="*/ 968 h 2884"/>
              <a:gd name="T2" fmla="*/ 718 w 3371"/>
              <a:gd name="T3" fmla="*/ 1083 h 2884"/>
              <a:gd name="T4" fmla="*/ 677 w 3371"/>
              <a:gd name="T5" fmla="*/ 1094 h 2884"/>
              <a:gd name="T6" fmla="*/ 671 w 3371"/>
              <a:gd name="T7" fmla="*/ 1094 h 2884"/>
              <a:gd name="T8" fmla="*/ 670 w 3371"/>
              <a:gd name="T9" fmla="*/ 1095 h 2884"/>
              <a:gd name="T10" fmla="*/ 663 w 3371"/>
              <a:gd name="T11" fmla="*/ 1095 h 2884"/>
              <a:gd name="T12" fmla="*/ 655 w 3371"/>
              <a:gd name="T13" fmla="*/ 1095 h 2884"/>
              <a:gd name="T14" fmla="*/ 655 w 3371"/>
              <a:gd name="T15" fmla="*/ 1095 h 2884"/>
              <a:gd name="T16" fmla="*/ 565 w 3371"/>
              <a:gd name="T17" fmla="*/ 1073 h 2884"/>
              <a:gd name="T18" fmla="*/ 555 w 3371"/>
              <a:gd name="T19" fmla="*/ 1067 h 2884"/>
              <a:gd name="T20" fmla="*/ 413 w 3371"/>
              <a:gd name="T21" fmla="*/ 922 h 2884"/>
              <a:gd name="T22" fmla="*/ 351 w 3371"/>
              <a:gd name="T23" fmla="*/ 890 h 2884"/>
              <a:gd name="T24" fmla="*/ 0 w 3371"/>
              <a:gd name="T25" fmla="*/ 1443 h 2884"/>
              <a:gd name="T26" fmla="*/ 2497 w 3371"/>
              <a:gd name="T27" fmla="*/ 2882 h 2884"/>
              <a:gd name="T28" fmla="*/ 3011 w 3371"/>
              <a:gd name="T29" fmla="*/ 891 h 2884"/>
              <a:gd name="T30" fmla="*/ 3009 w 3371"/>
              <a:gd name="T31" fmla="*/ 885 h 2884"/>
              <a:gd name="T32" fmla="*/ 3020 w 3371"/>
              <a:gd name="T33" fmla="*/ 829 h 2884"/>
              <a:gd name="T34" fmla="*/ 3103 w 3371"/>
              <a:gd name="T35" fmla="*/ 776 h 2884"/>
              <a:gd name="T36" fmla="*/ 3284 w 3371"/>
              <a:gd name="T37" fmla="*/ 730 h 2884"/>
              <a:gd name="T38" fmla="*/ 3292 w 3371"/>
              <a:gd name="T39" fmla="*/ 726 h 2884"/>
              <a:gd name="T40" fmla="*/ 3346 w 3371"/>
              <a:gd name="T41" fmla="*/ 670 h 2884"/>
              <a:gd name="T42" fmla="*/ 3349 w 3371"/>
              <a:gd name="T43" fmla="*/ 665 h 2884"/>
              <a:gd name="T44" fmla="*/ 3352 w 3371"/>
              <a:gd name="T45" fmla="*/ 658 h 2884"/>
              <a:gd name="T46" fmla="*/ 3369 w 3371"/>
              <a:gd name="T47" fmla="*/ 659 h 2884"/>
              <a:gd name="T48" fmla="*/ 3354 w 3371"/>
              <a:gd name="T49" fmla="*/ 653 h 2884"/>
              <a:gd name="T50" fmla="*/ 3363 w 3371"/>
              <a:gd name="T51" fmla="*/ 621 h 2884"/>
              <a:gd name="T52" fmla="*/ 3330 w 3371"/>
              <a:gd name="T53" fmla="*/ 476 h 2884"/>
              <a:gd name="T54" fmla="*/ 3210 w 3371"/>
              <a:gd name="T55" fmla="*/ 371 h 2884"/>
              <a:gd name="T56" fmla="*/ 3137 w 3371"/>
              <a:gd name="T57" fmla="*/ 370 h 2884"/>
              <a:gd name="T58" fmla="*/ 3087 w 3371"/>
              <a:gd name="T59" fmla="*/ 389 h 2884"/>
              <a:gd name="T60" fmla="*/ 2959 w 3371"/>
              <a:gd name="T61" fmla="*/ 526 h 2884"/>
              <a:gd name="T62" fmla="*/ 2873 w 3371"/>
              <a:gd name="T63" fmla="*/ 571 h 2884"/>
              <a:gd name="T64" fmla="*/ 2866 w 3371"/>
              <a:gd name="T65" fmla="*/ 571 h 2884"/>
              <a:gd name="T66" fmla="*/ 2817 w 3371"/>
              <a:gd name="T67" fmla="*/ 553 h 2884"/>
              <a:gd name="T68" fmla="*/ 2813 w 3371"/>
              <a:gd name="T69" fmla="*/ 548 h 2884"/>
              <a:gd name="T70" fmla="*/ 834 w 3371"/>
              <a:gd name="T71" fmla="*/ 0 h 2884"/>
              <a:gd name="T72" fmla="*/ 522 w 3371"/>
              <a:gd name="T73" fmla="*/ 541 h 2884"/>
              <a:gd name="T74" fmla="*/ 530 w 3371"/>
              <a:gd name="T75" fmla="*/ 576 h 2884"/>
              <a:gd name="T76" fmla="*/ 587 w 3371"/>
              <a:gd name="T77" fmla="*/ 614 h 2884"/>
              <a:gd name="T78" fmla="*/ 781 w 3371"/>
              <a:gd name="T79" fmla="*/ 663 h 2884"/>
              <a:gd name="T80" fmla="*/ 791 w 3371"/>
              <a:gd name="T81" fmla="*/ 669 h 2884"/>
              <a:gd name="T82" fmla="*/ 839 w 3371"/>
              <a:gd name="T83" fmla="*/ 711 h 2884"/>
              <a:gd name="T84" fmla="*/ 878 w 3371"/>
              <a:gd name="T85" fmla="*/ 786 h 2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71" h="2884">
                <a:moveTo>
                  <a:pt x="844" y="968"/>
                </a:moveTo>
                <a:lnTo>
                  <a:pt x="844" y="968"/>
                </a:lnTo>
                <a:cubicBezTo>
                  <a:pt x="812" y="1023"/>
                  <a:pt x="768" y="1064"/>
                  <a:pt x="718" y="1083"/>
                </a:cubicBezTo>
                <a:lnTo>
                  <a:pt x="718" y="1083"/>
                </a:lnTo>
                <a:cubicBezTo>
                  <a:pt x="706" y="1088"/>
                  <a:pt x="692" y="1092"/>
                  <a:pt x="679" y="1094"/>
                </a:cubicBezTo>
                <a:lnTo>
                  <a:pt x="677" y="1094"/>
                </a:lnTo>
                <a:lnTo>
                  <a:pt x="677" y="1094"/>
                </a:lnTo>
                <a:cubicBezTo>
                  <a:pt x="675" y="1094"/>
                  <a:pt x="673" y="1094"/>
                  <a:pt x="671" y="1094"/>
                </a:cubicBezTo>
                <a:lnTo>
                  <a:pt x="670" y="1095"/>
                </a:lnTo>
                <a:lnTo>
                  <a:pt x="670" y="1095"/>
                </a:lnTo>
                <a:cubicBezTo>
                  <a:pt x="668" y="1095"/>
                  <a:pt x="667" y="1095"/>
                  <a:pt x="666" y="1095"/>
                </a:cubicBezTo>
                <a:lnTo>
                  <a:pt x="663" y="1095"/>
                </a:lnTo>
                <a:lnTo>
                  <a:pt x="663" y="1095"/>
                </a:lnTo>
                <a:cubicBezTo>
                  <a:pt x="660" y="1095"/>
                  <a:pt x="658" y="1095"/>
                  <a:pt x="655" y="1095"/>
                </a:cubicBezTo>
                <a:lnTo>
                  <a:pt x="655" y="1095"/>
                </a:lnTo>
                <a:lnTo>
                  <a:pt x="655" y="1095"/>
                </a:lnTo>
                <a:cubicBezTo>
                  <a:pt x="624" y="1095"/>
                  <a:pt x="595" y="1088"/>
                  <a:pt x="565" y="1073"/>
                </a:cubicBezTo>
                <a:lnTo>
                  <a:pt x="565" y="1073"/>
                </a:lnTo>
                <a:cubicBezTo>
                  <a:pt x="562" y="1071"/>
                  <a:pt x="558" y="1069"/>
                  <a:pt x="555" y="1067"/>
                </a:cubicBezTo>
                <a:lnTo>
                  <a:pt x="555" y="1067"/>
                </a:lnTo>
                <a:cubicBezTo>
                  <a:pt x="511" y="1042"/>
                  <a:pt x="458" y="988"/>
                  <a:pt x="413" y="922"/>
                </a:cubicBezTo>
                <a:lnTo>
                  <a:pt x="413" y="922"/>
                </a:lnTo>
                <a:cubicBezTo>
                  <a:pt x="399" y="901"/>
                  <a:pt x="375" y="889"/>
                  <a:pt x="351" y="890"/>
                </a:cubicBezTo>
                <a:lnTo>
                  <a:pt x="351" y="890"/>
                </a:lnTo>
                <a:cubicBezTo>
                  <a:pt x="336" y="891"/>
                  <a:pt x="323" y="895"/>
                  <a:pt x="311" y="904"/>
                </a:cubicBezTo>
                <a:lnTo>
                  <a:pt x="0" y="1443"/>
                </a:lnTo>
                <a:lnTo>
                  <a:pt x="832" y="2883"/>
                </a:lnTo>
                <a:lnTo>
                  <a:pt x="2497" y="2882"/>
                </a:lnTo>
                <a:lnTo>
                  <a:pt x="3329" y="1440"/>
                </a:lnTo>
                <a:lnTo>
                  <a:pt x="3011" y="891"/>
                </a:lnTo>
                <a:lnTo>
                  <a:pt x="3011" y="891"/>
                </a:lnTo>
                <a:cubicBezTo>
                  <a:pt x="3010" y="889"/>
                  <a:pt x="3009" y="887"/>
                  <a:pt x="3009" y="885"/>
                </a:cubicBezTo>
                <a:lnTo>
                  <a:pt x="3009" y="885"/>
                </a:lnTo>
                <a:cubicBezTo>
                  <a:pt x="3007" y="866"/>
                  <a:pt x="3011" y="846"/>
                  <a:pt x="3020" y="829"/>
                </a:cubicBezTo>
                <a:lnTo>
                  <a:pt x="3020" y="829"/>
                </a:lnTo>
                <a:cubicBezTo>
                  <a:pt x="3036" y="798"/>
                  <a:pt x="3068" y="778"/>
                  <a:pt x="3103" y="776"/>
                </a:cubicBezTo>
                <a:lnTo>
                  <a:pt x="3103" y="776"/>
                </a:lnTo>
                <a:cubicBezTo>
                  <a:pt x="3176" y="770"/>
                  <a:pt x="3244" y="754"/>
                  <a:pt x="3284" y="730"/>
                </a:cubicBezTo>
                <a:lnTo>
                  <a:pt x="3284" y="730"/>
                </a:lnTo>
                <a:cubicBezTo>
                  <a:pt x="3287" y="729"/>
                  <a:pt x="3289" y="727"/>
                  <a:pt x="3292" y="726"/>
                </a:cubicBezTo>
                <a:lnTo>
                  <a:pt x="3292" y="726"/>
                </a:lnTo>
                <a:cubicBezTo>
                  <a:pt x="3315" y="711"/>
                  <a:pt x="3333" y="692"/>
                  <a:pt x="3346" y="670"/>
                </a:cubicBezTo>
                <a:lnTo>
                  <a:pt x="3346" y="670"/>
                </a:lnTo>
                <a:cubicBezTo>
                  <a:pt x="3347" y="669"/>
                  <a:pt x="3348" y="667"/>
                  <a:pt x="3349" y="665"/>
                </a:cubicBezTo>
                <a:lnTo>
                  <a:pt x="3352" y="658"/>
                </a:lnTo>
                <a:lnTo>
                  <a:pt x="3352" y="658"/>
                </a:lnTo>
                <a:cubicBezTo>
                  <a:pt x="3352" y="657"/>
                  <a:pt x="3353" y="655"/>
                  <a:pt x="3354" y="654"/>
                </a:cubicBezTo>
                <a:lnTo>
                  <a:pt x="3369" y="659"/>
                </a:lnTo>
                <a:lnTo>
                  <a:pt x="3354" y="653"/>
                </a:lnTo>
                <a:lnTo>
                  <a:pt x="3354" y="653"/>
                </a:lnTo>
                <a:cubicBezTo>
                  <a:pt x="3359" y="642"/>
                  <a:pt x="3362" y="632"/>
                  <a:pt x="3363" y="621"/>
                </a:cubicBezTo>
                <a:lnTo>
                  <a:pt x="3363" y="621"/>
                </a:lnTo>
                <a:cubicBezTo>
                  <a:pt x="3370" y="576"/>
                  <a:pt x="3359" y="525"/>
                  <a:pt x="3330" y="476"/>
                </a:cubicBezTo>
                <a:lnTo>
                  <a:pt x="3330" y="476"/>
                </a:lnTo>
                <a:cubicBezTo>
                  <a:pt x="3299" y="421"/>
                  <a:pt x="3257" y="385"/>
                  <a:pt x="3210" y="371"/>
                </a:cubicBezTo>
                <a:lnTo>
                  <a:pt x="3210" y="371"/>
                </a:lnTo>
                <a:cubicBezTo>
                  <a:pt x="3186" y="365"/>
                  <a:pt x="3162" y="364"/>
                  <a:pt x="3137" y="370"/>
                </a:cubicBezTo>
                <a:lnTo>
                  <a:pt x="3137" y="370"/>
                </a:lnTo>
                <a:cubicBezTo>
                  <a:pt x="3120" y="373"/>
                  <a:pt x="3103" y="380"/>
                  <a:pt x="3087" y="389"/>
                </a:cubicBezTo>
                <a:lnTo>
                  <a:pt x="3087" y="389"/>
                </a:lnTo>
                <a:cubicBezTo>
                  <a:pt x="3048" y="412"/>
                  <a:pt x="3000" y="463"/>
                  <a:pt x="2959" y="526"/>
                </a:cubicBezTo>
                <a:lnTo>
                  <a:pt x="2959" y="526"/>
                </a:lnTo>
                <a:cubicBezTo>
                  <a:pt x="2940" y="555"/>
                  <a:pt x="2908" y="573"/>
                  <a:pt x="2873" y="571"/>
                </a:cubicBezTo>
                <a:lnTo>
                  <a:pt x="2873" y="571"/>
                </a:lnTo>
                <a:cubicBezTo>
                  <a:pt x="2871" y="571"/>
                  <a:pt x="2869" y="571"/>
                  <a:pt x="2868" y="571"/>
                </a:cubicBezTo>
                <a:lnTo>
                  <a:pt x="2866" y="571"/>
                </a:lnTo>
                <a:lnTo>
                  <a:pt x="2866" y="571"/>
                </a:lnTo>
                <a:cubicBezTo>
                  <a:pt x="2849" y="569"/>
                  <a:pt x="2831" y="563"/>
                  <a:pt x="2817" y="553"/>
                </a:cubicBezTo>
                <a:lnTo>
                  <a:pt x="2817" y="553"/>
                </a:lnTo>
                <a:cubicBezTo>
                  <a:pt x="2815" y="552"/>
                  <a:pt x="2814" y="550"/>
                  <a:pt x="2813" y="548"/>
                </a:cubicBezTo>
                <a:lnTo>
                  <a:pt x="2496" y="0"/>
                </a:lnTo>
                <a:lnTo>
                  <a:pt x="834" y="0"/>
                </a:lnTo>
                <a:lnTo>
                  <a:pt x="522" y="541"/>
                </a:lnTo>
                <a:lnTo>
                  <a:pt x="522" y="541"/>
                </a:lnTo>
                <a:cubicBezTo>
                  <a:pt x="521" y="553"/>
                  <a:pt x="523" y="565"/>
                  <a:pt x="530" y="576"/>
                </a:cubicBezTo>
                <a:lnTo>
                  <a:pt x="530" y="576"/>
                </a:lnTo>
                <a:cubicBezTo>
                  <a:pt x="541" y="598"/>
                  <a:pt x="563" y="612"/>
                  <a:pt x="587" y="614"/>
                </a:cubicBezTo>
                <a:lnTo>
                  <a:pt x="587" y="614"/>
                </a:lnTo>
                <a:cubicBezTo>
                  <a:pt x="665" y="619"/>
                  <a:pt x="738" y="637"/>
                  <a:pt x="781" y="663"/>
                </a:cubicBezTo>
                <a:lnTo>
                  <a:pt x="781" y="663"/>
                </a:lnTo>
                <a:cubicBezTo>
                  <a:pt x="785" y="664"/>
                  <a:pt x="788" y="667"/>
                  <a:pt x="791" y="669"/>
                </a:cubicBezTo>
                <a:lnTo>
                  <a:pt x="791" y="669"/>
                </a:lnTo>
                <a:cubicBezTo>
                  <a:pt x="810" y="681"/>
                  <a:pt x="826" y="695"/>
                  <a:pt x="839" y="711"/>
                </a:cubicBezTo>
                <a:lnTo>
                  <a:pt x="839" y="711"/>
                </a:lnTo>
                <a:cubicBezTo>
                  <a:pt x="858" y="733"/>
                  <a:pt x="871" y="758"/>
                  <a:pt x="878" y="786"/>
                </a:cubicBezTo>
                <a:lnTo>
                  <a:pt x="878" y="786"/>
                </a:lnTo>
                <a:cubicBezTo>
                  <a:pt x="892" y="842"/>
                  <a:pt x="881" y="905"/>
                  <a:pt x="844" y="968"/>
                </a:cubicBezTo>
              </a:path>
            </a:pathLst>
          </a:custGeom>
          <a:solidFill>
            <a:srgbClr val="FF0000"/>
          </a:solidFill>
          <a:ln>
            <a:noFill/>
          </a:ln>
          <a:effectLst/>
        </p:spPr>
        <p:txBody>
          <a:bodyPr wrap="none" anchor="ctr"/>
          <a:lstStyle/>
          <a:p>
            <a:endParaRPr lang="en-US" sz="3265" dirty="0"/>
          </a:p>
        </p:txBody>
      </p:sp>
      <p:sp>
        <p:nvSpPr>
          <p:cNvPr id="44" name="Freeform 28">
            <a:extLst>
              <a:ext uri="{FF2B5EF4-FFF2-40B4-BE49-F238E27FC236}">
                <a16:creationId xmlns:a16="http://schemas.microsoft.com/office/drawing/2014/main" id="{E3A3ABDA-2A48-5A40-8EE0-9C9F86CDF6DB}"/>
              </a:ext>
            </a:extLst>
          </p:cNvPr>
          <p:cNvSpPr>
            <a:spLocks noChangeArrowheads="1"/>
          </p:cNvSpPr>
          <p:nvPr/>
        </p:nvSpPr>
        <p:spPr bwMode="auto">
          <a:xfrm rot="18116018">
            <a:off x="3414281" y="1719483"/>
            <a:ext cx="43635" cy="876719"/>
          </a:xfrm>
          <a:custGeom>
            <a:avLst/>
            <a:gdLst>
              <a:gd name="connsiteX0" fmla="*/ 32962 w 64655"/>
              <a:gd name="connsiteY0" fmla="*/ 1214095 h 1355665"/>
              <a:gd name="connsiteX1" fmla="*/ 64655 w 64655"/>
              <a:gd name="connsiteY1" fmla="*/ 1245696 h 1355665"/>
              <a:gd name="connsiteX2" fmla="*/ 64655 w 64655"/>
              <a:gd name="connsiteY2" fmla="*/ 1322801 h 1355665"/>
              <a:gd name="connsiteX3" fmla="*/ 32962 w 64655"/>
              <a:gd name="connsiteY3" fmla="*/ 1355665 h 1355665"/>
              <a:gd name="connsiteX4" fmla="*/ 0 w 64655"/>
              <a:gd name="connsiteY4" fmla="*/ 1322801 h 1355665"/>
              <a:gd name="connsiteX5" fmla="*/ 0 w 64655"/>
              <a:gd name="connsiteY5" fmla="*/ 1245696 h 1355665"/>
              <a:gd name="connsiteX6" fmla="*/ 32962 w 64655"/>
              <a:gd name="connsiteY6" fmla="*/ 1214095 h 1355665"/>
              <a:gd name="connsiteX7" fmla="*/ 32962 w 64655"/>
              <a:gd name="connsiteY7" fmla="*/ 888615 h 1355665"/>
              <a:gd name="connsiteX8" fmla="*/ 64655 w 64655"/>
              <a:gd name="connsiteY8" fmla="*/ 919740 h 1355665"/>
              <a:gd name="connsiteX9" fmla="*/ 64655 w 64655"/>
              <a:gd name="connsiteY9" fmla="*/ 1081592 h 1355665"/>
              <a:gd name="connsiteX10" fmla="*/ 32962 w 64655"/>
              <a:gd name="connsiteY10" fmla="*/ 1113962 h 1355665"/>
              <a:gd name="connsiteX11" fmla="*/ 0 w 64655"/>
              <a:gd name="connsiteY11" fmla="*/ 1081592 h 1355665"/>
              <a:gd name="connsiteX12" fmla="*/ 0 w 64655"/>
              <a:gd name="connsiteY12" fmla="*/ 919740 h 1355665"/>
              <a:gd name="connsiteX13" fmla="*/ 32962 w 64655"/>
              <a:gd name="connsiteY13" fmla="*/ 888615 h 1355665"/>
              <a:gd name="connsiteX14" fmla="*/ 32962 w 64655"/>
              <a:gd name="connsiteY14" fmla="*/ 561177 h 1355665"/>
              <a:gd name="connsiteX15" fmla="*/ 64655 w 64655"/>
              <a:gd name="connsiteY15" fmla="*/ 593547 h 1355665"/>
              <a:gd name="connsiteX16" fmla="*/ 64655 w 64655"/>
              <a:gd name="connsiteY16" fmla="*/ 756644 h 1355665"/>
              <a:gd name="connsiteX17" fmla="*/ 32962 w 64655"/>
              <a:gd name="connsiteY17" fmla="*/ 787769 h 1355665"/>
              <a:gd name="connsiteX18" fmla="*/ 0 w 64655"/>
              <a:gd name="connsiteY18" fmla="*/ 756644 h 1355665"/>
              <a:gd name="connsiteX19" fmla="*/ 0 w 64655"/>
              <a:gd name="connsiteY19" fmla="*/ 593547 h 1355665"/>
              <a:gd name="connsiteX20" fmla="*/ 32962 w 64655"/>
              <a:gd name="connsiteY20" fmla="*/ 561177 h 1355665"/>
              <a:gd name="connsiteX21" fmla="*/ 32962 w 64655"/>
              <a:gd name="connsiteY21" fmla="*/ 236228 h 1355665"/>
              <a:gd name="connsiteX22" fmla="*/ 64655 w 64655"/>
              <a:gd name="connsiteY22" fmla="*/ 267354 h 1355665"/>
              <a:gd name="connsiteX23" fmla="*/ 64655 w 64655"/>
              <a:gd name="connsiteY23" fmla="*/ 430450 h 1355665"/>
              <a:gd name="connsiteX24" fmla="*/ 32962 w 64655"/>
              <a:gd name="connsiteY24" fmla="*/ 462821 h 1355665"/>
              <a:gd name="connsiteX25" fmla="*/ 0 w 64655"/>
              <a:gd name="connsiteY25" fmla="*/ 430450 h 1355665"/>
              <a:gd name="connsiteX26" fmla="*/ 0 w 64655"/>
              <a:gd name="connsiteY26" fmla="*/ 267354 h 1355665"/>
              <a:gd name="connsiteX27" fmla="*/ 32962 w 64655"/>
              <a:gd name="connsiteY27" fmla="*/ 236228 h 1355665"/>
              <a:gd name="connsiteX28" fmla="*/ 32962 w 64655"/>
              <a:gd name="connsiteY28" fmla="*/ 0 h 1355665"/>
              <a:gd name="connsiteX29" fmla="*/ 64655 w 64655"/>
              <a:gd name="connsiteY29" fmla="*/ 30657 h 1355665"/>
              <a:gd name="connsiteX30" fmla="*/ 64655 w 64655"/>
              <a:gd name="connsiteY30" fmla="*/ 105459 h 1355665"/>
              <a:gd name="connsiteX31" fmla="*/ 32962 w 64655"/>
              <a:gd name="connsiteY31" fmla="*/ 136116 h 1355665"/>
              <a:gd name="connsiteX32" fmla="*/ 0 w 64655"/>
              <a:gd name="connsiteY32" fmla="*/ 105459 h 1355665"/>
              <a:gd name="connsiteX33" fmla="*/ 0 w 64655"/>
              <a:gd name="connsiteY33" fmla="*/ 30657 h 1355665"/>
              <a:gd name="connsiteX34" fmla="*/ 32962 w 64655"/>
              <a:gd name="connsiteY34" fmla="*/ 0 h 135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4655" h="1355665">
                <a:moveTo>
                  <a:pt x="32962" y="1214095"/>
                </a:moveTo>
                <a:cubicBezTo>
                  <a:pt x="49442" y="1214095"/>
                  <a:pt x="64655" y="1227999"/>
                  <a:pt x="64655" y="1245696"/>
                </a:cubicBezTo>
                <a:lnTo>
                  <a:pt x="64655" y="1322801"/>
                </a:lnTo>
                <a:cubicBezTo>
                  <a:pt x="64655" y="1340497"/>
                  <a:pt x="49442" y="1355665"/>
                  <a:pt x="32962" y="1355665"/>
                </a:cubicBezTo>
                <a:cubicBezTo>
                  <a:pt x="15213" y="1355665"/>
                  <a:pt x="0" y="1340497"/>
                  <a:pt x="0" y="1322801"/>
                </a:cubicBezTo>
                <a:lnTo>
                  <a:pt x="0" y="1245696"/>
                </a:lnTo>
                <a:cubicBezTo>
                  <a:pt x="0" y="1227999"/>
                  <a:pt x="15213" y="1214095"/>
                  <a:pt x="32962" y="1214095"/>
                </a:cubicBezTo>
                <a:close/>
                <a:moveTo>
                  <a:pt x="32962" y="888615"/>
                </a:moveTo>
                <a:cubicBezTo>
                  <a:pt x="49442" y="888615"/>
                  <a:pt x="64655" y="902310"/>
                  <a:pt x="64655" y="919740"/>
                </a:cubicBezTo>
                <a:lnTo>
                  <a:pt x="64655" y="1081592"/>
                </a:lnTo>
                <a:cubicBezTo>
                  <a:pt x="64655" y="1099022"/>
                  <a:pt x="49442" y="1113962"/>
                  <a:pt x="32962" y="1113962"/>
                </a:cubicBezTo>
                <a:cubicBezTo>
                  <a:pt x="15213" y="1113962"/>
                  <a:pt x="0" y="1099022"/>
                  <a:pt x="0" y="1081592"/>
                </a:cubicBezTo>
                <a:lnTo>
                  <a:pt x="0" y="919740"/>
                </a:lnTo>
                <a:cubicBezTo>
                  <a:pt x="0" y="902310"/>
                  <a:pt x="15213" y="888615"/>
                  <a:pt x="32962" y="888615"/>
                </a:cubicBezTo>
                <a:close/>
                <a:moveTo>
                  <a:pt x="32962" y="561177"/>
                </a:moveTo>
                <a:cubicBezTo>
                  <a:pt x="49442" y="561177"/>
                  <a:pt x="64655" y="576117"/>
                  <a:pt x="64655" y="593547"/>
                </a:cubicBezTo>
                <a:lnTo>
                  <a:pt x="64655" y="756644"/>
                </a:lnTo>
                <a:cubicBezTo>
                  <a:pt x="64655" y="774074"/>
                  <a:pt x="49442" y="787769"/>
                  <a:pt x="32962" y="787769"/>
                </a:cubicBezTo>
                <a:cubicBezTo>
                  <a:pt x="15213" y="787769"/>
                  <a:pt x="0" y="774074"/>
                  <a:pt x="0" y="756644"/>
                </a:cubicBezTo>
                <a:lnTo>
                  <a:pt x="0" y="593547"/>
                </a:lnTo>
                <a:cubicBezTo>
                  <a:pt x="0" y="576117"/>
                  <a:pt x="15213" y="561177"/>
                  <a:pt x="32962" y="561177"/>
                </a:cubicBezTo>
                <a:close/>
                <a:moveTo>
                  <a:pt x="32962" y="236228"/>
                </a:moveTo>
                <a:cubicBezTo>
                  <a:pt x="49442" y="236228"/>
                  <a:pt x="64655" y="249923"/>
                  <a:pt x="64655" y="267354"/>
                </a:cubicBezTo>
                <a:lnTo>
                  <a:pt x="64655" y="430450"/>
                </a:lnTo>
                <a:cubicBezTo>
                  <a:pt x="64655" y="447880"/>
                  <a:pt x="49442" y="462821"/>
                  <a:pt x="32962" y="462821"/>
                </a:cubicBezTo>
                <a:cubicBezTo>
                  <a:pt x="15213" y="462821"/>
                  <a:pt x="0" y="447880"/>
                  <a:pt x="0" y="430450"/>
                </a:cubicBezTo>
                <a:lnTo>
                  <a:pt x="0" y="267354"/>
                </a:lnTo>
                <a:cubicBezTo>
                  <a:pt x="0" y="249923"/>
                  <a:pt x="15213" y="236228"/>
                  <a:pt x="32962" y="236228"/>
                </a:cubicBezTo>
                <a:close/>
                <a:moveTo>
                  <a:pt x="32962" y="0"/>
                </a:moveTo>
                <a:cubicBezTo>
                  <a:pt x="49442" y="0"/>
                  <a:pt x="64655" y="13489"/>
                  <a:pt x="64655" y="30657"/>
                </a:cubicBezTo>
                <a:lnTo>
                  <a:pt x="64655" y="105459"/>
                </a:lnTo>
                <a:cubicBezTo>
                  <a:pt x="64655" y="122627"/>
                  <a:pt x="49442" y="136116"/>
                  <a:pt x="32962" y="136116"/>
                </a:cubicBezTo>
                <a:cubicBezTo>
                  <a:pt x="15213" y="136116"/>
                  <a:pt x="0" y="122627"/>
                  <a:pt x="0" y="105459"/>
                </a:cubicBezTo>
                <a:lnTo>
                  <a:pt x="0" y="30657"/>
                </a:lnTo>
                <a:cubicBezTo>
                  <a:pt x="0" y="13489"/>
                  <a:pt x="15213" y="0"/>
                  <a:pt x="32962" y="0"/>
                </a:cubicBezTo>
                <a:close/>
              </a:path>
            </a:pathLst>
          </a:custGeom>
          <a:solidFill>
            <a:schemeClr val="accent1"/>
          </a:solidFill>
          <a:ln>
            <a:noFill/>
          </a:ln>
          <a:effectLst/>
        </p:spPr>
        <p:txBody>
          <a:bodyPr wrap="square" anchor="ctr">
            <a:noAutofit/>
          </a:bodyPr>
          <a:lstStyle/>
          <a:p>
            <a:endParaRPr lang="en-US" sz="3265" dirty="0"/>
          </a:p>
        </p:txBody>
      </p:sp>
      <p:sp>
        <p:nvSpPr>
          <p:cNvPr id="45" name="Freeform 29">
            <a:extLst>
              <a:ext uri="{FF2B5EF4-FFF2-40B4-BE49-F238E27FC236}">
                <a16:creationId xmlns:a16="http://schemas.microsoft.com/office/drawing/2014/main" id="{D2E0CADA-4A1A-BB48-BABB-C0E7CE0D9BBB}"/>
              </a:ext>
            </a:extLst>
          </p:cNvPr>
          <p:cNvSpPr>
            <a:spLocks noChangeArrowheads="1"/>
          </p:cNvSpPr>
          <p:nvPr/>
        </p:nvSpPr>
        <p:spPr bwMode="auto">
          <a:xfrm>
            <a:off x="5911545" y="3562233"/>
            <a:ext cx="45719" cy="1308204"/>
          </a:xfrm>
          <a:custGeom>
            <a:avLst/>
            <a:gdLst>
              <a:gd name="connsiteX0" fmla="*/ 32340 w 64679"/>
              <a:gd name="connsiteY0" fmla="*/ 1219583 h 1361164"/>
              <a:gd name="connsiteX1" fmla="*/ 64679 w 64679"/>
              <a:gd name="connsiteY1" fmla="*/ 1252159 h 1361164"/>
              <a:gd name="connsiteX2" fmla="*/ 64679 w 64679"/>
              <a:gd name="connsiteY2" fmla="*/ 1328588 h 1361164"/>
              <a:gd name="connsiteX3" fmla="*/ 32340 w 64679"/>
              <a:gd name="connsiteY3" fmla="*/ 1361164 h 1361164"/>
              <a:gd name="connsiteX4" fmla="*/ 0 w 64679"/>
              <a:gd name="connsiteY4" fmla="*/ 1328588 h 1361164"/>
              <a:gd name="connsiteX5" fmla="*/ 0 w 64679"/>
              <a:gd name="connsiteY5" fmla="*/ 1252159 h 1361164"/>
              <a:gd name="connsiteX6" fmla="*/ 32340 w 64679"/>
              <a:gd name="connsiteY6" fmla="*/ 1219583 h 1361164"/>
              <a:gd name="connsiteX7" fmla="*/ 32340 w 64679"/>
              <a:gd name="connsiteY7" fmla="*/ 894102 h 1361164"/>
              <a:gd name="connsiteX8" fmla="*/ 64679 w 64679"/>
              <a:gd name="connsiteY8" fmla="*/ 925227 h 1361164"/>
              <a:gd name="connsiteX9" fmla="*/ 64679 w 64679"/>
              <a:gd name="connsiteY9" fmla="*/ 1088324 h 1361164"/>
              <a:gd name="connsiteX10" fmla="*/ 32340 w 64679"/>
              <a:gd name="connsiteY10" fmla="*/ 1119449 h 1361164"/>
              <a:gd name="connsiteX11" fmla="*/ 0 w 64679"/>
              <a:gd name="connsiteY11" fmla="*/ 1088324 h 1361164"/>
              <a:gd name="connsiteX12" fmla="*/ 0 w 64679"/>
              <a:gd name="connsiteY12" fmla="*/ 925227 h 1361164"/>
              <a:gd name="connsiteX13" fmla="*/ 32340 w 64679"/>
              <a:gd name="connsiteY13" fmla="*/ 894102 h 1361164"/>
              <a:gd name="connsiteX14" fmla="*/ 32340 w 64679"/>
              <a:gd name="connsiteY14" fmla="*/ 566663 h 1361164"/>
              <a:gd name="connsiteX15" fmla="*/ 64679 w 64679"/>
              <a:gd name="connsiteY15" fmla="*/ 599034 h 1361164"/>
              <a:gd name="connsiteX16" fmla="*/ 64679 w 64679"/>
              <a:gd name="connsiteY16" fmla="*/ 762130 h 1361164"/>
              <a:gd name="connsiteX17" fmla="*/ 32340 w 64679"/>
              <a:gd name="connsiteY17" fmla="*/ 794501 h 1361164"/>
              <a:gd name="connsiteX18" fmla="*/ 0 w 64679"/>
              <a:gd name="connsiteY18" fmla="*/ 762130 h 1361164"/>
              <a:gd name="connsiteX19" fmla="*/ 0 w 64679"/>
              <a:gd name="connsiteY19" fmla="*/ 599034 h 1361164"/>
              <a:gd name="connsiteX20" fmla="*/ 32340 w 64679"/>
              <a:gd name="connsiteY20" fmla="*/ 566663 h 1361164"/>
              <a:gd name="connsiteX21" fmla="*/ 32340 w 64679"/>
              <a:gd name="connsiteY21" fmla="*/ 241715 h 1361164"/>
              <a:gd name="connsiteX22" fmla="*/ 64679 w 64679"/>
              <a:gd name="connsiteY22" fmla="*/ 272840 h 1361164"/>
              <a:gd name="connsiteX23" fmla="*/ 64679 w 64679"/>
              <a:gd name="connsiteY23" fmla="*/ 435937 h 1361164"/>
              <a:gd name="connsiteX24" fmla="*/ 32340 w 64679"/>
              <a:gd name="connsiteY24" fmla="*/ 467062 h 1361164"/>
              <a:gd name="connsiteX25" fmla="*/ 0 w 64679"/>
              <a:gd name="connsiteY25" fmla="*/ 435937 h 1361164"/>
              <a:gd name="connsiteX26" fmla="*/ 0 w 64679"/>
              <a:gd name="connsiteY26" fmla="*/ 272840 h 1361164"/>
              <a:gd name="connsiteX27" fmla="*/ 32340 w 64679"/>
              <a:gd name="connsiteY27" fmla="*/ 241715 h 1361164"/>
              <a:gd name="connsiteX28" fmla="*/ 32340 w 64679"/>
              <a:gd name="connsiteY28" fmla="*/ 0 h 1361164"/>
              <a:gd name="connsiteX29" fmla="*/ 64679 w 64679"/>
              <a:gd name="connsiteY29" fmla="*/ 32864 h 1361164"/>
              <a:gd name="connsiteX30" fmla="*/ 64679 w 64679"/>
              <a:gd name="connsiteY30" fmla="*/ 109970 h 1361164"/>
              <a:gd name="connsiteX31" fmla="*/ 32340 w 64679"/>
              <a:gd name="connsiteY31" fmla="*/ 141570 h 1361164"/>
              <a:gd name="connsiteX32" fmla="*/ 0 w 64679"/>
              <a:gd name="connsiteY32" fmla="*/ 109970 h 1361164"/>
              <a:gd name="connsiteX33" fmla="*/ 0 w 64679"/>
              <a:gd name="connsiteY33" fmla="*/ 32864 h 1361164"/>
              <a:gd name="connsiteX34" fmla="*/ 32340 w 64679"/>
              <a:gd name="connsiteY34" fmla="*/ 0 h 136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4679" h="1361164">
                <a:moveTo>
                  <a:pt x="32340" y="1219583"/>
                </a:moveTo>
                <a:cubicBezTo>
                  <a:pt x="49753" y="1219583"/>
                  <a:pt x="64679" y="1234618"/>
                  <a:pt x="64679" y="1252159"/>
                </a:cubicBezTo>
                <a:lnTo>
                  <a:pt x="64679" y="1328588"/>
                </a:lnTo>
                <a:cubicBezTo>
                  <a:pt x="64679" y="1347382"/>
                  <a:pt x="49753" y="1361164"/>
                  <a:pt x="32340" y="1361164"/>
                </a:cubicBezTo>
                <a:cubicBezTo>
                  <a:pt x="14926" y="1361164"/>
                  <a:pt x="0" y="1347382"/>
                  <a:pt x="0" y="1328588"/>
                </a:cubicBezTo>
                <a:lnTo>
                  <a:pt x="0" y="1252159"/>
                </a:lnTo>
                <a:cubicBezTo>
                  <a:pt x="0" y="1234618"/>
                  <a:pt x="14926" y="1219583"/>
                  <a:pt x="32340" y="1219583"/>
                </a:cubicBezTo>
                <a:close/>
                <a:moveTo>
                  <a:pt x="32340" y="894102"/>
                </a:moveTo>
                <a:cubicBezTo>
                  <a:pt x="49753" y="894102"/>
                  <a:pt x="64679" y="907797"/>
                  <a:pt x="64679" y="925227"/>
                </a:cubicBezTo>
                <a:lnTo>
                  <a:pt x="64679" y="1088324"/>
                </a:lnTo>
                <a:cubicBezTo>
                  <a:pt x="64679" y="1105754"/>
                  <a:pt x="49753" y="1119449"/>
                  <a:pt x="32340" y="1119449"/>
                </a:cubicBezTo>
                <a:cubicBezTo>
                  <a:pt x="14926" y="1119449"/>
                  <a:pt x="0" y="1105754"/>
                  <a:pt x="0" y="1088324"/>
                </a:cubicBezTo>
                <a:lnTo>
                  <a:pt x="0" y="925227"/>
                </a:lnTo>
                <a:cubicBezTo>
                  <a:pt x="0" y="907797"/>
                  <a:pt x="14926" y="894102"/>
                  <a:pt x="32340" y="894102"/>
                </a:cubicBezTo>
                <a:close/>
                <a:moveTo>
                  <a:pt x="32340" y="566663"/>
                </a:moveTo>
                <a:cubicBezTo>
                  <a:pt x="49753" y="566663"/>
                  <a:pt x="64679" y="581603"/>
                  <a:pt x="64679" y="599034"/>
                </a:cubicBezTo>
                <a:lnTo>
                  <a:pt x="64679" y="762130"/>
                </a:lnTo>
                <a:cubicBezTo>
                  <a:pt x="64679" y="779560"/>
                  <a:pt x="49753" y="794501"/>
                  <a:pt x="32340" y="794501"/>
                </a:cubicBezTo>
                <a:cubicBezTo>
                  <a:pt x="14926" y="794501"/>
                  <a:pt x="0" y="779560"/>
                  <a:pt x="0" y="762130"/>
                </a:cubicBezTo>
                <a:lnTo>
                  <a:pt x="0" y="599034"/>
                </a:lnTo>
                <a:cubicBezTo>
                  <a:pt x="0" y="581603"/>
                  <a:pt x="14926" y="566663"/>
                  <a:pt x="32340" y="566663"/>
                </a:cubicBezTo>
                <a:close/>
                <a:moveTo>
                  <a:pt x="32340" y="241715"/>
                </a:moveTo>
                <a:cubicBezTo>
                  <a:pt x="49753" y="241715"/>
                  <a:pt x="64679" y="255410"/>
                  <a:pt x="64679" y="272840"/>
                </a:cubicBezTo>
                <a:lnTo>
                  <a:pt x="64679" y="435937"/>
                </a:lnTo>
                <a:cubicBezTo>
                  <a:pt x="64679" y="453367"/>
                  <a:pt x="49753" y="467062"/>
                  <a:pt x="32340" y="467062"/>
                </a:cubicBezTo>
                <a:cubicBezTo>
                  <a:pt x="14926" y="467062"/>
                  <a:pt x="0" y="453367"/>
                  <a:pt x="0" y="435937"/>
                </a:cubicBezTo>
                <a:lnTo>
                  <a:pt x="0" y="272840"/>
                </a:lnTo>
                <a:cubicBezTo>
                  <a:pt x="0" y="255410"/>
                  <a:pt x="14926" y="241715"/>
                  <a:pt x="32340" y="241715"/>
                </a:cubicBezTo>
                <a:close/>
                <a:moveTo>
                  <a:pt x="32340" y="0"/>
                </a:moveTo>
                <a:cubicBezTo>
                  <a:pt x="49753" y="0"/>
                  <a:pt x="64679" y="15168"/>
                  <a:pt x="64679" y="32864"/>
                </a:cubicBezTo>
                <a:lnTo>
                  <a:pt x="64679" y="109970"/>
                </a:lnTo>
                <a:cubicBezTo>
                  <a:pt x="64679" y="127666"/>
                  <a:pt x="49753" y="141570"/>
                  <a:pt x="32340" y="141570"/>
                </a:cubicBezTo>
                <a:cubicBezTo>
                  <a:pt x="14926" y="141570"/>
                  <a:pt x="0" y="127666"/>
                  <a:pt x="0" y="109970"/>
                </a:cubicBezTo>
                <a:lnTo>
                  <a:pt x="0" y="32864"/>
                </a:lnTo>
                <a:cubicBezTo>
                  <a:pt x="0" y="15168"/>
                  <a:pt x="14926" y="0"/>
                  <a:pt x="32340" y="0"/>
                </a:cubicBezTo>
                <a:close/>
              </a:path>
            </a:pathLst>
          </a:custGeom>
          <a:solidFill>
            <a:schemeClr val="accent4"/>
          </a:solidFill>
          <a:ln>
            <a:noFill/>
          </a:ln>
          <a:effectLst/>
        </p:spPr>
        <p:txBody>
          <a:bodyPr wrap="square" anchor="ctr">
            <a:noAutofit/>
          </a:bodyPr>
          <a:lstStyle/>
          <a:p>
            <a:endParaRPr lang="en-US" sz="3265" dirty="0">
              <a:solidFill>
                <a:schemeClr val="accent4"/>
              </a:solidFill>
            </a:endParaRPr>
          </a:p>
        </p:txBody>
      </p:sp>
      <p:sp>
        <p:nvSpPr>
          <p:cNvPr id="51" name="TextBox 9">
            <a:extLst>
              <a:ext uri="{FF2B5EF4-FFF2-40B4-BE49-F238E27FC236}">
                <a16:creationId xmlns:a16="http://schemas.microsoft.com/office/drawing/2014/main" id="{D5D954D3-C2F4-F74B-AE14-1B9106F6F9DC}"/>
              </a:ext>
            </a:extLst>
          </p:cNvPr>
          <p:cNvSpPr txBox="1"/>
          <p:nvPr/>
        </p:nvSpPr>
        <p:spPr>
          <a:xfrm>
            <a:off x="104757" y="1506608"/>
            <a:ext cx="2986867" cy="665310"/>
          </a:xfrm>
          <a:prstGeom prst="rect">
            <a:avLst/>
          </a:prstGeom>
          <a:noFill/>
        </p:spPr>
        <p:txBody>
          <a:bodyPr wrap="square" rtlCol="0" anchor="t">
            <a:spAutoFit/>
          </a:bodyPr>
          <a:lstStyle>
            <a:defPPr>
              <a:defRPr lang="fr-FR"/>
            </a:defPPr>
            <a:lvl1pPr algn="ctr">
              <a:lnSpc>
                <a:spcPts val="1800"/>
              </a:lnSpc>
              <a:defRPr sz="1200" spc="-15">
                <a:latin typeface="DM Sans"/>
                <a:ea typeface="Source Sans Pro" panose="020B0503030403020204" pitchFamily="34" charset="0"/>
              </a:defRPr>
            </a:lvl1pPr>
          </a:lstStyle>
          <a:p>
            <a:pPr>
              <a:lnSpc>
                <a:spcPts val="1500"/>
              </a:lnSpc>
            </a:pPr>
            <a:r>
              <a:rPr lang="fr-FR" altLang="ja-JP" dirty="0">
                <a:solidFill>
                  <a:schemeClr val="accent1"/>
                </a:solidFill>
                <a:ea typeface="ＭＳ Ｐゴシック" panose="020B0600070205080204" pitchFamily="34" charset="-128"/>
              </a:rPr>
              <a:t>Maillage territorial :</a:t>
            </a:r>
          </a:p>
          <a:p>
            <a:pPr>
              <a:lnSpc>
                <a:spcPts val="1500"/>
              </a:lnSpc>
            </a:pPr>
            <a:r>
              <a:rPr lang="fr-FR" altLang="ja-JP" dirty="0">
                <a:solidFill>
                  <a:schemeClr val="accent1"/>
                </a:solidFill>
                <a:ea typeface="ＭＳ Ｐゴシック" panose="020B0600070205080204" pitchFamily="34" charset="-128"/>
              </a:rPr>
              <a:t>Une 50aine de sites</a:t>
            </a:r>
          </a:p>
          <a:p>
            <a:pPr>
              <a:lnSpc>
                <a:spcPts val="1500"/>
              </a:lnSpc>
            </a:pPr>
            <a:r>
              <a:rPr lang="fr-FR" altLang="ja-JP" dirty="0">
                <a:solidFill>
                  <a:schemeClr val="accent1"/>
                </a:solidFill>
                <a:ea typeface="ＭＳ Ｐゴシック" panose="020B0600070205080204" pitchFamily="34" charset="-128"/>
              </a:rPr>
              <a:t>Une 20aine de CL</a:t>
            </a:r>
          </a:p>
        </p:txBody>
      </p:sp>
      <p:sp>
        <p:nvSpPr>
          <p:cNvPr id="53" name="TextBox 12">
            <a:extLst>
              <a:ext uri="{FF2B5EF4-FFF2-40B4-BE49-F238E27FC236}">
                <a16:creationId xmlns:a16="http://schemas.microsoft.com/office/drawing/2014/main" id="{C9D7FE62-7267-C841-BB31-34B89D2AC80F}"/>
              </a:ext>
            </a:extLst>
          </p:cNvPr>
          <p:cNvSpPr txBox="1"/>
          <p:nvPr/>
        </p:nvSpPr>
        <p:spPr>
          <a:xfrm>
            <a:off x="634300" y="5073503"/>
            <a:ext cx="11007484" cy="857671"/>
          </a:xfrm>
          <a:prstGeom prst="rect">
            <a:avLst/>
          </a:prstGeom>
          <a:noFill/>
        </p:spPr>
        <p:txBody>
          <a:bodyPr wrap="square" rtlCol="0" anchor="t">
            <a:spAutoFit/>
          </a:bodyPr>
          <a:lstStyle>
            <a:defPPr>
              <a:defRPr lang="fr-FR"/>
            </a:defPPr>
            <a:lvl1pPr algn="ctr">
              <a:lnSpc>
                <a:spcPts val="1800"/>
              </a:lnSpc>
              <a:defRPr sz="1200" spc="-15">
                <a:latin typeface="DM Sans"/>
                <a:ea typeface="Source Sans Pro" panose="020B0503030403020204" pitchFamily="34" charset="0"/>
              </a:defRPr>
            </a:lvl1pPr>
          </a:lstStyle>
          <a:p>
            <a:pPr>
              <a:lnSpc>
                <a:spcPts val="1500"/>
              </a:lnSpc>
            </a:pPr>
            <a:r>
              <a:rPr lang="fr-FR" altLang="fr-FR" dirty="0">
                <a:solidFill>
                  <a:schemeClr val="accent4"/>
                </a:solidFill>
                <a:ea typeface="ＭＳ Ｐゴシック" panose="020B0600070205080204" pitchFamily="34" charset="-128"/>
              </a:rPr>
              <a:t>Fusion en 2012 (UHP, UN2, INPL, UPV-M) :</a:t>
            </a:r>
          </a:p>
          <a:p>
            <a:pPr>
              <a:lnSpc>
                <a:spcPts val="1500"/>
              </a:lnSpc>
            </a:pPr>
            <a:r>
              <a:rPr lang="fr-FR" altLang="ja-JP" dirty="0">
                <a:solidFill>
                  <a:schemeClr val="accent4"/>
                </a:solidFill>
                <a:ea typeface="ＭＳ Ｐゴシック" panose="020B0600070205080204" pitchFamily="34" charset="-128"/>
              </a:rPr>
              <a:t>Période 1 : structuration -&gt; consolidation =&gt; logique d’établissement</a:t>
            </a:r>
          </a:p>
          <a:p>
            <a:pPr>
              <a:lnSpc>
                <a:spcPts val="1500"/>
              </a:lnSpc>
            </a:pPr>
            <a:r>
              <a:rPr lang="fr-FR" altLang="ja-JP" dirty="0">
                <a:solidFill>
                  <a:schemeClr val="accent4"/>
                </a:solidFill>
                <a:ea typeface="ＭＳ Ｐゴシック" panose="020B0600070205080204" pitchFamily="34" charset="-128"/>
              </a:rPr>
              <a:t>Période 2 : capitalisation -&gt; visibilité / rayonnement =&gt; logique de site</a:t>
            </a:r>
          </a:p>
          <a:p>
            <a:pPr>
              <a:lnSpc>
                <a:spcPts val="1500"/>
              </a:lnSpc>
            </a:pPr>
            <a:r>
              <a:rPr lang="fr-FR" altLang="ja-JP" b="1" dirty="0">
                <a:solidFill>
                  <a:schemeClr val="accent4"/>
                </a:solidFill>
                <a:ea typeface="ＭＳ Ｐゴシック" panose="020B0600070205080204" pitchFamily="34" charset="-128"/>
              </a:rPr>
              <a:t>Période 3 = « territorialisation » -&gt; entraînement =&gt; logique « écosystémique »</a:t>
            </a:r>
          </a:p>
        </p:txBody>
      </p:sp>
      <p:sp>
        <p:nvSpPr>
          <p:cNvPr id="55" name="TextBox 14">
            <a:extLst>
              <a:ext uri="{FF2B5EF4-FFF2-40B4-BE49-F238E27FC236}">
                <a16:creationId xmlns:a16="http://schemas.microsoft.com/office/drawing/2014/main" id="{A29B5E1F-159E-D54D-85EF-2F2DAA5505F4}"/>
              </a:ext>
            </a:extLst>
          </p:cNvPr>
          <p:cNvSpPr txBox="1"/>
          <p:nvPr/>
        </p:nvSpPr>
        <p:spPr>
          <a:xfrm>
            <a:off x="8974116" y="1401128"/>
            <a:ext cx="3049441" cy="771109"/>
          </a:xfrm>
          <a:prstGeom prst="rect">
            <a:avLst/>
          </a:prstGeom>
          <a:noFill/>
        </p:spPr>
        <p:txBody>
          <a:bodyPr wrap="square" rtlCol="0" anchor="t">
            <a:spAutoFit/>
          </a:bodyPr>
          <a:lstStyle>
            <a:defPPr>
              <a:defRPr lang="fr-FR"/>
            </a:defPPr>
            <a:lvl1pPr algn="ctr">
              <a:lnSpc>
                <a:spcPts val="1800"/>
              </a:lnSpc>
              <a:defRPr sz="1200" spc="-15">
                <a:latin typeface="DM Sans"/>
                <a:ea typeface="Source Sans Pro" panose="020B0503030403020204" pitchFamily="34" charset="0"/>
              </a:defRPr>
            </a:lvl1pPr>
          </a:lstStyle>
          <a:p>
            <a:r>
              <a:rPr lang="fr-FR" dirty="0">
                <a:solidFill>
                  <a:srgbClr val="FF0000"/>
                </a:solidFill>
                <a:ea typeface="ＭＳ Ｐゴシック" panose="020B0600070205080204" pitchFamily="34" charset="-128"/>
              </a:rPr>
              <a:t>Humains, matériels et logistiques</a:t>
            </a:r>
          </a:p>
          <a:p>
            <a:r>
              <a:rPr lang="fr-FR" dirty="0">
                <a:solidFill>
                  <a:srgbClr val="FF0000"/>
                </a:solidFill>
                <a:ea typeface="ＭＳ Ｐゴシック" panose="020B0600070205080204" pitchFamily="34" charset="-128"/>
              </a:rPr>
              <a:t>Augmentation des charges </a:t>
            </a:r>
          </a:p>
          <a:p>
            <a:r>
              <a:rPr lang="fr-FR" dirty="0">
                <a:solidFill>
                  <a:srgbClr val="FF0000"/>
                </a:solidFill>
                <a:ea typeface="ＭＳ Ｐゴシック" panose="020B0600070205080204" pitchFamily="34" charset="-128"/>
              </a:rPr>
              <a:t>Coût moyen par étudiant « élevé »</a:t>
            </a:r>
          </a:p>
        </p:txBody>
      </p:sp>
      <p:sp>
        <p:nvSpPr>
          <p:cNvPr id="59" name="TextBox 18">
            <a:extLst>
              <a:ext uri="{FF2B5EF4-FFF2-40B4-BE49-F238E27FC236}">
                <a16:creationId xmlns:a16="http://schemas.microsoft.com/office/drawing/2014/main" id="{A2792774-58AA-9041-BB45-4D5F9A834C26}"/>
              </a:ext>
            </a:extLst>
          </p:cNvPr>
          <p:cNvSpPr txBox="1"/>
          <p:nvPr/>
        </p:nvSpPr>
        <p:spPr>
          <a:xfrm>
            <a:off x="2497056" y="2945657"/>
            <a:ext cx="2703069" cy="905184"/>
          </a:xfrm>
          <a:prstGeom prst="rect">
            <a:avLst/>
          </a:prstGeom>
          <a:noFill/>
        </p:spPr>
        <p:txBody>
          <a:bodyPr wrap="square" rtlCol="0" anchor="ctr">
            <a:spAutoFit/>
          </a:bodyPr>
          <a:lstStyle/>
          <a:p>
            <a:pPr algn="ctr">
              <a:lnSpc>
                <a:spcPts val="7200"/>
              </a:lnSpc>
            </a:pPr>
            <a:r>
              <a:rPr lang="en-US" sz="3600" b="1" spc="-145" dirty="0">
                <a:solidFill>
                  <a:schemeClr val="bg1"/>
                </a:solidFill>
                <a:latin typeface="Source Sans Pro" panose="020B0503030403020204" pitchFamily="34" charset="0"/>
                <a:ea typeface="Source Sans Pro" panose="020B0503030403020204" pitchFamily="34" charset="0"/>
              </a:rPr>
              <a:t>Implantation</a:t>
            </a:r>
          </a:p>
        </p:txBody>
      </p:sp>
      <p:sp>
        <p:nvSpPr>
          <p:cNvPr id="60" name="TextBox 19">
            <a:extLst>
              <a:ext uri="{FF2B5EF4-FFF2-40B4-BE49-F238E27FC236}">
                <a16:creationId xmlns:a16="http://schemas.microsoft.com/office/drawing/2014/main" id="{69C3B041-AEFA-1944-A0DB-4CA536AB4CFB}"/>
              </a:ext>
            </a:extLst>
          </p:cNvPr>
          <p:cNvSpPr txBox="1"/>
          <p:nvPr/>
        </p:nvSpPr>
        <p:spPr>
          <a:xfrm>
            <a:off x="4958719" y="2179954"/>
            <a:ext cx="1905651" cy="501227"/>
          </a:xfrm>
          <a:prstGeom prst="rect">
            <a:avLst/>
          </a:prstGeom>
          <a:noFill/>
        </p:spPr>
        <p:txBody>
          <a:bodyPr wrap="none" rtlCol="0" anchor="ctr">
            <a:spAutoFit/>
          </a:bodyPr>
          <a:lstStyle/>
          <a:p>
            <a:pPr algn="ctr">
              <a:lnSpc>
                <a:spcPts val="3000"/>
              </a:lnSpc>
            </a:pPr>
            <a:r>
              <a:rPr lang="en-US" sz="3600" b="1" spc="-145" dirty="0" err="1">
                <a:solidFill>
                  <a:schemeClr val="bg1"/>
                </a:solidFill>
                <a:latin typeface="Source Sans Pro" panose="020B0503030403020204" pitchFamily="34" charset="0"/>
                <a:ea typeface="Source Sans Pro" panose="020B0503030403020204" pitchFamily="34" charset="0"/>
              </a:rPr>
              <a:t>Stratégie</a:t>
            </a:r>
            <a:endParaRPr lang="en-US" sz="3600" b="1" spc="-145" dirty="0">
              <a:solidFill>
                <a:schemeClr val="bg1"/>
              </a:solidFill>
              <a:latin typeface="Source Sans Pro" panose="020B0503030403020204" pitchFamily="34" charset="0"/>
              <a:ea typeface="Source Sans Pro" panose="020B0503030403020204" pitchFamily="34" charset="0"/>
            </a:endParaRPr>
          </a:p>
        </p:txBody>
      </p:sp>
      <p:sp>
        <p:nvSpPr>
          <p:cNvPr id="61" name="TextBox 20">
            <a:extLst>
              <a:ext uri="{FF2B5EF4-FFF2-40B4-BE49-F238E27FC236}">
                <a16:creationId xmlns:a16="http://schemas.microsoft.com/office/drawing/2014/main" id="{82BE4122-CE23-2F45-9118-7F461E176E62}"/>
              </a:ext>
            </a:extLst>
          </p:cNvPr>
          <p:cNvSpPr txBox="1"/>
          <p:nvPr/>
        </p:nvSpPr>
        <p:spPr>
          <a:xfrm>
            <a:off x="7292647" y="2945657"/>
            <a:ext cx="1629612" cy="905184"/>
          </a:xfrm>
          <a:prstGeom prst="rect">
            <a:avLst/>
          </a:prstGeom>
          <a:noFill/>
        </p:spPr>
        <p:txBody>
          <a:bodyPr wrap="none" rtlCol="0" anchor="ctr">
            <a:spAutoFit/>
          </a:bodyPr>
          <a:lstStyle/>
          <a:p>
            <a:pPr algn="ctr">
              <a:lnSpc>
                <a:spcPts val="7200"/>
              </a:lnSpc>
            </a:pPr>
            <a:r>
              <a:rPr lang="en-US" sz="3600" b="1" spc="-145" dirty="0" err="1">
                <a:solidFill>
                  <a:schemeClr val="bg1"/>
                </a:solidFill>
                <a:latin typeface="Source Sans Pro" panose="020B0503030403020204" pitchFamily="34" charset="0"/>
                <a:ea typeface="Source Sans Pro" panose="020B0503030403020204" pitchFamily="34" charset="0"/>
              </a:rPr>
              <a:t>Moyens</a:t>
            </a:r>
            <a:endParaRPr lang="en-US" sz="3600" b="1" spc="-145" dirty="0">
              <a:solidFill>
                <a:schemeClr val="bg1"/>
              </a:solidFill>
              <a:latin typeface="Source Sans Pro" panose="020B0503030403020204" pitchFamily="34" charset="0"/>
              <a:ea typeface="Source Sans Pro" panose="020B0503030403020204" pitchFamily="34" charset="0"/>
            </a:endParaRPr>
          </a:p>
        </p:txBody>
      </p:sp>
      <p:sp>
        <p:nvSpPr>
          <p:cNvPr id="68" name="Freeform 28">
            <a:extLst>
              <a:ext uri="{FF2B5EF4-FFF2-40B4-BE49-F238E27FC236}">
                <a16:creationId xmlns:a16="http://schemas.microsoft.com/office/drawing/2014/main" id="{C7F0DCC6-BCB0-384A-ADFD-772DB971AD99}"/>
              </a:ext>
            </a:extLst>
          </p:cNvPr>
          <p:cNvSpPr>
            <a:spLocks noChangeArrowheads="1"/>
          </p:cNvSpPr>
          <p:nvPr/>
        </p:nvSpPr>
        <p:spPr bwMode="auto">
          <a:xfrm rot="3373707">
            <a:off x="8491945" y="1719483"/>
            <a:ext cx="43635" cy="876719"/>
          </a:xfrm>
          <a:custGeom>
            <a:avLst/>
            <a:gdLst>
              <a:gd name="connsiteX0" fmla="*/ 32962 w 64655"/>
              <a:gd name="connsiteY0" fmla="*/ 1214095 h 1355665"/>
              <a:gd name="connsiteX1" fmla="*/ 64655 w 64655"/>
              <a:gd name="connsiteY1" fmla="*/ 1245696 h 1355665"/>
              <a:gd name="connsiteX2" fmla="*/ 64655 w 64655"/>
              <a:gd name="connsiteY2" fmla="*/ 1322801 h 1355665"/>
              <a:gd name="connsiteX3" fmla="*/ 32962 w 64655"/>
              <a:gd name="connsiteY3" fmla="*/ 1355665 h 1355665"/>
              <a:gd name="connsiteX4" fmla="*/ 0 w 64655"/>
              <a:gd name="connsiteY4" fmla="*/ 1322801 h 1355665"/>
              <a:gd name="connsiteX5" fmla="*/ 0 w 64655"/>
              <a:gd name="connsiteY5" fmla="*/ 1245696 h 1355665"/>
              <a:gd name="connsiteX6" fmla="*/ 32962 w 64655"/>
              <a:gd name="connsiteY6" fmla="*/ 1214095 h 1355665"/>
              <a:gd name="connsiteX7" fmla="*/ 32962 w 64655"/>
              <a:gd name="connsiteY7" fmla="*/ 888615 h 1355665"/>
              <a:gd name="connsiteX8" fmla="*/ 64655 w 64655"/>
              <a:gd name="connsiteY8" fmla="*/ 919740 h 1355665"/>
              <a:gd name="connsiteX9" fmla="*/ 64655 w 64655"/>
              <a:gd name="connsiteY9" fmla="*/ 1081592 h 1355665"/>
              <a:gd name="connsiteX10" fmla="*/ 32962 w 64655"/>
              <a:gd name="connsiteY10" fmla="*/ 1113962 h 1355665"/>
              <a:gd name="connsiteX11" fmla="*/ 0 w 64655"/>
              <a:gd name="connsiteY11" fmla="*/ 1081592 h 1355665"/>
              <a:gd name="connsiteX12" fmla="*/ 0 w 64655"/>
              <a:gd name="connsiteY12" fmla="*/ 919740 h 1355665"/>
              <a:gd name="connsiteX13" fmla="*/ 32962 w 64655"/>
              <a:gd name="connsiteY13" fmla="*/ 888615 h 1355665"/>
              <a:gd name="connsiteX14" fmla="*/ 32962 w 64655"/>
              <a:gd name="connsiteY14" fmla="*/ 561177 h 1355665"/>
              <a:gd name="connsiteX15" fmla="*/ 64655 w 64655"/>
              <a:gd name="connsiteY15" fmla="*/ 593547 h 1355665"/>
              <a:gd name="connsiteX16" fmla="*/ 64655 w 64655"/>
              <a:gd name="connsiteY16" fmla="*/ 756644 h 1355665"/>
              <a:gd name="connsiteX17" fmla="*/ 32962 w 64655"/>
              <a:gd name="connsiteY17" fmla="*/ 787769 h 1355665"/>
              <a:gd name="connsiteX18" fmla="*/ 0 w 64655"/>
              <a:gd name="connsiteY18" fmla="*/ 756644 h 1355665"/>
              <a:gd name="connsiteX19" fmla="*/ 0 w 64655"/>
              <a:gd name="connsiteY19" fmla="*/ 593547 h 1355665"/>
              <a:gd name="connsiteX20" fmla="*/ 32962 w 64655"/>
              <a:gd name="connsiteY20" fmla="*/ 561177 h 1355665"/>
              <a:gd name="connsiteX21" fmla="*/ 32962 w 64655"/>
              <a:gd name="connsiteY21" fmla="*/ 236228 h 1355665"/>
              <a:gd name="connsiteX22" fmla="*/ 64655 w 64655"/>
              <a:gd name="connsiteY22" fmla="*/ 267354 h 1355665"/>
              <a:gd name="connsiteX23" fmla="*/ 64655 w 64655"/>
              <a:gd name="connsiteY23" fmla="*/ 430450 h 1355665"/>
              <a:gd name="connsiteX24" fmla="*/ 32962 w 64655"/>
              <a:gd name="connsiteY24" fmla="*/ 462821 h 1355665"/>
              <a:gd name="connsiteX25" fmla="*/ 0 w 64655"/>
              <a:gd name="connsiteY25" fmla="*/ 430450 h 1355665"/>
              <a:gd name="connsiteX26" fmla="*/ 0 w 64655"/>
              <a:gd name="connsiteY26" fmla="*/ 267354 h 1355665"/>
              <a:gd name="connsiteX27" fmla="*/ 32962 w 64655"/>
              <a:gd name="connsiteY27" fmla="*/ 236228 h 1355665"/>
              <a:gd name="connsiteX28" fmla="*/ 32962 w 64655"/>
              <a:gd name="connsiteY28" fmla="*/ 0 h 1355665"/>
              <a:gd name="connsiteX29" fmla="*/ 64655 w 64655"/>
              <a:gd name="connsiteY29" fmla="*/ 30657 h 1355665"/>
              <a:gd name="connsiteX30" fmla="*/ 64655 w 64655"/>
              <a:gd name="connsiteY30" fmla="*/ 105459 h 1355665"/>
              <a:gd name="connsiteX31" fmla="*/ 32962 w 64655"/>
              <a:gd name="connsiteY31" fmla="*/ 136116 h 1355665"/>
              <a:gd name="connsiteX32" fmla="*/ 0 w 64655"/>
              <a:gd name="connsiteY32" fmla="*/ 105459 h 1355665"/>
              <a:gd name="connsiteX33" fmla="*/ 0 w 64655"/>
              <a:gd name="connsiteY33" fmla="*/ 30657 h 1355665"/>
              <a:gd name="connsiteX34" fmla="*/ 32962 w 64655"/>
              <a:gd name="connsiteY34" fmla="*/ 0 h 135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4655" h="1355665">
                <a:moveTo>
                  <a:pt x="32962" y="1214095"/>
                </a:moveTo>
                <a:cubicBezTo>
                  <a:pt x="49442" y="1214095"/>
                  <a:pt x="64655" y="1227999"/>
                  <a:pt x="64655" y="1245696"/>
                </a:cubicBezTo>
                <a:lnTo>
                  <a:pt x="64655" y="1322801"/>
                </a:lnTo>
                <a:cubicBezTo>
                  <a:pt x="64655" y="1340497"/>
                  <a:pt x="49442" y="1355665"/>
                  <a:pt x="32962" y="1355665"/>
                </a:cubicBezTo>
                <a:cubicBezTo>
                  <a:pt x="15213" y="1355665"/>
                  <a:pt x="0" y="1340497"/>
                  <a:pt x="0" y="1322801"/>
                </a:cubicBezTo>
                <a:lnTo>
                  <a:pt x="0" y="1245696"/>
                </a:lnTo>
                <a:cubicBezTo>
                  <a:pt x="0" y="1227999"/>
                  <a:pt x="15213" y="1214095"/>
                  <a:pt x="32962" y="1214095"/>
                </a:cubicBezTo>
                <a:close/>
                <a:moveTo>
                  <a:pt x="32962" y="888615"/>
                </a:moveTo>
                <a:cubicBezTo>
                  <a:pt x="49442" y="888615"/>
                  <a:pt x="64655" y="902310"/>
                  <a:pt x="64655" y="919740"/>
                </a:cubicBezTo>
                <a:lnTo>
                  <a:pt x="64655" y="1081592"/>
                </a:lnTo>
                <a:cubicBezTo>
                  <a:pt x="64655" y="1099022"/>
                  <a:pt x="49442" y="1113962"/>
                  <a:pt x="32962" y="1113962"/>
                </a:cubicBezTo>
                <a:cubicBezTo>
                  <a:pt x="15213" y="1113962"/>
                  <a:pt x="0" y="1099022"/>
                  <a:pt x="0" y="1081592"/>
                </a:cubicBezTo>
                <a:lnTo>
                  <a:pt x="0" y="919740"/>
                </a:lnTo>
                <a:cubicBezTo>
                  <a:pt x="0" y="902310"/>
                  <a:pt x="15213" y="888615"/>
                  <a:pt x="32962" y="888615"/>
                </a:cubicBezTo>
                <a:close/>
                <a:moveTo>
                  <a:pt x="32962" y="561177"/>
                </a:moveTo>
                <a:cubicBezTo>
                  <a:pt x="49442" y="561177"/>
                  <a:pt x="64655" y="576117"/>
                  <a:pt x="64655" y="593547"/>
                </a:cubicBezTo>
                <a:lnTo>
                  <a:pt x="64655" y="756644"/>
                </a:lnTo>
                <a:cubicBezTo>
                  <a:pt x="64655" y="774074"/>
                  <a:pt x="49442" y="787769"/>
                  <a:pt x="32962" y="787769"/>
                </a:cubicBezTo>
                <a:cubicBezTo>
                  <a:pt x="15213" y="787769"/>
                  <a:pt x="0" y="774074"/>
                  <a:pt x="0" y="756644"/>
                </a:cubicBezTo>
                <a:lnTo>
                  <a:pt x="0" y="593547"/>
                </a:lnTo>
                <a:cubicBezTo>
                  <a:pt x="0" y="576117"/>
                  <a:pt x="15213" y="561177"/>
                  <a:pt x="32962" y="561177"/>
                </a:cubicBezTo>
                <a:close/>
                <a:moveTo>
                  <a:pt x="32962" y="236228"/>
                </a:moveTo>
                <a:cubicBezTo>
                  <a:pt x="49442" y="236228"/>
                  <a:pt x="64655" y="249923"/>
                  <a:pt x="64655" y="267354"/>
                </a:cubicBezTo>
                <a:lnTo>
                  <a:pt x="64655" y="430450"/>
                </a:lnTo>
                <a:cubicBezTo>
                  <a:pt x="64655" y="447880"/>
                  <a:pt x="49442" y="462821"/>
                  <a:pt x="32962" y="462821"/>
                </a:cubicBezTo>
                <a:cubicBezTo>
                  <a:pt x="15213" y="462821"/>
                  <a:pt x="0" y="447880"/>
                  <a:pt x="0" y="430450"/>
                </a:cubicBezTo>
                <a:lnTo>
                  <a:pt x="0" y="267354"/>
                </a:lnTo>
                <a:cubicBezTo>
                  <a:pt x="0" y="249923"/>
                  <a:pt x="15213" y="236228"/>
                  <a:pt x="32962" y="236228"/>
                </a:cubicBezTo>
                <a:close/>
                <a:moveTo>
                  <a:pt x="32962" y="0"/>
                </a:moveTo>
                <a:cubicBezTo>
                  <a:pt x="49442" y="0"/>
                  <a:pt x="64655" y="13489"/>
                  <a:pt x="64655" y="30657"/>
                </a:cubicBezTo>
                <a:lnTo>
                  <a:pt x="64655" y="105459"/>
                </a:lnTo>
                <a:cubicBezTo>
                  <a:pt x="64655" y="122627"/>
                  <a:pt x="49442" y="136116"/>
                  <a:pt x="32962" y="136116"/>
                </a:cubicBezTo>
                <a:cubicBezTo>
                  <a:pt x="15213" y="136116"/>
                  <a:pt x="0" y="122627"/>
                  <a:pt x="0" y="105459"/>
                </a:cubicBezTo>
                <a:lnTo>
                  <a:pt x="0" y="30657"/>
                </a:lnTo>
                <a:cubicBezTo>
                  <a:pt x="0" y="13489"/>
                  <a:pt x="15213" y="0"/>
                  <a:pt x="32962" y="0"/>
                </a:cubicBezTo>
                <a:close/>
              </a:path>
            </a:pathLst>
          </a:custGeom>
          <a:solidFill>
            <a:srgbClr val="FF0000"/>
          </a:solidFill>
          <a:ln>
            <a:noFill/>
          </a:ln>
          <a:effectLst/>
        </p:spPr>
        <p:txBody>
          <a:bodyPr wrap="square" anchor="ctr">
            <a:noAutofit/>
          </a:bodyPr>
          <a:lstStyle/>
          <a:p>
            <a:endParaRPr lang="en-US" sz="3265"/>
          </a:p>
        </p:txBody>
      </p:sp>
      <p:pic>
        <p:nvPicPr>
          <p:cNvPr id="17" name="Image 16">
            <a:extLst>
              <a:ext uri="{FF2B5EF4-FFF2-40B4-BE49-F238E27FC236}">
                <a16:creationId xmlns:a16="http://schemas.microsoft.com/office/drawing/2014/main" id="{6B2D143F-CC42-430D-9A2B-2AD74BAC9FE1}"/>
              </a:ext>
            </a:extLst>
          </p:cNvPr>
          <p:cNvPicPr>
            <a:picLocks noChangeAspect="1"/>
          </p:cNvPicPr>
          <p:nvPr/>
        </p:nvPicPr>
        <p:blipFill>
          <a:blip r:embed="rId2"/>
          <a:stretch/>
        </p:blipFill>
        <p:spPr bwMode="auto">
          <a:xfrm>
            <a:off x="0" y="0"/>
            <a:ext cx="2374084" cy="955253"/>
          </a:xfrm>
          <a:prstGeom prst="rect">
            <a:avLst/>
          </a:prstGeom>
        </p:spPr>
      </p:pic>
    </p:spTree>
    <p:extLst>
      <p:ext uri="{BB962C8B-B14F-4D97-AF65-F5344CB8AC3E}">
        <p14:creationId xmlns:p14="http://schemas.microsoft.com/office/powerpoint/2010/main" val="11965614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746761729" name="Titre 1"/>
          <p:cNvSpPr>
            <a:spLocks noGrp="1"/>
          </p:cNvSpPr>
          <p:nvPr>
            <p:ph type="title"/>
          </p:nvPr>
        </p:nvSpPr>
        <p:spPr bwMode="auto">
          <a:xfrm>
            <a:off x="2453268" y="124868"/>
            <a:ext cx="7984273" cy="1325560"/>
          </a:xfrm>
        </p:spPr>
        <p:txBody>
          <a:bodyPr>
            <a:normAutofit/>
          </a:bodyPr>
          <a:lstStyle/>
          <a:p>
            <a:pPr algn="ctr">
              <a:defRPr/>
            </a:pPr>
            <a:r>
              <a:rPr lang="fr-FR" sz="4000" b="1" dirty="0" err="1">
                <a:solidFill>
                  <a:schemeClr val="accent2"/>
                </a:solidFill>
                <a:latin typeface="Tw Cen MT" panose="020B0602020104020603" pitchFamily="34" charset="77"/>
              </a:rPr>
              <a:t>Strater</a:t>
            </a:r>
            <a:r>
              <a:rPr lang="fr-FR" sz="4000" b="1" dirty="0">
                <a:solidFill>
                  <a:schemeClr val="accent2"/>
                </a:solidFill>
                <a:latin typeface="Tw Cen MT" panose="020B0602020104020603" pitchFamily="34" charset="77"/>
              </a:rPr>
              <a:t> : </a:t>
            </a:r>
            <a:r>
              <a:rPr lang="fr-FR" sz="4000" dirty="0">
                <a:solidFill>
                  <a:schemeClr val="accent1"/>
                </a:solidFill>
                <a:latin typeface="Tw Cen MT" panose="020B0602020104020603" pitchFamily="34" charset="77"/>
              </a:rPr>
              <a:t>Ambition </a:t>
            </a:r>
            <a:r>
              <a:rPr lang="fr-FR" sz="4000" i="1" dirty="0">
                <a:solidFill>
                  <a:schemeClr val="accent1"/>
                </a:solidFill>
                <a:latin typeface="Tw Cen MT" panose="020B0602020104020603" pitchFamily="34" charset="77"/>
              </a:rPr>
              <a:t>&amp;</a:t>
            </a:r>
            <a:r>
              <a:rPr lang="fr-FR" sz="4000" dirty="0">
                <a:solidFill>
                  <a:schemeClr val="accent1"/>
                </a:solidFill>
                <a:latin typeface="Tw Cen MT" panose="020B0602020104020603" pitchFamily="34" charset="77"/>
              </a:rPr>
              <a:t> objectifs</a:t>
            </a:r>
            <a:endParaRPr sz="4000" dirty="0">
              <a:solidFill>
                <a:schemeClr val="accent1"/>
              </a:solidFill>
              <a:latin typeface="Tw Cen MT" panose="020B0602020104020603" pitchFamily="34" charset="77"/>
            </a:endParaRPr>
          </a:p>
        </p:txBody>
      </p:sp>
      <p:sp>
        <p:nvSpPr>
          <p:cNvPr id="1155340017" name="Espace réservé du numéro de diapositive 3"/>
          <p:cNvSpPr>
            <a:spLocks noGrp="1"/>
          </p:cNvSpPr>
          <p:nvPr>
            <p:ph type="sldNum" sz="quarter" idx="12"/>
          </p:nvPr>
        </p:nvSpPr>
        <p:spPr bwMode="auto"/>
        <p:txBody>
          <a:bodyPr/>
          <a:lstStyle/>
          <a:p>
            <a:pPr>
              <a:defRPr/>
            </a:pPr>
            <a:fld id="{88435D6A-004C-F6F0-32CC-BBDEC09298C0}" type="slidenum">
              <a:rPr lang="fr-FR"/>
              <a:t>25</a:t>
            </a:fld>
            <a:endParaRPr lang="fr-FR"/>
          </a:p>
        </p:txBody>
      </p:sp>
      <p:sp>
        <p:nvSpPr>
          <p:cNvPr id="3" name="Espace réservé du contenu 2">
            <a:extLst>
              <a:ext uri="{FF2B5EF4-FFF2-40B4-BE49-F238E27FC236}">
                <a16:creationId xmlns:a16="http://schemas.microsoft.com/office/drawing/2014/main" id="{4B16932D-EB78-3A04-7DB9-CB1C11A891E3}"/>
              </a:ext>
            </a:extLst>
          </p:cNvPr>
          <p:cNvSpPr>
            <a:spLocks noGrp="1"/>
          </p:cNvSpPr>
          <p:nvPr>
            <p:ph idx="1"/>
          </p:nvPr>
        </p:nvSpPr>
        <p:spPr>
          <a:xfrm>
            <a:off x="335360" y="1450428"/>
            <a:ext cx="11449272" cy="4450751"/>
          </a:xfrm>
        </p:spPr>
        <p:txBody>
          <a:bodyPr>
            <a:normAutofit fontScale="92500" lnSpcReduction="10000"/>
          </a:bodyPr>
          <a:lstStyle/>
          <a:p>
            <a:pPr algn="just">
              <a:spcAft>
                <a:spcPts val="600"/>
              </a:spcAft>
              <a:buFont typeface="Arial" panose="020B0604020202020204" pitchFamily="34" charset="0"/>
              <a:buChar char="•"/>
            </a:pPr>
            <a:r>
              <a:rPr lang="fr-FR" sz="4300" b="1" dirty="0">
                <a:solidFill>
                  <a:srgbClr val="0070C0"/>
                </a:solidFill>
                <a:latin typeface="Calibri" panose="020F0502020204030204" pitchFamily="34" charset="0"/>
                <a:ea typeface="Calibri" panose="020F0502020204030204" pitchFamily="34" charset="0"/>
                <a:cs typeface="Calibri" panose="020F0502020204030204" pitchFamily="34" charset="0"/>
              </a:rPr>
              <a:t> F</a:t>
            </a:r>
            <a:r>
              <a:rPr lang="fr-FR" sz="4300"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aire de l’ancrage territorial de l’UL une force  reconnue :</a:t>
            </a:r>
            <a:endParaRPr lang="fr-FR" sz="43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lvl="1" algn="just">
              <a:lnSpc>
                <a:spcPct val="107000"/>
              </a:lnSpc>
              <a:spcAft>
                <a:spcPts val="600"/>
              </a:spcAft>
              <a:buFont typeface="Courier New" panose="02070309020205020404" pitchFamily="49" charset="0"/>
              <a:buChar char="o"/>
            </a:pPr>
            <a:r>
              <a:rPr lang="fr-FR" dirty="0">
                <a:solidFill>
                  <a:schemeClr val="tx1">
                    <a:lumMod val="50000"/>
                    <a:lumOff val="50000"/>
                  </a:schemeClr>
                </a:solidFill>
                <a:effectLst/>
                <a:latin typeface="Calibri" panose="020F0502020204030204" pitchFamily="34" charset="0"/>
                <a:ea typeface="Times New Roman" panose="02020603050405020304" pitchFamily="18" charset="0"/>
                <a:cs typeface="Calibri" panose="020F0502020204030204" pitchFamily="34" charset="0"/>
              </a:rPr>
              <a:t>Offrir un </a:t>
            </a:r>
            <a:r>
              <a:rPr lang="fr-FR" b="1" dirty="0">
                <a:solidFill>
                  <a:schemeClr val="tx1">
                    <a:lumMod val="50000"/>
                    <a:lumOff val="50000"/>
                  </a:schemeClr>
                </a:solidFill>
                <a:effectLst/>
                <a:latin typeface="Calibri" panose="020F0502020204030204" pitchFamily="34" charset="0"/>
                <a:ea typeface="Times New Roman" panose="02020603050405020304" pitchFamily="18" charset="0"/>
                <a:cs typeface="Calibri" panose="020F0502020204030204" pitchFamily="34" charset="0"/>
              </a:rPr>
              <a:t>cadre de déploiement de </a:t>
            </a:r>
            <a:r>
              <a:rPr lang="fr-FR" b="1" dirty="0">
                <a:solidFill>
                  <a:schemeClr val="accent2"/>
                </a:solidFill>
                <a:effectLst/>
                <a:latin typeface="Calibri" panose="020F0502020204030204" pitchFamily="34" charset="0"/>
                <a:ea typeface="Times New Roman" panose="02020603050405020304" pitchFamily="18" charset="0"/>
                <a:cs typeface="Calibri" panose="020F0502020204030204" pitchFamily="34" charset="0"/>
              </a:rPr>
              <a:t>l’activité universitaire</a:t>
            </a:r>
            <a:r>
              <a:rPr lang="fr-FR" b="1" dirty="0">
                <a:solidFill>
                  <a:schemeClr val="tx1">
                    <a:lumMod val="50000"/>
                    <a:lumOff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fr-FR" dirty="0">
                <a:solidFill>
                  <a:schemeClr val="tx1">
                    <a:lumMod val="50000"/>
                    <a:lumOff val="50000"/>
                  </a:schemeClr>
                </a:solidFill>
                <a:effectLst/>
                <a:latin typeface="Calibri" panose="020F0502020204030204" pitchFamily="34" charset="0"/>
                <a:ea typeface="Times New Roman" panose="02020603050405020304" pitchFamily="18" charset="0"/>
                <a:cs typeface="Calibri" panose="020F0502020204030204" pitchFamily="34" charset="0"/>
              </a:rPr>
              <a:t>(orientation, </a:t>
            </a:r>
            <a:r>
              <a:rPr lang="fr-FR" dirty="0">
                <a:solidFill>
                  <a:schemeClr val="accent2"/>
                </a:solidFill>
                <a:effectLst/>
                <a:latin typeface="Calibri" panose="020F0502020204030204" pitchFamily="34" charset="0"/>
                <a:ea typeface="Times New Roman" panose="02020603050405020304" pitchFamily="18" charset="0"/>
                <a:cs typeface="Calibri" panose="020F0502020204030204" pitchFamily="34" charset="0"/>
              </a:rPr>
              <a:t>formation</a:t>
            </a:r>
            <a:r>
              <a:rPr lang="fr-FR" dirty="0">
                <a:solidFill>
                  <a:schemeClr val="tx1">
                    <a:lumMod val="50000"/>
                    <a:lumOff val="50000"/>
                  </a:schemeClr>
                </a:solidFill>
                <a:effectLst/>
                <a:latin typeface="Calibri" panose="020F0502020204030204" pitchFamily="34" charset="0"/>
                <a:ea typeface="Times New Roman" panose="02020603050405020304" pitchFamily="18" charset="0"/>
                <a:cs typeface="Calibri" panose="020F0502020204030204" pitchFamily="34" charset="0"/>
              </a:rPr>
              <a:t>, recherche, innovation, lien sciences et société, VE) sur les territoires </a:t>
            </a:r>
            <a:r>
              <a:rPr lang="fr-FR" sz="2600" dirty="0">
                <a:solidFill>
                  <a:schemeClr val="tx1">
                    <a:lumMod val="50000"/>
                    <a:lumOff val="50000"/>
                  </a:schemeClr>
                </a:solidFill>
                <a:effectLst/>
                <a:latin typeface="Calibri" panose="020F0502020204030204" pitchFamily="34" charset="0"/>
                <a:ea typeface="Times New Roman" panose="02020603050405020304" pitchFamily="18" charset="0"/>
                <a:cs typeface="Calibri" panose="020F0502020204030204" pitchFamily="34" charset="0"/>
              </a:rPr>
              <a:t>au travers de </a:t>
            </a:r>
            <a:r>
              <a:rPr lang="fr-FR" sz="2600" b="1" dirty="0">
                <a:solidFill>
                  <a:schemeClr val="tx1">
                    <a:lumMod val="50000"/>
                    <a:lumOff val="50000"/>
                  </a:schemeClr>
                </a:solidFill>
                <a:effectLst/>
                <a:latin typeface="Calibri" panose="020F0502020204030204" pitchFamily="34" charset="0"/>
                <a:ea typeface="Times New Roman" panose="02020603050405020304" pitchFamily="18" charset="0"/>
                <a:cs typeface="Calibri" panose="020F0502020204030204" pitchFamily="34" charset="0"/>
              </a:rPr>
              <a:t>schémas ESRI locaux</a:t>
            </a:r>
            <a:r>
              <a:rPr lang="fr-FR" sz="2600" dirty="0">
                <a:solidFill>
                  <a:schemeClr val="tx1">
                    <a:lumMod val="50000"/>
                    <a:lumOff val="50000"/>
                  </a:schemeClr>
                </a:solidFill>
                <a:effectLst/>
                <a:latin typeface="Calibri" panose="020F0502020204030204" pitchFamily="34" charset="0"/>
                <a:ea typeface="Times New Roman" panose="02020603050405020304" pitchFamily="18" charset="0"/>
                <a:cs typeface="Calibri" panose="020F0502020204030204" pitchFamily="34" charset="0"/>
              </a:rPr>
              <a:t> articulés aux schémas existants (SRESRI, SMESRI, SDESRI) ;</a:t>
            </a:r>
          </a:p>
          <a:p>
            <a:pPr lvl="1" algn="just">
              <a:lnSpc>
                <a:spcPct val="107000"/>
              </a:lnSpc>
              <a:spcAft>
                <a:spcPts val="600"/>
              </a:spcAft>
              <a:buFont typeface="Courier New" panose="02070309020205020404" pitchFamily="49" charset="0"/>
              <a:buChar char="o"/>
            </a:pPr>
            <a:r>
              <a:rPr lang="fr-FR" dirty="0">
                <a:solidFill>
                  <a:schemeClr val="tx1">
                    <a:lumMod val="50000"/>
                    <a:lumOff val="50000"/>
                  </a:schemeClr>
                </a:solidFill>
                <a:effectLst/>
                <a:latin typeface="Calibri" panose="020F0502020204030204" pitchFamily="34" charset="0"/>
                <a:ea typeface="Times New Roman" panose="02020603050405020304" pitchFamily="18" charset="0"/>
                <a:cs typeface="Calibri" panose="020F0502020204030204" pitchFamily="34" charset="0"/>
              </a:rPr>
              <a:t>Donner à voir </a:t>
            </a:r>
            <a:r>
              <a:rPr lang="fr-FR" b="1" dirty="0">
                <a:solidFill>
                  <a:schemeClr val="tx1">
                    <a:lumMod val="50000"/>
                    <a:lumOff val="50000"/>
                  </a:schemeClr>
                </a:solidFill>
                <a:effectLst/>
                <a:latin typeface="Calibri" panose="020F0502020204030204" pitchFamily="34" charset="0"/>
                <a:ea typeface="Times New Roman" panose="02020603050405020304" pitchFamily="18" charset="0"/>
                <a:cs typeface="Calibri" panose="020F0502020204030204" pitchFamily="34" charset="0"/>
              </a:rPr>
              <a:t>une autre facette de l’excellence</a:t>
            </a:r>
            <a:r>
              <a:rPr lang="fr-FR" dirty="0">
                <a:solidFill>
                  <a:schemeClr val="tx1">
                    <a:lumMod val="50000"/>
                    <a:lumOff val="50000"/>
                  </a:schemeClr>
                </a:solidFill>
                <a:effectLst/>
                <a:latin typeface="Calibri" panose="020F0502020204030204" pitchFamily="34" charset="0"/>
                <a:ea typeface="Times New Roman" panose="02020603050405020304" pitchFamily="18" charset="0"/>
                <a:cs typeface="Calibri" panose="020F0502020204030204" pitchFamily="34" charset="0"/>
              </a:rPr>
              <a:t>, sociale et sociétale, </a:t>
            </a:r>
            <a:r>
              <a:rPr lang="fr-FR" b="1" dirty="0">
                <a:solidFill>
                  <a:schemeClr val="tx1">
                    <a:lumMod val="50000"/>
                    <a:lumOff val="50000"/>
                  </a:schemeClr>
                </a:solidFill>
                <a:effectLst/>
                <a:latin typeface="Calibri" panose="020F0502020204030204" pitchFamily="34" charset="0"/>
                <a:ea typeface="Times New Roman" panose="02020603050405020304" pitchFamily="18" charset="0"/>
                <a:cs typeface="Calibri" panose="020F0502020204030204" pitchFamily="34" charset="0"/>
              </a:rPr>
              <a:t>à partir des atouts et des potentialités </a:t>
            </a:r>
            <a:r>
              <a:rPr lang="fr-FR" dirty="0">
                <a:solidFill>
                  <a:schemeClr val="tx1">
                    <a:lumMod val="50000"/>
                    <a:lumOff val="50000"/>
                  </a:schemeClr>
                </a:solidFill>
                <a:effectLst/>
                <a:latin typeface="Calibri" panose="020F0502020204030204" pitchFamily="34" charset="0"/>
                <a:ea typeface="Times New Roman" panose="02020603050405020304" pitchFamily="18" charset="0"/>
                <a:cs typeface="Calibri" panose="020F0502020204030204" pitchFamily="34" charset="0"/>
              </a:rPr>
              <a:t>des territoires et de leurs habitants ;</a:t>
            </a:r>
            <a:endParaRPr lang="fr-FR" dirty="0">
              <a:solidFill>
                <a:schemeClr val="tx1">
                  <a:lumMod val="50000"/>
                  <a:lumOff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p>
            <a:pPr lvl="1" algn="just">
              <a:lnSpc>
                <a:spcPct val="107000"/>
              </a:lnSpc>
              <a:spcAft>
                <a:spcPts val="600"/>
              </a:spcAft>
              <a:buFont typeface="Courier New" panose="02070309020205020404" pitchFamily="49" charset="0"/>
              <a:buChar char="o"/>
            </a:pPr>
            <a:r>
              <a:rPr lang="fr-FR" b="1" dirty="0">
                <a:solidFill>
                  <a:schemeClr val="tx1">
                    <a:lumMod val="50000"/>
                    <a:lumOff val="50000"/>
                  </a:schemeClr>
                </a:solidFill>
                <a:effectLst/>
                <a:latin typeface="Calibri" panose="020F0502020204030204" pitchFamily="34" charset="0"/>
                <a:ea typeface="Times New Roman" panose="02020603050405020304" pitchFamily="18" charset="0"/>
                <a:cs typeface="Calibri" panose="020F0502020204030204" pitchFamily="34" charset="0"/>
              </a:rPr>
              <a:t>Répondre aux enjeux partagés en termes </a:t>
            </a:r>
            <a:r>
              <a:rPr lang="fr-FR" b="1" dirty="0">
                <a:solidFill>
                  <a:schemeClr val="accent2"/>
                </a:solidFill>
                <a:effectLst/>
                <a:latin typeface="Calibri" panose="020F0502020204030204" pitchFamily="34" charset="0"/>
                <a:ea typeface="Times New Roman" panose="02020603050405020304" pitchFamily="18" charset="0"/>
                <a:cs typeface="Calibri" panose="020F0502020204030204" pitchFamily="34" charset="0"/>
              </a:rPr>
              <a:t>d’attractivité et de développement</a:t>
            </a:r>
            <a:r>
              <a:rPr lang="fr-FR" b="1" dirty="0">
                <a:solidFill>
                  <a:schemeClr val="tx1">
                    <a:lumMod val="50000"/>
                    <a:lumOff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fr-FR" dirty="0">
                <a:solidFill>
                  <a:schemeClr val="tx1">
                    <a:lumMod val="50000"/>
                    <a:lumOff val="50000"/>
                  </a:schemeClr>
                </a:solidFill>
                <a:effectLst/>
                <a:latin typeface="Calibri" panose="020F0502020204030204" pitchFamily="34" charset="0"/>
                <a:ea typeface="Times New Roman" panose="02020603050405020304" pitchFamily="18" charset="0"/>
                <a:cs typeface="Calibri" panose="020F0502020204030204" pitchFamily="34" charset="0"/>
              </a:rPr>
              <a:t>économique, culturel et social ainsi que ceux qui sont liés aux </a:t>
            </a:r>
            <a:r>
              <a:rPr lang="fr-FR" b="1" dirty="0">
                <a:solidFill>
                  <a:schemeClr val="tx1">
                    <a:lumMod val="50000"/>
                    <a:lumOff val="50000"/>
                  </a:schemeClr>
                </a:solidFill>
                <a:effectLst/>
                <a:latin typeface="Calibri" panose="020F0502020204030204" pitchFamily="34" charset="0"/>
                <a:ea typeface="Times New Roman" panose="02020603050405020304" pitchFamily="18" charset="0"/>
                <a:cs typeface="Calibri" panose="020F0502020204030204" pitchFamily="34" charset="0"/>
              </a:rPr>
              <a:t>grandes </a:t>
            </a:r>
            <a:r>
              <a:rPr lang="fr-FR" b="1" dirty="0">
                <a:solidFill>
                  <a:schemeClr val="accent2"/>
                </a:solidFill>
                <a:effectLst/>
                <a:latin typeface="Calibri" panose="020F0502020204030204" pitchFamily="34" charset="0"/>
                <a:ea typeface="Times New Roman" panose="02020603050405020304" pitchFamily="18" charset="0"/>
                <a:cs typeface="Calibri" panose="020F0502020204030204" pitchFamily="34" charset="0"/>
              </a:rPr>
              <a:t>transitions</a:t>
            </a:r>
            <a:r>
              <a:rPr lang="fr-FR" b="1" dirty="0">
                <a:solidFill>
                  <a:schemeClr val="tx1">
                    <a:lumMod val="50000"/>
                    <a:lumOff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fr-FR" dirty="0">
                <a:solidFill>
                  <a:schemeClr val="tx1">
                    <a:lumMod val="50000"/>
                    <a:lumOff val="50000"/>
                  </a:schemeClr>
                </a:solidFill>
                <a:effectLst/>
                <a:latin typeface="Calibri" panose="020F0502020204030204" pitchFamily="34" charset="0"/>
                <a:ea typeface="Times New Roman" panose="02020603050405020304" pitchFamily="18" charset="0"/>
                <a:cs typeface="Calibri" panose="020F0502020204030204" pitchFamily="34" charset="0"/>
              </a:rPr>
              <a:t>;</a:t>
            </a:r>
            <a:endParaRPr lang="fr-FR" dirty="0">
              <a:solidFill>
                <a:schemeClr val="tx1">
                  <a:lumMod val="50000"/>
                  <a:lumOff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p>
            <a:pPr lvl="1" algn="just">
              <a:lnSpc>
                <a:spcPct val="107000"/>
              </a:lnSpc>
              <a:spcAft>
                <a:spcPts val="600"/>
              </a:spcAft>
              <a:buFont typeface="Courier New" panose="02070309020205020404" pitchFamily="49" charset="0"/>
              <a:buChar char="o"/>
            </a:pPr>
            <a:r>
              <a:rPr lang="fr-FR" b="1" dirty="0">
                <a:solidFill>
                  <a:schemeClr val="tx1">
                    <a:lumMod val="50000"/>
                    <a:lumOff val="50000"/>
                  </a:schemeClr>
                </a:solidFill>
                <a:effectLst/>
                <a:latin typeface="Calibri" panose="020F0502020204030204" pitchFamily="34" charset="0"/>
                <a:ea typeface="Times New Roman" panose="02020603050405020304" pitchFamily="18" charset="0"/>
                <a:cs typeface="Calibri" panose="020F0502020204030204" pitchFamily="34" charset="0"/>
              </a:rPr>
              <a:t>Faciliter l’</a:t>
            </a:r>
            <a:r>
              <a:rPr lang="fr-FR" b="1" dirty="0">
                <a:solidFill>
                  <a:schemeClr val="accent2"/>
                </a:solidFill>
                <a:effectLst/>
                <a:latin typeface="Calibri" panose="020F0502020204030204" pitchFamily="34" charset="0"/>
                <a:ea typeface="Times New Roman" panose="02020603050405020304" pitchFamily="18" charset="0"/>
                <a:cs typeface="Calibri" panose="020F0502020204030204" pitchFamily="34" charset="0"/>
              </a:rPr>
              <a:t>accès</a:t>
            </a:r>
            <a:r>
              <a:rPr lang="fr-FR" b="1" dirty="0">
                <a:solidFill>
                  <a:schemeClr val="tx1">
                    <a:lumMod val="50000"/>
                    <a:lumOff val="50000"/>
                  </a:schemeClr>
                </a:solidFill>
                <a:effectLst/>
                <a:latin typeface="Calibri" panose="020F0502020204030204" pitchFamily="34" charset="0"/>
                <a:ea typeface="Times New Roman" panose="02020603050405020304" pitchFamily="18" charset="0"/>
                <a:cs typeface="Calibri" panose="020F0502020204030204" pitchFamily="34" charset="0"/>
              </a:rPr>
              <a:t> des jeunes Lorrains </a:t>
            </a:r>
            <a:r>
              <a:rPr lang="fr-FR" b="1" dirty="0">
                <a:solidFill>
                  <a:schemeClr val="accent2"/>
                </a:solidFill>
                <a:effectLst/>
                <a:latin typeface="Calibri" panose="020F0502020204030204" pitchFamily="34" charset="0"/>
                <a:ea typeface="Times New Roman" panose="02020603050405020304" pitchFamily="18" charset="0"/>
                <a:cs typeface="Calibri" panose="020F0502020204030204" pitchFamily="34" charset="0"/>
              </a:rPr>
              <a:t>à l’enseignement supérieur.</a:t>
            </a:r>
          </a:p>
          <a:p>
            <a:pPr marL="0" indent="0" algn="just">
              <a:lnSpc>
                <a:spcPct val="107000"/>
              </a:lnSpc>
              <a:spcAft>
                <a:spcPts val="600"/>
              </a:spcAft>
              <a:buNone/>
            </a:pPr>
            <a:endParaRPr lang="fr-FR" sz="4300" b="1"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ADB835E6-1998-48B0-A69A-6107DBE40FEE}"/>
              </a:ext>
            </a:extLst>
          </p:cNvPr>
          <p:cNvSpPr/>
          <p:nvPr/>
        </p:nvSpPr>
        <p:spPr>
          <a:xfrm>
            <a:off x="0" y="6051772"/>
            <a:ext cx="12192000" cy="8202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bg1"/>
                </a:solidFill>
                <a:latin typeface="Tw Cen MT" panose="020B0602020104020603" pitchFamily="34" charset="0"/>
              </a:rPr>
              <a:t> </a:t>
            </a:r>
            <a:r>
              <a:rPr lang="fr-FR" sz="3200" dirty="0">
                <a:solidFill>
                  <a:schemeClr val="bg1"/>
                </a:solidFill>
                <a:latin typeface="Tw Cen MT" panose="020B0602020104020603" pitchFamily="34" charset="77"/>
                <a:cs typeface="Times New Roman" panose="02020603050405020304" pitchFamily="18" charset="0"/>
              </a:rPr>
              <a:t>Nécessité de repenser les liens universités / territoires</a:t>
            </a:r>
            <a:endParaRPr lang="fr-FR" sz="3200" i="1" dirty="0">
              <a:solidFill>
                <a:schemeClr val="bg1"/>
              </a:solidFill>
              <a:latin typeface="Tw Cen MT" panose="020B0602020104020603" pitchFamily="34" charset="77"/>
            </a:endParaRPr>
          </a:p>
        </p:txBody>
      </p:sp>
      <p:sp>
        <p:nvSpPr>
          <p:cNvPr id="4" name="Flèche droite 9">
            <a:extLst>
              <a:ext uri="{FF2B5EF4-FFF2-40B4-BE49-F238E27FC236}">
                <a16:creationId xmlns:a16="http://schemas.microsoft.com/office/drawing/2014/main" id="{FF91611A-5C21-68EE-F132-5EBDC727A09D}"/>
              </a:ext>
            </a:extLst>
          </p:cNvPr>
          <p:cNvSpPr/>
          <p:nvPr/>
        </p:nvSpPr>
        <p:spPr>
          <a:xfrm>
            <a:off x="767408" y="6286578"/>
            <a:ext cx="713678" cy="434897"/>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7" name="Image 6">
            <a:extLst>
              <a:ext uri="{FF2B5EF4-FFF2-40B4-BE49-F238E27FC236}">
                <a16:creationId xmlns:a16="http://schemas.microsoft.com/office/drawing/2014/main" id="{D3628CAC-9CBA-482F-A6F2-A631018E5453}"/>
              </a:ext>
            </a:extLst>
          </p:cNvPr>
          <p:cNvPicPr>
            <a:picLocks noChangeAspect="1"/>
          </p:cNvPicPr>
          <p:nvPr/>
        </p:nvPicPr>
        <p:blipFill>
          <a:blip r:embed="rId2"/>
          <a:stretch/>
        </p:blipFill>
        <p:spPr bwMode="auto">
          <a:xfrm>
            <a:off x="0" y="0"/>
            <a:ext cx="2374084" cy="955253"/>
          </a:xfrm>
          <a:prstGeom prst="rect">
            <a:avLst/>
          </a:prstGeom>
        </p:spPr>
      </p:pic>
    </p:spTree>
    <p:extLst>
      <p:ext uri="{BB962C8B-B14F-4D97-AF65-F5344CB8AC3E}">
        <p14:creationId xmlns:p14="http://schemas.microsoft.com/office/powerpoint/2010/main" val="4976396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29E4DA6C-4E89-4314-B6E8-55B7C710A111}"/>
              </a:ext>
            </a:extLst>
          </p:cNvPr>
          <p:cNvPicPr>
            <a:picLocks noChangeAspect="1"/>
          </p:cNvPicPr>
          <p:nvPr/>
        </p:nvPicPr>
        <p:blipFill rotWithShape="1">
          <a:blip r:embed="rId3"/>
          <a:srcRect l="1295" t="3595" r="1206" b="24365"/>
          <a:stretch/>
        </p:blipFill>
        <p:spPr>
          <a:xfrm rot="16200000">
            <a:off x="-2474493" y="2474494"/>
            <a:ext cx="6858000" cy="1909011"/>
          </a:xfrm>
          <a:prstGeom prst="rect">
            <a:avLst/>
          </a:prstGeom>
        </p:spPr>
      </p:pic>
      <p:sp>
        <p:nvSpPr>
          <p:cNvPr id="2" name="Titre 1">
            <a:extLst>
              <a:ext uri="{FF2B5EF4-FFF2-40B4-BE49-F238E27FC236}">
                <a16:creationId xmlns:a16="http://schemas.microsoft.com/office/drawing/2014/main" id="{D9453C8C-98C3-46F6-BE36-B2446B86B7F9}"/>
              </a:ext>
            </a:extLst>
          </p:cNvPr>
          <p:cNvSpPr>
            <a:spLocks noGrp="1"/>
          </p:cNvSpPr>
          <p:nvPr>
            <p:ph type="title"/>
          </p:nvPr>
        </p:nvSpPr>
        <p:spPr>
          <a:xfrm>
            <a:off x="2125577" y="365125"/>
            <a:ext cx="9922043" cy="1325563"/>
          </a:xfrm>
        </p:spPr>
        <p:txBody>
          <a:bodyPr>
            <a:noAutofit/>
          </a:bodyPr>
          <a:lstStyle/>
          <a:p>
            <a:r>
              <a:rPr lang="fr-FR" sz="2400" b="1" dirty="0">
                <a:solidFill>
                  <a:srgbClr val="002060"/>
                </a:solidFill>
                <a:latin typeface="Source Sans Pro" panose="020B0503030403020204" pitchFamily="34" charset="0"/>
                <a:ea typeface="Source Sans Pro" panose="020B0503030403020204" pitchFamily="34" charset="0"/>
              </a:rPr>
              <a:t>Prospective stratégique et concertation territoriale au service de la définition d'une offre universitaire commune de formation</a:t>
            </a:r>
            <a:r>
              <a:rPr lang="fr-FR" sz="2400" dirty="0">
                <a:solidFill>
                  <a:srgbClr val="002060"/>
                </a:solidFill>
                <a:latin typeface="Source Sans Pro" panose="020B0503030403020204" pitchFamily="34" charset="0"/>
                <a:ea typeface="Source Sans Pro" panose="020B0503030403020204" pitchFamily="34" charset="0"/>
              </a:rPr>
              <a:t/>
            </a:r>
            <a:br>
              <a:rPr lang="fr-FR" sz="2400" dirty="0">
                <a:solidFill>
                  <a:srgbClr val="002060"/>
                </a:solidFill>
                <a:latin typeface="Source Sans Pro" panose="020B0503030403020204" pitchFamily="34" charset="0"/>
                <a:ea typeface="Source Sans Pro" panose="020B0503030403020204" pitchFamily="34" charset="0"/>
              </a:rPr>
            </a:br>
            <a:endParaRPr lang="fr-FR" sz="2400" dirty="0">
              <a:solidFill>
                <a:srgbClr val="002060"/>
              </a:solidFill>
              <a:latin typeface="Source Sans Pro" panose="020B0503030403020204" pitchFamily="34" charset="0"/>
              <a:ea typeface="Source Sans Pro" panose="020B0503030403020204" pitchFamily="34" charset="0"/>
            </a:endParaRPr>
          </a:p>
        </p:txBody>
      </p:sp>
      <p:graphicFrame>
        <p:nvGraphicFramePr>
          <p:cNvPr id="6" name="Diagramme 5">
            <a:extLst>
              <a:ext uri="{FF2B5EF4-FFF2-40B4-BE49-F238E27FC236}">
                <a16:creationId xmlns:a16="http://schemas.microsoft.com/office/drawing/2014/main" id="{4B0A6FE7-D251-4ABD-8DB2-0ADB4A9349D1}"/>
              </a:ext>
            </a:extLst>
          </p:cNvPr>
          <p:cNvGraphicFramePr/>
          <p:nvPr>
            <p:extLst>
              <p:ext uri="{D42A27DB-BD31-4B8C-83A1-F6EECF244321}">
                <p14:modId xmlns:p14="http://schemas.microsoft.com/office/powerpoint/2010/main" val="1029683163"/>
              </p:ext>
            </p:extLst>
          </p:nvPr>
        </p:nvGraphicFramePr>
        <p:xfrm>
          <a:off x="1909013" y="1336134"/>
          <a:ext cx="10138608" cy="48400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ZoneTexte 7">
            <a:extLst>
              <a:ext uri="{FF2B5EF4-FFF2-40B4-BE49-F238E27FC236}">
                <a16:creationId xmlns:a16="http://schemas.microsoft.com/office/drawing/2014/main" id="{00C95E7B-D5ED-4C01-AD3C-7E9E4B11584A}"/>
              </a:ext>
            </a:extLst>
          </p:cNvPr>
          <p:cNvSpPr txBox="1"/>
          <p:nvPr/>
        </p:nvSpPr>
        <p:spPr>
          <a:xfrm>
            <a:off x="2125578" y="6338986"/>
            <a:ext cx="9593180" cy="523220"/>
          </a:xfrm>
          <a:prstGeom prst="rect">
            <a:avLst/>
          </a:prstGeom>
          <a:noFill/>
        </p:spPr>
        <p:txBody>
          <a:bodyPr wrap="square">
            <a:spAutoFit/>
          </a:bodyPr>
          <a:lstStyle/>
          <a:p>
            <a:r>
              <a:rPr lang="fr-FR" sz="1400" b="1" dirty="0">
                <a:solidFill>
                  <a:srgbClr val="002060"/>
                </a:solidFill>
              </a:rPr>
              <a:t>Prospective stratégique et concertation territoriale au service de la définition d'une offre universitaire commune de formation</a:t>
            </a:r>
          </a:p>
          <a:p>
            <a:r>
              <a:rPr lang="fr-FR" sz="1400" b="1" dirty="0">
                <a:solidFill>
                  <a:srgbClr val="002060"/>
                </a:solidFill>
              </a:rPr>
              <a:t>Mardi 3 juin 2025 – Journée d’étude MESR - DGESIP</a:t>
            </a:r>
            <a:endParaRPr lang="fr-FR" sz="1400" dirty="0">
              <a:solidFill>
                <a:srgbClr val="002060"/>
              </a:solidFill>
            </a:endParaRPr>
          </a:p>
        </p:txBody>
      </p:sp>
    </p:spTree>
    <p:extLst>
      <p:ext uri="{BB962C8B-B14F-4D97-AF65-F5344CB8AC3E}">
        <p14:creationId xmlns:p14="http://schemas.microsoft.com/office/powerpoint/2010/main" val="6203697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B2A469A6-B60B-43B7-9BE2-23FC57A6AB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379" y="129096"/>
            <a:ext cx="1435770" cy="1391689"/>
          </a:xfrm>
          <a:prstGeom prst="rect">
            <a:avLst/>
          </a:prstGeom>
        </p:spPr>
      </p:pic>
      <p:sp>
        <p:nvSpPr>
          <p:cNvPr id="12" name="ZoneTexte 11">
            <a:extLst>
              <a:ext uri="{FF2B5EF4-FFF2-40B4-BE49-F238E27FC236}">
                <a16:creationId xmlns:a16="http://schemas.microsoft.com/office/drawing/2014/main" id="{77100B55-BF65-46E4-BD76-D7F4AC7CFD90}"/>
              </a:ext>
            </a:extLst>
          </p:cNvPr>
          <p:cNvSpPr txBox="1"/>
          <p:nvPr/>
        </p:nvSpPr>
        <p:spPr>
          <a:xfrm>
            <a:off x="1580149" y="129096"/>
            <a:ext cx="9714534" cy="969496"/>
          </a:xfrm>
          <a:prstGeom prst="rect">
            <a:avLst/>
          </a:prstGeom>
          <a:noFill/>
        </p:spPr>
        <p:txBody>
          <a:bodyPr wrap="square">
            <a:spAutoFit/>
          </a:bodyPr>
          <a:lstStyle/>
          <a:p>
            <a:pPr algn="ctr">
              <a:spcAft>
                <a:spcPts val="600"/>
              </a:spcAft>
            </a:pPr>
            <a:r>
              <a:rPr lang="fr-FR" sz="2800" b="1" dirty="0">
                <a:solidFill>
                  <a:srgbClr val="FF6600"/>
                </a:solidFill>
              </a:rPr>
              <a:t>L</a:t>
            </a:r>
            <a:r>
              <a:rPr lang="fr-FR" sz="2400" b="1" dirty="0">
                <a:solidFill>
                  <a:srgbClr val="FF6600"/>
                </a:solidFill>
              </a:rPr>
              <a:t>’UNIVERSITÉ CLERMONT AUVERGNE :</a:t>
            </a:r>
          </a:p>
          <a:p>
            <a:pPr algn="ctr">
              <a:spcAft>
                <a:spcPts val="600"/>
              </a:spcAft>
            </a:pPr>
            <a:r>
              <a:rPr lang="fr-FR" sz="2400" b="1" dirty="0">
                <a:solidFill>
                  <a:srgbClr val="FF6600"/>
                </a:solidFill>
              </a:rPr>
              <a:t> UNE UNIVERSITÉ TERRITORIALE D’EXCELLENCE</a:t>
            </a:r>
          </a:p>
        </p:txBody>
      </p:sp>
      <p:sp>
        <p:nvSpPr>
          <p:cNvPr id="16" name="ZoneTexte 15">
            <a:extLst>
              <a:ext uri="{FF2B5EF4-FFF2-40B4-BE49-F238E27FC236}">
                <a16:creationId xmlns:a16="http://schemas.microsoft.com/office/drawing/2014/main" id="{DB318693-17CC-492D-B6FA-727977DF2F83}"/>
              </a:ext>
            </a:extLst>
          </p:cNvPr>
          <p:cNvSpPr txBox="1"/>
          <p:nvPr/>
        </p:nvSpPr>
        <p:spPr>
          <a:xfrm>
            <a:off x="287354" y="1648882"/>
            <a:ext cx="11617291" cy="5209118"/>
          </a:xfrm>
          <a:prstGeom prst="rect">
            <a:avLst/>
          </a:prstGeom>
          <a:noFill/>
        </p:spPr>
        <p:txBody>
          <a:bodyPr wrap="square">
            <a:spAutoFit/>
          </a:bodyPr>
          <a:lstStyle/>
          <a:p>
            <a:pPr marL="380990" indent="-380990">
              <a:spcAft>
                <a:spcPts val="800"/>
              </a:spcAft>
              <a:buFont typeface="Wingdings" panose="05000000000000000000" pitchFamily="2" charset="2"/>
              <a:buChar char="§"/>
            </a:pPr>
            <a:r>
              <a:rPr lang="fr-FR" sz="2000" b="1" dirty="0">
                <a:solidFill>
                  <a:srgbClr val="006D82"/>
                </a:solidFill>
              </a:rPr>
              <a:t>Un Schéma d’Orientation de la Politique Territoriale </a:t>
            </a:r>
            <a:r>
              <a:rPr lang="fr-FR" sz="2000" dirty="0"/>
              <a:t>pour le déploiement d’une offre universitaire globale dans laquelle la formation est articulée avec l'ensemble des autres volets de la présence de l'UCA (vie universitaire, recherche, innovation, dialogue science-société, etc.)</a:t>
            </a:r>
            <a:endParaRPr lang="fr-FR" sz="2000" b="1" dirty="0">
              <a:solidFill>
                <a:srgbClr val="006D82"/>
              </a:solidFill>
            </a:endParaRPr>
          </a:p>
          <a:p>
            <a:pPr>
              <a:spcAft>
                <a:spcPts val="800"/>
              </a:spcAft>
            </a:pPr>
            <a:endParaRPr lang="fr-FR" sz="500" b="1" dirty="0">
              <a:solidFill>
                <a:srgbClr val="FF6600"/>
              </a:solidFill>
            </a:endParaRPr>
          </a:p>
          <a:p>
            <a:pPr marL="228594" indent="-228594" algn="just">
              <a:buFont typeface="Wingdings" panose="05000000000000000000" pitchFamily="2" charset="2"/>
              <a:buChar char="ü"/>
            </a:pPr>
            <a:r>
              <a:rPr lang="fr-FR" sz="2000" b="1" dirty="0">
                <a:solidFill>
                  <a:srgbClr val="FF6600"/>
                </a:solidFill>
              </a:rPr>
              <a:t>Expliciter et rendre lisible la stratégie territoriale de l’UCA en tant qu’Université territoriale d’excellence </a:t>
            </a:r>
            <a:r>
              <a:rPr lang="fr-FR" sz="1400" dirty="0"/>
              <a:t>à destination des collectivités, des partenaires territoriaux et des personnels de l’UCA</a:t>
            </a:r>
          </a:p>
          <a:p>
            <a:pPr marL="228594" indent="-228594" algn="just">
              <a:buFont typeface="Wingdings" panose="05000000000000000000" pitchFamily="2" charset="2"/>
              <a:buChar char="ü"/>
            </a:pPr>
            <a:endParaRPr lang="fr-FR" sz="1400" dirty="0"/>
          </a:p>
          <a:p>
            <a:pPr marL="228594" indent="-228594" algn="just">
              <a:buFont typeface="Wingdings" panose="05000000000000000000" pitchFamily="2" charset="2"/>
              <a:buChar char="ü"/>
            </a:pPr>
            <a:r>
              <a:rPr lang="fr-FR" sz="2000" b="1" dirty="0">
                <a:solidFill>
                  <a:srgbClr val="FF6600"/>
                </a:solidFill>
              </a:rPr>
              <a:t>Valoriser la richesse des compétences présentes sur l’ensemble de son périmètre d’action </a:t>
            </a:r>
            <a:r>
              <a:rPr lang="fr-FR" sz="1400" dirty="0"/>
              <a:t>-&gt; Mettre en avant l’évolution de l’UCA et son ouverture à de nouveaux publics et de nouvelles modalités d’action </a:t>
            </a:r>
          </a:p>
          <a:p>
            <a:pPr marL="228594" indent="-228594" algn="just">
              <a:buFont typeface="Wingdings" panose="05000000000000000000" pitchFamily="2" charset="2"/>
              <a:buChar char="ü"/>
            </a:pPr>
            <a:endParaRPr lang="fr-FR" sz="1400" dirty="0"/>
          </a:p>
          <a:p>
            <a:pPr marL="228594" indent="-228594" algn="just">
              <a:buFont typeface="Wingdings" panose="05000000000000000000" pitchFamily="2" charset="2"/>
              <a:buChar char="ü"/>
            </a:pPr>
            <a:r>
              <a:rPr lang="fr-FR" sz="2000" b="1" dirty="0">
                <a:solidFill>
                  <a:srgbClr val="FF6600"/>
                </a:solidFill>
              </a:rPr>
              <a:t>Proposer aux différents partenaires une déclinaison opérationnelle de sa stratégie </a:t>
            </a:r>
            <a:r>
              <a:rPr lang="fr-FR" sz="1400" dirty="0"/>
              <a:t>-&gt; fixer les objectifs communs qui en découlent en matière de </a:t>
            </a:r>
            <a:r>
              <a:rPr lang="fr-FR" sz="1600" b="1" dirty="0"/>
              <a:t>formation, de recherche, d’innovation, d’entrepreneuriat, de dialogue sciences et société, de vie universitaire</a:t>
            </a:r>
            <a:r>
              <a:rPr lang="fr-FR" sz="1400" dirty="0"/>
              <a:t>. </a:t>
            </a:r>
          </a:p>
          <a:p>
            <a:pPr marL="228594" indent="-228594" algn="just">
              <a:buFont typeface="Wingdings" panose="05000000000000000000" pitchFamily="2" charset="2"/>
              <a:buChar char="ü"/>
            </a:pPr>
            <a:endParaRPr lang="fr-FR" sz="1400" dirty="0"/>
          </a:p>
          <a:p>
            <a:pPr marL="228594" indent="-228594" algn="just">
              <a:buFont typeface="Wingdings" panose="05000000000000000000" pitchFamily="2" charset="2"/>
              <a:buChar char="ü"/>
            </a:pPr>
            <a:r>
              <a:rPr lang="fr-FR" sz="2000" b="1" dirty="0">
                <a:solidFill>
                  <a:srgbClr val="FF6600"/>
                </a:solidFill>
              </a:rPr>
              <a:t>Communiquer sur notre stratégie territoriale singulière dans le paysage national</a:t>
            </a:r>
          </a:p>
          <a:p>
            <a:pPr marL="228594" indent="-228594" algn="just">
              <a:buFont typeface="Wingdings" panose="05000000000000000000" pitchFamily="2" charset="2"/>
              <a:buChar char="ü"/>
            </a:pPr>
            <a:endParaRPr lang="fr-FR" sz="2000" b="1" dirty="0">
              <a:solidFill>
                <a:srgbClr val="FF6600"/>
              </a:solidFill>
            </a:endParaRPr>
          </a:p>
          <a:p>
            <a:pPr marL="228594" indent="-228594" algn="ctr">
              <a:spcAft>
                <a:spcPts val="800"/>
              </a:spcAft>
              <a:buFont typeface="Symbol" panose="05050102010706020507" pitchFamily="18" charset="2"/>
              <a:buChar char="Þ"/>
            </a:pPr>
            <a:r>
              <a:rPr lang="fr-FR" sz="2000" b="1" dirty="0">
                <a:solidFill>
                  <a:srgbClr val="006D82"/>
                </a:solidFill>
              </a:rPr>
              <a:t> Structurer durablement les relations UCA-acteurs territoriaux</a:t>
            </a:r>
          </a:p>
          <a:p>
            <a:pPr marL="228594" indent="-228594" algn="ctr">
              <a:spcAft>
                <a:spcPts val="800"/>
              </a:spcAft>
              <a:buFont typeface="Symbol" panose="05050102010706020507" pitchFamily="18" charset="2"/>
              <a:buChar char="Þ"/>
            </a:pPr>
            <a:r>
              <a:rPr lang="fr-FR" sz="2000" b="1" dirty="0">
                <a:solidFill>
                  <a:srgbClr val="006D82"/>
                </a:solidFill>
              </a:rPr>
              <a:t> Développer une stratégie partenariale </a:t>
            </a:r>
            <a:r>
              <a:rPr lang="fr-FR" sz="2000" b="1" dirty="0" err="1">
                <a:solidFill>
                  <a:srgbClr val="006D82"/>
                </a:solidFill>
              </a:rPr>
              <a:t>co-construite</a:t>
            </a:r>
            <a:endParaRPr lang="fr-FR" sz="2000" b="1" dirty="0">
              <a:solidFill>
                <a:srgbClr val="006D82"/>
              </a:solidFill>
            </a:endParaRPr>
          </a:p>
        </p:txBody>
      </p:sp>
      <p:pic>
        <p:nvPicPr>
          <p:cNvPr id="3" name="Image 2">
            <a:extLst>
              <a:ext uri="{FF2B5EF4-FFF2-40B4-BE49-F238E27FC236}">
                <a16:creationId xmlns:a16="http://schemas.microsoft.com/office/drawing/2014/main" id="{5E45C46B-0404-4D24-B223-09AB728B77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9985" y="5209118"/>
            <a:ext cx="1435770" cy="1278921"/>
          </a:xfrm>
          <a:prstGeom prst="rect">
            <a:avLst/>
          </a:prstGeom>
        </p:spPr>
      </p:pic>
    </p:spTree>
    <p:extLst>
      <p:ext uri="{BB962C8B-B14F-4D97-AF65-F5344CB8AC3E}">
        <p14:creationId xmlns:p14="http://schemas.microsoft.com/office/powerpoint/2010/main" val="6804676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B2A469A6-B60B-43B7-9BE2-23FC57A6AB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379" y="129096"/>
            <a:ext cx="1435770" cy="1391689"/>
          </a:xfrm>
          <a:prstGeom prst="rect">
            <a:avLst/>
          </a:prstGeom>
        </p:spPr>
      </p:pic>
      <p:sp>
        <p:nvSpPr>
          <p:cNvPr id="12" name="ZoneTexte 11">
            <a:extLst>
              <a:ext uri="{FF2B5EF4-FFF2-40B4-BE49-F238E27FC236}">
                <a16:creationId xmlns:a16="http://schemas.microsoft.com/office/drawing/2014/main" id="{77100B55-BF65-46E4-BD76-D7F4AC7CFD90}"/>
              </a:ext>
            </a:extLst>
          </p:cNvPr>
          <p:cNvSpPr txBox="1"/>
          <p:nvPr/>
        </p:nvSpPr>
        <p:spPr>
          <a:xfrm>
            <a:off x="1580149" y="129096"/>
            <a:ext cx="9714534" cy="969496"/>
          </a:xfrm>
          <a:prstGeom prst="rect">
            <a:avLst/>
          </a:prstGeom>
          <a:noFill/>
        </p:spPr>
        <p:txBody>
          <a:bodyPr wrap="square">
            <a:spAutoFit/>
          </a:bodyPr>
          <a:lstStyle/>
          <a:p>
            <a:pPr algn="ctr">
              <a:spcAft>
                <a:spcPts val="600"/>
              </a:spcAft>
            </a:pPr>
            <a:r>
              <a:rPr lang="fr-FR" sz="2800" b="1" dirty="0">
                <a:solidFill>
                  <a:srgbClr val="FF6600"/>
                </a:solidFill>
              </a:rPr>
              <a:t>L</a:t>
            </a:r>
            <a:r>
              <a:rPr lang="fr-FR" sz="2400" b="1" dirty="0">
                <a:solidFill>
                  <a:srgbClr val="FF6600"/>
                </a:solidFill>
              </a:rPr>
              <a:t>’UNIVERSITÉ CLERMONT AUVERGNE :</a:t>
            </a:r>
          </a:p>
          <a:p>
            <a:pPr algn="ctr">
              <a:spcAft>
                <a:spcPts val="600"/>
              </a:spcAft>
            </a:pPr>
            <a:r>
              <a:rPr lang="fr-FR" sz="2400" b="1" dirty="0">
                <a:solidFill>
                  <a:srgbClr val="FF6600"/>
                </a:solidFill>
              </a:rPr>
              <a:t> UNE UNIVERSITÉ TERRITORIALE D’EXCELLENCE</a:t>
            </a:r>
          </a:p>
        </p:txBody>
      </p:sp>
      <p:sp>
        <p:nvSpPr>
          <p:cNvPr id="16" name="ZoneTexte 15">
            <a:extLst>
              <a:ext uri="{FF2B5EF4-FFF2-40B4-BE49-F238E27FC236}">
                <a16:creationId xmlns:a16="http://schemas.microsoft.com/office/drawing/2014/main" id="{DB318693-17CC-492D-B6FA-727977DF2F83}"/>
              </a:ext>
            </a:extLst>
          </p:cNvPr>
          <p:cNvSpPr txBox="1"/>
          <p:nvPr/>
        </p:nvSpPr>
        <p:spPr>
          <a:xfrm>
            <a:off x="2019335" y="1369201"/>
            <a:ext cx="11617291" cy="1192634"/>
          </a:xfrm>
          <a:prstGeom prst="rect">
            <a:avLst/>
          </a:prstGeom>
          <a:noFill/>
        </p:spPr>
        <p:txBody>
          <a:bodyPr wrap="square">
            <a:spAutoFit/>
          </a:bodyPr>
          <a:lstStyle/>
          <a:p>
            <a:pPr marL="380990" indent="-380990">
              <a:spcAft>
                <a:spcPts val="800"/>
              </a:spcAft>
              <a:buFont typeface="Wingdings" panose="05000000000000000000" pitchFamily="2" charset="2"/>
              <a:buChar char="§"/>
            </a:pPr>
            <a:r>
              <a:rPr lang="fr-FR" sz="2000" b="1" dirty="0">
                <a:solidFill>
                  <a:srgbClr val="006D82"/>
                </a:solidFill>
              </a:rPr>
              <a:t>Un dialogue continu et collaboratif en interne et externe</a:t>
            </a:r>
          </a:p>
          <a:p>
            <a:pPr>
              <a:spcAft>
                <a:spcPts val="800"/>
              </a:spcAft>
            </a:pPr>
            <a:endParaRPr lang="fr-FR" sz="1050" b="1" dirty="0">
              <a:solidFill>
                <a:srgbClr val="FF6600"/>
              </a:solidFill>
            </a:endParaRPr>
          </a:p>
          <a:p>
            <a:pPr>
              <a:spcAft>
                <a:spcPts val="800"/>
              </a:spcAft>
            </a:pPr>
            <a:endParaRPr lang="fr-FR" sz="1050" b="1" dirty="0">
              <a:solidFill>
                <a:srgbClr val="FF6600"/>
              </a:solidFill>
            </a:endParaRPr>
          </a:p>
          <a:p>
            <a:pPr>
              <a:spcAft>
                <a:spcPts val="800"/>
              </a:spcAft>
            </a:pPr>
            <a:endParaRPr lang="fr-FR" sz="1050" b="1" dirty="0">
              <a:solidFill>
                <a:srgbClr val="FF6600"/>
              </a:solidFill>
            </a:endParaRPr>
          </a:p>
        </p:txBody>
      </p:sp>
      <p:sp>
        <p:nvSpPr>
          <p:cNvPr id="7" name="ZoneTexte 6">
            <a:extLst>
              <a:ext uri="{FF2B5EF4-FFF2-40B4-BE49-F238E27FC236}">
                <a16:creationId xmlns:a16="http://schemas.microsoft.com/office/drawing/2014/main" id="{007679DC-F2C3-4963-96B0-1B5388ED195E}"/>
              </a:ext>
            </a:extLst>
          </p:cNvPr>
          <p:cNvSpPr txBox="1"/>
          <p:nvPr/>
        </p:nvSpPr>
        <p:spPr>
          <a:xfrm>
            <a:off x="575581" y="1662302"/>
            <a:ext cx="11451468" cy="6145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2000" b="1" i="0" u="none" strike="noStrike" kern="1200" cap="none" spc="0" normalizeH="0" baseline="0" noProof="0" dirty="0">
                <a:ln>
                  <a:noFill/>
                </a:ln>
                <a:solidFill>
                  <a:srgbClr val="FF6600"/>
                </a:solidFill>
                <a:effectLst/>
                <a:uLnTx/>
                <a:uFillTx/>
                <a:latin typeface="Calibri" panose="020F0502020204030204"/>
                <a:ea typeface="Source Sans Pro" panose="020B0503030403020204" pitchFamily="34" charset="0"/>
                <a:cs typeface="+mn-cs"/>
              </a:rPr>
              <a:t>En externe </a:t>
            </a:r>
          </a:p>
          <a:p>
            <a:pPr>
              <a:spcAft>
                <a:spcPts val="600"/>
              </a:spcAft>
            </a:pP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Alliance UCA : </a:t>
            </a:r>
            <a:r>
              <a:rPr lang="fr-FR" sz="1400" b="1" dirty="0">
                <a:solidFill>
                  <a:prstClr val="black"/>
                </a:solidFill>
                <a:latin typeface="Calibri" panose="020F0502020204030204" pitchFamily="34" charset="0"/>
                <a:cs typeface="Times New Roman" panose="02020603050405020304" pitchFamily="18" charset="0"/>
              </a:rPr>
              <a:t>renforce la coopération territoriale pour mieux répondre aux grands défis sociaux, économiques et environnementaux</a:t>
            </a:r>
          </a:p>
          <a:p>
            <a:pPr>
              <a:spcAft>
                <a:spcPts val="600"/>
              </a:spcAft>
            </a:pPr>
            <a:r>
              <a:rPr lang="fr-FR" sz="1400" dirty="0">
                <a:solidFill>
                  <a:prstClr val="black"/>
                </a:solidFill>
                <a:latin typeface="Calibri" panose="020F0502020204030204" pitchFamily="34" charset="0"/>
                <a:cs typeface="Times New Roman" panose="02020603050405020304" pitchFamily="18" charset="0"/>
              </a:rPr>
              <a:t>-&gt; recherche d’excellence, avec une forte dimension interdisciplinaire    -&gt; offre de formation cohérente, attractive et adaptée aux enjeux de demain </a:t>
            </a:r>
          </a:p>
          <a:p>
            <a:pPr>
              <a:spcAft>
                <a:spcPts val="600"/>
              </a:spcAft>
            </a:pPr>
            <a:r>
              <a:rPr lang="fr-FR" sz="1400" dirty="0">
                <a:solidFill>
                  <a:prstClr val="black"/>
                </a:solidFill>
                <a:latin typeface="Calibri" panose="020F0502020204030204" pitchFamily="34" charset="0"/>
                <a:cs typeface="Times New Roman" panose="02020603050405020304" pitchFamily="18" charset="0"/>
              </a:rPr>
              <a:t>-&gt; innovation et les partenariats socio-économiques, en s’appuyant sur les forces du territoire et en accompagnant la transition écologique.</a:t>
            </a:r>
          </a:p>
          <a:p>
            <a:pPr>
              <a:spcAft>
                <a:spcPts val="600"/>
              </a:spcAft>
            </a:pPr>
            <a:r>
              <a:rPr lang="fr-FR" sz="1400" b="1" dirty="0">
                <a:solidFill>
                  <a:prstClr val="black"/>
                </a:solidFill>
                <a:latin typeface="Calibri" panose="020F0502020204030204" pitchFamily="34" charset="0"/>
                <a:cs typeface="Times New Roman" panose="02020603050405020304" pitchFamily="18" charset="0"/>
              </a:rPr>
              <a:t>= espace universitaire intégré, plus lisible, plus fort, capable de rayonner à l’échelle nationale comme internationale.</a:t>
            </a:r>
            <a:endParaRPr lang="fr-FR" sz="1400" dirty="0">
              <a:solidFill>
                <a:prstClr val="black"/>
              </a:solidFill>
              <a:latin typeface="Calibri" panose="020F0502020204030204" pitchFamily="34" charset="0"/>
              <a:cs typeface="Times New Roman" panose="02020603050405020304" pitchFamily="18" charset="0"/>
            </a:endParaRPr>
          </a:p>
          <a:p>
            <a:pPr marL="0" marR="0" lvl="0" indent="0" algn="just" defTabSz="914400" rtl="0" eaLnBrk="1" fontAlgn="auto" latinLnBrk="0" hangingPunct="1">
              <a:spcAft>
                <a:spcPts val="60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Conseil d’Orientation Stratégique : </a:t>
            </a:r>
            <a:r>
              <a:rPr kumimoji="0" lang="fr-FR"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1*/an - Président de l’UCA, le président du Département et de l’intercommunalité concernés</a:t>
            </a:r>
          </a:p>
          <a:p>
            <a:pPr marL="0" marR="0" lvl="0" indent="0" algn="just" defTabSz="914400" rtl="0" eaLnBrk="1" fontAlgn="auto" latinLnBrk="0" hangingPunct="1">
              <a:spcAft>
                <a:spcPts val="600"/>
              </a:spcAft>
              <a:buClrTx/>
              <a:buSzTx/>
              <a:buFontTx/>
              <a:buNone/>
              <a:tabLst/>
              <a:defRPr/>
            </a:pPr>
            <a:r>
              <a:rPr lang="fr-FR" sz="1400" dirty="0">
                <a:solidFill>
                  <a:prstClr val="black"/>
                </a:solidFill>
                <a:latin typeface="Calibri" panose="020F0502020204030204" pitchFamily="34" charset="0"/>
                <a:cs typeface="Times New Roman" panose="02020603050405020304" pitchFamily="18" charset="0"/>
              </a:rPr>
              <a:t>-&gt; </a:t>
            </a:r>
            <a:r>
              <a:rPr kumimoji="0" lang="fr-FR"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co-construction de la stratégie de chacun des campus (en termes de recherche, formation, bâtimentaire, vie étudiante, …) </a:t>
            </a:r>
            <a:r>
              <a:rPr lang="fr-FR" sz="1400" dirty="0">
                <a:solidFill>
                  <a:prstClr val="black"/>
                </a:solidFill>
                <a:latin typeface="Calibri" panose="020F0502020204030204" pitchFamily="34" charset="0"/>
                <a:cs typeface="Times New Roman" panose="02020603050405020304" pitchFamily="18" charset="0"/>
              </a:rPr>
              <a:t>-&gt; </a:t>
            </a:r>
            <a:r>
              <a:rPr kumimoji="0" lang="fr-FR"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Définition du budget correspondant et temporalité des actions à mettre en œuvre</a:t>
            </a:r>
          </a:p>
          <a:p>
            <a:pPr marL="0" marR="0" lvl="0" indent="0" algn="l" defTabSz="914400" rtl="0" eaLnBrk="1" fontAlgn="auto" latinLnBrk="0" hangingPunct="1">
              <a:spcAft>
                <a:spcPts val="60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Comités de gouvernance de l’Innovation </a:t>
            </a:r>
            <a:r>
              <a:rPr kumimoji="0" lang="fr-FR"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 réunissent  les acteurs majeurs de l’innovation (CCI, CPME, MEDEF, collectivités, entreprises) de chaque campus pour une vision stratégique partagée.</a:t>
            </a:r>
          </a:p>
          <a:p>
            <a:pPr marL="0" marR="0" lvl="0" indent="0" algn="l" defTabSz="914400" rtl="0" eaLnBrk="1" fontAlgn="auto" latinLnBrk="0" hangingPunct="1">
              <a:spcAft>
                <a:spcPts val="600"/>
              </a:spcAft>
              <a:buClrTx/>
              <a:buSzTx/>
              <a:buFontTx/>
              <a:buNone/>
              <a:tabLst/>
              <a:defRPr/>
            </a:pPr>
            <a:endParaRPr kumimoji="0" lang="fr-FR"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endParaRPr>
          </a:p>
          <a:p>
            <a:pPr>
              <a:spcAft>
                <a:spcPts val="600"/>
              </a:spcAft>
              <a:defRPr/>
            </a:pPr>
            <a:r>
              <a:rPr lang="fr-FR" sz="2000" b="1" dirty="0">
                <a:solidFill>
                  <a:srgbClr val="FF6600"/>
                </a:solidFill>
                <a:latin typeface="Calibri" panose="020F0502020204030204"/>
                <a:ea typeface="Source Sans Pro" panose="020B0503030403020204" pitchFamily="34" charset="0"/>
              </a:rPr>
              <a:t>En interne</a:t>
            </a:r>
          </a:p>
          <a:p>
            <a:pPr algn="just">
              <a:lnSpc>
                <a:spcPct val="107000"/>
              </a:lnSpc>
              <a:spcAft>
                <a:spcPts val="600"/>
              </a:spcAft>
            </a:pPr>
            <a:r>
              <a:rPr lang="fr-FR" sz="1600" b="1" dirty="0">
                <a:ea typeface="Times New Roman" panose="02020603050405020304" pitchFamily="18" charset="0"/>
                <a:cs typeface="Times New Roman" panose="02020603050405020304" pitchFamily="18" charset="0"/>
              </a:rPr>
              <a:t>Comité stratégique  Territorial : </a:t>
            </a:r>
            <a:r>
              <a:rPr lang="fr-FR" sz="1400" dirty="0">
                <a:latin typeface="Calibri" panose="020F0502020204030204" pitchFamily="34" charset="0"/>
                <a:cs typeface="Times New Roman" panose="02020603050405020304" pitchFamily="18" charset="0"/>
              </a:rPr>
              <a:t>réflexion et échange sur la politique territoriale de l'UCA pour en piloter et en coordonner sa stratégie.. </a:t>
            </a:r>
          </a:p>
          <a:p>
            <a:pPr algn="just">
              <a:lnSpc>
                <a:spcPct val="107000"/>
              </a:lnSpc>
              <a:spcAft>
                <a:spcPts val="600"/>
              </a:spcAft>
            </a:pPr>
            <a:r>
              <a:rPr lang="fr-FR" sz="1600" b="1" dirty="0">
                <a:cs typeface="Times New Roman" panose="02020603050405020304" pitchFamily="18" charset="0"/>
              </a:rPr>
              <a:t>Comités Opérationnels de Campus ou comités thématiques (métropole) : </a:t>
            </a:r>
            <a:r>
              <a:rPr lang="fr-FR" sz="1400" dirty="0">
                <a:latin typeface="Calibri" panose="020F0502020204030204" pitchFamily="34" charset="0"/>
                <a:cs typeface="Times New Roman" panose="02020603050405020304" pitchFamily="18" charset="0"/>
              </a:rPr>
              <a:t>traduisent en mode opérationnel des orientations définies par COS</a:t>
            </a:r>
          </a:p>
          <a:p>
            <a:pPr algn="just">
              <a:lnSpc>
                <a:spcPct val="107000"/>
              </a:lnSpc>
              <a:spcAft>
                <a:spcPts val="600"/>
              </a:spcAft>
            </a:pPr>
            <a:r>
              <a:rPr lang="fr-FR" sz="1600" b="1" dirty="0">
                <a:cs typeface="Times New Roman" panose="02020603050405020304" pitchFamily="18" charset="0"/>
              </a:rPr>
              <a:t>Pôle Partenariat et Territoires + structuration des relations aux entreprises</a:t>
            </a:r>
            <a:endParaRPr lang="fr-FR" sz="500" dirty="0">
              <a:latin typeface="Calibri" panose="020F0502020204030204" pitchFamily="34" charset="0"/>
              <a:cs typeface="Times New Roman" panose="02020603050405020304" pitchFamily="18" charset="0"/>
            </a:endParaRPr>
          </a:p>
          <a:p>
            <a:pPr>
              <a:lnSpc>
                <a:spcPct val="107000"/>
              </a:lnSpc>
              <a:spcAft>
                <a:spcPts val="800"/>
              </a:spcAft>
            </a:pPr>
            <a:r>
              <a:rPr lang="fr-FR" sz="1600" b="1" dirty="0">
                <a:cs typeface="Times New Roman" panose="02020603050405020304" pitchFamily="18" charset="0"/>
              </a:rPr>
              <a:t>Politique de contractualisation spécifique : </a:t>
            </a:r>
            <a:r>
              <a:rPr lang="fr-FR" sz="1400" dirty="0">
                <a:latin typeface="Calibri" panose="020F0502020204030204" pitchFamily="34" charset="0"/>
                <a:cs typeface="Times New Roman" panose="02020603050405020304" pitchFamily="18" charset="0"/>
              </a:rPr>
              <a:t>conventions cadres auxquelles sont associée</a:t>
            </a:r>
            <a:r>
              <a:rPr lang="fr-FR" sz="1200" dirty="0">
                <a:latin typeface="Calibri" panose="020F0502020204030204" pitchFamily="34" charset="0"/>
                <a:cs typeface="Times New Roman" panose="02020603050405020304" pitchFamily="18" charset="0"/>
              </a:rPr>
              <a:t>s des conventions d’applications</a:t>
            </a:r>
          </a:p>
          <a:p>
            <a:pPr algn="just">
              <a:lnSpc>
                <a:spcPct val="107000"/>
              </a:lnSpc>
              <a:spcAft>
                <a:spcPts val="600"/>
              </a:spcAft>
            </a:pPr>
            <a:endParaRPr lang="fr-FR" sz="500" dirty="0">
              <a:latin typeface="Calibri" panose="020F0502020204030204" pitchFamily="34" charset="0"/>
              <a:cs typeface="Times New Roman" panose="02020603050405020304" pitchFamily="18" charset="0"/>
            </a:endParaRPr>
          </a:p>
          <a:p>
            <a:pPr algn="just">
              <a:lnSpc>
                <a:spcPct val="107000"/>
              </a:lnSpc>
              <a:spcAft>
                <a:spcPts val="600"/>
              </a:spcAft>
            </a:pPr>
            <a:endParaRPr lang="fr-FR" sz="1200" dirty="0">
              <a:latin typeface="Calibri" panose="020F0502020204030204" pitchFamily="34" charset="0"/>
              <a:cs typeface="Times New Roman" panose="02020603050405020304" pitchFamily="18" charset="0"/>
            </a:endParaRPr>
          </a:p>
          <a:p>
            <a:pPr marL="285750" lvl="0" indent="-285750">
              <a:spcAft>
                <a:spcPts val="600"/>
              </a:spcAft>
              <a:buSzPts val="1000"/>
              <a:buFont typeface="Arial" panose="020B0604020202020204" pitchFamily="34" charset="0"/>
              <a:buChar char="•"/>
              <a:tabLst>
                <a:tab pos="457200" algn="l"/>
              </a:tabLst>
            </a:pPr>
            <a:endParaRPr lang="fr-FR" sz="1400" b="1" dirty="0">
              <a:cs typeface="Times New Roman" panose="02020603050405020304" pitchFamily="18" charset="0"/>
            </a:endParaRPr>
          </a:p>
          <a:p>
            <a:endParaRPr lang="fr-FR" sz="2000" b="1" dirty="0">
              <a:solidFill>
                <a:srgbClr val="002060"/>
              </a:solidFill>
              <a:ea typeface="Source Sans Pro" panose="020B0503030403020204" pitchFamily="34" charset="0"/>
              <a:cs typeface="+mj-cs"/>
            </a:endParaRPr>
          </a:p>
        </p:txBody>
      </p:sp>
    </p:spTree>
    <p:extLst>
      <p:ext uri="{BB962C8B-B14F-4D97-AF65-F5344CB8AC3E}">
        <p14:creationId xmlns:p14="http://schemas.microsoft.com/office/powerpoint/2010/main" val="34211910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B2A469A6-B60B-43B7-9BE2-23FC57A6AB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379" y="86066"/>
            <a:ext cx="1435770" cy="1391689"/>
          </a:xfrm>
          <a:prstGeom prst="rect">
            <a:avLst/>
          </a:prstGeom>
        </p:spPr>
      </p:pic>
      <p:sp>
        <p:nvSpPr>
          <p:cNvPr id="12" name="ZoneTexte 11">
            <a:extLst>
              <a:ext uri="{FF2B5EF4-FFF2-40B4-BE49-F238E27FC236}">
                <a16:creationId xmlns:a16="http://schemas.microsoft.com/office/drawing/2014/main" id="{77100B55-BF65-46E4-BD76-D7F4AC7CFD90}"/>
              </a:ext>
            </a:extLst>
          </p:cNvPr>
          <p:cNvSpPr txBox="1"/>
          <p:nvPr/>
        </p:nvSpPr>
        <p:spPr>
          <a:xfrm>
            <a:off x="1580149" y="129096"/>
            <a:ext cx="6875362" cy="969496"/>
          </a:xfrm>
          <a:prstGeom prst="rect">
            <a:avLst/>
          </a:prstGeom>
          <a:noFill/>
        </p:spPr>
        <p:txBody>
          <a:bodyPr wrap="square">
            <a:spAutoFit/>
          </a:bodyPr>
          <a:lstStyle/>
          <a:p>
            <a:pPr algn="ctr">
              <a:spcAft>
                <a:spcPts val="600"/>
              </a:spcAft>
            </a:pPr>
            <a:r>
              <a:rPr lang="fr-FR" sz="2800" b="1" dirty="0">
                <a:solidFill>
                  <a:srgbClr val="FF6600"/>
                </a:solidFill>
              </a:rPr>
              <a:t>L</a:t>
            </a:r>
            <a:r>
              <a:rPr lang="fr-FR" sz="2400" b="1" dirty="0">
                <a:solidFill>
                  <a:srgbClr val="FF6600"/>
                </a:solidFill>
              </a:rPr>
              <a:t>’UNIVERSITÉ CLERMONT AUVERGNE :</a:t>
            </a:r>
          </a:p>
          <a:p>
            <a:pPr algn="ctr">
              <a:spcAft>
                <a:spcPts val="600"/>
              </a:spcAft>
            </a:pPr>
            <a:r>
              <a:rPr lang="fr-FR" sz="2400" b="1" dirty="0">
                <a:solidFill>
                  <a:srgbClr val="FF6600"/>
                </a:solidFill>
              </a:rPr>
              <a:t> UNE UNIVERSITÉ TERRITORIALE D’EXCELLENCE</a:t>
            </a:r>
          </a:p>
        </p:txBody>
      </p:sp>
      <p:sp>
        <p:nvSpPr>
          <p:cNvPr id="16" name="ZoneTexte 15">
            <a:extLst>
              <a:ext uri="{FF2B5EF4-FFF2-40B4-BE49-F238E27FC236}">
                <a16:creationId xmlns:a16="http://schemas.microsoft.com/office/drawing/2014/main" id="{DB318693-17CC-492D-B6FA-727977DF2F83}"/>
              </a:ext>
            </a:extLst>
          </p:cNvPr>
          <p:cNvSpPr txBox="1"/>
          <p:nvPr/>
        </p:nvSpPr>
        <p:spPr>
          <a:xfrm>
            <a:off x="144379" y="1742066"/>
            <a:ext cx="8031433" cy="1179810"/>
          </a:xfrm>
          <a:prstGeom prst="rect">
            <a:avLst/>
          </a:prstGeom>
          <a:noFill/>
        </p:spPr>
        <p:txBody>
          <a:bodyPr wrap="square">
            <a:spAutoFit/>
          </a:bodyPr>
          <a:lstStyle/>
          <a:p>
            <a:pPr marL="380990" indent="-380990" algn="just">
              <a:spcAft>
                <a:spcPts val="800"/>
              </a:spcAft>
              <a:buFont typeface="Wingdings" panose="05000000000000000000" pitchFamily="2" charset="2"/>
              <a:buChar char="§"/>
            </a:pPr>
            <a:r>
              <a:rPr lang="fr-FR" sz="2000" b="1" dirty="0">
                <a:solidFill>
                  <a:srgbClr val="006D82"/>
                </a:solidFill>
              </a:rPr>
              <a:t>Des assises territoriales – 25 juin 2025  </a:t>
            </a:r>
            <a:r>
              <a:rPr lang="fr-FR" sz="2000" b="1" dirty="0">
                <a:solidFill>
                  <a:srgbClr val="FF6600"/>
                </a:solidFill>
              </a:rPr>
              <a:t>: </a:t>
            </a:r>
            <a:r>
              <a:rPr lang="fr-FR" sz="1800" b="1" dirty="0">
                <a:solidFill>
                  <a:srgbClr val="FF6600"/>
                </a:solidFill>
              </a:rPr>
              <a:t>Temps d’échange permettant de donner la parole aux collectivités sur les liens qu’elles entretiennent avec l’UCA</a:t>
            </a:r>
            <a:r>
              <a:rPr lang="fr-FR" sz="2000" b="1" dirty="0">
                <a:solidFill>
                  <a:srgbClr val="FF6600"/>
                </a:solidFill>
              </a:rPr>
              <a:t>  </a:t>
            </a:r>
          </a:p>
          <a:p>
            <a:pPr algn="just"/>
            <a:endParaRPr lang="fr-FR" sz="2400" b="1" dirty="0">
              <a:solidFill>
                <a:srgbClr val="006D82"/>
              </a:solidFill>
            </a:endParaRPr>
          </a:p>
        </p:txBody>
      </p:sp>
      <p:pic>
        <p:nvPicPr>
          <p:cNvPr id="3" name="Image 2">
            <a:extLst>
              <a:ext uri="{FF2B5EF4-FFF2-40B4-BE49-F238E27FC236}">
                <a16:creationId xmlns:a16="http://schemas.microsoft.com/office/drawing/2014/main" id="{9A04DD54-27E1-4E7D-BD17-EB7B20B625E0}"/>
              </a:ext>
            </a:extLst>
          </p:cNvPr>
          <p:cNvPicPr>
            <a:picLocks noChangeAspect="1"/>
          </p:cNvPicPr>
          <p:nvPr/>
        </p:nvPicPr>
        <p:blipFill>
          <a:blip r:embed="rId4"/>
          <a:stretch>
            <a:fillRect/>
          </a:stretch>
        </p:blipFill>
        <p:spPr>
          <a:xfrm>
            <a:off x="8288625" y="0"/>
            <a:ext cx="3903375" cy="2423071"/>
          </a:xfrm>
          <a:prstGeom prst="rect">
            <a:avLst/>
          </a:prstGeom>
        </p:spPr>
      </p:pic>
      <p:pic>
        <p:nvPicPr>
          <p:cNvPr id="5" name="Image 4">
            <a:extLst>
              <a:ext uri="{FF2B5EF4-FFF2-40B4-BE49-F238E27FC236}">
                <a16:creationId xmlns:a16="http://schemas.microsoft.com/office/drawing/2014/main" id="{F82A22B9-CCD0-4FAA-9766-0030CA4A78D0}"/>
              </a:ext>
            </a:extLst>
          </p:cNvPr>
          <p:cNvPicPr>
            <a:picLocks noChangeAspect="1"/>
          </p:cNvPicPr>
          <p:nvPr/>
        </p:nvPicPr>
        <p:blipFill rotWithShape="1">
          <a:blip r:embed="rId5"/>
          <a:srcRect t="68085"/>
          <a:stretch/>
        </p:blipFill>
        <p:spPr>
          <a:xfrm>
            <a:off x="6333141" y="2552167"/>
            <a:ext cx="4998744" cy="1989227"/>
          </a:xfrm>
          <a:prstGeom prst="rect">
            <a:avLst/>
          </a:prstGeom>
        </p:spPr>
      </p:pic>
      <p:pic>
        <p:nvPicPr>
          <p:cNvPr id="7" name="Image 6">
            <a:extLst>
              <a:ext uri="{FF2B5EF4-FFF2-40B4-BE49-F238E27FC236}">
                <a16:creationId xmlns:a16="http://schemas.microsoft.com/office/drawing/2014/main" id="{3B52B0FA-B5F4-404F-9160-FF8F44069B0A}"/>
              </a:ext>
            </a:extLst>
          </p:cNvPr>
          <p:cNvPicPr>
            <a:picLocks noChangeAspect="1"/>
          </p:cNvPicPr>
          <p:nvPr/>
        </p:nvPicPr>
        <p:blipFill rotWithShape="1">
          <a:blip r:embed="rId5"/>
          <a:srcRect b="68680"/>
          <a:stretch/>
        </p:blipFill>
        <p:spPr>
          <a:xfrm>
            <a:off x="774236" y="2452655"/>
            <a:ext cx="5401429" cy="2109452"/>
          </a:xfrm>
          <a:prstGeom prst="rect">
            <a:avLst/>
          </a:prstGeom>
        </p:spPr>
      </p:pic>
      <p:pic>
        <p:nvPicPr>
          <p:cNvPr id="13" name="Image 12">
            <a:extLst>
              <a:ext uri="{FF2B5EF4-FFF2-40B4-BE49-F238E27FC236}">
                <a16:creationId xmlns:a16="http://schemas.microsoft.com/office/drawing/2014/main" id="{7000A0F0-767B-4AFB-BE20-F51EE9914E8A}"/>
              </a:ext>
            </a:extLst>
          </p:cNvPr>
          <p:cNvPicPr>
            <a:picLocks noChangeAspect="1"/>
          </p:cNvPicPr>
          <p:nvPr/>
        </p:nvPicPr>
        <p:blipFill rotWithShape="1">
          <a:blip r:embed="rId5"/>
          <a:srcRect t="30776" b="31951"/>
          <a:stretch/>
        </p:blipFill>
        <p:spPr>
          <a:xfrm>
            <a:off x="774236" y="4534781"/>
            <a:ext cx="4998744" cy="2323219"/>
          </a:xfrm>
          <a:prstGeom prst="rect">
            <a:avLst/>
          </a:prstGeom>
        </p:spPr>
      </p:pic>
      <p:sp>
        <p:nvSpPr>
          <p:cNvPr id="14" name="ZoneTexte 13">
            <a:extLst>
              <a:ext uri="{FF2B5EF4-FFF2-40B4-BE49-F238E27FC236}">
                <a16:creationId xmlns:a16="http://schemas.microsoft.com/office/drawing/2014/main" id="{0BC8A697-2FA3-4EBE-B0CF-9B02C09D4F80}"/>
              </a:ext>
            </a:extLst>
          </p:cNvPr>
          <p:cNvSpPr txBox="1"/>
          <p:nvPr/>
        </p:nvSpPr>
        <p:spPr>
          <a:xfrm>
            <a:off x="5671970" y="4923445"/>
            <a:ext cx="6094206" cy="1200329"/>
          </a:xfrm>
          <a:prstGeom prst="rect">
            <a:avLst/>
          </a:prstGeom>
          <a:noFill/>
        </p:spPr>
        <p:txBody>
          <a:bodyPr wrap="square">
            <a:spAutoFit/>
          </a:bodyPr>
          <a:lstStyle/>
          <a:p>
            <a:pPr marL="171450" indent="-171450" algn="just">
              <a:spcAft>
                <a:spcPts val="600"/>
              </a:spcAft>
              <a:buFont typeface="Wingdings" panose="05000000000000000000" pitchFamily="2" charset="2"/>
              <a:buChar char="q"/>
            </a:pPr>
            <a:r>
              <a:rPr lang="fr-FR" sz="1800" i="1" dirty="0">
                <a:latin typeface="Calibri" panose="020F0502020204030204" pitchFamily="34" charset="0"/>
                <a:ea typeface="Calibri" panose="020F0502020204030204" pitchFamily="34" charset="0"/>
                <a:cs typeface="Times New Roman" panose="02020603050405020304" pitchFamily="18" charset="0"/>
              </a:rPr>
              <a:t>17-18/11/25 :  colloque « Universités et territoires » organisé dans le cadre de L'Initiative, pour une réflexion théorique entre chercheurs académiques et praticiens sur les interactions Universités/territoires, à une échelle nationale</a:t>
            </a:r>
          </a:p>
        </p:txBody>
      </p:sp>
    </p:spTree>
    <p:extLst>
      <p:ext uri="{BB962C8B-B14F-4D97-AF65-F5344CB8AC3E}">
        <p14:creationId xmlns:p14="http://schemas.microsoft.com/office/powerpoint/2010/main" val="2071168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E8C4471-ABA9-4804-9F4E-0F272F8FDC1C}"/>
              </a:ext>
            </a:extLst>
          </p:cNvPr>
          <p:cNvPicPr>
            <a:picLocks noChangeAspect="1"/>
          </p:cNvPicPr>
          <p:nvPr/>
        </p:nvPicPr>
        <p:blipFill rotWithShape="1">
          <a:blip r:embed="rId2"/>
          <a:srcRect l="1295" t="3595" r="1206" b="24365"/>
          <a:stretch/>
        </p:blipFill>
        <p:spPr>
          <a:xfrm rot="16200000">
            <a:off x="-2474493" y="2474494"/>
            <a:ext cx="6858000" cy="1909011"/>
          </a:xfrm>
          <a:prstGeom prst="rect">
            <a:avLst/>
          </a:prstGeom>
        </p:spPr>
      </p:pic>
      <p:sp>
        <p:nvSpPr>
          <p:cNvPr id="2" name="Titre 1">
            <a:extLst>
              <a:ext uri="{FF2B5EF4-FFF2-40B4-BE49-F238E27FC236}">
                <a16:creationId xmlns:a16="http://schemas.microsoft.com/office/drawing/2014/main" id="{FDFF4A24-82AF-4223-A20A-74CE7A6E361E}"/>
              </a:ext>
            </a:extLst>
          </p:cNvPr>
          <p:cNvSpPr>
            <a:spLocks noGrp="1"/>
          </p:cNvSpPr>
          <p:nvPr>
            <p:ph type="title"/>
          </p:nvPr>
        </p:nvSpPr>
        <p:spPr>
          <a:xfrm>
            <a:off x="2197770" y="365125"/>
            <a:ext cx="9448798" cy="1325563"/>
          </a:xfrm>
        </p:spPr>
        <p:txBody>
          <a:bodyPr/>
          <a:lstStyle/>
          <a:p>
            <a:r>
              <a:rPr lang="fr-FR" dirty="0"/>
              <a:t>Autour de la table</a:t>
            </a:r>
          </a:p>
        </p:txBody>
      </p:sp>
      <p:sp>
        <p:nvSpPr>
          <p:cNvPr id="6" name="ZoneTexte 5">
            <a:extLst>
              <a:ext uri="{FF2B5EF4-FFF2-40B4-BE49-F238E27FC236}">
                <a16:creationId xmlns:a16="http://schemas.microsoft.com/office/drawing/2014/main" id="{65E13CB9-AA8C-4EFC-85F5-81FDE0192923}"/>
              </a:ext>
            </a:extLst>
          </p:cNvPr>
          <p:cNvSpPr txBox="1"/>
          <p:nvPr/>
        </p:nvSpPr>
        <p:spPr>
          <a:xfrm>
            <a:off x="2125578" y="6338986"/>
            <a:ext cx="9593180" cy="523220"/>
          </a:xfrm>
          <a:prstGeom prst="rect">
            <a:avLst/>
          </a:prstGeom>
          <a:noFill/>
        </p:spPr>
        <p:txBody>
          <a:bodyPr wrap="square">
            <a:spAutoFit/>
          </a:bodyPr>
          <a:lstStyle/>
          <a:p>
            <a:r>
              <a:rPr lang="fr-FR" sz="1400" b="1" dirty="0"/>
              <a:t>Prospective stratégique et concertation territoriale au service de la définition d'une offre universitaire commune de formation</a:t>
            </a:r>
          </a:p>
          <a:p>
            <a:r>
              <a:rPr lang="fr-FR" sz="1400" b="1" dirty="0"/>
              <a:t>Mardi 3 juin 2025 – Journée d’étude MESR - DGESIP</a:t>
            </a:r>
            <a:endParaRPr lang="fr-FR" sz="1400" dirty="0"/>
          </a:p>
        </p:txBody>
      </p:sp>
      <p:pic>
        <p:nvPicPr>
          <p:cNvPr id="7" name="Picture 2">
            <a:extLst>
              <a:ext uri="{FF2B5EF4-FFF2-40B4-BE49-F238E27FC236}">
                <a16:creationId xmlns:a16="http://schemas.microsoft.com/office/drawing/2014/main" id="{9890EE2F-12A8-47D5-8D97-7D8AEB01C0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00" r="2000"/>
          <a:stretch/>
        </p:blipFill>
        <p:spPr bwMode="auto">
          <a:xfrm>
            <a:off x="1940647" y="1447377"/>
            <a:ext cx="2113236" cy="220128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6">
            <a:extLst>
              <a:ext uri="{FF2B5EF4-FFF2-40B4-BE49-F238E27FC236}">
                <a16:creationId xmlns:a16="http://schemas.microsoft.com/office/drawing/2014/main" id="{220D67A8-4762-4AB5-91ED-1355291E27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6160817" y="1447377"/>
            <a:ext cx="2127691" cy="212769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8">
            <a:extLst>
              <a:ext uri="{FF2B5EF4-FFF2-40B4-BE49-F238E27FC236}">
                <a16:creationId xmlns:a16="http://schemas.microsoft.com/office/drawing/2014/main" id="{38A00300-F06C-4814-812A-B377F920F678}"/>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t="11228" b="11228"/>
          <a:stretch/>
        </p:blipFill>
        <p:spPr bwMode="auto">
          <a:xfrm>
            <a:off x="8222830" y="2928381"/>
            <a:ext cx="2127691" cy="226904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E997A390-ABAF-476D-B37E-012F4729F37C}"/>
              </a:ext>
            </a:extLst>
          </p:cNvPr>
          <p:cNvSpPr txBox="1"/>
          <p:nvPr/>
        </p:nvSpPr>
        <p:spPr>
          <a:xfrm>
            <a:off x="2152322" y="3776744"/>
            <a:ext cx="1566454" cy="861774"/>
          </a:xfrm>
          <a:prstGeom prst="rect">
            <a:avLst/>
          </a:prstGeom>
          <a:noFill/>
        </p:spPr>
        <p:txBody>
          <a:bodyPr wrap="none" rtlCol="0">
            <a:spAutoFit/>
          </a:bodyPr>
          <a:lstStyle/>
          <a:p>
            <a:pPr algn="ctr"/>
            <a:r>
              <a:rPr lang="fr-FR" sz="2500" b="1" dirty="0">
                <a:latin typeface="+mj-lt"/>
              </a:rPr>
              <a:t>Bérangère </a:t>
            </a:r>
          </a:p>
          <a:p>
            <a:pPr algn="ctr"/>
            <a:r>
              <a:rPr lang="fr-FR" sz="2500" b="1" dirty="0">
                <a:latin typeface="+mj-lt"/>
              </a:rPr>
              <a:t>FARGES</a:t>
            </a:r>
          </a:p>
        </p:txBody>
      </p:sp>
      <p:sp>
        <p:nvSpPr>
          <p:cNvPr id="12" name="ZoneTexte 11">
            <a:extLst>
              <a:ext uri="{FF2B5EF4-FFF2-40B4-BE49-F238E27FC236}">
                <a16:creationId xmlns:a16="http://schemas.microsoft.com/office/drawing/2014/main" id="{909AC143-BDB7-4169-BC76-D1D68FD5F600}"/>
              </a:ext>
            </a:extLst>
          </p:cNvPr>
          <p:cNvSpPr txBox="1"/>
          <p:nvPr/>
        </p:nvSpPr>
        <p:spPr>
          <a:xfrm>
            <a:off x="4480646" y="5197422"/>
            <a:ext cx="1263486" cy="861774"/>
          </a:xfrm>
          <a:prstGeom prst="rect">
            <a:avLst/>
          </a:prstGeom>
          <a:noFill/>
        </p:spPr>
        <p:txBody>
          <a:bodyPr wrap="none" rtlCol="0">
            <a:spAutoFit/>
          </a:bodyPr>
          <a:lstStyle/>
          <a:p>
            <a:pPr algn="ctr"/>
            <a:r>
              <a:rPr lang="fr-FR" sz="2500" b="1" dirty="0">
                <a:latin typeface="+mj-lt"/>
              </a:rPr>
              <a:t>Franck </a:t>
            </a:r>
          </a:p>
          <a:p>
            <a:pPr algn="ctr"/>
            <a:r>
              <a:rPr lang="fr-FR" sz="2500" b="1" dirty="0">
                <a:latin typeface="+mj-lt"/>
              </a:rPr>
              <a:t>BARBIER</a:t>
            </a:r>
          </a:p>
        </p:txBody>
      </p:sp>
      <p:sp>
        <p:nvSpPr>
          <p:cNvPr id="13" name="ZoneTexte 12">
            <a:extLst>
              <a:ext uri="{FF2B5EF4-FFF2-40B4-BE49-F238E27FC236}">
                <a16:creationId xmlns:a16="http://schemas.microsoft.com/office/drawing/2014/main" id="{E7010A1E-24C8-4C1B-89C8-01F07E11D6F1}"/>
              </a:ext>
            </a:extLst>
          </p:cNvPr>
          <p:cNvSpPr txBox="1"/>
          <p:nvPr/>
        </p:nvSpPr>
        <p:spPr>
          <a:xfrm>
            <a:off x="6313083" y="3786483"/>
            <a:ext cx="1893467" cy="861774"/>
          </a:xfrm>
          <a:prstGeom prst="rect">
            <a:avLst/>
          </a:prstGeom>
          <a:noFill/>
        </p:spPr>
        <p:txBody>
          <a:bodyPr wrap="none" rtlCol="0">
            <a:spAutoFit/>
          </a:bodyPr>
          <a:lstStyle/>
          <a:p>
            <a:pPr algn="ctr"/>
            <a:r>
              <a:rPr lang="fr-FR" sz="2500" b="1" dirty="0">
                <a:latin typeface="+mj-lt"/>
              </a:rPr>
              <a:t>Maureen </a:t>
            </a:r>
          </a:p>
          <a:p>
            <a:pPr algn="ctr"/>
            <a:r>
              <a:rPr lang="fr-FR" sz="2500" b="1" dirty="0">
                <a:latin typeface="+mj-lt"/>
              </a:rPr>
              <a:t>BRAQUESSAC</a:t>
            </a:r>
          </a:p>
        </p:txBody>
      </p:sp>
      <p:sp>
        <p:nvSpPr>
          <p:cNvPr id="14" name="ZoneTexte 13">
            <a:extLst>
              <a:ext uri="{FF2B5EF4-FFF2-40B4-BE49-F238E27FC236}">
                <a16:creationId xmlns:a16="http://schemas.microsoft.com/office/drawing/2014/main" id="{0BF62C07-5674-4E18-823F-9DB01E4DBEBB}"/>
              </a:ext>
            </a:extLst>
          </p:cNvPr>
          <p:cNvSpPr txBox="1"/>
          <p:nvPr/>
        </p:nvSpPr>
        <p:spPr>
          <a:xfrm>
            <a:off x="8557148" y="5197422"/>
            <a:ext cx="1459053" cy="861774"/>
          </a:xfrm>
          <a:prstGeom prst="rect">
            <a:avLst/>
          </a:prstGeom>
          <a:noFill/>
        </p:spPr>
        <p:txBody>
          <a:bodyPr wrap="none" rtlCol="0">
            <a:spAutoFit/>
          </a:bodyPr>
          <a:lstStyle/>
          <a:p>
            <a:pPr algn="ctr"/>
            <a:r>
              <a:rPr lang="fr-FR" sz="2500" b="1" dirty="0">
                <a:latin typeface="+mj-lt"/>
              </a:rPr>
              <a:t>Stéphane </a:t>
            </a:r>
          </a:p>
          <a:p>
            <a:pPr algn="ctr"/>
            <a:r>
              <a:rPr lang="fr-FR" sz="2500" b="1" dirty="0">
                <a:latin typeface="+mj-lt"/>
              </a:rPr>
              <a:t>LEYMARIE</a:t>
            </a:r>
          </a:p>
        </p:txBody>
      </p:sp>
      <p:pic>
        <p:nvPicPr>
          <p:cNvPr id="15" name="Picture 8" descr="Arnold MAGDELAINE - Nantes Université">
            <a:extLst>
              <a:ext uri="{FF2B5EF4-FFF2-40B4-BE49-F238E27FC236}">
                <a16:creationId xmlns:a16="http://schemas.microsoft.com/office/drawing/2014/main" id="{9496BF4E-EAC4-495F-8225-F7C38488FA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35668" y="1447312"/>
            <a:ext cx="2067597" cy="232943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6" name="ZoneTexte 15">
            <a:extLst>
              <a:ext uri="{FF2B5EF4-FFF2-40B4-BE49-F238E27FC236}">
                <a16:creationId xmlns:a16="http://schemas.microsoft.com/office/drawing/2014/main" id="{8C2D6924-BEB4-4127-959D-C01BE6F13041}"/>
              </a:ext>
            </a:extLst>
          </p:cNvPr>
          <p:cNvSpPr txBox="1"/>
          <p:nvPr/>
        </p:nvSpPr>
        <p:spPr>
          <a:xfrm>
            <a:off x="10178649" y="3787674"/>
            <a:ext cx="1981633" cy="861774"/>
          </a:xfrm>
          <a:prstGeom prst="rect">
            <a:avLst/>
          </a:prstGeom>
          <a:noFill/>
        </p:spPr>
        <p:txBody>
          <a:bodyPr wrap="none" rtlCol="0">
            <a:spAutoFit/>
          </a:bodyPr>
          <a:lstStyle/>
          <a:p>
            <a:pPr algn="ctr"/>
            <a:r>
              <a:rPr lang="fr-FR" sz="2500" b="1" dirty="0">
                <a:latin typeface="+mj-lt"/>
              </a:rPr>
              <a:t>Arnold </a:t>
            </a:r>
          </a:p>
          <a:p>
            <a:pPr algn="ctr"/>
            <a:r>
              <a:rPr lang="fr-FR" sz="2500" b="1" dirty="0">
                <a:latin typeface="+mj-lt"/>
              </a:rPr>
              <a:t>MAGDELAINE </a:t>
            </a:r>
          </a:p>
        </p:txBody>
      </p:sp>
      <p:pic>
        <p:nvPicPr>
          <p:cNvPr id="3" name="Picture 2" descr="Franck Barbier">
            <a:extLst>
              <a:ext uri="{FF2B5EF4-FFF2-40B4-BE49-F238E27FC236}">
                <a16:creationId xmlns:a16="http://schemas.microsoft.com/office/drawing/2014/main" id="{EDB27E7C-D69A-4EDE-A025-F83EEAC9F50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77127" y="3048683"/>
            <a:ext cx="1938769" cy="2139332"/>
          </a:xfrm>
          <a:prstGeom prst="ellipse">
            <a:avLst/>
          </a:prstGeom>
          <a:noFill/>
          <a:effectLst>
            <a:softEdge rad="105195"/>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82411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944E337-3E5D-4A1F-A5A1-2057F25B8A7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DA50D69-7CF7-4844-B844-A2B821C77F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854"/>
            <a:ext cx="12192000" cy="6865854"/>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0D2E6E9-D514-F605-9342-6A6E9EE29538}"/>
              </a:ext>
            </a:extLst>
          </p:cNvPr>
          <p:cNvSpPr>
            <a:spLocks noGrp="1"/>
          </p:cNvSpPr>
          <p:nvPr>
            <p:ph type="title"/>
          </p:nvPr>
        </p:nvSpPr>
        <p:spPr>
          <a:xfrm>
            <a:off x="4203291" y="228600"/>
            <a:ext cx="7816644" cy="870155"/>
          </a:xfrm>
          <a:solidFill>
            <a:schemeClr val="accent1">
              <a:lumMod val="50000"/>
            </a:schemeClr>
          </a:solidFill>
        </p:spPr>
        <p:txBody>
          <a:bodyPr>
            <a:normAutofit/>
          </a:bodyPr>
          <a:lstStyle/>
          <a:p>
            <a:pPr algn="ctr"/>
            <a:r>
              <a:rPr lang="fr-FR" dirty="0">
                <a:solidFill>
                  <a:schemeClr val="bg1"/>
                </a:solidFill>
              </a:rPr>
              <a:t>Contexte économique des </a:t>
            </a:r>
            <a:r>
              <a:rPr lang="fr-FR" dirty="0" err="1">
                <a:solidFill>
                  <a:schemeClr val="bg1"/>
                </a:solidFill>
              </a:rPr>
              <a:t>HdF</a:t>
            </a:r>
            <a:r>
              <a:rPr lang="fr-FR" dirty="0">
                <a:solidFill>
                  <a:schemeClr val="bg1"/>
                </a:solidFill>
              </a:rPr>
              <a:t> </a:t>
            </a:r>
          </a:p>
        </p:txBody>
      </p:sp>
      <p:pic>
        <p:nvPicPr>
          <p:cNvPr id="5" name="Picture 4" descr="Voitures garées en ligne">
            <a:extLst>
              <a:ext uri="{FF2B5EF4-FFF2-40B4-BE49-F238E27FC236}">
                <a16:creationId xmlns:a16="http://schemas.microsoft.com/office/drawing/2014/main" id="{84FDFA15-844B-E0CF-4493-DF6306AB6D01}"/>
              </a:ext>
            </a:extLst>
          </p:cNvPr>
          <p:cNvPicPr>
            <a:picLocks noChangeAspect="1"/>
          </p:cNvPicPr>
          <p:nvPr/>
        </p:nvPicPr>
        <p:blipFill>
          <a:blip r:embed="rId2"/>
          <a:srcRect l="38291" r="20647"/>
          <a:stretch>
            <a:fillRect/>
          </a:stretch>
        </p:blipFill>
        <p:spPr>
          <a:xfrm>
            <a:off x="20" y="10"/>
            <a:ext cx="3754739"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sp>
        <p:nvSpPr>
          <p:cNvPr id="3" name="Espace réservé du contenu 2">
            <a:extLst>
              <a:ext uri="{FF2B5EF4-FFF2-40B4-BE49-F238E27FC236}">
                <a16:creationId xmlns:a16="http://schemas.microsoft.com/office/drawing/2014/main" id="{9FCD353D-2C16-248C-72C4-8F4835B02BD4}"/>
              </a:ext>
            </a:extLst>
          </p:cNvPr>
          <p:cNvSpPr>
            <a:spLocks noGrp="1"/>
          </p:cNvSpPr>
          <p:nvPr>
            <p:ph idx="1"/>
          </p:nvPr>
        </p:nvSpPr>
        <p:spPr>
          <a:xfrm>
            <a:off x="4085303" y="1260987"/>
            <a:ext cx="7934632" cy="5368413"/>
          </a:xfrm>
        </p:spPr>
        <p:txBody>
          <a:bodyPr anchor="t">
            <a:normAutofit fontScale="92500" lnSpcReduction="20000"/>
          </a:bodyPr>
          <a:lstStyle/>
          <a:p>
            <a:pPr marL="363538" indent="-349250" algn="just"/>
            <a:r>
              <a:rPr lang="fr-FR" sz="2000" dirty="0"/>
              <a:t>Les </a:t>
            </a:r>
            <a:r>
              <a:rPr lang="fr-FR" sz="2000" dirty="0" err="1"/>
              <a:t>HdF</a:t>
            </a:r>
            <a:r>
              <a:rPr lang="fr-FR" sz="2000" dirty="0"/>
              <a:t>, 1</a:t>
            </a:r>
            <a:r>
              <a:rPr lang="fr-FR" sz="2000" baseline="30000" dirty="0"/>
              <a:t>ère</a:t>
            </a:r>
            <a:r>
              <a:rPr lang="fr-FR" sz="2000" dirty="0"/>
              <a:t> </a:t>
            </a:r>
            <a:r>
              <a:rPr lang="fr-FR" sz="2000" b="1" dirty="0"/>
              <a:t>région automobile</a:t>
            </a:r>
            <a:r>
              <a:rPr lang="fr-FR" sz="2000" dirty="0"/>
              <a:t>, concentre </a:t>
            </a:r>
            <a:r>
              <a:rPr lang="fr-FR" sz="2000" b="1" dirty="0"/>
              <a:t>près de 33 % de la production nationale de véhicules</a:t>
            </a:r>
            <a:r>
              <a:rPr lang="fr-FR" sz="2000" dirty="0"/>
              <a:t>, avec plus de </a:t>
            </a:r>
            <a:r>
              <a:rPr lang="fr-FR" sz="2000" b="1" dirty="0"/>
              <a:t>600 établissements</a:t>
            </a:r>
            <a:r>
              <a:rPr lang="fr-FR" sz="2000" dirty="0"/>
              <a:t> et </a:t>
            </a:r>
            <a:r>
              <a:rPr lang="fr-FR" sz="2000" b="1" dirty="0"/>
              <a:t>plus de 55 000 emplois directs</a:t>
            </a:r>
            <a:r>
              <a:rPr lang="fr-FR" sz="2000" dirty="0"/>
              <a:t> (Renault Douai et Maubeuge, </a:t>
            </a:r>
            <a:r>
              <a:rPr lang="fr-FR" sz="2000" dirty="0" err="1"/>
              <a:t>Stellantis</a:t>
            </a:r>
            <a:r>
              <a:rPr lang="fr-FR" sz="2000" dirty="0"/>
              <a:t> Hordain, Toyota Onnaing) </a:t>
            </a:r>
          </a:p>
          <a:p>
            <a:pPr marL="363538" indent="-349250" algn="just"/>
            <a:r>
              <a:rPr lang="fr-FR" sz="2000" dirty="0"/>
              <a:t>Les </a:t>
            </a:r>
            <a:r>
              <a:rPr lang="fr-FR" sz="2000" dirty="0" err="1"/>
              <a:t>HdF</a:t>
            </a:r>
            <a:r>
              <a:rPr lang="fr-FR" sz="2000" dirty="0"/>
              <a:t>, 1</a:t>
            </a:r>
            <a:r>
              <a:rPr lang="fr-FR" sz="2000" baseline="30000" dirty="0"/>
              <a:t>ère</a:t>
            </a:r>
            <a:r>
              <a:rPr lang="fr-FR" sz="2000" dirty="0"/>
              <a:t> </a:t>
            </a:r>
            <a:r>
              <a:rPr lang="fr-FR" sz="2000" b="1" dirty="0"/>
              <a:t>région ferroviaire</a:t>
            </a:r>
            <a:r>
              <a:rPr lang="fr-FR" sz="2000" dirty="0"/>
              <a:t> avec </a:t>
            </a:r>
            <a:r>
              <a:rPr lang="fr-FR" sz="2000" b="1" dirty="0"/>
              <a:t>près de 7000 emplois (Alstom Crespin  </a:t>
            </a:r>
            <a:r>
              <a:rPr lang="fr-FR" sz="2000" dirty="0"/>
              <a:t>TGV et Intercités).</a:t>
            </a:r>
          </a:p>
          <a:p>
            <a:pPr marL="363538" indent="-349250" algn="just"/>
            <a:r>
              <a:rPr lang="fr-FR" sz="2000" b="1" dirty="0"/>
              <a:t>5</a:t>
            </a:r>
            <a:r>
              <a:rPr lang="fr-FR" sz="2000" dirty="0"/>
              <a:t> </a:t>
            </a:r>
            <a:r>
              <a:rPr lang="fr-FR" sz="2000" b="1" dirty="0" err="1"/>
              <a:t>gigafactories</a:t>
            </a:r>
            <a:r>
              <a:rPr lang="fr-FR" sz="2000" dirty="0"/>
              <a:t> de batteries : ACC, </a:t>
            </a:r>
            <a:r>
              <a:rPr lang="fr-FR" sz="2000" dirty="0" err="1"/>
              <a:t>Envision</a:t>
            </a:r>
            <a:r>
              <a:rPr lang="fr-FR" sz="2000" dirty="0"/>
              <a:t> AESC, </a:t>
            </a:r>
            <a:r>
              <a:rPr lang="fr-FR" sz="2000" dirty="0" err="1"/>
              <a:t>Verkor</a:t>
            </a:r>
            <a:r>
              <a:rPr lang="fr-FR" sz="2000" dirty="0"/>
              <a:t>, </a:t>
            </a:r>
            <a:r>
              <a:rPr lang="fr-FR" sz="2000" dirty="0" err="1"/>
              <a:t>ProLogium</a:t>
            </a:r>
            <a:r>
              <a:rPr lang="fr-FR" sz="2000" dirty="0"/>
              <a:t>, </a:t>
            </a:r>
            <a:r>
              <a:rPr lang="fr-FR" sz="2000" dirty="0" err="1"/>
              <a:t>Tiamat</a:t>
            </a:r>
            <a:r>
              <a:rPr lang="fr-FR" sz="2000" dirty="0"/>
              <a:t> – </a:t>
            </a:r>
            <a:r>
              <a:rPr lang="fr-FR" sz="2000" b="1" dirty="0"/>
              <a:t>21 000 emplois à l’horizon 2030</a:t>
            </a:r>
            <a:r>
              <a:rPr lang="fr-FR" sz="2000" dirty="0"/>
              <a:t>).</a:t>
            </a:r>
          </a:p>
          <a:p>
            <a:pPr marL="363538" indent="-349250" algn="just"/>
            <a:r>
              <a:rPr lang="fr-FR" sz="2000" dirty="0"/>
              <a:t>Les </a:t>
            </a:r>
            <a:r>
              <a:rPr lang="fr-FR" sz="2000" dirty="0" err="1"/>
              <a:t>HdF</a:t>
            </a:r>
            <a:r>
              <a:rPr lang="fr-FR" sz="2000" dirty="0"/>
              <a:t>, 1</a:t>
            </a:r>
            <a:r>
              <a:rPr lang="fr-FR" sz="2000" baseline="30000" dirty="0"/>
              <a:t>ère</a:t>
            </a:r>
            <a:r>
              <a:rPr lang="fr-FR" sz="2000" dirty="0"/>
              <a:t> </a:t>
            </a:r>
            <a:r>
              <a:rPr lang="fr-FR" sz="2000" b="1" dirty="0"/>
              <a:t>région logistique, 5 capitales </a:t>
            </a:r>
            <a:r>
              <a:rPr lang="fr-FR" sz="2000" dirty="0"/>
              <a:t>à moins de </a:t>
            </a:r>
            <a:r>
              <a:rPr lang="fr-FR" sz="2000" b="1" dirty="0"/>
              <a:t>300km, 90 millions de m</a:t>
            </a:r>
            <a:r>
              <a:rPr lang="fr-FR" sz="2000" b="1" baseline="30000" dirty="0"/>
              <a:t>2</a:t>
            </a:r>
            <a:r>
              <a:rPr lang="fr-FR" sz="2000" b="1" dirty="0"/>
              <a:t> d’</a:t>
            </a:r>
            <a:r>
              <a:rPr lang="fr-FR" sz="2000" b="1" dirty="0" err="1"/>
              <a:t>entrepots</a:t>
            </a:r>
            <a:r>
              <a:rPr lang="fr-FR" sz="2000" b="1" dirty="0"/>
              <a:t>, 20% des stocks nationaux, 103 100 emplois (Amazon, Cdiscount, Decathlon, XPO </a:t>
            </a:r>
            <a:r>
              <a:rPr lang="fr-FR" sz="2000" b="1" dirty="0" err="1"/>
              <a:t>Logistics</a:t>
            </a:r>
            <a:r>
              <a:rPr lang="fr-FR" sz="2000" b="1" dirty="0"/>
              <a:t>, DHL, ID </a:t>
            </a:r>
            <a:r>
              <a:rPr lang="fr-FR" sz="2000" b="1" dirty="0" err="1"/>
              <a:t>Logistics</a:t>
            </a:r>
            <a:r>
              <a:rPr lang="fr-FR" sz="2000" b="1" dirty="0"/>
              <a:t>)</a:t>
            </a:r>
            <a:endParaRPr lang="fr-FR" sz="2000" dirty="0"/>
          </a:p>
          <a:p>
            <a:pPr marL="363538" indent="-349250" algn="just"/>
            <a:r>
              <a:rPr lang="fr-FR" sz="2000" dirty="0"/>
              <a:t>Technopôle « Mobilités Innovantes et Durables »,  CMQ «Ferroviaire, Industrie Automobile et Eco-Mobilité», pôle de compétitivité i–Trans et de l’IRT </a:t>
            </a:r>
            <a:r>
              <a:rPr lang="fr-FR" sz="2000" dirty="0" err="1"/>
              <a:t>Railenium</a:t>
            </a:r>
            <a:r>
              <a:rPr lang="fr-FR" sz="2000" dirty="0"/>
              <a:t>, une filiale VALUTEC spécialisée dans les TT. </a:t>
            </a:r>
          </a:p>
          <a:p>
            <a:pPr marL="363538" indent="-349250" algn="just">
              <a:buNone/>
            </a:pPr>
            <a:r>
              <a:rPr lang="fr-FR" sz="2000" dirty="0">
                <a:latin typeface="Calibri" panose="020F0502020204030204" pitchFamily="34" charset="0"/>
                <a:ea typeface="Calibri" panose="020F0502020204030204" pitchFamily="34" charset="0"/>
                <a:cs typeface="Calibri" panose="020F0502020204030204" pitchFamily="34" charset="0"/>
                <a:sym typeface="Wingdings" pitchFamily="2" charset="2"/>
              </a:rPr>
              <a:t>	</a:t>
            </a:r>
            <a:r>
              <a:rPr lang="fr-FR" sz="2000" dirty="0">
                <a:latin typeface="Calibri" panose="020F0502020204030204" pitchFamily="34" charset="0"/>
                <a:ea typeface="Calibri" panose="020F0502020204030204" pitchFamily="34" charset="0"/>
                <a:cs typeface="Calibri" panose="020F0502020204030204" pitchFamily="34" charset="0"/>
              </a:rPr>
              <a:t>La mise en place de 3 Chaires de Recherche soutenues par nos communautés d’agglomération et/ou par le Conseil Régional </a:t>
            </a:r>
            <a:r>
              <a:rPr lang="fr-FR" sz="2000" dirty="0" err="1">
                <a:latin typeface="Calibri" panose="020F0502020204030204" pitchFamily="34" charset="0"/>
                <a:ea typeface="Calibri" panose="020F0502020204030204" pitchFamily="34" charset="0"/>
                <a:cs typeface="Calibri" panose="020F0502020204030204" pitchFamily="34" charset="0"/>
              </a:rPr>
              <a:t>HdF</a:t>
            </a:r>
            <a:r>
              <a:rPr lang="fr-FR" sz="2000" dirty="0">
                <a:latin typeface="Calibri" panose="020F0502020204030204" pitchFamily="34" charset="0"/>
                <a:ea typeface="Calibri" panose="020F0502020204030204" pitchFamily="34" charset="0"/>
                <a:cs typeface="Calibri" panose="020F0502020204030204" pitchFamily="34" charset="0"/>
              </a:rPr>
              <a:t>: IQ&amp;IA, </a:t>
            </a:r>
            <a:r>
              <a:rPr lang="fr-FR" sz="2000" dirty="0" err="1">
                <a:latin typeface="Calibri" panose="020F0502020204030204" pitchFamily="34" charset="0"/>
                <a:ea typeface="Calibri" panose="020F0502020204030204" pitchFamily="34" charset="0"/>
                <a:cs typeface="Calibri" panose="020F0502020204030204" pitchFamily="34" charset="0"/>
              </a:rPr>
              <a:t>TecLog</a:t>
            </a:r>
            <a:r>
              <a:rPr lang="fr-FR" sz="2000" dirty="0">
                <a:latin typeface="Calibri" panose="020F0502020204030204" pitchFamily="34" charset="0"/>
                <a:ea typeface="Calibri" panose="020F0502020204030204" pitchFamily="34" charset="0"/>
                <a:cs typeface="Calibri" panose="020F0502020204030204" pitchFamily="34" charset="0"/>
              </a:rPr>
              <a:t>-D ; Tourisme et Patrimoine.</a:t>
            </a:r>
          </a:p>
          <a:p>
            <a:pPr marL="363538" indent="-349250" algn="just">
              <a:buNone/>
            </a:pPr>
            <a:r>
              <a:rPr lang="fr-FR" sz="2000" dirty="0">
                <a:latin typeface="Calibri" panose="020F0502020204030204" pitchFamily="34" charset="0"/>
                <a:ea typeface="Calibri" panose="020F0502020204030204" pitchFamily="34" charset="0"/>
                <a:cs typeface="Calibri" panose="020F0502020204030204" pitchFamily="34" charset="0"/>
                <a:sym typeface="Wingdings" pitchFamily="2" charset="2"/>
              </a:rPr>
              <a:t>	OF adaptée (Thématique, Ex : Master </a:t>
            </a:r>
            <a:r>
              <a:rPr lang="fr-FR" sz="2000" dirty="0" err="1">
                <a:latin typeface="Calibri" panose="020F0502020204030204" pitchFamily="34" charset="0"/>
                <a:ea typeface="Calibri" panose="020F0502020204030204" pitchFamily="34" charset="0"/>
                <a:cs typeface="Calibri" panose="020F0502020204030204" pitchFamily="34" charset="0"/>
                <a:sym typeface="Wingdings" pitchFamily="2" charset="2"/>
              </a:rPr>
              <a:t>Electro’Mob</a:t>
            </a:r>
            <a:r>
              <a:rPr lang="fr-FR" sz="2000" dirty="0">
                <a:latin typeface="Calibri" panose="020F0502020204030204" pitchFamily="34" charset="0"/>
                <a:ea typeface="Calibri" panose="020F0502020204030204" pitchFamily="34" charset="0"/>
                <a:cs typeface="Calibri" panose="020F0502020204030204" pitchFamily="34" charset="0"/>
                <a:sym typeface="Wingdings" pitchFamily="2" charset="2"/>
              </a:rPr>
              <a:t> ou du Territoire ex : master e-logistique), </a:t>
            </a:r>
            <a:r>
              <a:rPr lang="fr-FR" sz="2000" dirty="0">
                <a:latin typeface="Calibri" panose="020F0502020204030204" pitchFamily="34" charset="0"/>
                <a:ea typeface="Calibri" panose="020F0502020204030204" pitchFamily="34" charset="0"/>
                <a:cs typeface="Calibri" panose="020F0502020204030204" pitchFamily="34" charset="0"/>
              </a:rPr>
              <a:t>20% des étudiants en alternance, VAE encouragée, formation à la carte en FC exemple : « Maintenanciers » et « rééducateurs »</a:t>
            </a:r>
          </a:p>
        </p:txBody>
      </p:sp>
    </p:spTree>
    <p:extLst>
      <p:ext uri="{BB962C8B-B14F-4D97-AF65-F5344CB8AC3E}">
        <p14:creationId xmlns:p14="http://schemas.microsoft.com/office/powerpoint/2010/main" val="41786518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29E4DA6C-4E89-4314-B6E8-55B7C710A111}"/>
              </a:ext>
            </a:extLst>
          </p:cNvPr>
          <p:cNvPicPr>
            <a:picLocks noChangeAspect="1"/>
          </p:cNvPicPr>
          <p:nvPr/>
        </p:nvPicPr>
        <p:blipFill rotWithShape="1">
          <a:blip r:embed="rId3"/>
          <a:srcRect l="1295" t="3595" r="1206" b="24365"/>
          <a:stretch/>
        </p:blipFill>
        <p:spPr>
          <a:xfrm rot="16200000">
            <a:off x="-2474493" y="2474494"/>
            <a:ext cx="6858000" cy="1909011"/>
          </a:xfrm>
          <a:prstGeom prst="rect">
            <a:avLst/>
          </a:prstGeom>
        </p:spPr>
      </p:pic>
      <p:sp>
        <p:nvSpPr>
          <p:cNvPr id="2" name="Titre 1">
            <a:extLst>
              <a:ext uri="{FF2B5EF4-FFF2-40B4-BE49-F238E27FC236}">
                <a16:creationId xmlns:a16="http://schemas.microsoft.com/office/drawing/2014/main" id="{D9453C8C-98C3-46F6-BE36-B2446B86B7F9}"/>
              </a:ext>
            </a:extLst>
          </p:cNvPr>
          <p:cNvSpPr>
            <a:spLocks noGrp="1"/>
          </p:cNvSpPr>
          <p:nvPr>
            <p:ph type="title"/>
          </p:nvPr>
        </p:nvSpPr>
        <p:spPr>
          <a:xfrm>
            <a:off x="2125577" y="365125"/>
            <a:ext cx="9922043" cy="1325563"/>
          </a:xfrm>
        </p:spPr>
        <p:txBody>
          <a:bodyPr anchor="t">
            <a:noAutofit/>
          </a:bodyPr>
          <a:lstStyle/>
          <a:p>
            <a:r>
              <a:rPr lang="fr-FR" sz="2400" b="1" dirty="0">
                <a:solidFill>
                  <a:srgbClr val="002060"/>
                </a:solidFill>
                <a:latin typeface="Source Sans Pro" panose="020B0503030403020204" pitchFamily="34" charset="0"/>
                <a:ea typeface="Source Sans Pro" panose="020B0503030403020204" pitchFamily="34" charset="0"/>
              </a:rPr>
              <a:t>Les instances de gouvernance et de coordination universitaire</a:t>
            </a:r>
            <a:endParaRPr lang="fr-FR" sz="2400" dirty="0">
              <a:solidFill>
                <a:srgbClr val="002060"/>
              </a:solidFill>
              <a:latin typeface="Source Sans Pro" panose="020B0503030403020204" pitchFamily="34" charset="0"/>
              <a:ea typeface="Source Sans Pro" panose="020B0503030403020204" pitchFamily="34" charset="0"/>
            </a:endParaRPr>
          </a:p>
        </p:txBody>
      </p:sp>
      <p:sp>
        <p:nvSpPr>
          <p:cNvPr id="8" name="ZoneTexte 7">
            <a:extLst>
              <a:ext uri="{FF2B5EF4-FFF2-40B4-BE49-F238E27FC236}">
                <a16:creationId xmlns:a16="http://schemas.microsoft.com/office/drawing/2014/main" id="{00C95E7B-D5ED-4C01-AD3C-7E9E4B11584A}"/>
              </a:ext>
            </a:extLst>
          </p:cNvPr>
          <p:cNvSpPr txBox="1"/>
          <p:nvPr/>
        </p:nvSpPr>
        <p:spPr>
          <a:xfrm>
            <a:off x="2125578" y="6338986"/>
            <a:ext cx="9593180" cy="523220"/>
          </a:xfrm>
          <a:prstGeom prst="rect">
            <a:avLst/>
          </a:prstGeom>
          <a:noFill/>
        </p:spPr>
        <p:txBody>
          <a:bodyPr wrap="square">
            <a:spAutoFit/>
          </a:bodyPr>
          <a:lstStyle/>
          <a:p>
            <a:r>
              <a:rPr lang="fr-FR" sz="1400" b="1" dirty="0">
                <a:solidFill>
                  <a:srgbClr val="002060"/>
                </a:solidFill>
              </a:rPr>
              <a:t>Prospective stratégique et concertation territoriale au service de la définition d'une offre universitaire commune de formation</a:t>
            </a:r>
          </a:p>
          <a:p>
            <a:r>
              <a:rPr lang="fr-FR" sz="1400" b="1" dirty="0">
                <a:solidFill>
                  <a:srgbClr val="002060"/>
                </a:solidFill>
              </a:rPr>
              <a:t>Mardi 3 juin 2025 – Journée d’étude MESR - DGESIP</a:t>
            </a:r>
            <a:endParaRPr lang="fr-FR" sz="1400" dirty="0">
              <a:solidFill>
                <a:srgbClr val="002060"/>
              </a:solidFill>
            </a:endParaRPr>
          </a:p>
        </p:txBody>
      </p:sp>
      <p:pic>
        <p:nvPicPr>
          <p:cNvPr id="5" name="Image 4"/>
          <p:cNvPicPr>
            <a:picLocks noChangeAspect="1"/>
          </p:cNvPicPr>
          <p:nvPr/>
        </p:nvPicPr>
        <p:blipFill>
          <a:blip r:embed="rId4"/>
          <a:stretch>
            <a:fillRect/>
          </a:stretch>
        </p:blipFill>
        <p:spPr>
          <a:xfrm>
            <a:off x="0" y="2888"/>
            <a:ext cx="1942039" cy="779165"/>
          </a:xfrm>
          <a:prstGeom prst="rect">
            <a:avLst/>
          </a:prstGeom>
        </p:spPr>
      </p:pic>
      <p:pic>
        <p:nvPicPr>
          <p:cNvPr id="3" name="Image 2"/>
          <p:cNvPicPr>
            <a:picLocks noChangeAspect="1"/>
          </p:cNvPicPr>
          <p:nvPr/>
        </p:nvPicPr>
        <p:blipFill>
          <a:blip r:embed="rId5"/>
          <a:stretch>
            <a:fillRect/>
          </a:stretch>
        </p:blipFill>
        <p:spPr>
          <a:xfrm>
            <a:off x="1911246" y="872357"/>
            <a:ext cx="10224583" cy="5370129"/>
          </a:xfrm>
          <a:prstGeom prst="rect">
            <a:avLst/>
          </a:prstGeom>
        </p:spPr>
      </p:pic>
    </p:spTree>
    <p:extLst>
      <p:ext uri="{BB962C8B-B14F-4D97-AF65-F5344CB8AC3E}">
        <p14:creationId xmlns:p14="http://schemas.microsoft.com/office/powerpoint/2010/main" val="21331696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29E4DA6C-4E89-4314-B6E8-55B7C710A111}"/>
              </a:ext>
            </a:extLst>
          </p:cNvPr>
          <p:cNvPicPr>
            <a:picLocks noChangeAspect="1"/>
          </p:cNvPicPr>
          <p:nvPr/>
        </p:nvPicPr>
        <p:blipFill rotWithShape="1">
          <a:blip r:embed="rId3"/>
          <a:srcRect l="1295" t="3595" r="1206" b="24365"/>
          <a:stretch/>
        </p:blipFill>
        <p:spPr>
          <a:xfrm rot="16200000">
            <a:off x="-2474493" y="2474494"/>
            <a:ext cx="6858000" cy="1909011"/>
          </a:xfrm>
          <a:prstGeom prst="rect">
            <a:avLst/>
          </a:prstGeom>
        </p:spPr>
      </p:pic>
      <p:sp>
        <p:nvSpPr>
          <p:cNvPr id="2" name="Titre 1">
            <a:extLst>
              <a:ext uri="{FF2B5EF4-FFF2-40B4-BE49-F238E27FC236}">
                <a16:creationId xmlns:a16="http://schemas.microsoft.com/office/drawing/2014/main" id="{D9453C8C-98C3-46F6-BE36-B2446B86B7F9}"/>
              </a:ext>
            </a:extLst>
          </p:cNvPr>
          <p:cNvSpPr>
            <a:spLocks noGrp="1"/>
          </p:cNvSpPr>
          <p:nvPr>
            <p:ph type="title"/>
          </p:nvPr>
        </p:nvSpPr>
        <p:spPr>
          <a:xfrm>
            <a:off x="2125577" y="365125"/>
            <a:ext cx="9922043" cy="1325563"/>
          </a:xfrm>
        </p:spPr>
        <p:txBody>
          <a:bodyPr anchor="t">
            <a:noAutofit/>
          </a:bodyPr>
          <a:lstStyle/>
          <a:p>
            <a:r>
              <a:rPr lang="fr-FR" sz="2400" b="1" dirty="0">
                <a:solidFill>
                  <a:srgbClr val="002060"/>
                </a:solidFill>
                <a:latin typeface="Source Sans Pro" panose="020B0503030403020204" pitchFamily="34" charset="0"/>
                <a:ea typeface="Source Sans Pro" panose="020B0503030403020204" pitchFamily="34" charset="0"/>
              </a:rPr>
              <a:t>Panorama des partenaires institutionnels publics sur le territoire de la Nouvelle-Aquitaine</a:t>
            </a:r>
            <a:endParaRPr lang="fr-FR" sz="2400" dirty="0">
              <a:solidFill>
                <a:srgbClr val="002060"/>
              </a:solidFill>
              <a:latin typeface="Source Sans Pro" panose="020B0503030403020204" pitchFamily="34" charset="0"/>
              <a:ea typeface="Source Sans Pro" panose="020B0503030403020204" pitchFamily="34" charset="0"/>
            </a:endParaRPr>
          </a:p>
        </p:txBody>
      </p:sp>
      <p:sp>
        <p:nvSpPr>
          <p:cNvPr id="8" name="ZoneTexte 7">
            <a:extLst>
              <a:ext uri="{FF2B5EF4-FFF2-40B4-BE49-F238E27FC236}">
                <a16:creationId xmlns:a16="http://schemas.microsoft.com/office/drawing/2014/main" id="{00C95E7B-D5ED-4C01-AD3C-7E9E4B11584A}"/>
              </a:ext>
            </a:extLst>
          </p:cNvPr>
          <p:cNvSpPr txBox="1"/>
          <p:nvPr/>
        </p:nvSpPr>
        <p:spPr>
          <a:xfrm>
            <a:off x="2125578" y="6338986"/>
            <a:ext cx="9593180" cy="523220"/>
          </a:xfrm>
          <a:prstGeom prst="rect">
            <a:avLst/>
          </a:prstGeom>
          <a:noFill/>
        </p:spPr>
        <p:txBody>
          <a:bodyPr wrap="square">
            <a:spAutoFit/>
          </a:bodyPr>
          <a:lstStyle/>
          <a:p>
            <a:r>
              <a:rPr lang="fr-FR" sz="1400" b="1" dirty="0">
                <a:solidFill>
                  <a:srgbClr val="002060"/>
                </a:solidFill>
              </a:rPr>
              <a:t>Prospective stratégique et concertation territoriale au service de la définition d'une offre universitaire commune de formation</a:t>
            </a:r>
          </a:p>
          <a:p>
            <a:r>
              <a:rPr lang="fr-FR" sz="1400" b="1" dirty="0">
                <a:solidFill>
                  <a:srgbClr val="002060"/>
                </a:solidFill>
              </a:rPr>
              <a:t>Mardi 3 juin 2025 – Journée d’étude MESR - DGESIP</a:t>
            </a:r>
            <a:endParaRPr lang="fr-FR" sz="1400" dirty="0">
              <a:solidFill>
                <a:srgbClr val="002060"/>
              </a:solidFill>
            </a:endParaRPr>
          </a:p>
        </p:txBody>
      </p:sp>
      <p:pic>
        <p:nvPicPr>
          <p:cNvPr id="5" name="Image 4"/>
          <p:cNvPicPr>
            <a:picLocks noChangeAspect="1"/>
          </p:cNvPicPr>
          <p:nvPr/>
        </p:nvPicPr>
        <p:blipFill>
          <a:blip r:embed="rId4"/>
          <a:stretch>
            <a:fillRect/>
          </a:stretch>
        </p:blipFill>
        <p:spPr>
          <a:xfrm>
            <a:off x="0" y="2888"/>
            <a:ext cx="1942039" cy="779165"/>
          </a:xfrm>
          <a:prstGeom prst="rect">
            <a:avLst/>
          </a:prstGeom>
        </p:spPr>
      </p:pic>
      <p:pic>
        <p:nvPicPr>
          <p:cNvPr id="4" name="Image 3"/>
          <p:cNvPicPr>
            <a:picLocks noChangeAspect="1"/>
          </p:cNvPicPr>
          <p:nvPr/>
        </p:nvPicPr>
        <p:blipFill rotWithShape="1">
          <a:blip r:embed="rId5"/>
          <a:srcRect t="17479"/>
          <a:stretch/>
        </p:blipFill>
        <p:spPr>
          <a:xfrm>
            <a:off x="2092551" y="1219200"/>
            <a:ext cx="9591675" cy="4833937"/>
          </a:xfrm>
          <a:prstGeom prst="rect">
            <a:avLst/>
          </a:prstGeom>
        </p:spPr>
      </p:pic>
    </p:spTree>
    <p:extLst>
      <p:ext uri="{BB962C8B-B14F-4D97-AF65-F5344CB8AC3E}">
        <p14:creationId xmlns:p14="http://schemas.microsoft.com/office/powerpoint/2010/main" val="11130031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29E4DA6C-4E89-4314-B6E8-55B7C710A111}"/>
              </a:ext>
            </a:extLst>
          </p:cNvPr>
          <p:cNvPicPr>
            <a:picLocks noChangeAspect="1"/>
          </p:cNvPicPr>
          <p:nvPr/>
        </p:nvPicPr>
        <p:blipFill rotWithShape="1">
          <a:blip r:embed="rId3"/>
          <a:srcRect l="1295" t="3595" r="1206" b="24365"/>
          <a:stretch/>
        </p:blipFill>
        <p:spPr>
          <a:xfrm rot="16200000">
            <a:off x="-2474493" y="2474494"/>
            <a:ext cx="6858000" cy="1909011"/>
          </a:xfrm>
          <a:prstGeom prst="rect">
            <a:avLst/>
          </a:prstGeom>
        </p:spPr>
      </p:pic>
      <p:sp>
        <p:nvSpPr>
          <p:cNvPr id="2" name="Titre 1">
            <a:extLst>
              <a:ext uri="{FF2B5EF4-FFF2-40B4-BE49-F238E27FC236}">
                <a16:creationId xmlns:a16="http://schemas.microsoft.com/office/drawing/2014/main" id="{D9453C8C-98C3-46F6-BE36-B2446B86B7F9}"/>
              </a:ext>
            </a:extLst>
          </p:cNvPr>
          <p:cNvSpPr>
            <a:spLocks noGrp="1"/>
          </p:cNvSpPr>
          <p:nvPr>
            <p:ph type="title"/>
          </p:nvPr>
        </p:nvSpPr>
        <p:spPr>
          <a:xfrm>
            <a:off x="2125577" y="365125"/>
            <a:ext cx="9922043" cy="1325563"/>
          </a:xfrm>
        </p:spPr>
        <p:txBody>
          <a:bodyPr anchor="t">
            <a:noAutofit/>
          </a:bodyPr>
          <a:lstStyle/>
          <a:p>
            <a:r>
              <a:rPr lang="fr-FR" sz="2400" b="1" dirty="0">
                <a:solidFill>
                  <a:srgbClr val="002060"/>
                </a:solidFill>
                <a:latin typeface="Source Sans Pro" panose="020B0503030403020204" pitchFamily="34" charset="0"/>
                <a:ea typeface="Source Sans Pro" panose="020B0503030403020204" pitchFamily="34" charset="0"/>
              </a:rPr>
              <a:t>La gouvernance des conseils de sites</a:t>
            </a:r>
            <a:r>
              <a:rPr lang="fr-FR" sz="2400" dirty="0">
                <a:solidFill>
                  <a:srgbClr val="002060"/>
                </a:solidFill>
                <a:latin typeface="Source Sans Pro" panose="020B0503030403020204" pitchFamily="34" charset="0"/>
                <a:ea typeface="Source Sans Pro" panose="020B0503030403020204" pitchFamily="34" charset="0"/>
              </a:rPr>
              <a:t/>
            </a:r>
            <a:br>
              <a:rPr lang="fr-FR" sz="2400" dirty="0">
                <a:solidFill>
                  <a:srgbClr val="002060"/>
                </a:solidFill>
                <a:latin typeface="Source Sans Pro" panose="020B0503030403020204" pitchFamily="34" charset="0"/>
                <a:ea typeface="Source Sans Pro" panose="020B0503030403020204" pitchFamily="34" charset="0"/>
              </a:rPr>
            </a:br>
            <a:endParaRPr lang="fr-FR" sz="2400" dirty="0">
              <a:solidFill>
                <a:srgbClr val="002060"/>
              </a:solidFill>
              <a:latin typeface="Source Sans Pro" panose="020B0503030403020204" pitchFamily="34" charset="0"/>
              <a:ea typeface="Source Sans Pro" panose="020B0503030403020204" pitchFamily="34" charset="0"/>
            </a:endParaRPr>
          </a:p>
        </p:txBody>
      </p:sp>
      <p:sp>
        <p:nvSpPr>
          <p:cNvPr id="8" name="ZoneTexte 7">
            <a:extLst>
              <a:ext uri="{FF2B5EF4-FFF2-40B4-BE49-F238E27FC236}">
                <a16:creationId xmlns:a16="http://schemas.microsoft.com/office/drawing/2014/main" id="{00C95E7B-D5ED-4C01-AD3C-7E9E4B11584A}"/>
              </a:ext>
            </a:extLst>
          </p:cNvPr>
          <p:cNvSpPr txBox="1"/>
          <p:nvPr/>
        </p:nvSpPr>
        <p:spPr>
          <a:xfrm>
            <a:off x="2125578" y="6338986"/>
            <a:ext cx="9593180" cy="523220"/>
          </a:xfrm>
          <a:prstGeom prst="rect">
            <a:avLst/>
          </a:prstGeom>
          <a:noFill/>
        </p:spPr>
        <p:txBody>
          <a:bodyPr wrap="square">
            <a:spAutoFit/>
          </a:bodyPr>
          <a:lstStyle/>
          <a:p>
            <a:r>
              <a:rPr lang="fr-FR" sz="1400" b="1" dirty="0">
                <a:solidFill>
                  <a:srgbClr val="002060"/>
                </a:solidFill>
              </a:rPr>
              <a:t>Prospective stratégique et concertation territoriale au service de la définition d'une offre universitaire commune de formation</a:t>
            </a:r>
          </a:p>
          <a:p>
            <a:r>
              <a:rPr lang="fr-FR" sz="1400" b="1" dirty="0">
                <a:solidFill>
                  <a:srgbClr val="002060"/>
                </a:solidFill>
              </a:rPr>
              <a:t>Mardi 3 juin 2025 – Journée d’étude MESR - DGESIP</a:t>
            </a:r>
            <a:endParaRPr lang="fr-FR" sz="1400" dirty="0">
              <a:solidFill>
                <a:srgbClr val="002060"/>
              </a:solidFill>
            </a:endParaRPr>
          </a:p>
        </p:txBody>
      </p:sp>
      <p:pic>
        <p:nvPicPr>
          <p:cNvPr id="5" name="Image 4"/>
          <p:cNvPicPr>
            <a:picLocks noChangeAspect="1"/>
          </p:cNvPicPr>
          <p:nvPr/>
        </p:nvPicPr>
        <p:blipFill>
          <a:blip r:embed="rId4"/>
          <a:stretch>
            <a:fillRect/>
          </a:stretch>
        </p:blipFill>
        <p:spPr>
          <a:xfrm>
            <a:off x="0" y="2888"/>
            <a:ext cx="1942039" cy="779165"/>
          </a:xfrm>
          <a:prstGeom prst="rect">
            <a:avLst/>
          </a:prstGeom>
        </p:spPr>
      </p:pic>
      <p:pic>
        <p:nvPicPr>
          <p:cNvPr id="3" name="Image 2"/>
          <p:cNvPicPr>
            <a:picLocks noChangeAspect="1"/>
          </p:cNvPicPr>
          <p:nvPr/>
        </p:nvPicPr>
        <p:blipFill>
          <a:blip r:embed="rId5"/>
          <a:stretch>
            <a:fillRect/>
          </a:stretch>
        </p:blipFill>
        <p:spPr>
          <a:xfrm>
            <a:off x="2301801" y="1027906"/>
            <a:ext cx="9569593" cy="5241137"/>
          </a:xfrm>
          <a:prstGeom prst="rect">
            <a:avLst/>
          </a:prstGeom>
        </p:spPr>
      </p:pic>
    </p:spTree>
    <p:extLst>
      <p:ext uri="{BB962C8B-B14F-4D97-AF65-F5344CB8AC3E}">
        <p14:creationId xmlns:p14="http://schemas.microsoft.com/office/powerpoint/2010/main" val="12087165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re 1"/>
          <p:cNvSpPr>
            <a:spLocks noGrp="1"/>
          </p:cNvSpPr>
          <p:nvPr>
            <p:ph type="ctrTitle"/>
          </p:nvPr>
        </p:nvSpPr>
        <p:spPr bwMode="auto"/>
        <p:txBody>
          <a:bodyPr/>
          <a:lstStyle/>
          <a:p>
            <a:pPr>
              <a:defRPr/>
            </a:pPr>
            <a:r>
              <a:rPr lang="fr-FR"/>
              <a:t> </a:t>
            </a:r>
            <a:endParaRPr/>
          </a:p>
        </p:txBody>
      </p:sp>
      <p:sp>
        <p:nvSpPr>
          <p:cNvPr id="9" name="Espace réservé du numéro de diapositive 1"/>
          <p:cNvSpPr>
            <a:spLocks noGrp="1"/>
          </p:cNvSpPr>
          <p:nvPr>
            <p:ph type="sldNum" sz="quarter" idx="12"/>
          </p:nvPr>
        </p:nvSpPr>
        <p:spPr bwMode="auto"/>
        <p:txBody>
          <a:bodyPr/>
          <a:lstStyle/>
          <a:p>
            <a:pPr>
              <a:defRPr/>
            </a:pPr>
            <a:fld id="{08395586-F03A-48D1-94DF-16B239DF4FB5}" type="slidenum">
              <a:rPr lang="fr-FR"/>
              <a:t>34</a:t>
            </a:fld>
            <a:endParaRPr lang="fr-FR" dirty="0"/>
          </a:p>
        </p:txBody>
      </p:sp>
      <p:sp>
        <p:nvSpPr>
          <p:cNvPr id="8" name="Flèche à angle droit 7"/>
          <p:cNvSpPr/>
          <p:nvPr/>
        </p:nvSpPr>
        <p:spPr bwMode="auto">
          <a:xfrm rot="16199998" flipH="1">
            <a:off x="9182941" y="6100730"/>
            <a:ext cx="304800" cy="396240"/>
          </a:xfrm>
          <a:prstGeom prst="bentUpArrow">
            <a:avLst>
              <a:gd name="adj1" fmla="val 25000"/>
              <a:gd name="adj2" fmla="val 25000"/>
              <a:gd name="adj3" fmla="val 25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10" name="Rectangle 9"/>
          <p:cNvSpPr/>
          <p:nvPr/>
        </p:nvSpPr>
        <p:spPr bwMode="auto">
          <a:xfrm>
            <a:off x="6008719" y="3459958"/>
            <a:ext cx="5739454" cy="197572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b="1" dirty="0">
                <a:solidFill>
                  <a:schemeClr val="tx1"/>
                </a:solidFill>
              </a:rPr>
              <a:t>R0, R1, R2 </a:t>
            </a:r>
            <a:r>
              <a:rPr lang="fr-FR" dirty="0">
                <a:solidFill>
                  <a:schemeClr val="tx1"/>
                </a:solidFill>
              </a:rPr>
              <a:t>= cadre d’élaboration des SDUT</a:t>
            </a:r>
          </a:p>
          <a:p>
            <a:pPr algn="ctr">
              <a:defRPr/>
            </a:pPr>
            <a:r>
              <a:rPr lang="fr-FR" b="1" dirty="0">
                <a:solidFill>
                  <a:schemeClr val="tx1"/>
                </a:solidFill>
              </a:rPr>
              <a:t>COPIL territoriaux</a:t>
            </a:r>
            <a:r>
              <a:rPr lang="fr-FR" dirty="0">
                <a:solidFill>
                  <a:schemeClr val="tx1"/>
                </a:solidFill>
              </a:rPr>
              <a:t> = </a:t>
            </a:r>
          </a:p>
          <a:p>
            <a:pPr algn="ctr">
              <a:defRPr/>
            </a:pPr>
            <a:r>
              <a:rPr lang="fr-FR" dirty="0">
                <a:solidFill>
                  <a:schemeClr val="tx1"/>
                </a:solidFill>
              </a:rPr>
              <a:t>Cadre </a:t>
            </a:r>
            <a:r>
              <a:rPr lang="fr-FR" b="1" dirty="0">
                <a:solidFill>
                  <a:schemeClr val="tx1"/>
                </a:solidFill>
              </a:rPr>
              <a:t>de MO et de pilotage</a:t>
            </a:r>
            <a:r>
              <a:rPr lang="fr-FR" dirty="0">
                <a:solidFill>
                  <a:schemeClr val="tx1"/>
                </a:solidFill>
              </a:rPr>
              <a:t> des SDUT</a:t>
            </a:r>
          </a:p>
        </p:txBody>
      </p:sp>
      <p:sp>
        <p:nvSpPr>
          <p:cNvPr id="11" name="Rectangle 10"/>
          <p:cNvSpPr/>
          <p:nvPr/>
        </p:nvSpPr>
        <p:spPr bwMode="auto">
          <a:xfrm>
            <a:off x="507426" y="3136722"/>
            <a:ext cx="5281907" cy="254827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1400"/>
          </a:p>
        </p:txBody>
      </p:sp>
      <p:sp>
        <p:nvSpPr>
          <p:cNvPr id="12" name="Espace réservé du contenu 2"/>
          <p:cNvSpPr txBox="1"/>
          <p:nvPr/>
        </p:nvSpPr>
        <p:spPr bwMode="auto">
          <a:xfrm>
            <a:off x="938676" y="4024757"/>
            <a:ext cx="4419406" cy="819500"/>
          </a:xfrm>
          <a:prstGeom prst="rect">
            <a:avLst/>
          </a:prstGeom>
          <a:grpFill/>
        </p:spPr>
        <p:txBody>
          <a:bodyPr/>
          <a:lst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lgn="ctr">
              <a:spcBef>
                <a:spcPts val="0"/>
              </a:spcBef>
              <a:buNone/>
              <a:defRPr/>
            </a:pPr>
            <a:r>
              <a:rPr lang="fr-FR" sz="1800" b="1" dirty="0"/>
              <a:t>CUT</a:t>
            </a:r>
            <a:r>
              <a:rPr lang="fr-FR" sz="1800" dirty="0"/>
              <a:t> et </a:t>
            </a:r>
            <a:r>
              <a:rPr lang="fr-FR" sz="1800" b="1" dirty="0"/>
              <a:t>CT</a:t>
            </a:r>
            <a:r>
              <a:rPr lang="fr-FR" sz="1800" dirty="0"/>
              <a:t> = </a:t>
            </a:r>
          </a:p>
          <a:p>
            <a:pPr marL="0" indent="0" algn="ctr">
              <a:spcBef>
                <a:spcPts val="0"/>
              </a:spcBef>
              <a:buNone/>
              <a:defRPr/>
            </a:pPr>
            <a:r>
              <a:rPr lang="fr-FR" sz="1800" dirty="0"/>
              <a:t>Cadre de </a:t>
            </a:r>
            <a:r>
              <a:rPr lang="fr-FR" sz="1800" b="1" dirty="0"/>
              <a:t>validatio</a:t>
            </a:r>
            <a:r>
              <a:rPr lang="fr-FR" sz="1800" dirty="0"/>
              <a:t>n de la stratégie territoriale et de </a:t>
            </a:r>
            <a:r>
              <a:rPr lang="fr-FR" sz="1800" b="1" dirty="0"/>
              <a:t>suivi</a:t>
            </a:r>
            <a:r>
              <a:rPr lang="fr-FR" sz="1800" dirty="0"/>
              <a:t> de sa déclinaison</a:t>
            </a:r>
            <a:endParaRPr sz="1800" dirty="0"/>
          </a:p>
        </p:txBody>
      </p:sp>
      <p:sp>
        <p:nvSpPr>
          <p:cNvPr id="13" name="Rectangle à coins arrondis 1"/>
          <p:cNvSpPr/>
          <p:nvPr/>
        </p:nvSpPr>
        <p:spPr bwMode="auto">
          <a:xfrm>
            <a:off x="507426" y="2662425"/>
            <a:ext cx="5281907" cy="1237116"/>
          </a:xfrm>
          <a:prstGeom prst="roundRect">
            <a:avLst>
              <a:gd name="adj" fmla="val 1666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2400" b="1" dirty="0"/>
              <a:t>Ensemble des territoires lorrains</a:t>
            </a:r>
            <a:endParaRPr dirty="0"/>
          </a:p>
          <a:p>
            <a:pPr algn="ctr">
              <a:defRPr/>
            </a:pPr>
            <a:r>
              <a:rPr lang="fr-FR" sz="2400" b="1" dirty="0"/>
              <a:t>GLOBAL</a:t>
            </a:r>
            <a:endParaRPr dirty="0"/>
          </a:p>
        </p:txBody>
      </p:sp>
      <p:sp>
        <p:nvSpPr>
          <p:cNvPr id="14" name="Rectangle à coins arrondis 43"/>
          <p:cNvSpPr/>
          <p:nvPr/>
        </p:nvSpPr>
        <p:spPr bwMode="auto">
          <a:xfrm>
            <a:off x="6008719" y="2663269"/>
            <a:ext cx="5739454" cy="1237116"/>
          </a:xfrm>
          <a:prstGeom prst="roundRect">
            <a:avLst>
              <a:gd name="adj" fmla="val 1666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2400" b="1"/>
              <a:t>Par territoire</a:t>
            </a:r>
            <a:endParaRPr/>
          </a:p>
          <a:p>
            <a:pPr algn="ctr">
              <a:defRPr/>
            </a:pPr>
            <a:r>
              <a:rPr lang="fr-FR" sz="2400" b="1"/>
              <a:t>LOCAL</a:t>
            </a:r>
            <a:endParaRPr/>
          </a:p>
        </p:txBody>
      </p:sp>
      <p:sp>
        <p:nvSpPr>
          <p:cNvPr id="15" name="Rectangle à coins arrondis 9"/>
          <p:cNvSpPr/>
          <p:nvPr/>
        </p:nvSpPr>
        <p:spPr bwMode="auto">
          <a:xfrm>
            <a:off x="507426" y="5048976"/>
            <a:ext cx="5281907" cy="1097280"/>
          </a:xfrm>
          <a:prstGeom prst="roundRect">
            <a:avLst>
              <a:gd name="adj" fmla="val 1666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2000" b="1" dirty="0"/>
              <a:t>Volet territorial du projet d’établissement</a:t>
            </a:r>
            <a:endParaRPr dirty="0"/>
          </a:p>
        </p:txBody>
      </p:sp>
      <p:sp>
        <p:nvSpPr>
          <p:cNvPr id="16" name="Rectangle à coins arrondis 45"/>
          <p:cNvSpPr/>
          <p:nvPr/>
        </p:nvSpPr>
        <p:spPr bwMode="auto">
          <a:xfrm>
            <a:off x="6008719" y="5049957"/>
            <a:ext cx="5739454" cy="1097280"/>
          </a:xfrm>
          <a:prstGeom prst="roundRect">
            <a:avLst>
              <a:gd name="adj" fmla="val 1666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2000" b="1" dirty="0"/>
              <a:t>Schéma de déploiement universitaire </a:t>
            </a:r>
            <a:endParaRPr dirty="0"/>
          </a:p>
          <a:p>
            <a:pPr algn="ctr">
              <a:defRPr/>
            </a:pPr>
            <a:r>
              <a:rPr lang="fr-FR" sz="2000" b="1" dirty="0"/>
              <a:t>par territoire</a:t>
            </a:r>
            <a:endParaRPr dirty="0"/>
          </a:p>
        </p:txBody>
      </p:sp>
      <p:sp>
        <p:nvSpPr>
          <p:cNvPr id="17" name="ZoneTexte 16"/>
          <p:cNvSpPr txBox="1"/>
          <p:nvPr/>
        </p:nvSpPr>
        <p:spPr bwMode="auto">
          <a:xfrm>
            <a:off x="3525497" y="6277652"/>
            <a:ext cx="5949064" cy="323165"/>
          </a:xfrm>
          <a:prstGeom prst="rect">
            <a:avLst/>
          </a:prstGeom>
          <a:noFill/>
        </p:spPr>
        <p:txBody>
          <a:bodyPr wrap="none" rtlCol="0">
            <a:spAutoFit/>
          </a:bodyPr>
          <a:lstStyle/>
          <a:p>
            <a:pPr>
              <a:defRPr/>
            </a:pPr>
            <a:r>
              <a:rPr lang="fr-FR" sz="1500" b="1" dirty="0">
                <a:solidFill>
                  <a:schemeClr val="accent2"/>
                </a:solidFill>
              </a:rPr>
              <a:t>Déclinaison dans le dialogue stratégique interne de l’université</a:t>
            </a:r>
            <a:endParaRPr dirty="0"/>
          </a:p>
        </p:txBody>
      </p:sp>
      <p:sp>
        <p:nvSpPr>
          <p:cNvPr id="18" name="Flèche à angle droit 17"/>
          <p:cNvSpPr/>
          <p:nvPr/>
        </p:nvSpPr>
        <p:spPr bwMode="auto">
          <a:xfrm rot="5400000">
            <a:off x="2637064" y="6100536"/>
            <a:ext cx="304800" cy="396240"/>
          </a:xfrm>
          <a:prstGeom prst="bentUpArrow">
            <a:avLst>
              <a:gd name="adj1" fmla="val 25000"/>
              <a:gd name="adj2" fmla="val 25000"/>
              <a:gd name="adj3" fmla="val 25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19" name="ZoneTexte 18"/>
          <p:cNvSpPr txBox="1"/>
          <p:nvPr/>
        </p:nvSpPr>
        <p:spPr bwMode="auto">
          <a:xfrm>
            <a:off x="938676" y="397166"/>
            <a:ext cx="10714062" cy="1231106"/>
          </a:xfrm>
          <a:prstGeom prst="rect">
            <a:avLst/>
          </a:prstGeom>
          <a:noFill/>
        </p:spPr>
        <p:txBody>
          <a:bodyPr wrap="square" rtlCol="0">
            <a:spAutoFit/>
          </a:bodyPr>
          <a:lstStyle/>
          <a:p>
            <a:pPr algn="ctr">
              <a:defRPr/>
            </a:pPr>
            <a:r>
              <a:rPr lang="fr-FR" sz="2800" b="1" dirty="0">
                <a:solidFill>
                  <a:schemeClr val="accent2"/>
                </a:solidFill>
              </a:rPr>
              <a:t>La stratégie territoriale se décline sur les territoires </a:t>
            </a:r>
          </a:p>
          <a:p>
            <a:pPr algn="ctr">
              <a:defRPr/>
            </a:pPr>
            <a:r>
              <a:rPr lang="fr-FR" sz="2800" dirty="0">
                <a:solidFill>
                  <a:schemeClr val="accent1"/>
                </a:solidFill>
              </a:rPr>
              <a:t>en </a:t>
            </a:r>
            <a:r>
              <a:rPr lang="fr-FR" sz="2800" b="1" dirty="0">
                <a:solidFill>
                  <a:schemeClr val="accent1"/>
                </a:solidFill>
              </a:rPr>
              <a:t>Schémas de déploiement universitaire territoriaux (SDUT)</a:t>
            </a:r>
          </a:p>
          <a:p>
            <a:pPr algn="ctr">
              <a:defRPr/>
            </a:pPr>
            <a:endParaRPr dirty="0">
              <a:solidFill>
                <a:schemeClr val="tx1"/>
              </a:solidFill>
            </a:endParaRPr>
          </a:p>
        </p:txBody>
      </p:sp>
      <p:grpSp>
        <p:nvGrpSpPr>
          <p:cNvPr id="20" name="Groupe 19"/>
          <p:cNvGrpSpPr/>
          <p:nvPr/>
        </p:nvGrpSpPr>
        <p:grpSpPr bwMode="auto">
          <a:xfrm>
            <a:off x="0" y="1593272"/>
            <a:ext cx="12192000" cy="807353"/>
            <a:chOff x="0" y="1143367"/>
            <a:chExt cx="12192000" cy="807353"/>
          </a:xfrm>
        </p:grpSpPr>
        <p:sp>
          <p:nvSpPr>
            <p:cNvPr id="21" name="Rectangle 20"/>
            <p:cNvSpPr/>
            <p:nvPr/>
          </p:nvSpPr>
          <p:spPr bwMode="auto">
            <a:xfrm>
              <a:off x="0" y="1143367"/>
              <a:ext cx="12192000" cy="8073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grpSp>
          <p:nvGrpSpPr>
            <p:cNvPr id="22" name="Groupe 21"/>
            <p:cNvGrpSpPr/>
            <p:nvPr/>
          </p:nvGrpSpPr>
          <p:grpSpPr bwMode="auto">
            <a:xfrm>
              <a:off x="1689255" y="1292724"/>
              <a:ext cx="8925778" cy="461665"/>
              <a:chOff x="1689255" y="1292724"/>
              <a:chExt cx="8925778" cy="461665"/>
            </a:xfrm>
          </p:grpSpPr>
          <p:sp>
            <p:nvSpPr>
              <p:cNvPr id="23" name="ZoneTexte 22"/>
              <p:cNvSpPr txBox="1"/>
              <p:nvPr/>
            </p:nvSpPr>
            <p:spPr bwMode="auto">
              <a:xfrm>
                <a:off x="1689255" y="1292724"/>
                <a:ext cx="1656223" cy="461665"/>
              </a:xfrm>
              <a:prstGeom prst="rect">
                <a:avLst/>
              </a:prstGeom>
              <a:noFill/>
            </p:spPr>
            <p:txBody>
              <a:bodyPr wrap="none" rtlCol="0">
                <a:spAutoFit/>
              </a:bodyPr>
              <a:lstStyle/>
              <a:p>
                <a:pPr>
                  <a:defRPr/>
                </a:pPr>
                <a:r>
                  <a:rPr lang="fr-FR" sz="2400" b="1" dirty="0">
                    <a:solidFill>
                      <a:schemeClr val="bg1"/>
                    </a:solidFill>
                  </a:rPr>
                  <a:t>ANALYSE</a:t>
                </a:r>
                <a:endParaRPr dirty="0"/>
              </a:p>
            </p:txBody>
          </p:sp>
          <p:sp>
            <p:nvSpPr>
              <p:cNvPr id="24" name="ZoneTexte 23"/>
              <p:cNvSpPr txBox="1"/>
              <p:nvPr/>
            </p:nvSpPr>
            <p:spPr bwMode="auto">
              <a:xfrm>
                <a:off x="3928800" y="1292724"/>
                <a:ext cx="2372765" cy="461665"/>
              </a:xfrm>
              <a:prstGeom prst="rect">
                <a:avLst/>
              </a:prstGeom>
              <a:noFill/>
            </p:spPr>
            <p:txBody>
              <a:bodyPr wrap="none" rtlCol="0">
                <a:spAutoFit/>
              </a:bodyPr>
              <a:lstStyle>
                <a:defPPr>
                  <a:defRPr lang="fr-FR"/>
                </a:defPPr>
                <a:lvl1pPr>
                  <a:defRPr sz="2800" b="1">
                    <a:solidFill>
                      <a:schemeClr val="accent3"/>
                    </a:solidFill>
                  </a:defRPr>
                </a:lvl1pPr>
              </a:lstStyle>
              <a:p>
                <a:pPr>
                  <a:defRPr/>
                </a:pPr>
                <a:r>
                  <a:rPr lang="fr-FR" sz="2400">
                    <a:solidFill>
                      <a:schemeClr val="bg1"/>
                    </a:solidFill>
                  </a:rPr>
                  <a:t>PROSPECTIVE</a:t>
                </a:r>
                <a:endParaRPr/>
              </a:p>
            </p:txBody>
          </p:sp>
          <p:sp>
            <p:nvSpPr>
              <p:cNvPr id="25" name="ZoneTexte 24"/>
              <p:cNvSpPr txBox="1"/>
              <p:nvPr/>
            </p:nvSpPr>
            <p:spPr bwMode="auto">
              <a:xfrm>
                <a:off x="6702370" y="1292724"/>
                <a:ext cx="1944763" cy="461665"/>
              </a:xfrm>
              <a:prstGeom prst="rect">
                <a:avLst/>
              </a:prstGeom>
              <a:noFill/>
            </p:spPr>
            <p:txBody>
              <a:bodyPr wrap="none" rtlCol="0">
                <a:spAutoFit/>
              </a:bodyPr>
              <a:lstStyle>
                <a:defPPr>
                  <a:defRPr lang="fr-FR"/>
                </a:defPPr>
                <a:lvl1pPr>
                  <a:defRPr sz="2800" b="1">
                    <a:solidFill>
                      <a:schemeClr val="accent3"/>
                    </a:solidFill>
                  </a:defRPr>
                </a:lvl1pPr>
              </a:lstStyle>
              <a:p>
                <a:pPr>
                  <a:defRPr/>
                </a:pPr>
                <a:r>
                  <a:rPr lang="fr-FR" sz="2400">
                    <a:solidFill>
                      <a:schemeClr val="bg1"/>
                    </a:solidFill>
                  </a:rPr>
                  <a:t>STRATEGIE</a:t>
                </a:r>
                <a:endParaRPr/>
              </a:p>
            </p:txBody>
          </p:sp>
          <p:sp>
            <p:nvSpPr>
              <p:cNvPr id="26" name="ZoneTexte 25"/>
              <p:cNvSpPr txBox="1"/>
              <p:nvPr/>
            </p:nvSpPr>
            <p:spPr bwMode="auto">
              <a:xfrm>
                <a:off x="9045373" y="1292724"/>
                <a:ext cx="1569660" cy="461665"/>
              </a:xfrm>
              <a:prstGeom prst="rect">
                <a:avLst/>
              </a:prstGeom>
              <a:noFill/>
            </p:spPr>
            <p:txBody>
              <a:bodyPr wrap="none" rtlCol="0">
                <a:spAutoFit/>
              </a:bodyPr>
              <a:lstStyle/>
              <a:p>
                <a:pPr>
                  <a:defRPr/>
                </a:pPr>
                <a:r>
                  <a:rPr lang="fr-FR" sz="2400" b="1">
                    <a:solidFill>
                      <a:schemeClr val="bg1"/>
                    </a:solidFill>
                  </a:rPr>
                  <a:t>ACTIONS</a:t>
                </a:r>
                <a:endParaRPr/>
              </a:p>
            </p:txBody>
          </p:sp>
          <p:sp>
            <p:nvSpPr>
              <p:cNvPr id="28" name="Flèche droite 41"/>
              <p:cNvSpPr/>
              <p:nvPr/>
            </p:nvSpPr>
            <p:spPr bwMode="auto">
              <a:xfrm>
                <a:off x="3243073" y="1355609"/>
                <a:ext cx="535320" cy="365760"/>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1600">
                  <a:solidFill>
                    <a:schemeClr val="bg1"/>
                  </a:solidFill>
                </a:endParaRPr>
              </a:p>
            </p:txBody>
          </p:sp>
        </p:grpSp>
      </p:grpSp>
      <p:sp>
        <p:nvSpPr>
          <p:cNvPr id="2" name="Flèche droite 41">
            <a:extLst>
              <a:ext uri="{FF2B5EF4-FFF2-40B4-BE49-F238E27FC236}">
                <a16:creationId xmlns:a16="http://schemas.microsoft.com/office/drawing/2014/main" id="{617BB1A4-1E53-E54C-8800-0F553E4F7D01}"/>
              </a:ext>
            </a:extLst>
          </p:cNvPr>
          <p:cNvSpPr/>
          <p:nvPr/>
        </p:nvSpPr>
        <p:spPr bwMode="auto">
          <a:xfrm>
            <a:off x="6060389" y="1819400"/>
            <a:ext cx="535320" cy="365760"/>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1600">
              <a:solidFill>
                <a:schemeClr val="bg1"/>
              </a:solidFill>
            </a:endParaRPr>
          </a:p>
        </p:txBody>
      </p:sp>
      <p:sp>
        <p:nvSpPr>
          <p:cNvPr id="3" name="Flèche droite 41">
            <a:extLst>
              <a:ext uri="{FF2B5EF4-FFF2-40B4-BE49-F238E27FC236}">
                <a16:creationId xmlns:a16="http://schemas.microsoft.com/office/drawing/2014/main" id="{7F1883D3-A8C8-43AE-5CE1-50969053CAD3}"/>
              </a:ext>
            </a:extLst>
          </p:cNvPr>
          <p:cNvSpPr/>
          <p:nvPr/>
        </p:nvSpPr>
        <p:spPr bwMode="auto">
          <a:xfrm>
            <a:off x="8399479" y="1804472"/>
            <a:ext cx="535320" cy="365760"/>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1600">
              <a:solidFill>
                <a:schemeClr val="bg1"/>
              </a:solidFill>
            </a:endParaRPr>
          </a:p>
        </p:txBody>
      </p:sp>
      <p:pic>
        <p:nvPicPr>
          <p:cNvPr id="27" name="Image 26">
            <a:extLst>
              <a:ext uri="{FF2B5EF4-FFF2-40B4-BE49-F238E27FC236}">
                <a16:creationId xmlns:a16="http://schemas.microsoft.com/office/drawing/2014/main" id="{564E972E-4CF2-49AE-A3F9-138341BCCBCE}"/>
              </a:ext>
            </a:extLst>
          </p:cNvPr>
          <p:cNvPicPr>
            <a:picLocks noChangeAspect="1"/>
          </p:cNvPicPr>
          <p:nvPr/>
        </p:nvPicPr>
        <p:blipFill>
          <a:blip r:embed="rId2"/>
          <a:stretch/>
        </p:blipFill>
        <p:spPr bwMode="auto">
          <a:xfrm>
            <a:off x="0" y="0"/>
            <a:ext cx="2374084" cy="955253"/>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746761729" name="Titre 1"/>
          <p:cNvSpPr>
            <a:spLocks noGrp="1"/>
          </p:cNvSpPr>
          <p:nvPr>
            <p:ph type="title"/>
          </p:nvPr>
        </p:nvSpPr>
        <p:spPr bwMode="auto">
          <a:xfrm>
            <a:off x="2274849" y="136525"/>
            <a:ext cx="7984273" cy="1325560"/>
          </a:xfrm>
        </p:spPr>
        <p:txBody>
          <a:bodyPr>
            <a:normAutofit/>
          </a:bodyPr>
          <a:lstStyle/>
          <a:p>
            <a:pPr algn="ctr">
              <a:defRPr/>
            </a:pPr>
            <a:r>
              <a:rPr lang="fr-FR" sz="4000" b="1" dirty="0">
                <a:solidFill>
                  <a:schemeClr val="accent2"/>
                </a:solidFill>
                <a:latin typeface="Tw Cen MT" panose="020B0602020104020603" pitchFamily="34" charset="77"/>
              </a:rPr>
              <a:t>SDUT : </a:t>
            </a:r>
            <a:r>
              <a:rPr lang="fr-FR" sz="4000" dirty="0">
                <a:solidFill>
                  <a:schemeClr val="accent1"/>
                </a:solidFill>
                <a:latin typeface="Tw Cen MT" panose="020B0602020104020603" pitchFamily="34" charset="77"/>
              </a:rPr>
              <a:t>Philosophie générale</a:t>
            </a:r>
            <a:endParaRPr sz="4000" dirty="0">
              <a:solidFill>
                <a:schemeClr val="accent1"/>
              </a:solidFill>
              <a:latin typeface="Tw Cen MT" panose="020B0602020104020603" pitchFamily="34" charset="77"/>
            </a:endParaRPr>
          </a:p>
        </p:txBody>
      </p:sp>
      <p:sp>
        <p:nvSpPr>
          <p:cNvPr id="1155340017" name="Espace réservé du numéro de diapositive 3"/>
          <p:cNvSpPr>
            <a:spLocks noGrp="1"/>
          </p:cNvSpPr>
          <p:nvPr>
            <p:ph type="sldNum" sz="quarter" idx="12"/>
          </p:nvPr>
        </p:nvSpPr>
        <p:spPr bwMode="auto">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FA5EE88B-6ABD-DB4F-8A0E-CD0DE62BA4A6}" type="slidenum">
              <a:rPr lang="fr-FR" smtClean="0"/>
              <a:pPr>
                <a:defRPr/>
              </a:pPr>
              <a:t>35</a:t>
            </a:fld>
            <a:endParaRPr lang="fr-FR"/>
          </a:p>
        </p:txBody>
      </p:sp>
      <p:sp>
        <p:nvSpPr>
          <p:cNvPr id="2" name="Rectangle 1">
            <a:extLst>
              <a:ext uri="{FF2B5EF4-FFF2-40B4-BE49-F238E27FC236}">
                <a16:creationId xmlns:a16="http://schemas.microsoft.com/office/drawing/2014/main" id="{ADB835E6-1998-48B0-A69A-6107DBE40FEE}"/>
              </a:ext>
            </a:extLst>
          </p:cNvPr>
          <p:cNvSpPr/>
          <p:nvPr/>
        </p:nvSpPr>
        <p:spPr>
          <a:xfrm>
            <a:off x="0" y="6051772"/>
            <a:ext cx="12192000" cy="8202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bg1"/>
                </a:solidFill>
                <a:latin typeface="Tw Cen MT" panose="020B0602020104020603" pitchFamily="34" charset="0"/>
              </a:rPr>
              <a:t>            </a:t>
            </a:r>
            <a:r>
              <a:rPr lang="fr-FR" sz="3600" dirty="0">
                <a:solidFill>
                  <a:schemeClr val="bg1"/>
                </a:solidFill>
                <a:effectLst/>
                <a:latin typeface="Tw Cen MT" panose="020B0602020104020603" pitchFamily="34" charset="77"/>
                <a:ea typeface="Calibri" panose="020F0502020204030204" pitchFamily="34" charset="0"/>
                <a:cs typeface="Times New Roman" panose="02020603050405020304" pitchFamily="18" charset="0"/>
              </a:rPr>
              <a:t>Renforcer la dynamique écosystémique</a:t>
            </a:r>
            <a:endParaRPr lang="fr-FR" sz="3600" i="1" dirty="0">
              <a:solidFill>
                <a:schemeClr val="bg1"/>
              </a:solidFill>
              <a:latin typeface="Tw Cen MT" panose="020B0602020104020603" pitchFamily="34" charset="77"/>
            </a:endParaRPr>
          </a:p>
        </p:txBody>
      </p:sp>
      <p:sp>
        <p:nvSpPr>
          <p:cNvPr id="4" name="Flèche droite 9">
            <a:extLst>
              <a:ext uri="{FF2B5EF4-FFF2-40B4-BE49-F238E27FC236}">
                <a16:creationId xmlns:a16="http://schemas.microsoft.com/office/drawing/2014/main" id="{FF91611A-5C21-68EE-F132-5EBDC727A09D}"/>
              </a:ext>
            </a:extLst>
          </p:cNvPr>
          <p:cNvSpPr/>
          <p:nvPr/>
        </p:nvSpPr>
        <p:spPr>
          <a:xfrm>
            <a:off x="1478850" y="6244471"/>
            <a:ext cx="713678" cy="434897"/>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Espace réservé du contenu 2">
            <a:extLst>
              <a:ext uri="{FF2B5EF4-FFF2-40B4-BE49-F238E27FC236}">
                <a16:creationId xmlns:a16="http://schemas.microsoft.com/office/drawing/2014/main" id="{9AD7D1A9-88CB-F71C-36FD-65B4B50F1ABB}"/>
              </a:ext>
            </a:extLst>
          </p:cNvPr>
          <p:cNvSpPr txBox="1">
            <a:spLocks/>
          </p:cNvSpPr>
          <p:nvPr/>
        </p:nvSpPr>
        <p:spPr bwMode="auto">
          <a:xfrm>
            <a:off x="268453" y="1362471"/>
            <a:ext cx="11449272" cy="34563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Aft>
                <a:spcPts val="600"/>
              </a:spcAft>
              <a:buFont typeface="Courier New" panose="02070309020205020404" pitchFamily="49" charset="0"/>
              <a:buChar char="o"/>
            </a:pPr>
            <a:r>
              <a:rPr lang="fr-FR" sz="2400" b="1" dirty="0">
                <a:solidFill>
                  <a:schemeClr val="bg2">
                    <a:lumMod val="50000"/>
                  </a:schemeClr>
                </a:solidFill>
                <a:ea typeface="Calibri" panose="020F0502020204030204" pitchFamily="34" charset="0"/>
                <a:cs typeface="Calibri" panose="020F0502020204030204" pitchFamily="34" charset="0"/>
              </a:rPr>
              <a:t>Mettre en réseau </a:t>
            </a:r>
            <a:r>
              <a:rPr lang="fr-FR" sz="2400" dirty="0">
                <a:solidFill>
                  <a:schemeClr val="bg2">
                    <a:lumMod val="50000"/>
                  </a:schemeClr>
                </a:solidFill>
                <a:ea typeface="Calibri" panose="020F0502020204030204" pitchFamily="34" charset="0"/>
                <a:cs typeface="Calibri" panose="020F0502020204030204" pitchFamily="34" charset="0"/>
              </a:rPr>
              <a:t>l</a:t>
            </a:r>
            <a:r>
              <a:rPr lang="fr-FR" sz="2400" b="0" i="0" u="none" strike="noStrike" dirty="0">
                <a:solidFill>
                  <a:schemeClr val="bg2">
                    <a:lumMod val="50000"/>
                  </a:schemeClr>
                </a:solidFill>
                <a:effectLst/>
              </a:rPr>
              <a:t>es </a:t>
            </a:r>
            <a:r>
              <a:rPr lang="fr-FR" sz="2400" b="1" i="0" u="none" strike="noStrike" dirty="0">
                <a:solidFill>
                  <a:schemeClr val="accent2"/>
                </a:solidFill>
                <a:effectLst/>
              </a:rPr>
              <a:t>partenaires pertinents </a:t>
            </a:r>
            <a:r>
              <a:rPr lang="fr-FR" sz="2400" b="0" i="0" u="none" strike="noStrike" dirty="0">
                <a:solidFill>
                  <a:schemeClr val="bg2">
                    <a:lumMod val="50000"/>
                  </a:schemeClr>
                </a:solidFill>
                <a:effectLst/>
              </a:rPr>
              <a:t>qui sont susceptibles </a:t>
            </a:r>
            <a:r>
              <a:rPr lang="fr-FR" sz="2400" b="1" i="0" u="none" strike="noStrike" dirty="0">
                <a:solidFill>
                  <a:schemeClr val="bg2">
                    <a:lumMod val="50000"/>
                  </a:schemeClr>
                </a:solidFill>
                <a:effectLst/>
              </a:rPr>
              <a:t>d'agir et d'interagir </a:t>
            </a:r>
            <a:r>
              <a:rPr lang="fr-FR" sz="2400" b="0" i="0" u="none" strike="noStrike" dirty="0">
                <a:solidFill>
                  <a:schemeClr val="bg2">
                    <a:lumMod val="50000"/>
                  </a:schemeClr>
                </a:solidFill>
                <a:effectLst/>
              </a:rPr>
              <a:t>dans les domaines de l’</a:t>
            </a:r>
            <a:r>
              <a:rPr lang="fr-FR" sz="2400" b="1" i="0" u="none" strike="noStrike" dirty="0">
                <a:solidFill>
                  <a:schemeClr val="bg2">
                    <a:lumMod val="50000"/>
                  </a:schemeClr>
                </a:solidFill>
                <a:effectLst/>
              </a:rPr>
              <a:t>orientation</a:t>
            </a:r>
            <a:r>
              <a:rPr lang="fr-FR" sz="2400" b="0" i="0" u="none" strike="noStrike" dirty="0">
                <a:solidFill>
                  <a:schemeClr val="bg2">
                    <a:lumMod val="50000"/>
                  </a:schemeClr>
                </a:solidFill>
                <a:effectLst/>
              </a:rPr>
              <a:t>, de la </a:t>
            </a:r>
            <a:r>
              <a:rPr lang="fr-FR" sz="2400" b="1" i="0" u="none" strike="noStrike" dirty="0">
                <a:solidFill>
                  <a:schemeClr val="bg2">
                    <a:lumMod val="50000"/>
                  </a:schemeClr>
                </a:solidFill>
                <a:effectLst/>
              </a:rPr>
              <a:t>formation</a:t>
            </a:r>
            <a:r>
              <a:rPr lang="fr-FR" sz="2400" b="0" i="0" u="none" strike="noStrike" dirty="0">
                <a:solidFill>
                  <a:schemeClr val="bg2">
                    <a:lumMod val="50000"/>
                  </a:schemeClr>
                </a:solidFill>
                <a:effectLst/>
              </a:rPr>
              <a:t> (au sens large), de la </a:t>
            </a:r>
            <a:r>
              <a:rPr lang="fr-FR" sz="2400" b="1" i="0" u="none" strike="noStrike" dirty="0">
                <a:solidFill>
                  <a:schemeClr val="bg2">
                    <a:lumMod val="50000"/>
                  </a:schemeClr>
                </a:solidFill>
                <a:effectLst/>
              </a:rPr>
              <a:t>recherche</a:t>
            </a:r>
            <a:r>
              <a:rPr lang="fr-FR" sz="2400" b="0" i="0" u="none" strike="noStrike" dirty="0">
                <a:solidFill>
                  <a:schemeClr val="bg2">
                    <a:lumMod val="50000"/>
                  </a:schemeClr>
                </a:solidFill>
                <a:effectLst/>
              </a:rPr>
              <a:t>, de l'</a:t>
            </a:r>
            <a:r>
              <a:rPr lang="fr-FR" sz="2400" b="1" i="0" u="none" strike="noStrike" dirty="0">
                <a:solidFill>
                  <a:schemeClr val="bg2">
                    <a:lumMod val="50000"/>
                  </a:schemeClr>
                </a:solidFill>
                <a:effectLst/>
              </a:rPr>
              <a:t>innovation</a:t>
            </a:r>
            <a:r>
              <a:rPr lang="fr-FR" sz="2400" b="0" i="0" u="none" strike="noStrike" dirty="0">
                <a:solidFill>
                  <a:schemeClr val="bg2">
                    <a:lumMod val="50000"/>
                  </a:schemeClr>
                </a:solidFill>
                <a:effectLst/>
              </a:rPr>
              <a:t>, de la </a:t>
            </a:r>
            <a:r>
              <a:rPr lang="fr-FR" sz="2400" b="1" i="0" u="none" strike="noStrike" dirty="0">
                <a:solidFill>
                  <a:schemeClr val="bg2">
                    <a:lumMod val="50000"/>
                  </a:schemeClr>
                </a:solidFill>
                <a:effectLst/>
              </a:rPr>
              <a:t>diffusion de la culture</a:t>
            </a:r>
            <a:r>
              <a:rPr lang="fr-FR" sz="2400" b="0" i="0" u="none" strike="noStrike" dirty="0">
                <a:solidFill>
                  <a:schemeClr val="bg2">
                    <a:lumMod val="50000"/>
                  </a:schemeClr>
                </a:solidFill>
                <a:effectLst/>
              </a:rPr>
              <a:t> - notamment </a:t>
            </a:r>
            <a:r>
              <a:rPr lang="fr-FR" sz="2400" b="1" i="0" u="none" strike="noStrike" dirty="0">
                <a:solidFill>
                  <a:schemeClr val="bg2">
                    <a:lumMod val="50000"/>
                  </a:schemeClr>
                </a:solidFill>
                <a:effectLst/>
              </a:rPr>
              <a:t>scientifique et technique </a:t>
            </a:r>
            <a:r>
              <a:rPr lang="fr-FR" sz="2400" b="0" i="0" u="none" strike="noStrike" dirty="0">
                <a:solidFill>
                  <a:schemeClr val="bg2">
                    <a:lumMod val="50000"/>
                  </a:schemeClr>
                </a:solidFill>
                <a:effectLst/>
              </a:rPr>
              <a:t>- et/ou de la </a:t>
            </a:r>
            <a:r>
              <a:rPr lang="fr-FR" sz="2400" b="1" i="0" u="none" strike="noStrike" dirty="0">
                <a:solidFill>
                  <a:schemeClr val="bg2">
                    <a:lumMod val="50000"/>
                  </a:schemeClr>
                </a:solidFill>
                <a:effectLst/>
              </a:rPr>
              <a:t>vie étudiante </a:t>
            </a:r>
            <a:r>
              <a:rPr lang="fr-FR" sz="2400" b="0" i="0" u="none" strike="noStrike" dirty="0">
                <a:solidFill>
                  <a:schemeClr val="bg2">
                    <a:lumMod val="50000"/>
                  </a:schemeClr>
                </a:solidFill>
                <a:effectLst/>
              </a:rPr>
              <a:t>sur un </a:t>
            </a:r>
            <a:r>
              <a:rPr lang="fr-FR" sz="2400" b="1" i="0" u="none" strike="noStrike" dirty="0">
                <a:solidFill>
                  <a:schemeClr val="bg2">
                    <a:lumMod val="50000"/>
                  </a:schemeClr>
                </a:solidFill>
                <a:effectLst/>
              </a:rPr>
              <a:t>territoire</a:t>
            </a:r>
            <a:r>
              <a:rPr lang="fr-FR" sz="2400" b="0" i="0" u="none" strike="noStrike" dirty="0">
                <a:solidFill>
                  <a:schemeClr val="bg2">
                    <a:lumMod val="50000"/>
                  </a:schemeClr>
                </a:solidFill>
                <a:effectLst/>
              </a:rPr>
              <a:t>. </a:t>
            </a:r>
          </a:p>
          <a:p>
            <a:pPr algn="just">
              <a:spcAft>
                <a:spcPts val="600"/>
              </a:spcAft>
              <a:buFont typeface="Courier New" panose="02070309020205020404" pitchFamily="49" charset="0"/>
              <a:buChar char="o"/>
            </a:pPr>
            <a:r>
              <a:rPr lang="fr-FR" sz="2400" b="0" i="0" u="none" strike="noStrike" dirty="0">
                <a:solidFill>
                  <a:schemeClr val="bg2">
                    <a:lumMod val="50000"/>
                  </a:schemeClr>
                </a:solidFill>
                <a:effectLst/>
              </a:rPr>
              <a:t>Encourager toutes les formes de </a:t>
            </a:r>
            <a:r>
              <a:rPr lang="fr-FR" sz="2400" b="1" i="0" u="none" strike="noStrike" dirty="0">
                <a:solidFill>
                  <a:schemeClr val="bg2">
                    <a:lumMod val="50000"/>
                  </a:schemeClr>
                </a:solidFill>
                <a:effectLst/>
              </a:rPr>
              <a:t>coopérations</a:t>
            </a:r>
            <a:r>
              <a:rPr lang="fr-FR" sz="2400" b="0" i="0" u="none" strike="noStrike" dirty="0">
                <a:solidFill>
                  <a:schemeClr val="bg2">
                    <a:lumMod val="50000"/>
                  </a:schemeClr>
                </a:solidFill>
                <a:effectLst/>
              </a:rPr>
              <a:t>, de </a:t>
            </a:r>
            <a:r>
              <a:rPr lang="fr-FR" sz="2400" b="1" i="0" u="none" strike="noStrike" dirty="0">
                <a:solidFill>
                  <a:schemeClr val="bg2">
                    <a:lumMod val="50000"/>
                  </a:schemeClr>
                </a:solidFill>
                <a:effectLst/>
              </a:rPr>
              <a:t>complémentarités</a:t>
            </a:r>
            <a:r>
              <a:rPr lang="fr-FR" sz="2400" b="0" i="0" u="none" strike="noStrike" dirty="0">
                <a:solidFill>
                  <a:schemeClr val="bg2">
                    <a:lumMod val="50000"/>
                  </a:schemeClr>
                </a:solidFill>
                <a:effectLst/>
              </a:rPr>
              <a:t> et </a:t>
            </a:r>
            <a:r>
              <a:rPr lang="fr-FR" sz="2400" b="1" i="0" u="none" strike="noStrike" dirty="0">
                <a:solidFill>
                  <a:schemeClr val="bg2">
                    <a:lumMod val="50000"/>
                  </a:schemeClr>
                </a:solidFill>
                <a:effectLst/>
              </a:rPr>
              <a:t>d'hybridations </a:t>
            </a:r>
            <a:r>
              <a:rPr lang="fr-FR" sz="2400" b="0" i="0" u="none" strike="noStrike" dirty="0">
                <a:solidFill>
                  <a:schemeClr val="bg2">
                    <a:lumMod val="50000"/>
                  </a:schemeClr>
                </a:solidFill>
                <a:effectLst/>
              </a:rPr>
              <a:t>possibles </a:t>
            </a:r>
            <a:r>
              <a:rPr lang="fr-FR" sz="2400" b="1" i="0" u="none" strike="noStrike" dirty="0">
                <a:solidFill>
                  <a:schemeClr val="bg2">
                    <a:lumMod val="50000"/>
                  </a:schemeClr>
                </a:solidFill>
                <a:effectLst/>
              </a:rPr>
              <a:t>au service de ce territoire et de ses habitants </a:t>
            </a:r>
            <a:r>
              <a:rPr lang="fr-FR" sz="2400" b="0" i="0" u="none" strike="noStrike" dirty="0">
                <a:solidFill>
                  <a:schemeClr val="bg2">
                    <a:lumMod val="50000"/>
                  </a:schemeClr>
                </a:solidFill>
                <a:effectLst/>
              </a:rPr>
              <a:t>dans les domaines ESRI, CSTI, VE. </a:t>
            </a:r>
          </a:p>
          <a:p>
            <a:pPr algn="just">
              <a:spcAft>
                <a:spcPts val="600"/>
              </a:spcAft>
              <a:buFont typeface="Courier New" panose="02070309020205020404" pitchFamily="49" charset="0"/>
              <a:buChar char="o"/>
            </a:pPr>
            <a:r>
              <a:rPr lang="fr-FR" sz="2400" dirty="0">
                <a:solidFill>
                  <a:schemeClr val="bg2">
                    <a:lumMod val="50000"/>
                  </a:schemeClr>
                </a:solidFill>
              </a:rPr>
              <a:t>F</a:t>
            </a:r>
            <a:r>
              <a:rPr lang="fr-FR" sz="2400" b="0" i="0" u="none" strike="noStrike" dirty="0">
                <a:solidFill>
                  <a:schemeClr val="bg2">
                    <a:lumMod val="50000"/>
                  </a:schemeClr>
                </a:solidFill>
                <a:effectLst/>
              </a:rPr>
              <a:t>aire émerger une </a:t>
            </a:r>
            <a:r>
              <a:rPr lang="fr-FR" sz="2400" b="1" i="0" u="none" strike="noStrike" dirty="0">
                <a:solidFill>
                  <a:schemeClr val="bg2">
                    <a:lumMod val="50000"/>
                  </a:schemeClr>
                </a:solidFill>
                <a:effectLst/>
              </a:rPr>
              <a:t>combinaison de solutions innovantes</a:t>
            </a:r>
            <a:r>
              <a:rPr lang="fr-FR" sz="2400" b="0" i="0" u="none" strike="noStrike" dirty="0">
                <a:solidFill>
                  <a:schemeClr val="bg2">
                    <a:lumMod val="50000"/>
                  </a:schemeClr>
                </a:solidFill>
                <a:effectLst/>
              </a:rPr>
              <a:t>, souples et agiles, pour faire face à la </a:t>
            </a:r>
            <a:r>
              <a:rPr lang="fr-FR" sz="2400" b="1" i="0" u="none" strike="noStrike" dirty="0">
                <a:solidFill>
                  <a:schemeClr val="bg2">
                    <a:lumMod val="50000"/>
                  </a:schemeClr>
                </a:solidFill>
                <a:effectLst/>
              </a:rPr>
              <a:t>diversité des situations </a:t>
            </a:r>
            <a:r>
              <a:rPr lang="fr-FR" sz="2400" b="0" i="0" u="none" strike="noStrike" dirty="0">
                <a:solidFill>
                  <a:schemeClr val="bg2">
                    <a:lumMod val="50000"/>
                  </a:schemeClr>
                </a:solidFill>
                <a:effectLst/>
              </a:rPr>
              <a:t>auxquelles il n'est plus possible de répondre par une modalité unique. </a:t>
            </a:r>
          </a:p>
          <a:p>
            <a:pPr algn="just">
              <a:spcAft>
                <a:spcPts val="600"/>
              </a:spcAft>
              <a:buFont typeface="Courier New" panose="02070309020205020404" pitchFamily="49" charset="0"/>
              <a:buChar char="o"/>
            </a:pPr>
            <a:r>
              <a:rPr lang="fr-FR" sz="2400" b="1" i="0" u="none" strike="noStrike" dirty="0">
                <a:solidFill>
                  <a:schemeClr val="bg2">
                    <a:lumMod val="50000"/>
                  </a:schemeClr>
                </a:solidFill>
                <a:effectLst/>
              </a:rPr>
              <a:t>Transformer</a:t>
            </a:r>
            <a:r>
              <a:rPr lang="fr-FR" sz="2400" b="0" i="0" u="none" strike="noStrike" dirty="0">
                <a:solidFill>
                  <a:schemeClr val="bg2">
                    <a:lumMod val="50000"/>
                  </a:schemeClr>
                </a:solidFill>
                <a:effectLst/>
              </a:rPr>
              <a:t> </a:t>
            </a:r>
            <a:r>
              <a:rPr lang="fr-FR" sz="2400" dirty="0">
                <a:solidFill>
                  <a:schemeClr val="bg2">
                    <a:lumMod val="50000"/>
                  </a:schemeClr>
                </a:solidFill>
              </a:rPr>
              <a:t>l</a:t>
            </a:r>
            <a:r>
              <a:rPr lang="fr-FR" sz="2400" b="0" i="0" u="none" strike="noStrike" dirty="0">
                <a:solidFill>
                  <a:schemeClr val="bg2">
                    <a:lumMod val="50000"/>
                  </a:schemeClr>
                </a:solidFill>
                <a:effectLst/>
              </a:rPr>
              <a:t>es implantations de l’UL en </a:t>
            </a:r>
            <a:r>
              <a:rPr lang="fr-FR" sz="2400" b="1" i="0" u="none" strike="noStrike" dirty="0">
                <a:solidFill>
                  <a:schemeClr val="accent2"/>
                </a:solidFill>
                <a:effectLst/>
              </a:rPr>
              <a:t>campus avancés et ouverts</a:t>
            </a:r>
            <a:r>
              <a:rPr lang="fr-FR" sz="2400" b="0" i="0" u="none" strike="noStrike" dirty="0">
                <a:solidFill>
                  <a:schemeClr val="bg2">
                    <a:lumMod val="50000"/>
                  </a:schemeClr>
                </a:solidFill>
                <a:effectLst/>
              </a:rPr>
              <a:t>, déconstruire les représentations erronées sur l'université et </a:t>
            </a:r>
            <a:r>
              <a:rPr lang="fr-FR" sz="2400" b="1" i="0" u="none" strike="noStrike" dirty="0">
                <a:solidFill>
                  <a:schemeClr val="bg2">
                    <a:lumMod val="50000"/>
                  </a:schemeClr>
                </a:solidFill>
                <a:effectLst/>
              </a:rPr>
              <a:t>toucher de nouveaux publics</a:t>
            </a:r>
            <a:r>
              <a:rPr lang="fr-FR" sz="2400" b="0" i="0" u="none" strike="noStrike" dirty="0">
                <a:solidFill>
                  <a:schemeClr val="bg2">
                    <a:lumMod val="50000"/>
                  </a:schemeClr>
                </a:solidFill>
                <a:effectLst/>
              </a:rPr>
              <a:t>. </a:t>
            </a:r>
            <a:endParaRPr lang="fr-FR" sz="2400" dirty="0">
              <a:solidFill>
                <a:schemeClr val="bg2">
                  <a:lumMod val="50000"/>
                </a:schemeClr>
              </a:solidFill>
              <a:ea typeface="Times New Roman" panose="02020603050405020304" pitchFamily="18" charset="0"/>
            </a:endParaRPr>
          </a:p>
        </p:txBody>
      </p:sp>
      <p:pic>
        <p:nvPicPr>
          <p:cNvPr id="8" name="Image 7">
            <a:extLst>
              <a:ext uri="{FF2B5EF4-FFF2-40B4-BE49-F238E27FC236}">
                <a16:creationId xmlns:a16="http://schemas.microsoft.com/office/drawing/2014/main" id="{1F727885-C228-41A9-A294-E94DCFCB1E88}"/>
              </a:ext>
            </a:extLst>
          </p:cNvPr>
          <p:cNvPicPr>
            <a:picLocks noChangeAspect="1"/>
          </p:cNvPicPr>
          <p:nvPr/>
        </p:nvPicPr>
        <p:blipFill>
          <a:blip r:embed="rId3"/>
          <a:stretch/>
        </p:blipFill>
        <p:spPr bwMode="auto">
          <a:xfrm>
            <a:off x="0" y="0"/>
            <a:ext cx="2374084" cy="955253"/>
          </a:xfrm>
          <a:prstGeom prst="rect">
            <a:avLst/>
          </a:prstGeom>
        </p:spPr>
      </p:pic>
    </p:spTree>
    <p:extLst>
      <p:ext uri="{BB962C8B-B14F-4D97-AF65-F5344CB8AC3E}">
        <p14:creationId xmlns:p14="http://schemas.microsoft.com/office/powerpoint/2010/main" val="22211012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29E4DA6C-4E89-4314-B6E8-55B7C710A111}"/>
              </a:ext>
            </a:extLst>
          </p:cNvPr>
          <p:cNvPicPr>
            <a:picLocks noChangeAspect="1"/>
          </p:cNvPicPr>
          <p:nvPr/>
        </p:nvPicPr>
        <p:blipFill rotWithShape="1">
          <a:blip r:embed="rId3"/>
          <a:srcRect l="1295" t="3595" r="1206" b="24365"/>
          <a:stretch/>
        </p:blipFill>
        <p:spPr>
          <a:xfrm rot="16200000">
            <a:off x="-2474493" y="2474494"/>
            <a:ext cx="6858000" cy="1909011"/>
          </a:xfrm>
          <a:prstGeom prst="rect">
            <a:avLst/>
          </a:prstGeom>
        </p:spPr>
      </p:pic>
      <p:sp>
        <p:nvSpPr>
          <p:cNvPr id="2" name="Titre 1">
            <a:extLst>
              <a:ext uri="{FF2B5EF4-FFF2-40B4-BE49-F238E27FC236}">
                <a16:creationId xmlns:a16="http://schemas.microsoft.com/office/drawing/2014/main" id="{D9453C8C-98C3-46F6-BE36-B2446B86B7F9}"/>
              </a:ext>
            </a:extLst>
          </p:cNvPr>
          <p:cNvSpPr>
            <a:spLocks noGrp="1"/>
          </p:cNvSpPr>
          <p:nvPr>
            <p:ph type="title"/>
          </p:nvPr>
        </p:nvSpPr>
        <p:spPr>
          <a:xfrm>
            <a:off x="2125577" y="365125"/>
            <a:ext cx="9922043" cy="1325563"/>
          </a:xfrm>
        </p:spPr>
        <p:txBody>
          <a:bodyPr>
            <a:noAutofit/>
          </a:bodyPr>
          <a:lstStyle/>
          <a:p>
            <a:r>
              <a:rPr lang="fr-FR" sz="2400" b="1" dirty="0">
                <a:solidFill>
                  <a:srgbClr val="002060"/>
                </a:solidFill>
                <a:latin typeface="Source Sans Pro" panose="020B0503030403020204" pitchFamily="34" charset="0"/>
                <a:ea typeface="Source Sans Pro" panose="020B0503030403020204" pitchFamily="34" charset="0"/>
              </a:rPr>
              <a:t>Prospective stratégique et concertation territoriale au service de la définition d'une offre universitaire commune de formation</a:t>
            </a:r>
            <a:r>
              <a:rPr lang="fr-FR" sz="2400" dirty="0">
                <a:solidFill>
                  <a:srgbClr val="002060"/>
                </a:solidFill>
                <a:latin typeface="Source Sans Pro" panose="020B0503030403020204" pitchFamily="34" charset="0"/>
                <a:ea typeface="Source Sans Pro" panose="020B0503030403020204" pitchFamily="34" charset="0"/>
              </a:rPr>
              <a:t/>
            </a:r>
            <a:br>
              <a:rPr lang="fr-FR" sz="2400" dirty="0">
                <a:solidFill>
                  <a:srgbClr val="002060"/>
                </a:solidFill>
                <a:latin typeface="Source Sans Pro" panose="020B0503030403020204" pitchFamily="34" charset="0"/>
                <a:ea typeface="Source Sans Pro" panose="020B0503030403020204" pitchFamily="34" charset="0"/>
              </a:rPr>
            </a:br>
            <a:endParaRPr lang="fr-FR" sz="2400" dirty="0">
              <a:solidFill>
                <a:srgbClr val="002060"/>
              </a:solidFill>
              <a:latin typeface="Source Sans Pro" panose="020B0503030403020204" pitchFamily="34" charset="0"/>
              <a:ea typeface="Source Sans Pro" panose="020B0503030403020204" pitchFamily="34" charset="0"/>
            </a:endParaRPr>
          </a:p>
        </p:txBody>
      </p:sp>
      <p:graphicFrame>
        <p:nvGraphicFramePr>
          <p:cNvPr id="6" name="Diagramme 5">
            <a:extLst>
              <a:ext uri="{FF2B5EF4-FFF2-40B4-BE49-F238E27FC236}">
                <a16:creationId xmlns:a16="http://schemas.microsoft.com/office/drawing/2014/main" id="{4B0A6FE7-D251-4ABD-8DB2-0ADB4A9349D1}"/>
              </a:ext>
            </a:extLst>
          </p:cNvPr>
          <p:cNvGraphicFramePr/>
          <p:nvPr>
            <p:extLst>
              <p:ext uri="{D42A27DB-BD31-4B8C-83A1-F6EECF244321}">
                <p14:modId xmlns:p14="http://schemas.microsoft.com/office/powerpoint/2010/main" val="1203115101"/>
              </p:ext>
            </p:extLst>
          </p:nvPr>
        </p:nvGraphicFramePr>
        <p:xfrm>
          <a:off x="1909013" y="1336134"/>
          <a:ext cx="10138608" cy="48400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ZoneTexte 7">
            <a:extLst>
              <a:ext uri="{FF2B5EF4-FFF2-40B4-BE49-F238E27FC236}">
                <a16:creationId xmlns:a16="http://schemas.microsoft.com/office/drawing/2014/main" id="{00C95E7B-D5ED-4C01-AD3C-7E9E4B11584A}"/>
              </a:ext>
            </a:extLst>
          </p:cNvPr>
          <p:cNvSpPr txBox="1"/>
          <p:nvPr/>
        </p:nvSpPr>
        <p:spPr>
          <a:xfrm>
            <a:off x="2125578" y="6338986"/>
            <a:ext cx="9593180" cy="523220"/>
          </a:xfrm>
          <a:prstGeom prst="rect">
            <a:avLst/>
          </a:prstGeom>
          <a:noFill/>
        </p:spPr>
        <p:txBody>
          <a:bodyPr wrap="square">
            <a:spAutoFit/>
          </a:bodyPr>
          <a:lstStyle/>
          <a:p>
            <a:r>
              <a:rPr lang="fr-FR" sz="1400" b="1" dirty="0">
                <a:solidFill>
                  <a:srgbClr val="002060"/>
                </a:solidFill>
              </a:rPr>
              <a:t>Prospective stratégique et concertation territoriale au service de la définition d'une offre universitaire commune de formation</a:t>
            </a:r>
          </a:p>
          <a:p>
            <a:r>
              <a:rPr lang="fr-FR" sz="1400" b="1" dirty="0">
                <a:solidFill>
                  <a:srgbClr val="002060"/>
                </a:solidFill>
              </a:rPr>
              <a:t>Mardi 3 juin 2025 – Journée d’étude MESR - DGESIP</a:t>
            </a:r>
            <a:endParaRPr lang="fr-FR" sz="1400" dirty="0">
              <a:solidFill>
                <a:srgbClr val="002060"/>
              </a:solidFill>
            </a:endParaRPr>
          </a:p>
        </p:txBody>
      </p:sp>
    </p:spTree>
    <p:extLst>
      <p:ext uri="{BB962C8B-B14F-4D97-AF65-F5344CB8AC3E}">
        <p14:creationId xmlns:p14="http://schemas.microsoft.com/office/powerpoint/2010/main" val="33169900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B2A469A6-B60B-43B7-9BE2-23FC57A6AB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379" y="129096"/>
            <a:ext cx="1381708" cy="1339287"/>
          </a:xfrm>
          <a:prstGeom prst="rect">
            <a:avLst/>
          </a:prstGeom>
        </p:spPr>
      </p:pic>
      <p:sp>
        <p:nvSpPr>
          <p:cNvPr id="12" name="ZoneTexte 11">
            <a:extLst>
              <a:ext uri="{FF2B5EF4-FFF2-40B4-BE49-F238E27FC236}">
                <a16:creationId xmlns:a16="http://schemas.microsoft.com/office/drawing/2014/main" id="{77100B55-BF65-46E4-BD76-D7F4AC7CFD90}"/>
              </a:ext>
            </a:extLst>
          </p:cNvPr>
          <p:cNvSpPr txBox="1"/>
          <p:nvPr/>
        </p:nvSpPr>
        <p:spPr>
          <a:xfrm>
            <a:off x="1526087" y="340192"/>
            <a:ext cx="9714534" cy="969496"/>
          </a:xfrm>
          <a:prstGeom prst="rect">
            <a:avLst/>
          </a:prstGeom>
          <a:noFill/>
        </p:spPr>
        <p:txBody>
          <a:bodyPr wrap="square">
            <a:spAutoFit/>
          </a:bodyPr>
          <a:lstStyle/>
          <a:p>
            <a:pPr algn="ctr">
              <a:spcAft>
                <a:spcPts val="600"/>
              </a:spcAft>
            </a:pPr>
            <a:r>
              <a:rPr lang="fr-FR" sz="2800" b="1" dirty="0">
                <a:solidFill>
                  <a:srgbClr val="FF6600"/>
                </a:solidFill>
              </a:rPr>
              <a:t>L</a:t>
            </a:r>
            <a:r>
              <a:rPr lang="fr-FR" sz="2400" b="1" dirty="0">
                <a:solidFill>
                  <a:srgbClr val="FF6600"/>
                </a:solidFill>
              </a:rPr>
              <a:t>’UNIVERSITÉ CLERMONT AUVERGNE :</a:t>
            </a:r>
          </a:p>
          <a:p>
            <a:pPr algn="ctr">
              <a:spcAft>
                <a:spcPts val="600"/>
              </a:spcAft>
            </a:pPr>
            <a:r>
              <a:rPr lang="fr-FR" sz="2400" b="1" dirty="0">
                <a:solidFill>
                  <a:srgbClr val="FF6600"/>
                </a:solidFill>
              </a:rPr>
              <a:t> UNE UNIVERSITÉ TERRITORIALE D’EXCELLENCE</a:t>
            </a:r>
          </a:p>
        </p:txBody>
      </p:sp>
      <p:sp>
        <p:nvSpPr>
          <p:cNvPr id="16" name="ZoneTexte 15">
            <a:extLst>
              <a:ext uri="{FF2B5EF4-FFF2-40B4-BE49-F238E27FC236}">
                <a16:creationId xmlns:a16="http://schemas.microsoft.com/office/drawing/2014/main" id="{DB318693-17CC-492D-B6FA-727977DF2F83}"/>
              </a:ext>
            </a:extLst>
          </p:cNvPr>
          <p:cNvSpPr txBox="1"/>
          <p:nvPr/>
        </p:nvSpPr>
        <p:spPr>
          <a:xfrm>
            <a:off x="744896" y="1650360"/>
            <a:ext cx="10702207" cy="885114"/>
          </a:xfrm>
          <a:prstGeom prst="rect">
            <a:avLst/>
          </a:prstGeom>
          <a:noFill/>
        </p:spPr>
        <p:txBody>
          <a:bodyPr wrap="square">
            <a:spAutoFit/>
          </a:bodyPr>
          <a:lstStyle/>
          <a:p>
            <a:pPr marL="342900" indent="-342900" algn="just">
              <a:lnSpc>
                <a:spcPct val="107000"/>
              </a:lnSpc>
              <a:spcAft>
                <a:spcPts val="600"/>
              </a:spcAft>
              <a:buFont typeface="Wingdings" panose="05000000000000000000" pitchFamily="2" charset="2"/>
              <a:buChar char="Ø"/>
            </a:pPr>
            <a:r>
              <a:rPr lang="fr-FR" b="1" dirty="0">
                <a:solidFill>
                  <a:srgbClr val="006D82"/>
                </a:solidFill>
              </a:rPr>
              <a:t>Indicateurs de performance et de suivi du Projet d’Etablissement et du Schéma d’Orientation de la Politique territoriale – WORK IN PROGRESS</a:t>
            </a:r>
          </a:p>
          <a:p>
            <a:pPr marL="171450" indent="-171450">
              <a:spcAft>
                <a:spcPts val="800"/>
              </a:spcAft>
              <a:buFont typeface="Wingdings" panose="05000000000000000000" pitchFamily="2" charset="2"/>
              <a:buChar char="Ø"/>
            </a:pPr>
            <a:endParaRPr lang="fr-FR" sz="800" b="1" dirty="0">
              <a:solidFill>
                <a:srgbClr val="FF6600"/>
              </a:solidFill>
            </a:endParaRPr>
          </a:p>
        </p:txBody>
      </p:sp>
      <p:graphicFrame>
        <p:nvGraphicFramePr>
          <p:cNvPr id="2" name="Diagramme 1">
            <a:extLst>
              <a:ext uri="{FF2B5EF4-FFF2-40B4-BE49-F238E27FC236}">
                <a16:creationId xmlns:a16="http://schemas.microsoft.com/office/drawing/2014/main" id="{160A353C-286B-4AF3-8117-FA6182AF84FB}"/>
              </a:ext>
            </a:extLst>
          </p:cNvPr>
          <p:cNvGraphicFramePr/>
          <p:nvPr/>
        </p:nvGraphicFramePr>
        <p:xfrm>
          <a:off x="744896" y="1948993"/>
          <a:ext cx="10702207" cy="47470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ZoneTexte 6">
            <a:extLst>
              <a:ext uri="{FF2B5EF4-FFF2-40B4-BE49-F238E27FC236}">
                <a16:creationId xmlns:a16="http://schemas.microsoft.com/office/drawing/2014/main" id="{32BAB126-898D-43FB-98EF-095D8CFCB423}"/>
              </a:ext>
            </a:extLst>
          </p:cNvPr>
          <p:cNvSpPr txBox="1"/>
          <p:nvPr/>
        </p:nvSpPr>
        <p:spPr>
          <a:xfrm>
            <a:off x="574709" y="5630614"/>
            <a:ext cx="10355060" cy="852221"/>
          </a:xfrm>
          <a:prstGeom prst="rect">
            <a:avLst/>
          </a:prstGeom>
          <a:noFill/>
        </p:spPr>
        <p:txBody>
          <a:bodyPr wrap="square">
            <a:spAutoFit/>
          </a:bodyPr>
          <a:lstStyle/>
          <a:p>
            <a:pPr marL="342900" indent="-342900">
              <a:lnSpc>
                <a:spcPct val="107000"/>
              </a:lnSpc>
              <a:spcAft>
                <a:spcPts val="600"/>
              </a:spcAft>
              <a:buFont typeface="Wingdings" panose="05000000000000000000" pitchFamily="2" charset="2"/>
              <a:buChar char="Ø"/>
            </a:pPr>
            <a:r>
              <a:rPr lang="fr-FR" b="1" dirty="0">
                <a:solidFill>
                  <a:srgbClr val="006D82"/>
                </a:solidFill>
              </a:rPr>
              <a:t>Démarche collective de                                     :   </a:t>
            </a:r>
            <a:r>
              <a:rPr lang="fr-FR" b="1" dirty="0" err="1">
                <a:solidFill>
                  <a:srgbClr val="006D82"/>
                </a:solidFill>
              </a:rPr>
              <a:t>ét</a:t>
            </a:r>
            <a:r>
              <a:rPr lang="fr-FR" b="1" dirty="0">
                <a:solidFill>
                  <a:srgbClr val="006D82"/>
                </a:solidFill>
              </a:rPr>
              <a:t> étude </a:t>
            </a:r>
            <a:r>
              <a:rPr lang="fr-FR" b="1" dirty="0" err="1">
                <a:solidFill>
                  <a:srgbClr val="006D82"/>
                </a:solidFill>
              </a:rPr>
              <a:t>InSITU</a:t>
            </a:r>
            <a:r>
              <a:rPr lang="fr-FR" b="1" dirty="0">
                <a:solidFill>
                  <a:srgbClr val="006D82"/>
                </a:solidFill>
              </a:rPr>
              <a:t> </a:t>
            </a:r>
            <a:r>
              <a:rPr lang="fr-FR" sz="1600" b="1" dirty="0">
                <a:solidFill>
                  <a:srgbClr val="006D82"/>
                </a:solidFill>
              </a:rPr>
              <a:t>« Mesurer l’empreinte socio-économique des universités sur leurs territoires d’implantation » - </a:t>
            </a:r>
          </a:p>
          <a:p>
            <a:pPr marL="171450" indent="-171450">
              <a:spcAft>
                <a:spcPts val="800"/>
              </a:spcAft>
              <a:buFont typeface="Wingdings" panose="05000000000000000000" pitchFamily="2" charset="2"/>
              <a:buChar char="q"/>
            </a:pPr>
            <a:endParaRPr lang="fr-FR" sz="800" b="1" dirty="0">
              <a:solidFill>
                <a:srgbClr val="FF6600"/>
              </a:solidFill>
            </a:endParaRPr>
          </a:p>
        </p:txBody>
      </p:sp>
      <p:pic>
        <p:nvPicPr>
          <p:cNvPr id="13" name="Image 12">
            <a:extLst>
              <a:ext uri="{FF2B5EF4-FFF2-40B4-BE49-F238E27FC236}">
                <a16:creationId xmlns:a16="http://schemas.microsoft.com/office/drawing/2014/main" id="{473E1EBB-EF6E-4B7D-B900-A1414AA1642C}"/>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14643" y="5252496"/>
            <a:ext cx="1264920" cy="1608455"/>
          </a:xfrm>
          <a:prstGeom prst="rect">
            <a:avLst/>
          </a:prstGeom>
          <a:noFill/>
        </p:spPr>
      </p:pic>
      <p:pic>
        <p:nvPicPr>
          <p:cNvPr id="14" name="Image 13" descr="D:\Users\lhorty\AppData\Local\Microsoft\Windows\INetCache\Content.MSO\35875E3.tmp">
            <a:extLst>
              <a:ext uri="{FF2B5EF4-FFF2-40B4-BE49-F238E27FC236}">
                <a16:creationId xmlns:a16="http://schemas.microsoft.com/office/drawing/2014/main" id="{3F25854A-2765-4BDB-8DA6-486D995509BC}"/>
              </a:ext>
            </a:extLst>
          </p:cNvPr>
          <p:cNvPicPr/>
          <p:nvPr/>
        </p:nvPicPr>
        <p:blipFill>
          <a:blip r:embed="rId10">
            <a:extLst>
              <a:ext uri="{28A0092B-C50C-407E-A947-70E740481C1C}">
                <a14:useLocalDpi xmlns:a14="http://schemas.microsoft.com/office/drawing/2010/main" val="0"/>
              </a:ext>
            </a:extLst>
          </a:blip>
          <a:srcRect/>
          <a:stretch>
            <a:fillRect/>
          </a:stretch>
        </p:blipFill>
        <p:spPr bwMode="auto">
          <a:xfrm>
            <a:off x="3258896" y="5482677"/>
            <a:ext cx="2269192" cy="478965"/>
          </a:xfrm>
          <a:prstGeom prst="rect">
            <a:avLst/>
          </a:prstGeom>
          <a:noFill/>
          <a:ln>
            <a:noFill/>
          </a:ln>
        </p:spPr>
      </p:pic>
    </p:spTree>
    <p:extLst>
      <p:ext uri="{BB962C8B-B14F-4D97-AF65-F5344CB8AC3E}">
        <p14:creationId xmlns:p14="http://schemas.microsoft.com/office/powerpoint/2010/main" val="9946269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B2A469A6-B60B-43B7-9BE2-23FC57A6AB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379" y="129096"/>
            <a:ext cx="1435770" cy="1391689"/>
          </a:xfrm>
          <a:prstGeom prst="rect">
            <a:avLst/>
          </a:prstGeom>
        </p:spPr>
      </p:pic>
      <p:sp>
        <p:nvSpPr>
          <p:cNvPr id="12" name="ZoneTexte 11">
            <a:extLst>
              <a:ext uri="{FF2B5EF4-FFF2-40B4-BE49-F238E27FC236}">
                <a16:creationId xmlns:a16="http://schemas.microsoft.com/office/drawing/2014/main" id="{77100B55-BF65-46E4-BD76-D7F4AC7CFD90}"/>
              </a:ext>
            </a:extLst>
          </p:cNvPr>
          <p:cNvSpPr txBox="1"/>
          <p:nvPr/>
        </p:nvSpPr>
        <p:spPr>
          <a:xfrm>
            <a:off x="1580149" y="129096"/>
            <a:ext cx="9714534" cy="969496"/>
          </a:xfrm>
          <a:prstGeom prst="rect">
            <a:avLst/>
          </a:prstGeom>
          <a:noFill/>
        </p:spPr>
        <p:txBody>
          <a:bodyPr wrap="square">
            <a:spAutoFit/>
          </a:bodyPr>
          <a:lstStyle/>
          <a:p>
            <a:pPr algn="ctr">
              <a:spcAft>
                <a:spcPts val="600"/>
              </a:spcAft>
            </a:pPr>
            <a:r>
              <a:rPr lang="fr-FR" sz="2800" b="1" dirty="0">
                <a:solidFill>
                  <a:srgbClr val="FF6600"/>
                </a:solidFill>
              </a:rPr>
              <a:t>L</a:t>
            </a:r>
            <a:r>
              <a:rPr lang="fr-FR" sz="2400" b="1" dirty="0">
                <a:solidFill>
                  <a:srgbClr val="FF6600"/>
                </a:solidFill>
              </a:rPr>
              <a:t>’UNIVERSITÉ CLERMONT AUVERGNE :</a:t>
            </a:r>
          </a:p>
          <a:p>
            <a:pPr algn="ctr">
              <a:spcAft>
                <a:spcPts val="600"/>
              </a:spcAft>
            </a:pPr>
            <a:r>
              <a:rPr lang="fr-FR" sz="2400" b="1" dirty="0">
                <a:solidFill>
                  <a:srgbClr val="FF6600"/>
                </a:solidFill>
              </a:rPr>
              <a:t> UNE UNIVERSITÉ TERRITORIALE D’EXCELLENCE</a:t>
            </a:r>
          </a:p>
        </p:txBody>
      </p:sp>
      <p:sp>
        <p:nvSpPr>
          <p:cNvPr id="16" name="ZoneTexte 15">
            <a:extLst>
              <a:ext uri="{FF2B5EF4-FFF2-40B4-BE49-F238E27FC236}">
                <a16:creationId xmlns:a16="http://schemas.microsoft.com/office/drawing/2014/main" id="{DB318693-17CC-492D-B6FA-727977DF2F83}"/>
              </a:ext>
            </a:extLst>
          </p:cNvPr>
          <p:cNvSpPr txBox="1"/>
          <p:nvPr/>
        </p:nvSpPr>
        <p:spPr>
          <a:xfrm>
            <a:off x="287354" y="1942977"/>
            <a:ext cx="11617291" cy="5107488"/>
          </a:xfrm>
          <a:prstGeom prst="rect">
            <a:avLst/>
          </a:prstGeom>
          <a:noFill/>
        </p:spPr>
        <p:txBody>
          <a:bodyPr wrap="square">
            <a:spAutoFit/>
          </a:bodyPr>
          <a:lstStyle/>
          <a:p>
            <a:pPr marL="285750" indent="-285750" algn="just">
              <a:lnSpc>
                <a:spcPct val="107000"/>
              </a:lnSpc>
              <a:spcAft>
                <a:spcPts val="600"/>
              </a:spcAft>
              <a:buFont typeface="Wingdings" panose="05000000000000000000" pitchFamily="2" charset="2"/>
              <a:buChar char="Ø"/>
            </a:pPr>
            <a:r>
              <a:rPr lang="fr-FR" b="1" dirty="0">
                <a:solidFill>
                  <a:srgbClr val="006D82"/>
                </a:solidFill>
              </a:rPr>
              <a:t>Observatoire des Formations et du Devenir des Étudiants (OFDE) </a:t>
            </a:r>
            <a:r>
              <a:rPr lang="fr-FR" sz="1600" dirty="0">
                <a:latin typeface="Calibri" panose="020F0502020204030204" pitchFamily="34" charset="0"/>
                <a:cs typeface="Times New Roman" panose="02020603050405020304" pitchFamily="18" charset="0"/>
              </a:rPr>
              <a:t>= enquêtes et statistiques sur la réussite des étudiants, évaluée à la fois en termes de réussite universitaire et d’insertion professionnelle. </a:t>
            </a:r>
          </a:p>
          <a:p>
            <a:pPr algn="just">
              <a:lnSpc>
                <a:spcPct val="107000"/>
              </a:lnSpc>
              <a:spcAft>
                <a:spcPts val="600"/>
              </a:spcAft>
            </a:pPr>
            <a:r>
              <a:rPr lang="fr-FR" b="1" dirty="0">
                <a:cs typeface="Times New Roman" panose="02020603050405020304" pitchFamily="18" charset="0"/>
              </a:rPr>
              <a:t>       </a:t>
            </a:r>
            <a:r>
              <a:rPr lang="fr-FR" b="1" dirty="0">
                <a:solidFill>
                  <a:srgbClr val="006D82"/>
                </a:solidFill>
              </a:rPr>
              <a:t>Enquêtes de la Conférence des Grandes Ecoles                                 Conseils de perfectionnement </a:t>
            </a:r>
          </a:p>
          <a:p>
            <a:pPr algn="just">
              <a:lnSpc>
                <a:spcPct val="107000"/>
              </a:lnSpc>
              <a:spcAft>
                <a:spcPts val="600"/>
              </a:spcAft>
            </a:pPr>
            <a:r>
              <a:rPr lang="fr-FR" sz="1600" dirty="0">
                <a:latin typeface="Calibri" panose="020F0502020204030204" pitchFamily="34" charset="0"/>
                <a:cs typeface="Times New Roman" panose="02020603050405020304" pitchFamily="18" charset="0"/>
              </a:rPr>
              <a:t>=&gt; Permettent d’informer le public sur le devenir des diplômés + de piloter et faire évoluer l’offre de formation de l’UCA</a:t>
            </a:r>
          </a:p>
          <a:p>
            <a:pPr marL="285750" indent="-285750" algn="just">
              <a:lnSpc>
                <a:spcPct val="107000"/>
              </a:lnSpc>
              <a:spcAft>
                <a:spcPts val="600"/>
              </a:spcAft>
              <a:buFont typeface="Wingdings" panose="05000000000000000000" pitchFamily="2" charset="2"/>
              <a:buChar char="Ø"/>
            </a:pPr>
            <a:r>
              <a:rPr lang="fr-FR" b="1" dirty="0">
                <a:solidFill>
                  <a:srgbClr val="006D82"/>
                </a:solidFill>
              </a:rPr>
              <a:t>COS annuels </a:t>
            </a:r>
            <a:r>
              <a:rPr lang="fr-FR" b="1" dirty="0">
                <a:cs typeface="Times New Roman" panose="02020603050405020304" pitchFamily="18" charset="0"/>
              </a:rPr>
              <a:t>: </a:t>
            </a:r>
            <a:r>
              <a:rPr lang="fr-FR" sz="1600" dirty="0">
                <a:latin typeface="Calibri" panose="020F0502020204030204" pitchFamily="34" charset="0"/>
                <a:cs typeface="Times New Roman" panose="02020603050405020304" pitchFamily="18" charset="0"/>
              </a:rPr>
              <a:t>avis des partenaires institutionnels + économiques</a:t>
            </a:r>
          </a:p>
          <a:p>
            <a:pPr marL="285750" indent="-285750" algn="just">
              <a:lnSpc>
                <a:spcPct val="107000"/>
              </a:lnSpc>
              <a:spcAft>
                <a:spcPts val="600"/>
              </a:spcAft>
              <a:buFont typeface="Wingdings" panose="05000000000000000000" pitchFamily="2" charset="2"/>
              <a:buChar char="Ø"/>
            </a:pPr>
            <a:r>
              <a:rPr lang="fr-FR" b="1" dirty="0">
                <a:solidFill>
                  <a:srgbClr val="006D82"/>
                </a:solidFill>
              </a:rPr>
              <a:t>Evaluation par instances  </a:t>
            </a:r>
            <a:r>
              <a:rPr lang="fr-FR" b="1" dirty="0">
                <a:cs typeface="Times New Roman" panose="02020603050405020304" pitchFamily="18" charset="0"/>
              </a:rPr>
              <a:t>: </a:t>
            </a:r>
            <a:r>
              <a:rPr lang="fr-FR" sz="1600" dirty="0">
                <a:latin typeface="Calibri" panose="020F0502020204030204" pitchFamily="34" charset="0"/>
                <a:cs typeface="Times New Roman" panose="02020603050405020304" pitchFamily="18" charset="0"/>
              </a:rPr>
              <a:t>HCERES, Comité suivi Pui, Comités de pilotage et de suivi des projets structurants (CMA, PUI, …), Conseils centraux</a:t>
            </a:r>
          </a:p>
          <a:p>
            <a:pPr marL="285750" indent="-285750" algn="just">
              <a:lnSpc>
                <a:spcPct val="107000"/>
              </a:lnSpc>
              <a:spcAft>
                <a:spcPts val="600"/>
              </a:spcAft>
              <a:buFont typeface="Wingdings" panose="05000000000000000000" pitchFamily="2" charset="2"/>
              <a:buChar char="Ø"/>
            </a:pPr>
            <a:r>
              <a:rPr lang="fr-FR" b="1" dirty="0">
                <a:solidFill>
                  <a:srgbClr val="006D82"/>
                </a:solidFill>
              </a:rPr>
              <a:t>Concertations, enquêtes et questionnaires spécifiques</a:t>
            </a:r>
          </a:p>
          <a:p>
            <a:pPr marL="285750" indent="-285750" algn="just">
              <a:lnSpc>
                <a:spcPct val="107000"/>
              </a:lnSpc>
              <a:spcAft>
                <a:spcPts val="600"/>
              </a:spcAft>
              <a:buFont typeface="Wingdings" panose="05000000000000000000" pitchFamily="2" charset="2"/>
              <a:buChar char="Ø"/>
            </a:pPr>
            <a:endParaRPr lang="fr-FR" b="1" dirty="0">
              <a:solidFill>
                <a:srgbClr val="006D82"/>
              </a:solidFill>
            </a:endParaRPr>
          </a:p>
          <a:p>
            <a:pPr marL="285750" indent="-285750" algn="just">
              <a:lnSpc>
                <a:spcPct val="107000"/>
              </a:lnSpc>
              <a:spcAft>
                <a:spcPts val="600"/>
              </a:spcAft>
              <a:buFont typeface="Wingdings" panose="05000000000000000000" pitchFamily="2" charset="2"/>
              <a:buChar char="Ø"/>
            </a:pPr>
            <a:r>
              <a:rPr lang="fr-FR" b="1" dirty="0">
                <a:solidFill>
                  <a:srgbClr val="006D82"/>
                </a:solidFill>
              </a:rPr>
              <a:t>Projet CAP 360 : outils de pilotage des partenariats pour accompagner la prise </a:t>
            </a:r>
          </a:p>
          <a:p>
            <a:pPr algn="just">
              <a:lnSpc>
                <a:spcPct val="107000"/>
              </a:lnSpc>
              <a:spcAft>
                <a:spcPts val="600"/>
              </a:spcAft>
            </a:pPr>
            <a:r>
              <a:rPr lang="fr-FR" b="1" dirty="0">
                <a:solidFill>
                  <a:srgbClr val="006D82"/>
                </a:solidFill>
              </a:rPr>
              <a:t>     de décision stratégique</a:t>
            </a:r>
          </a:p>
          <a:p>
            <a:pPr algn="just">
              <a:lnSpc>
                <a:spcPct val="107000"/>
              </a:lnSpc>
              <a:spcAft>
                <a:spcPts val="600"/>
              </a:spcAft>
            </a:pPr>
            <a:endParaRPr lang="fr-FR" sz="1600" b="1" dirty="0">
              <a:cs typeface="Times New Roman" panose="02020603050405020304" pitchFamily="18" charset="0"/>
            </a:endParaRPr>
          </a:p>
          <a:p>
            <a:pPr algn="ctr">
              <a:lnSpc>
                <a:spcPct val="107000"/>
              </a:lnSpc>
              <a:spcAft>
                <a:spcPts val="600"/>
              </a:spcAft>
            </a:pPr>
            <a:r>
              <a:rPr lang="fr-FR" sz="2400" b="1" dirty="0">
                <a:solidFill>
                  <a:srgbClr val="FF6600"/>
                </a:solidFill>
                <a:latin typeface="Calibri" panose="020F0502020204030204"/>
                <a:ea typeface="Source Sans Pro" panose="020B0503030403020204" pitchFamily="34" charset="0"/>
              </a:rPr>
              <a:t>=&gt; Démarche qualité + amélioration continue</a:t>
            </a:r>
          </a:p>
          <a:p>
            <a:pPr>
              <a:spcAft>
                <a:spcPts val="800"/>
              </a:spcAft>
            </a:pPr>
            <a:endParaRPr lang="fr-FR" sz="800" b="1" dirty="0">
              <a:solidFill>
                <a:srgbClr val="FF6600"/>
              </a:solidFill>
            </a:endParaRPr>
          </a:p>
          <a:p>
            <a:pPr>
              <a:spcAft>
                <a:spcPts val="800"/>
              </a:spcAft>
            </a:pPr>
            <a:endParaRPr lang="fr-FR" sz="800" b="1" dirty="0">
              <a:solidFill>
                <a:srgbClr val="FF6600"/>
              </a:solidFill>
            </a:endParaRPr>
          </a:p>
        </p:txBody>
      </p:sp>
      <p:pic>
        <p:nvPicPr>
          <p:cNvPr id="3" name="Image 2">
            <a:extLst>
              <a:ext uri="{FF2B5EF4-FFF2-40B4-BE49-F238E27FC236}">
                <a16:creationId xmlns:a16="http://schemas.microsoft.com/office/drawing/2014/main" id="{38D29851-A0E3-4E10-9B7C-9828175CB8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92758" y="4793564"/>
            <a:ext cx="1870038" cy="1136308"/>
          </a:xfrm>
          <a:prstGeom prst="rect">
            <a:avLst/>
          </a:prstGeom>
        </p:spPr>
      </p:pic>
    </p:spTree>
    <p:extLst>
      <p:ext uri="{BB962C8B-B14F-4D97-AF65-F5344CB8AC3E}">
        <p14:creationId xmlns:p14="http://schemas.microsoft.com/office/powerpoint/2010/main" val="15325754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228552E-C8B1-4A80-8448-0787CE0FC7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CA812408-5EE3-84A8-B3FD-BAA08ADB02CA}"/>
              </a:ext>
            </a:extLst>
          </p:cNvPr>
          <p:cNvPicPr>
            <a:picLocks noChangeAspect="1"/>
          </p:cNvPicPr>
          <p:nvPr/>
        </p:nvPicPr>
        <p:blipFill>
          <a:blip r:embed="rId3">
            <a:alphaModFix amt="35000"/>
          </a:blip>
          <a:srcRect t="6565" b="9165"/>
          <a:stretch>
            <a:fillRect/>
          </a:stretch>
        </p:blipFill>
        <p:spPr>
          <a:xfrm>
            <a:off x="20" y="10"/>
            <a:ext cx="12191980" cy="6857990"/>
          </a:xfrm>
          <a:prstGeom prst="rect">
            <a:avLst/>
          </a:prstGeom>
        </p:spPr>
      </p:pic>
      <p:sp>
        <p:nvSpPr>
          <p:cNvPr id="2" name="Titre 1">
            <a:extLst>
              <a:ext uri="{FF2B5EF4-FFF2-40B4-BE49-F238E27FC236}">
                <a16:creationId xmlns:a16="http://schemas.microsoft.com/office/drawing/2014/main" id="{9F469A9A-BF4C-E74F-6718-779591B0B460}"/>
              </a:ext>
            </a:extLst>
          </p:cNvPr>
          <p:cNvSpPr>
            <a:spLocks noGrp="1"/>
          </p:cNvSpPr>
          <p:nvPr>
            <p:ph type="title"/>
          </p:nvPr>
        </p:nvSpPr>
        <p:spPr>
          <a:xfrm>
            <a:off x="838200" y="365125"/>
            <a:ext cx="7755610" cy="1325563"/>
          </a:xfrm>
        </p:spPr>
        <p:txBody>
          <a:bodyPr>
            <a:normAutofit/>
          </a:bodyPr>
          <a:lstStyle/>
          <a:p>
            <a:r>
              <a:rPr lang="fr-FR" dirty="0">
                <a:solidFill>
                  <a:srgbClr val="FFFFFF"/>
                </a:solidFill>
              </a:rPr>
              <a:t>Effets des politiques et stratégies</a:t>
            </a:r>
          </a:p>
        </p:txBody>
      </p:sp>
      <p:pic>
        <p:nvPicPr>
          <p:cNvPr id="4" name="Image 3">
            <a:extLst>
              <a:ext uri="{FF2B5EF4-FFF2-40B4-BE49-F238E27FC236}">
                <a16:creationId xmlns:a16="http://schemas.microsoft.com/office/drawing/2014/main" id="{BB15A649-B602-B7C7-ED7F-6326872B7586}"/>
              </a:ext>
            </a:extLst>
          </p:cNvPr>
          <p:cNvPicPr>
            <a:picLocks noChangeAspect="1"/>
          </p:cNvPicPr>
          <p:nvPr/>
        </p:nvPicPr>
        <p:blipFill>
          <a:blip r:embed="rId4"/>
          <a:stretch>
            <a:fillRect/>
          </a:stretch>
        </p:blipFill>
        <p:spPr>
          <a:xfrm>
            <a:off x="9013778" y="365125"/>
            <a:ext cx="2534886" cy="1090001"/>
          </a:xfrm>
          <a:prstGeom prst="rect">
            <a:avLst/>
          </a:prstGeom>
        </p:spPr>
      </p:pic>
      <p:graphicFrame>
        <p:nvGraphicFramePr>
          <p:cNvPr id="12" name="Espace réservé du contenu 2">
            <a:extLst>
              <a:ext uri="{FF2B5EF4-FFF2-40B4-BE49-F238E27FC236}">
                <a16:creationId xmlns:a16="http://schemas.microsoft.com/office/drawing/2014/main" id="{770A6894-3F98-AB03-2C20-541E4D40BFC5}"/>
              </a:ext>
            </a:extLst>
          </p:cNvPr>
          <p:cNvGraphicFramePr>
            <a:graphicFrameLocks noGrp="1"/>
          </p:cNvGraphicFramePr>
          <p:nvPr>
            <p:ph idx="1"/>
            <p:extLst>
              <p:ext uri="{D42A27DB-BD31-4B8C-83A1-F6EECF244321}">
                <p14:modId xmlns:p14="http://schemas.microsoft.com/office/powerpoint/2010/main" val="374529029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93888615"/>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E8C4471-ABA9-4804-9F4E-0F272F8FDC1C}"/>
              </a:ext>
            </a:extLst>
          </p:cNvPr>
          <p:cNvPicPr>
            <a:picLocks noChangeAspect="1"/>
          </p:cNvPicPr>
          <p:nvPr/>
        </p:nvPicPr>
        <p:blipFill rotWithShape="1">
          <a:blip r:embed="rId2"/>
          <a:srcRect l="1295" t="3595" r="1206" b="24365"/>
          <a:stretch/>
        </p:blipFill>
        <p:spPr>
          <a:xfrm rot="16200000">
            <a:off x="-2474493" y="2474494"/>
            <a:ext cx="6858000" cy="1909011"/>
          </a:xfrm>
          <a:prstGeom prst="rect">
            <a:avLst/>
          </a:prstGeom>
        </p:spPr>
      </p:pic>
      <p:sp>
        <p:nvSpPr>
          <p:cNvPr id="2" name="Titre 1">
            <a:extLst>
              <a:ext uri="{FF2B5EF4-FFF2-40B4-BE49-F238E27FC236}">
                <a16:creationId xmlns:a16="http://schemas.microsoft.com/office/drawing/2014/main" id="{FDFF4A24-82AF-4223-A20A-74CE7A6E361E}"/>
              </a:ext>
            </a:extLst>
          </p:cNvPr>
          <p:cNvSpPr>
            <a:spLocks noGrp="1"/>
          </p:cNvSpPr>
          <p:nvPr>
            <p:ph type="title"/>
          </p:nvPr>
        </p:nvSpPr>
        <p:spPr>
          <a:xfrm>
            <a:off x="2197770" y="365125"/>
            <a:ext cx="9448798" cy="1325563"/>
          </a:xfrm>
        </p:spPr>
        <p:txBody>
          <a:bodyPr/>
          <a:lstStyle/>
          <a:p>
            <a:r>
              <a:rPr lang="fr-FR" dirty="0"/>
              <a:t>Autour de la table</a:t>
            </a:r>
          </a:p>
        </p:txBody>
      </p:sp>
      <p:sp>
        <p:nvSpPr>
          <p:cNvPr id="6" name="ZoneTexte 5">
            <a:extLst>
              <a:ext uri="{FF2B5EF4-FFF2-40B4-BE49-F238E27FC236}">
                <a16:creationId xmlns:a16="http://schemas.microsoft.com/office/drawing/2014/main" id="{65E13CB9-AA8C-4EFC-85F5-81FDE0192923}"/>
              </a:ext>
            </a:extLst>
          </p:cNvPr>
          <p:cNvSpPr txBox="1"/>
          <p:nvPr/>
        </p:nvSpPr>
        <p:spPr>
          <a:xfrm>
            <a:off x="2125578" y="6338986"/>
            <a:ext cx="9593180" cy="523220"/>
          </a:xfrm>
          <a:prstGeom prst="rect">
            <a:avLst/>
          </a:prstGeom>
          <a:noFill/>
        </p:spPr>
        <p:txBody>
          <a:bodyPr wrap="square">
            <a:spAutoFit/>
          </a:bodyPr>
          <a:lstStyle/>
          <a:p>
            <a:r>
              <a:rPr lang="fr-FR" sz="1400" b="1" dirty="0"/>
              <a:t>Prospective stratégique et concertation territoriale au service de la définition d'une offre universitaire commune de formation</a:t>
            </a:r>
          </a:p>
          <a:p>
            <a:r>
              <a:rPr lang="fr-FR" sz="1400" b="1" dirty="0"/>
              <a:t>Mardi 3 juin 2025 – Journée d’étude MESR - DGESIP</a:t>
            </a:r>
            <a:endParaRPr lang="fr-FR" sz="1400" dirty="0"/>
          </a:p>
        </p:txBody>
      </p:sp>
      <p:pic>
        <p:nvPicPr>
          <p:cNvPr id="7" name="Picture 2">
            <a:extLst>
              <a:ext uri="{FF2B5EF4-FFF2-40B4-BE49-F238E27FC236}">
                <a16:creationId xmlns:a16="http://schemas.microsoft.com/office/drawing/2014/main" id="{9890EE2F-12A8-47D5-8D97-7D8AEB01C0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00" r="2000"/>
          <a:stretch/>
        </p:blipFill>
        <p:spPr bwMode="auto">
          <a:xfrm>
            <a:off x="1940647" y="1447377"/>
            <a:ext cx="2113236" cy="220128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7" name="ZoneTexte 16">
            <a:extLst>
              <a:ext uri="{FF2B5EF4-FFF2-40B4-BE49-F238E27FC236}">
                <a16:creationId xmlns:a16="http://schemas.microsoft.com/office/drawing/2014/main" id="{11BAEABE-9830-48C5-B2FB-C06D7B7BD135}"/>
              </a:ext>
            </a:extLst>
          </p:cNvPr>
          <p:cNvSpPr txBox="1"/>
          <p:nvPr/>
        </p:nvSpPr>
        <p:spPr>
          <a:xfrm>
            <a:off x="2125578" y="3849842"/>
            <a:ext cx="8640501" cy="1877437"/>
          </a:xfrm>
          <a:prstGeom prst="rect">
            <a:avLst/>
          </a:prstGeom>
          <a:noFill/>
        </p:spPr>
        <p:txBody>
          <a:bodyPr wrap="square" rtlCol="0">
            <a:spAutoFit/>
          </a:bodyPr>
          <a:lstStyle/>
          <a:p>
            <a:r>
              <a:rPr lang="fr-FR" sz="3200" b="1" dirty="0">
                <a:latin typeface="+mj-lt"/>
              </a:rPr>
              <a:t>Bérangère FARGES</a:t>
            </a:r>
          </a:p>
          <a:p>
            <a:r>
              <a:rPr lang="fr-FR" sz="2800" b="0" i="0" u="none" strike="noStrike" baseline="0" dirty="0">
                <a:solidFill>
                  <a:srgbClr val="000000"/>
                </a:solidFill>
                <a:latin typeface="Calibri" panose="020F0502020204030204" pitchFamily="34" charset="0"/>
              </a:rPr>
              <a:t>Directrice générale des services adjointe, </a:t>
            </a:r>
          </a:p>
          <a:p>
            <a:r>
              <a:rPr lang="fr-FR" sz="2800" b="0" i="0" u="none" strike="noStrike" baseline="0" dirty="0">
                <a:solidFill>
                  <a:srgbClr val="000000"/>
                </a:solidFill>
                <a:latin typeface="Calibri" panose="020F0502020204030204" pitchFamily="34" charset="0"/>
              </a:rPr>
              <a:t>déléguée à la politique partenariale et territoriale,</a:t>
            </a:r>
          </a:p>
          <a:p>
            <a:r>
              <a:rPr lang="fr-FR" sz="2800" b="0" i="1" u="none" strike="noStrike" baseline="0" dirty="0">
                <a:solidFill>
                  <a:srgbClr val="000000"/>
                </a:solidFill>
                <a:latin typeface="Calibri" panose="020F0502020204030204" pitchFamily="34" charset="0"/>
              </a:rPr>
              <a:t>Université Clermont Auvergne </a:t>
            </a:r>
            <a:r>
              <a:rPr lang="fr-FR" sz="1800" b="0" i="0" u="none" strike="noStrike" baseline="0" dirty="0">
                <a:solidFill>
                  <a:srgbClr val="000000"/>
                </a:solidFill>
                <a:latin typeface="Calibri" panose="020F0502020204030204" pitchFamily="34" charset="0"/>
              </a:rPr>
              <a:t>	</a:t>
            </a:r>
          </a:p>
        </p:txBody>
      </p:sp>
    </p:spTree>
    <p:extLst>
      <p:ext uri="{BB962C8B-B14F-4D97-AF65-F5344CB8AC3E}">
        <p14:creationId xmlns:p14="http://schemas.microsoft.com/office/powerpoint/2010/main" val="12139203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1552431-8A0B-64B9-1A5E-A88E9DDF379B}"/>
              </a:ext>
            </a:extLst>
          </p:cNvPr>
          <p:cNvPicPr>
            <a:picLocks noChangeAspect="1"/>
          </p:cNvPicPr>
          <p:nvPr/>
        </p:nvPicPr>
        <p:blipFill>
          <a:blip r:embed="rId2"/>
          <a:stretch>
            <a:fillRect/>
          </a:stretch>
        </p:blipFill>
        <p:spPr>
          <a:xfrm>
            <a:off x="293284" y="2514599"/>
            <a:ext cx="7327900" cy="1511300"/>
          </a:xfrm>
          <a:prstGeom prst="rect">
            <a:avLst/>
          </a:prstGeom>
        </p:spPr>
      </p:pic>
      <p:pic>
        <p:nvPicPr>
          <p:cNvPr id="6" name="Image 5">
            <a:extLst>
              <a:ext uri="{FF2B5EF4-FFF2-40B4-BE49-F238E27FC236}">
                <a16:creationId xmlns:a16="http://schemas.microsoft.com/office/drawing/2014/main" id="{D4BD0D43-DD3C-AC02-192C-AA957015F699}"/>
              </a:ext>
            </a:extLst>
          </p:cNvPr>
          <p:cNvPicPr>
            <a:picLocks noChangeAspect="1"/>
          </p:cNvPicPr>
          <p:nvPr/>
        </p:nvPicPr>
        <p:blipFill>
          <a:blip r:embed="rId3"/>
          <a:stretch>
            <a:fillRect/>
          </a:stretch>
        </p:blipFill>
        <p:spPr>
          <a:xfrm>
            <a:off x="7414182" y="529769"/>
            <a:ext cx="4705494" cy="5480959"/>
          </a:xfrm>
          <a:prstGeom prst="rect">
            <a:avLst/>
          </a:prstGeom>
        </p:spPr>
      </p:pic>
      <p:pic>
        <p:nvPicPr>
          <p:cNvPr id="7" name="Image 6">
            <a:extLst>
              <a:ext uri="{FF2B5EF4-FFF2-40B4-BE49-F238E27FC236}">
                <a16:creationId xmlns:a16="http://schemas.microsoft.com/office/drawing/2014/main" id="{3001228D-E016-935B-3302-5E3BB5224120}"/>
              </a:ext>
            </a:extLst>
          </p:cNvPr>
          <p:cNvPicPr>
            <a:picLocks noChangeAspect="1"/>
          </p:cNvPicPr>
          <p:nvPr/>
        </p:nvPicPr>
        <p:blipFill>
          <a:blip r:embed="rId4"/>
          <a:srcRect l="10339" r="7118"/>
          <a:stretch>
            <a:fillRect/>
          </a:stretch>
        </p:blipFill>
        <p:spPr>
          <a:xfrm>
            <a:off x="293284" y="599619"/>
            <a:ext cx="3773838" cy="1600200"/>
          </a:xfrm>
          <a:prstGeom prst="rect">
            <a:avLst/>
          </a:prstGeom>
        </p:spPr>
      </p:pic>
      <p:pic>
        <p:nvPicPr>
          <p:cNvPr id="8" name="Image 7">
            <a:extLst>
              <a:ext uri="{FF2B5EF4-FFF2-40B4-BE49-F238E27FC236}">
                <a16:creationId xmlns:a16="http://schemas.microsoft.com/office/drawing/2014/main" id="{1F5C2211-3262-7C16-E2F1-00E6CD62FC07}"/>
              </a:ext>
            </a:extLst>
          </p:cNvPr>
          <p:cNvPicPr>
            <a:picLocks noChangeAspect="1"/>
          </p:cNvPicPr>
          <p:nvPr/>
        </p:nvPicPr>
        <p:blipFill>
          <a:blip r:embed="rId5"/>
          <a:stretch>
            <a:fillRect/>
          </a:stretch>
        </p:blipFill>
        <p:spPr>
          <a:xfrm>
            <a:off x="264979" y="4725163"/>
            <a:ext cx="6692576" cy="856650"/>
          </a:xfrm>
          <a:prstGeom prst="rect">
            <a:avLst/>
          </a:prstGeom>
        </p:spPr>
      </p:pic>
      <p:pic>
        <p:nvPicPr>
          <p:cNvPr id="9" name="Image 8">
            <a:extLst>
              <a:ext uri="{FF2B5EF4-FFF2-40B4-BE49-F238E27FC236}">
                <a16:creationId xmlns:a16="http://schemas.microsoft.com/office/drawing/2014/main" id="{FC5259DA-FDAB-9EC7-2FC7-E83A74075E4F}"/>
              </a:ext>
            </a:extLst>
          </p:cNvPr>
          <p:cNvPicPr>
            <a:picLocks noChangeAspect="1"/>
          </p:cNvPicPr>
          <p:nvPr/>
        </p:nvPicPr>
        <p:blipFill>
          <a:blip r:embed="rId6"/>
          <a:stretch>
            <a:fillRect/>
          </a:stretch>
        </p:blipFill>
        <p:spPr>
          <a:xfrm>
            <a:off x="4473209" y="977184"/>
            <a:ext cx="2534886" cy="1090001"/>
          </a:xfrm>
          <a:prstGeom prst="rect">
            <a:avLst/>
          </a:prstGeom>
        </p:spPr>
      </p:pic>
    </p:spTree>
    <p:extLst>
      <p:ext uri="{BB962C8B-B14F-4D97-AF65-F5344CB8AC3E}">
        <p14:creationId xmlns:p14="http://schemas.microsoft.com/office/powerpoint/2010/main" val="15321706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29E4DA6C-4E89-4314-B6E8-55B7C710A111}"/>
              </a:ext>
            </a:extLst>
          </p:cNvPr>
          <p:cNvPicPr>
            <a:picLocks noChangeAspect="1"/>
          </p:cNvPicPr>
          <p:nvPr/>
        </p:nvPicPr>
        <p:blipFill rotWithShape="1">
          <a:blip r:embed="rId3"/>
          <a:srcRect l="1295" t="3595" r="1206" b="24365"/>
          <a:stretch/>
        </p:blipFill>
        <p:spPr>
          <a:xfrm rot="16200000">
            <a:off x="-2474493" y="2474494"/>
            <a:ext cx="6858000" cy="1909011"/>
          </a:xfrm>
          <a:prstGeom prst="rect">
            <a:avLst/>
          </a:prstGeom>
        </p:spPr>
      </p:pic>
      <p:sp>
        <p:nvSpPr>
          <p:cNvPr id="2" name="Titre 1">
            <a:extLst>
              <a:ext uri="{FF2B5EF4-FFF2-40B4-BE49-F238E27FC236}">
                <a16:creationId xmlns:a16="http://schemas.microsoft.com/office/drawing/2014/main" id="{D9453C8C-98C3-46F6-BE36-B2446B86B7F9}"/>
              </a:ext>
            </a:extLst>
          </p:cNvPr>
          <p:cNvSpPr>
            <a:spLocks noGrp="1"/>
          </p:cNvSpPr>
          <p:nvPr>
            <p:ph type="title"/>
          </p:nvPr>
        </p:nvSpPr>
        <p:spPr>
          <a:xfrm>
            <a:off x="2125577" y="365125"/>
            <a:ext cx="9922043" cy="1325563"/>
          </a:xfrm>
        </p:spPr>
        <p:txBody>
          <a:bodyPr anchor="t">
            <a:noAutofit/>
          </a:bodyPr>
          <a:lstStyle/>
          <a:p>
            <a:r>
              <a:rPr lang="fr-FR" sz="2400" b="1" dirty="0">
                <a:solidFill>
                  <a:srgbClr val="002060"/>
                </a:solidFill>
                <a:latin typeface="Source Sans Pro" panose="020B0503030403020204" pitchFamily="34" charset="0"/>
                <a:ea typeface="Source Sans Pro" panose="020B0503030403020204" pitchFamily="34" charset="0"/>
              </a:rPr>
              <a:t>Un éclairage des politiques publiques locales adapté aux objectifs </a:t>
            </a:r>
            <a:br>
              <a:rPr lang="fr-FR" sz="2400" b="1" dirty="0">
                <a:solidFill>
                  <a:srgbClr val="002060"/>
                </a:solidFill>
                <a:latin typeface="Source Sans Pro" panose="020B0503030403020204" pitchFamily="34" charset="0"/>
                <a:ea typeface="Source Sans Pro" panose="020B0503030403020204" pitchFamily="34" charset="0"/>
              </a:rPr>
            </a:br>
            <a:r>
              <a:rPr lang="fr-FR" sz="2400" b="1" dirty="0">
                <a:solidFill>
                  <a:srgbClr val="002060"/>
                </a:solidFill>
                <a:latin typeface="Source Sans Pro" panose="020B0503030403020204" pitchFamily="34" charset="0"/>
                <a:ea typeface="Source Sans Pro" panose="020B0503030403020204" pitchFamily="34" charset="0"/>
              </a:rPr>
              <a:t>et en constante évolution</a:t>
            </a:r>
            <a:br>
              <a:rPr lang="fr-FR" sz="2400" b="1" dirty="0">
                <a:solidFill>
                  <a:srgbClr val="002060"/>
                </a:solidFill>
                <a:latin typeface="Source Sans Pro" panose="020B0503030403020204" pitchFamily="34" charset="0"/>
                <a:ea typeface="Source Sans Pro" panose="020B0503030403020204" pitchFamily="34" charset="0"/>
              </a:rPr>
            </a:br>
            <a:endParaRPr lang="fr-FR" sz="2400" dirty="0">
              <a:solidFill>
                <a:srgbClr val="002060"/>
              </a:solidFill>
              <a:latin typeface="Source Sans Pro" panose="020B0503030403020204" pitchFamily="34" charset="0"/>
              <a:ea typeface="Source Sans Pro" panose="020B0503030403020204" pitchFamily="34" charset="0"/>
            </a:endParaRPr>
          </a:p>
        </p:txBody>
      </p:sp>
      <p:sp>
        <p:nvSpPr>
          <p:cNvPr id="8" name="ZoneTexte 7">
            <a:extLst>
              <a:ext uri="{FF2B5EF4-FFF2-40B4-BE49-F238E27FC236}">
                <a16:creationId xmlns:a16="http://schemas.microsoft.com/office/drawing/2014/main" id="{00C95E7B-D5ED-4C01-AD3C-7E9E4B11584A}"/>
              </a:ext>
            </a:extLst>
          </p:cNvPr>
          <p:cNvSpPr txBox="1"/>
          <p:nvPr/>
        </p:nvSpPr>
        <p:spPr>
          <a:xfrm>
            <a:off x="2125578" y="6338986"/>
            <a:ext cx="9593180" cy="523220"/>
          </a:xfrm>
          <a:prstGeom prst="rect">
            <a:avLst/>
          </a:prstGeom>
          <a:noFill/>
        </p:spPr>
        <p:txBody>
          <a:bodyPr wrap="square">
            <a:spAutoFit/>
          </a:bodyPr>
          <a:lstStyle/>
          <a:p>
            <a:r>
              <a:rPr lang="fr-FR" sz="1400" b="1" dirty="0">
                <a:solidFill>
                  <a:srgbClr val="002060"/>
                </a:solidFill>
              </a:rPr>
              <a:t>Prospective stratégique et concertation territoriale au service de la définition d'une offre universitaire commune de formation</a:t>
            </a:r>
          </a:p>
          <a:p>
            <a:r>
              <a:rPr lang="fr-FR" sz="1400" b="1" dirty="0">
                <a:solidFill>
                  <a:srgbClr val="002060"/>
                </a:solidFill>
              </a:rPr>
              <a:t>Mardi 3 juin 2025 – Journée d’étude MESR - DGESIP</a:t>
            </a:r>
            <a:endParaRPr lang="fr-FR" sz="1400" dirty="0">
              <a:solidFill>
                <a:srgbClr val="002060"/>
              </a:solidFill>
            </a:endParaRPr>
          </a:p>
        </p:txBody>
      </p:sp>
      <p:pic>
        <p:nvPicPr>
          <p:cNvPr id="5" name="Image 4"/>
          <p:cNvPicPr>
            <a:picLocks noChangeAspect="1"/>
          </p:cNvPicPr>
          <p:nvPr/>
        </p:nvPicPr>
        <p:blipFill>
          <a:blip r:embed="rId4"/>
          <a:stretch>
            <a:fillRect/>
          </a:stretch>
        </p:blipFill>
        <p:spPr>
          <a:xfrm>
            <a:off x="0" y="2888"/>
            <a:ext cx="1942039" cy="779165"/>
          </a:xfrm>
          <a:prstGeom prst="rect">
            <a:avLst/>
          </a:prstGeom>
        </p:spPr>
      </p:pic>
      <p:pic>
        <p:nvPicPr>
          <p:cNvPr id="6" name="Image 5"/>
          <p:cNvPicPr>
            <a:picLocks noChangeAspect="1"/>
          </p:cNvPicPr>
          <p:nvPr/>
        </p:nvPicPr>
        <p:blipFill rotWithShape="1">
          <a:blip r:embed="rId5"/>
          <a:srcRect l="4086" r="2948"/>
          <a:stretch/>
        </p:blipFill>
        <p:spPr>
          <a:xfrm>
            <a:off x="1919523" y="2786134"/>
            <a:ext cx="10272477" cy="1084400"/>
          </a:xfrm>
          <a:prstGeom prst="rect">
            <a:avLst/>
          </a:prstGeom>
          <a:scene3d>
            <a:camera prst="orthographicFront">
              <a:rot lat="1800000" lon="0" rev="0"/>
            </a:camera>
            <a:lightRig rig="threePt" dir="t"/>
          </a:scene3d>
        </p:spPr>
      </p:pic>
      <p:grpSp>
        <p:nvGrpSpPr>
          <p:cNvPr id="13" name="Groupe 12"/>
          <p:cNvGrpSpPr/>
          <p:nvPr/>
        </p:nvGrpSpPr>
        <p:grpSpPr>
          <a:xfrm>
            <a:off x="2845640" y="2068957"/>
            <a:ext cx="566782" cy="717176"/>
            <a:chOff x="2510117" y="2178424"/>
            <a:chExt cx="566782" cy="717176"/>
          </a:xfrm>
        </p:grpSpPr>
        <p:cxnSp>
          <p:nvCxnSpPr>
            <p:cNvPr id="14" name="Connecteur droit 13"/>
            <p:cNvCxnSpPr/>
            <p:nvPr/>
          </p:nvCxnSpPr>
          <p:spPr>
            <a:xfrm>
              <a:off x="2599765" y="2178424"/>
              <a:ext cx="0" cy="654423"/>
            </a:xfrm>
            <a:prstGeom prst="line">
              <a:avLst/>
            </a:prstGeom>
            <a:noFill/>
            <a:ln w="28575" cap="flat" cmpd="sng" algn="ctr">
              <a:solidFill>
                <a:srgbClr val="009DE0"/>
              </a:solidFill>
              <a:prstDash val="solid"/>
              <a:miter lim="800000"/>
            </a:ln>
            <a:effectLst/>
          </p:spPr>
        </p:cxnSp>
        <p:sp>
          <p:nvSpPr>
            <p:cNvPr id="15" name="Vague 14"/>
            <p:cNvSpPr/>
            <p:nvPr/>
          </p:nvSpPr>
          <p:spPr>
            <a:xfrm>
              <a:off x="2619699" y="2178425"/>
              <a:ext cx="457200" cy="394447"/>
            </a:xfrm>
            <a:prstGeom prst="wave">
              <a:avLst/>
            </a:prstGeom>
            <a:solidFill>
              <a:srgbClr val="009DE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a:ea typeface="+mn-ea"/>
                <a:cs typeface="+mn-cs"/>
              </a:endParaRPr>
            </a:p>
          </p:txBody>
        </p:sp>
        <p:sp>
          <p:nvSpPr>
            <p:cNvPr id="16" name="Organigramme : Opération manuelle 15"/>
            <p:cNvSpPr/>
            <p:nvPr/>
          </p:nvSpPr>
          <p:spPr>
            <a:xfrm flipV="1">
              <a:off x="2510117" y="2823882"/>
              <a:ext cx="197224" cy="71718"/>
            </a:xfrm>
            <a:prstGeom prst="flowChartManualOperation">
              <a:avLst/>
            </a:prstGeom>
            <a:solidFill>
              <a:srgbClr val="009DE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a:ea typeface="+mn-ea"/>
                <a:cs typeface="+mn-cs"/>
              </a:endParaRPr>
            </a:p>
          </p:txBody>
        </p:sp>
      </p:grpSp>
      <p:grpSp>
        <p:nvGrpSpPr>
          <p:cNvPr id="21" name="Groupe 20"/>
          <p:cNvGrpSpPr/>
          <p:nvPr/>
        </p:nvGrpSpPr>
        <p:grpSpPr>
          <a:xfrm>
            <a:off x="4080606" y="3913833"/>
            <a:ext cx="566782" cy="717176"/>
            <a:chOff x="2510117" y="2178424"/>
            <a:chExt cx="566782" cy="717176"/>
          </a:xfrm>
        </p:grpSpPr>
        <p:cxnSp>
          <p:nvCxnSpPr>
            <p:cNvPr id="22" name="Connecteur droit 21"/>
            <p:cNvCxnSpPr/>
            <p:nvPr/>
          </p:nvCxnSpPr>
          <p:spPr>
            <a:xfrm>
              <a:off x="2599765" y="2178424"/>
              <a:ext cx="0" cy="654423"/>
            </a:xfrm>
            <a:prstGeom prst="line">
              <a:avLst/>
            </a:prstGeom>
            <a:noFill/>
            <a:ln w="28575" cap="flat" cmpd="sng" algn="ctr">
              <a:solidFill>
                <a:srgbClr val="009DE0"/>
              </a:solidFill>
              <a:prstDash val="solid"/>
              <a:miter lim="800000"/>
            </a:ln>
            <a:effectLst/>
          </p:spPr>
        </p:cxnSp>
        <p:sp>
          <p:nvSpPr>
            <p:cNvPr id="23" name="Vague 22"/>
            <p:cNvSpPr/>
            <p:nvPr/>
          </p:nvSpPr>
          <p:spPr>
            <a:xfrm>
              <a:off x="2619699" y="2178425"/>
              <a:ext cx="457200" cy="394447"/>
            </a:xfrm>
            <a:prstGeom prst="wave">
              <a:avLst/>
            </a:prstGeom>
            <a:solidFill>
              <a:srgbClr val="009DE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a:ea typeface="+mn-ea"/>
                <a:cs typeface="+mn-cs"/>
              </a:endParaRPr>
            </a:p>
          </p:txBody>
        </p:sp>
        <p:sp>
          <p:nvSpPr>
            <p:cNvPr id="24" name="Organigramme : Opération manuelle 23"/>
            <p:cNvSpPr/>
            <p:nvPr/>
          </p:nvSpPr>
          <p:spPr>
            <a:xfrm flipV="1">
              <a:off x="2510117" y="2823882"/>
              <a:ext cx="197224" cy="71718"/>
            </a:xfrm>
            <a:prstGeom prst="flowChartManualOperation">
              <a:avLst/>
            </a:prstGeom>
            <a:solidFill>
              <a:srgbClr val="009DE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a:ea typeface="+mn-ea"/>
                <a:cs typeface="+mn-cs"/>
              </a:endParaRPr>
            </a:p>
          </p:txBody>
        </p:sp>
      </p:grpSp>
      <p:grpSp>
        <p:nvGrpSpPr>
          <p:cNvPr id="25" name="Groupe 24"/>
          <p:cNvGrpSpPr/>
          <p:nvPr/>
        </p:nvGrpSpPr>
        <p:grpSpPr>
          <a:xfrm>
            <a:off x="6803207" y="2121508"/>
            <a:ext cx="566782" cy="717176"/>
            <a:chOff x="2510117" y="2178424"/>
            <a:chExt cx="566782" cy="717176"/>
          </a:xfrm>
        </p:grpSpPr>
        <p:cxnSp>
          <p:nvCxnSpPr>
            <p:cNvPr id="26" name="Connecteur droit 25"/>
            <p:cNvCxnSpPr/>
            <p:nvPr/>
          </p:nvCxnSpPr>
          <p:spPr>
            <a:xfrm>
              <a:off x="2599765" y="2178424"/>
              <a:ext cx="0" cy="654423"/>
            </a:xfrm>
            <a:prstGeom prst="line">
              <a:avLst/>
            </a:prstGeom>
            <a:noFill/>
            <a:ln w="28575" cap="flat" cmpd="sng" algn="ctr">
              <a:solidFill>
                <a:srgbClr val="009DE0"/>
              </a:solidFill>
              <a:prstDash val="solid"/>
              <a:miter lim="800000"/>
            </a:ln>
            <a:effectLst/>
          </p:spPr>
        </p:cxnSp>
        <p:sp>
          <p:nvSpPr>
            <p:cNvPr id="27" name="Vague 26"/>
            <p:cNvSpPr/>
            <p:nvPr/>
          </p:nvSpPr>
          <p:spPr>
            <a:xfrm>
              <a:off x="2619699" y="2178425"/>
              <a:ext cx="457200" cy="394447"/>
            </a:xfrm>
            <a:prstGeom prst="wave">
              <a:avLst/>
            </a:prstGeom>
            <a:solidFill>
              <a:srgbClr val="009DE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a:ea typeface="+mn-ea"/>
                <a:cs typeface="+mn-cs"/>
              </a:endParaRPr>
            </a:p>
          </p:txBody>
        </p:sp>
        <p:sp>
          <p:nvSpPr>
            <p:cNvPr id="28" name="Organigramme : Opération manuelle 27"/>
            <p:cNvSpPr/>
            <p:nvPr/>
          </p:nvSpPr>
          <p:spPr>
            <a:xfrm flipV="1">
              <a:off x="2510117" y="2823882"/>
              <a:ext cx="197224" cy="71718"/>
            </a:xfrm>
            <a:prstGeom prst="flowChartManualOperation">
              <a:avLst/>
            </a:prstGeom>
            <a:solidFill>
              <a:srgbClr val="009DE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a:ea typeface="+mn-ea"/>
                <a:cs typeface="+mn-cs"/>
              </a:endParaRPr>
            </a:p>
          </p:txBody>
        </p:sp>
      </p:grpSp>
      <p:grpSp>
        <p:nvGrpSpPr>
          <p:cNvPr id="29" name="Groupe 28"/>
          <p:cNvGrpSpPr/>
          <p:nvPr/>
        </p:nvGrpSpPr>
        <p:grpSpPr>
          <a:xfrm>
            <a:off x="10708463" y="2207738"/>
            <a:ext cx="566782" cy="717176"/>
            <a:chOff x="2510117" y="2178424"/>
            <a:chExt cx="566782" cy="717176"/>
          </a:xfrm>
        </p:grpSpPr>
        <p:cxnSp>
          <p:nvCxnSpPr>
            <p:cNvPr id="30" name="Connecteur droit 29"/>
            <p:cNvCxnSpPr/>
            <p:nvPr/>
          </p:nvCxnSpPr>
          <p:spPr>
            <a:xfrm>
              <a:off x="2599765" y="2178424"/>
              <a:ext cx="0" cy="654423"/>
            </a:xfrm>
            <a:prstGeom prst="line">
              <a:avLst/>
            </a:prstGeom>
            <a:noFill/>
            <a:ln w="28575" cap="flat" cmpd="sng" algn="ctr">
              <a:solidFill>
                <a:srgbClr val="009DE0"/>
              </a:solidFill>
              <a:prstDash val="solid"/>
              <a:miter lim="800000"/>
            </a:ln>
            <a:effectLst/>
          </p:spPr>
        </p:cxnSp>
        <p:sp>
          <p:nvSpPr>
            <p:cNvPr id="31" name="Vague 30"/>
            <p:cNvSpPr/>
            <p:nvPr/>
          </p:nvSpPr>
          <p:spPr>
            <a:xfrm>
              <a:off x="2619699" y="2178425"/>
              <a:ext cx="457200" cy="394447"/>
            </a:xfrm>
            <a:prstGeom prst="wave">
              <a:avLst/>
            </a:prstGeom>
            <a:solidFill>
              <a:srgbClr val="009DE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a:ea typeface="+mn-ea"/>
                <a:cs typeface="+mn-cs"/>
              </a:endParaRPr>
            </a:p>
          </p:txBody>
        </p:sp>
        <p:sp>
          <p:nvSpPr>
            <p:cNvPr id="32" name="Organigramme : Opération manuelle 31"/>
            <p:cNvSpPr/>
            <p:nvPr/>
          </p:nvSpPr>
          <p:spPr>
            <a:xfrm flipV="1">
              <a:off x="2510117" y="2823882"/>
              <a:ext cx="197224" cy="71718"/>
            </a:xfrm>
            <a:prstGeom prst="flowChartManualOperation">
              <a:avLst/>
            </a:prstGeom>
            <a:solidFill>
              <a:srgbClr val="009DE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a:ea typeface="+mn-ea"/>
                <a:cs typeface="+mn-cs"/>
              </a:endParaRPr>
            </a:p>
          </p:txBody>
        </p:sp>
      </p:grpSp>
      <p:sp>
        <p:nvSpPr>
          <p:cNvPr id="4" name="ZoneTexte 3"/>
          <p:cNvSpPr txBox="1"/>
          <p:nvPr/>
        </p:nvSpPr>
        <p:spPr>
          <a:xfrm>
            <a:off x="2259724" y="1203933"/>
            <a:ext cx="2546167" cy="830997"/>
          </a:xfrm>
          <a:prstGeom prst="rect">
            <a:avLst/>
          </a:prstGeom>
          <a:noFill/>
        </p:spPr>
        <p:txBody>
          <a:bodyPr wrap="square" rtlCol="0">
            <a:spAutoFit/>
          </a:bodyPr>
          <a:lstStyle/>
          <a:p>
            <a:r>
              <a:rPr lang="fr-FR" sz="1600" dirty="0">
                <a:solidFill>
                  <a:schemeClr val="accent5"/>
                </a:solidFill>
              </a:rPr>
              <a:t>2011 - </a:t>
            </a:r>
            <a:r>
              <a:rPr lang="fr-FR" sz="1600" dirty="0">
                <a:solidFill>
                  <a:schemeClr val="tx1">
                    <a:lumMod val="50000"/>
                    <a:lumOff val="50000"/>
                  </a:schemeClr>
                </a:solidFill>
              </a:rPr>
              <a:t>Bilan financier par composante / site et modèles de contribution</a:t>
            </a:r>
          </a:p>
        </p:txBody>
      </p:sp>
      <p:sp>
        <p:nvSpPr>
          <p:cNvPr id="33" name="ZoneTexte 32"/>
          <p:cNvSpPr txBox="1"/>
          <p:nvPr/>
        </p:nvSpPr>
        <p:spPr>
          <a:xfrm>
            <a:off x="3885329" y="4670701"/>
            <a:ext cx="2546167" cy="1077218"/>
          </a:xfrm>
          <a:prstGeom prst="rect">
            <a:avLst/>
          </a:prstGeom>
          <a:noFill/>
        </p:spPr>
        <p:txBody>
          <a:bodyPr wrap="square" rtlCol="0">
            <a:spAutoFit/>
          </a:bodyPr>
          <a:lstStyle/>
          <a:p>
            <a:r>
              <a:rPr lang="fr-FR" sz="1600" dirty="0">
                <a:solidFill>
                  <a:schemeClr val="accent5"/>
                </a:solidFill>
              </a:rPr>
              <a:t>2015 - </a:t>
            </a:r>
            <a:r>
              <a:rPr lang="fr-FR" sz="1600" dirty="0">
                <a:solidFill>
                  <a:schemeClr val="tx1">
                    <a:lumMod val="50000"/>
                    <a:lumOff val="50000"/>
                  </a:schemeClr>
                </a:solidFill>
              </a:rPr>
              <a:t>Rapport d’activité du site : Offre de formation, parcours étudiants et conditions de vie</a:t>
            </a:r>
          </a:p>
        </p:txBody>
      </p:sp>
      <p:sp>
        <p:nvSpPr>
          <p:cNvPr id="34" name="ZoneTexte 33"/>
          <p:cNvSpPr txBox="1"/>
          <p:nvPr/>
        </p:nvSpPr>
        <p:spPr>
          <a:xfrm>
            <a:off x="7389922" y="1533517"/>
            <a:ext cx="2546167" cy="830997"/>
          </a:xfrm>
          <a:prstGeom prst="rect">
            <a:avLst/>
          </a:prstGeom>
          <a:noFill/>
        </p:spPr>
        <p:txBody>
          <a:bodyPr wrap="square" rtlCol="0">
            <a:spAutoFit/>
          </a:bodyPr>
          <a:lstStyle/>
          <a:p>
            <a:r>
              <a:rPr lang="fr-FR" sz="1600" dirty="0">
                <a:solidFill>
                  <a:schemeClr val="accent5"/>
                </a:solidFill>
              </a:rPr>
              <a:t>2021 – </a:t>
            </a:r>
            <a:r>
              <a:rPr lang="fr-FR" sz="1600" dirty="0">
                <a:solidFill>
                  <a:schemeClr val="tx1">
                    <a:lumMod val="50000"/>
                    <a:lumOff val="50000"/>
                  </a:schemeClr>
                </a:solidFill>
              </a:rPr>
              <a:t>Impact économique des implantations universitaires</a:t>
            </a:r>
          </a:p>
        </p:txBody>
      </p:sp>
      <p:grpSp>
        <p:nvGrpSpPr>
          <p:cNvPr id="35" name="Groupe 34"/>
          <p:cNvGrpSpPr/>
          <p:nvPr/>
        </p:nvGrpSpPr>
        <p:grpSpPr>
          <a:xfrm>
            <a:off x="8090568" y="3912029"/>
            <a:ext cx="566782" cy="717176"/>
            <a:chOff x="2510117" y="2178424"/>
            <a:chExt cx="566782" cy="717176"/>
          </a:xfrm>
        </p:grpSpPr>
        <p:cxnSp>
          <p:nvCxnSpPr>
            <p:cNvPr id="36" name="Connecteur droit 35"/>
            <p:cNvCxnSpPr/>
            <p:nvPr/>
          </p:nvCxnSpPr>
          <p:spPr>
            <a:xfrm>
              <a:off x="2599765" y="2178424"/>
              <a:ext cx="0" cy="654423"/>
            </a:xfrm>
            <a:prstGeom prst="line">
              <a:avLst/>
            </a:prstGeom>
            <a:noFill/>
            <a:ln w="28575" cap="flat" cmpd="sng" algn="ctr">
              <a:solidFill>
                <a:srgbClr val="009DE0"/>
              </a:solidFill>
              <a:prstDash val="solid"/>
              <a:miter lim="800000"/>
            </a:ln>
            <a:effectLst/>
          </p:spPr>
        </p:cxnSp>
        <p:sp>
          <p:nvSpPr>
            <p:cNvPr id="37" name="Vague 36"/>
            <p:cNvSpPr/>
            <p:nvPr/>
          </p:nvSpPr>
          <p:spPr>
            <a:xfrm>
              <a:off x="2619699" y="2178425"/>
              <a:ext cx="457200" cy="394447"/>
            </a:xfrm>
            <a:prstGeom prst="wave">
              <a:avLst/>
            </a:prstGeom>
            <a:solidFill>
              <a:srgbClr val="009DE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a:ea typeface="+mn-ea"/>
                <a:cs typeface="+mn-cs"/>
              </a:endParaRPr>
            </a:p>
          </p:txBody>
        </p:sp>
        <p:sp>
          <p:nvSpPr>
            <p:cNvPr id="38" name="Organigramme : Opération manuelle 37"/>
            <p:cNvSpPr/>
            <p:nvPr/>
          </p:nvSpPr>
          <p:spPr>
            <a:xfrm flipV="1">
              <a:off x="2510117" y="2823882"/>
              <a:ext cx="197224" cy="71718"/>
            </a:xfrm>
            <a:prstGeom prst="flowChartManualOperation">
              <a:avLst/>
            </a:prstGeom>
            <a:solidFill>
              <a:srgbClr val="009DE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a:ea typeface="+mn-ea"/>
                <a:cs typeface="+mn-cs"/>
              </a:endParaRPr>
            </a:p>
          </p:txBody>
        </p:sp>
      </p:grpSp>
      <p:sp>
        <p:nvSpPr>
          <p:cNvPr id="39" name="ZoneTexte 38"/>
          <p:cNvSpPr txBox="1"/>
          <p:nvPr/>
        </p:nvSpPr>
        <p:spPr>
          <a:xfrm>
            <a:off x="8500478" y="4417467"/>
            <a:ext cx="2546167" cy="830997"/>
          </a:xfrm>
          <a:prstGeom prst="rect">
            <a:avLst/>
          </a:prstGeom>
          <a:noFill/>
        </p:spPr>
        <p:txBody>
          <a:bodyPr wrap="square" rtlCol="0">
            <a:spAutoFit/>
          </a:bodyPr>
          <a:lstStyle/>
          <a:p>
            <a:r>
              <a:rPr lang="fr-FR" sz="1600" dirty="0">
                <a:solidFill>
                  <a:schemeClr val="accent5"/>
                </a:solidFill>
              </a:rPr>
              <a:t>2022 – </a:t>
            </a:r>
            <a:r>
              <a:rPr lang="fr-FR" sz="1600" dirty="0">
                <a:solidFill>
                  <a:schemeClr val="tx1">
                    <a:lumMod val="50000"/>
                    <a:lumOff val="50000"/>
                  </a:schemeClr>
                </a:solidFill>
              </a:rPr>
              <a:t>Cartographie des dispositifs d’égalité des chances</a:t>
            </a:r>
          </a:p>
        </p:txBody>
      </p:sp>
      <p:sp>
        <p:nvSpPr>
          <p:cNvPr id="40" name="ZoneTexte 39"/>
          <p:cNvSpPr txBox="1"/>
          <p:nvPr/>
        </p:nvSpPr>
        <p:spPr>
          <a:xfrm>
            <a:off x="10147005" y="908379"/>
            <a:ext cx="2226760" cy="1323439"/>
          </a:xfrm>
          <a:prstGeom prst="rect">
            <a:avLst/>
          </a:prstGeom>
          <a:noFill/>
        </p:spPr>
        <p:txBody>
          <a:bodyPr wrap="square" rtlCol="0">
            <a:spAutoFit/>
          </a:bodyPr>
          <a:lstStyle/>
          <a:p>
            <a:r>
              <a:rPr lang="fr-FR" sz="1600" dirty="0">
                <a:solidFill>
                  <a:schemeClr val="accent5"/>
                </a:solidFill>
              </a:rPr>
              <a:t>2024 – </a:t>
            </a:r>
            <a:r>
              <a:rPr lang="fr-FR" sz="1600" dirty="0">
                <a:solidFill>
                  <a:schemeClr val="tx1">
                    <a:lumMod val="50000"/>
                    <a:lumOff val="50000"/>
                  </a:schemeClr>
                </a:solidFill>
              </a:rPr>
              <a:t>Profils et trajectoires des lycéens de l’académie, tous établissements confondus</a:t>
            </a:r>
          </a:p>
        </p:txBody>
      </p:sp>
    </p:spTree>
    <p:extLst>
      <p:ext uri="{BB962C8B-B14F-4D97-AF65-F5344CB8AC3E}">
        <p14:creationId xmlns:p14="http://schemas.microsoft.com/office/powerpoint/2010/main" val="6349621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29E4DA6C-4E89-4314-B6E8-55B7C710A111}"/>
              </a:ext>
            </a:extLst>
          </p:cNvPr>
          <p:cNvPicPr>
            <a:picLocks noChangeAspect="1"/>
          </p:cNvPicPr>
          <p:nvPr/>
        </p:nvPicPr>
        <p:blipFill rotWithShape="1">
          <a:blip r:embed="rId3"/>
          <a:srcRect l="1295" t="3595" r="1206" b="24365"/>
          <a:stretch/>
        </p:blipFill>
        <p:spPr>
          <a:xfrm rot="16200000">
            <a:off x="-2474493" y="2474494"/>
            <a:ext cx="6858000" cy="1909011"/>
          </a:xfrm>
          <a:prstGeom prst="rect">
            <a:avLst/>
          </a:prstGeom>
        </p:spPr>
      </p:pic>
      <p:sp>
        <p:nvSpPr>
          <p:cNvPr id="2" name="Titre 1">
            <a:extLst>
              <a:ext uri="{FF2B5EF4-FFF2-40B4-BE49-F238E27FC236}">
                <a16:creationId xmlns:a16="http://schemas.microsoft.com/office/drawing/2014/main" id="{D9453C8C-98C3-46F6-BE36-B2446B86B7F9}"/>
              </a:ext>
            </a:extLst>
          </p:cNvPr>
          <p:cNvSpPr>
            <a:spLocks noGrp="1"/>
          </p:cNvSpPr>
          <p:nvPr>
            <p:ph type="title"/>
          </p:nvPr>
        </p:nvSpPr>
        <p:spPr>
          <a:xfrm>
            <a:off x="2125577" y="365125"/>
            <a:ext cx="9922043" cy="1325563"/>
          </a:xfrm>
        </p:spPr>
        <p:txBody>
          <a:bodyPr anchor="t">
            <a:noAutofit/>
          </a:bodyPr>
          <a:lstStyle/>
          <a:p>
            <a:r>
              <a:rPr lang="fr-FR" sz="2400" b="1" dirty="0">
                <a:solidFill>
                  <a:srgbClr val="002060"/>
                </a:solidFill>
                <a:latin typeface="Source Sans Pro" panose="020B0503030403020204" pitchFamily="34" charset="0"/>
                <a:ea typeface="Source Sans Pro" panose="020B0503030403020204" pitchFamily="34" charset="0"/>
              </a:rPr>
              <a:t>Rapport d’activité de campus de proximité</a:t>
            </a:r>
            <a:br>
              <a:rPr lang="fr-FR" sz="2400" b="1" dirty="0">
                <a:solidFill>
                  <a:srgbClr val="002060"/>
                </a:solidFill>
                <a:latin typeface="Source Sans Pro" panose="020B0503030403020204" pitchFamily="34" charset="0"/>
                <a:ea typeface="Source Sans Pro" panose="020B0503030403020204" pitchFamily="34" charset="0"/>
              </a:rPr>
            </a:br>
            <a:r>
              <a:rPr lang="fr-FR" sz="2400" b="1" dirty="0">
                <a:solidFill>
                  <a:srgbClr val="002060"/>
                </a:solidFill>
                <a:latin typeface="Source Sans Pro" panose="020B0503030403020204" pitchFamily="34" charset="0"/>
                <a:ea typeface="Source Sans Pro" panose="020B0503030403020204" pitchFamily="34" charset="0"/>
              </a:rPr>
              <a:t>Exemple d’Agen</a:t>
            </a:r>
            <a:r>
              <a:rPr lang="fr-FR" sz="2400" dirty="0">
                <a:solidFill>
                  <a:srgbClr val="002060"/>
                </a:solidFill>
                <a:latin typeface="Source Sans Pro" panose="020B0503030403020204" pitchFamily="34" charset="0"/>
                <a:ea typeface="Source Sans Pro" panose="020B0503030403020204" pitchFamily="34" charset="0"/>
              </a:rPr>
              <a:t/>
            </a:r>
            <a:br>
              <a:rPr lang="fr-FR" sz="2400" dirty="0">
                <a:solidFill>
                  <a:srgbClr val="002060"/>
                </a:solidFill>
                <a:latin typeface="Source Sans Pro" panose="020B0503030403020204" pitchFamily="34" charset="0"/>
                <a:ea typeface="Source Sans Pro" panose="020B0503030403020204" pitchFamily="34" charset="0"/>
              </a:rPr>
            </a:br>
            <a:endParaRPr lang="fr-FR" sz="2400" dirty="0">
              <a:solidFill>
                <a:srgbClr val="002060"/>
              </a:solidFill>
              <a:latin typeface="Source Sans Pro" panose="020B0503030403020204" pitchFamily="34" charset="0"/>
              <a:ea typeface="Source Sans Pro" panose="020B0503030403020204" pitchFamily="34" charset="0"/>
            </a:endParaRPr>
          </a:p>
        </p:txBody>
      </p:sp>
      <p:sp>
        <p:nvSpPr>
          <p:cNvPr id="8" name="ZoneTexte 7">
            <a:extLst>
              <a:ext uri="{FF2B5EF4-FFF2-40B4-BE49-F238E27FC236}">
                <a16:creationId xmlns:a16="http://schemas.microsoft.com/office/drawing/2014/main" id="{00C95E7B-D5ED-4C01-AD3C-7E9E4B11584A}"/>
              </a:ext>
            </a:extLst>
          </p:cNvPr>
          <p:cNvSpPr txBox="1"/>
          <p:nvPr/>
        </p:nvSpPr>
        <p:spPr>
          <a:xfrm>
            <a:off x="2125578" y="6338986"/>
            <a:ext cx="9593180" cy="523220"/>
          </a:xfrm>
          <a:prstGeom prst="rect">
            <a:avLst/>
          </a:prstGeom>
          <a:noFill/>
        </p:spPr>
        <p:txBody>
          <a:bodyPr wrap="square">
            <a:spAutoFit/>
          </a:bodyPr>
          <a:lstStyle/>
          <a:p>
            <a:r>
              <a:rPr lang="fr-FR" sz="1400" b="1" dirty="0">
                <a:solidFill>
                  <a:srgbClr val="002060"/>
                </a:solidFill>
              </a:rPr>
              <a:t>Prospective stratégique et concertation territoriale au service de la définition d'une offre universitaire commune de formation</a:t>
            </a:r>
          </a:p>
          <a:p>
            <a:r>
              <a:rPr lang="fr-FR" sz="1400" b="1" dirty="0">
                <a:solidFill>
                  <a:srgbClr val="002060"/>
                </a:solidFill>
              </a:rPr>
              <a:t>Mardi 3 juin 2025 – Journée d’étude MESR - DGESIP</a:t>
            </a:r>
            <a:endParaRPr lang="fr-FR" sz="1400" dirty="0">
              <a:solidFill>
                <a:srgbClr val="002060"/>
              </a:solidFill>
            </a:endParaRPr>
          </a:p>
        </p:txBody>
      </p:sp>
      <p:pic>
        <p:nvPicPr>
          <p:cNvPr id="5" name="Image 4"/>
          <p:cNvPicPr>
            <a:picLocks noChangeAspect="1"/>
          </p:cNvPicPr>
          <p:nvPr/>
        </p:nvPicPr>
        <p:blipFill>
          <a:blip r:embed="rId4"/>
          <a:stretch>
            <a:fillRect/>
          </a:stretch>
        </p:blipFill>
        <p:spPr>
          <a:xfrm>
            <a:off x="1" y="-13247"/>
            <a:ext cx="1942039" cy="779165"/>
          </a:xfrm>
          <a:prstGeom prst="rect">
            <a:avLst/>
          </a:prstGeom>
        </p:spPr>
      </p:pic>
      <p:pic>
        <p:nvPicPr>
          <p:cNvPr id="3" name="Image 2"/>
          <p:cNvPicPr>
            <a:picLocks noChangeAspect="1"/>
          </p:cNvPicPr>
          <p:nvPr/>
        </p:nvPicPr>
        <p:blipFill>
          <a:blip r:embed="rId5"/>
          <a:stretch>
            <a:fillRect/>
          </a:stretch>
        </p:blipFill>
        <p:spPr>
          <a:xfrm>
            <a:off x="1" y="1690688"/>
            <a:ext cx="6704393" cy="3919492"/>
          </a:xfrm>
          <a:prstGeom prst="rect">
            <a:avLst/>
          </a:prstGeom>
        </p:spPr>
      </p:pic>
      <p:pic>
        <p:nvPicPr>
          <p:cNvPr id="10" name="Image 9"/>
          <p:cNvPicPr>
            <a:picLocks noChangeAspect="1"/>
          </p:cNvPicPr>
          <p:nvPr/>
        </p:nvPicPr>
        <p:blipFill>
          <a:blip r:embed="rId6"/>
          <a:stretch>
            <a:fillRect/>
          </a:stretch>
        </p:blipFill>
        <p:spPr>
          <a:xfrm>
            <a:off x="8228962" y="60382"/>
            <a:ext cx="1504801" cy="1584791"/>
          </a:xfrm>
          <a:prstGeom prst="rect">
            <a:avLst/>
          </a:prstGeom>
        </p:spPr>
      </p:pic>
      <p:pic>
        <p:nvPicPr>
          <p:cNvPr id="12" name="Image 11"/>
          <p:cNvPicPr>
            <a:picLocks noChangeAspect="1"/>
          </p:cNvPicPr>
          <p:nvPr/>
        </p:nvPicPr>
        <p:blipFill>
          <a:blip r:embed="rId7"/>
          <a:stretch>
            <a:fillRect/>
          </a:stretch>
        </p:blipFill>
        <p:spPr>
          <a:xfrm>
            <a:off x="6875917" y="1690688"/>
            <a:ext cx="3009890" cy="4181882"/>
          </a:xfrm>
          <a:prstGeom prst="rect">
            <a:avLst/>
          </a:prstGeom>
        </p:spPr>
      </p:pic>
      <p:pic>
        <p:nvPicPr>
          <p:cNvPr id="13" name="Image 12"/>
          <p:cNvPicPr>
            <a:picLocks noChangeAspect="1"/>
          </p:cNvPicPr>
          <p:nvPr/>
        </p:nvPicPr>
        <p:blipFill>
          <a:blip r:embed="rId8"/>
          <a:stretch>
            <a:fillRect/>
          </a:stretch>
        </p:blipFill>
        <p:spPr>
          <a:xfrm>
            <a:off x="10103218" y="-16588"/>
            <a:ext cx="2064999" cy="2860621"/>
          </a:xfrm>
          <a:prstGeom prst="rect">
            <a:avLst/>
          </a:prstGeom>
        </p:spPr>
      </p:pic>
      <p:pic>
        <p:nvPicPr>
          <p:cNvPr id="14" name="Image 13"/>
          <p:cNvPicPr>
            <a:picLocks noChangeAspect="1"/>
          </p:cNvPicPr>
          <p:nvPr/>
        </p:nvPicPr>
        <p:blipFill>
          <a:blip r:embed="rId9"/>
          <a:stretch>
            <a:fillRect/>
          </a:stretch>
        </p:blipFill>
        <p:spPr>
          <a:xfrm>
            <a:off x="10103218" y="2844033"/>
            <a:ext cx="2039146" cy="2860621"/>
          </a:xfrm>
          <a:prstGeom prst="rect">
            <a:avLst/>
          </a:prstGeom>
        </p:spPr>
      </p:pic>
    </p:spTree>
    <p:extLst>
      <p:ext uri="{BB962C8B-B14F-4D97-AF65-F5344CB8AC3E}">
        <p14:creationId xmlns:p14="http://schemas.microsoft.com/office/powerpoint/2010/main" val="39173276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29E4DA6C-4E89-4314-B6E8-55B7C710A111}"/>
              </a:ext>
            </a:extLst>
          </p:cNvPr>
          <p:cNvPicPr>
            <a:picLocks noChangeAspect="1"/>
          </p:cNvPicPr>
          <p:nvPr/>
        </p:nvPicPr>
        <p:blipFill rotWithShape="1">
          <a:blip r:embed="rId3"/>
          <a:srcRect l="1295" t="3595" r="1206" b="24365"/>
          <a:stretch/>
        </p:blipFill>
        <p:spPr>
          <a:xfrm rot="16200000">
            <a:off x="-2474493" y="2474494"/>
            <a:ext cx="6858000" cy="1909011"/>
          </a:xfrm>
          <a:prstGeom prst="rect">
            <a:avLst/>
          </a:prstGeom>
        </p:spPr>
      </p:pic>
      <p:sp>
        <p:nvSpPr>
          <p:cNvPr id="2" name="Titre 1">
            <a:extLst>
              <a:ext uri="{FF2B5EF4-FFF2-40B4-BE49-F238E27FC236}">
                <a16:creationId xmlns:a16="http://schemas.microsoft.com/office/drawing/2014/main" id="{D9453C8C-98C3-46F6-BE36-B2446B86B7F9}"/>
              </a:ext>
            </a:extLst>
          </p:cNvPr>
          <p:cNvSpPr>
            <a:spLocks noGrp="1"/>
          </p:cNvSpPr>
          <p:nvPr>
            <p:ph type="title"/>
          </p:nvPr>
        </p:nvSpPr>
        <p:spPr>
          <a:xfrm>
            <a:off x="2125577" y="365125"/>
            <a:ext cx="9922043" cy="1325563"/>
          </a:xfrm>
        </p:spPr>
        <p:txBody>
          <a:bodyPr anchor="t">
            <a:noAutofit/>
          </a:bodyPr>
          <a:lstStyle/>
          <a:p>
            <a:r>
              <a:rPr lang="fr-FR" sz="2400" b="1" dirty="0">
                <a:solidFill>
                  <a:srgbClr val="002060"/>
                </a:solidFill>
                <a:latin typeface="Source Sans Pro" panose="020B0503030403020204" pitchFamily="34" charset="0"/>
                <a:ea typeface="Source Sans Pro" panose="020B0503030403020204" pitchFamily="34" charset="0"/>
              </a:rPr>
              <a:t>Impact économique </a:t>
            </a:r>
            <a:br>
              <a:rPr lang="fr-FR" sz="2400" b="1" dirty="0">
                <a:solidFill>
                  <a:srgbClr val="002060"/>
                </a:solidFill>
                <a:latin typeface="Source Sans Pro" panose="020B0503030403020204" pitchFamily="34" charset="0"/>
                <a:ea typeface="Source Sans Pro" panose="020B0503030403020204" pitchFamily="34" charset="0"/>
              </a:rPr>
            </a:br>
            <a:r>
              <a:rPr lang="fr-FR" sz="2400" b="1" dirty="0">
                <a:solidFill>
                  <a:srgbClr val="002060"/>
                </a:solidFill>
                <a:latin typeface="Source Sans Pro" panose="020B0503030403020204" pitchFamily="34" charset="0"/>
                <a:ea typeface="Source Sans Pro" panose="020B0503030403020204" pitchFamily="34" charset="0"/>
              </a:rPr>
              <a:t>d’une implantation universitaire</a:t>
            </a:r>
            <a:endParaRPr lang="fr-FR" sz="2400" dirty="0">
              <a:solidFill>
                <a:srgbClr val="002060"/>
              </a:solidFill>
              <a:latin typeface="Source Sans Pro" panose="020B0503030403020204" pitchFamily="34" charset="0"/>
              <a:ea typeface="Source Sans Pro" panose="020B0503030403020204" pitchFamily="34" charset="0"/>
            </a:endParaRPr>
          </a:p>
        </p:txBody>
      </p:sp>
      <p:sp>
        <p:nvSpPr>
          <p:cNvPr id="8" name="ZoneTexte 7">
            <a:extLst>
              <a:ext uri="{FF2B5EF4-FFF2-40B4-BE49-F238E27FC236}">
                <a16:creationId xmlns:a16="http://schemas.microsoft.com/office/drawing/2014/main" id="{00C95E7B-D5ED-4C01-AD3C-7E9E4B11584A}"/>
              </a:ext>
            </a:extLst>
          </p:cNvPr>
          <p:cNvSpPr txBox="1"/>
          <p:nvPr/>
        </p:nvSpPr>
        <p:spPr>
          <a:xfrm>
            <a:off x="2125578" y="6338986"/>
            <a:ext cx="9593180" cy="523220"/>
          </a:xfrm>
          <a:prstGeom prst="rect">
            <a:avLst/>
          </a:prstGeom>
          <a:noFill/>
        </p:spPr>
        <p:txBody>
          <a:bodyPr wrap="square">
            <a:spAutoFit/>
          </a:bodyPr>
          <a:lstStyle/>
          <a:p>
            <a:r>
              <a:rPr lang="fr-FR" sz="1400" b="1" dirty="0">
                <a:solidFill>
                  <a:srgbClr val="002060"/>
                </a:solidFill>
              </a:rPr>
              <a:t>Prospective stratégique et concertation territoriale au service de la définition d'une offre universitaire commune de formation</a:t>
            </a:r>
          </a:p>
          <a:p>
            <a:r>
              <a:rPr lang="fr-FR" sz="1400" b="1" dirty="0">
                <a:solidFill>
                  <a:srgbClr val="002060"/>
                </a:solidFill>
              </a:rPr>
              <a:t>Mardi 3 juin 2025 – Journée d’étude MESR - DGESIP</a:t>
            </a:r>
            <a:endParaRPr lang="fr-FR" sz="1400" dirty="0">
              <a:solidFill>
                <a:srgbClr val="002060"/>
              </a:solidFill>
            </a:endParaRPr>
          </a:p>
        </p:txBody>
      </p:sp>
      <p:pic>
        <p:nvPicPr>
          <p:cNvPr id="3" name="Image 2"/>
          <p:cNvPicPr>
            <a:picLocks noChangeAspect="1"/>
          </p:cNvPicPr>
          <p:nvPr/>
        </p:nvPicPr>
        <p:blipFill rotWithShape="1">
          <a:blip r:embed="rId4"/>
          <a:srcRect t="13638" r="1745" b="1233"/>
          <a:stretch/>
        </p:blipFill>
        <p:spPr>
          <a:xfrm>
            <a:off x="1" y="1574015"/>
            <a:ext cx="7294864" cy="4091061"/>
          </a:xfrm>
          <a:prstGeom prst="rect">
            <a:avLst/>
          </a:prstGeom>
        </p:spPr>
      </p:pic>
      <p:pic>
        <p:nvPicPr>
          <p:cNvPr id="4" name="Image 3"/>
          <p:cNvPicPr>
            <a:picLocks noChangeAspect="1"/>
          </p:cNvPicPr>
          <p:nvPr/>
        </p:nvPicPr>
        <p:blipFill>
          <a:blip r:embed="rId5"/>
          <a:stretch>
            <a:fillRect/>
          </a:stretch>
        </p:blipFill>
        <p:spPr>
          <a:xfrm>
            <a:off x="7830207" y="-1"/>
            <a:ext cx="4361793" cy="6305166"/>
          </a:xfrm>
          <a:prstGeom prst="rect">
            <a:avLst/>
          </a:prstGeom>
        </p:spPr>
      </p:pic>
      <p:pic>
        <p:nvPicPr>
          <p:cNvPr id="31" name="Image 30"/>
          <p:cNvPicPr>
            <a:picLocks noChangeAspect="1"/>
          </p:cNvPicPr>
          <p:nvPr/>
        </p:nvPicPr>
        <p:blipFill>
          <a:blip r:embed="rId6"/>
          <a:stretch>
            <a:fillRect/>
          </a:stretch>
        </p:blipFill>
        <p:spPr>
          <a:xfrm>
            <a:off x="0" y="2888"/>
            <a:ext cx="1942039" cy="779165"/>
          </a:xfrm>
          <a:prstGeom prst="rect">
            <a:avLst/>
          </a:prstGeom>
        </p:spPr>
      </p:pic>
    </p:spTree>
    <p:extLst>
      <p:ext uri="{BB962C8B-B14F-4D97-AF65-F5344CB8AC3E}">
        <p14:creationId xmlns:p14="http://schemas.microsoft.com/office/powerpoint/2010/main" val="41209299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29E4DA6C-4E89-4314-B6E8-55B7C710A111}"/>
              </a:ext>
            </a:extLst>
          </p:cNvPr>
          <p:cNvPicPr>
            <a:picLocks noChangeAspect="1"/>
          </p:cNvPicPr>
          <p:nvPr/>
        </p:nvPicPr>
        <p:blipFill rotWithShape="1">
          <a:blip r:embed="rId3"/>
          <a:srcRect l="1295" t="3595" r="1206" b="24365"/>
          <a:stretch/>
        </p:blipFill>
        <p:spPr>
          <a:xfrm rot="16200000">
            <a:off x="-2474493" y="2474494"/>
            <a:ext cx="6858000" cy="1909011"/>
          </a:xfrm>
          <a:prstGeom prst="rect">
            <a:avLst/>
          </a:prstGeom>
        </p:spPr>
      </p:pic>
      <p:sp>
        <p:nvSpPr>
          <p:cNvPr id="2" name="Titre 1">
            <a:extLst>
              <a:ext uri="{FF2B5EF4-FFF2-40B4-BE49-F238E27FC236}">
                <a16:creationId xmlns:a16="http://schemas.microsoft.com/office/drawing/2014/main" id="{D9453C8C-98C3-46F6-BE36-B2446B86B7F9}"/>
              </a:ext>
            </a:extLst>
          </p:cNvPr>
          <p:cNvSpPr>
            <a:spLocks noGrp="1"/>
          </p:cNvSpPr>
          <p:nvPr>
            <p:ph type="title"/>
          </p:nvPr>
        </p:nvSpPr>
        <p:spPr>
          <a:xfrm>
            <a:off x="2125577" y="365125"/>
            <a:ext cx="9922043" cy="1325563"/>
          </a:xfrm>
        </p:spPr>
        <p:txBody>
          <a:bodyPr anchor="t">
            <a:noAutofit/>
          </a:bodyPr>
          <a:lstStyle/>
          <a:p>
            <a:r>
              <a:rPr lang="fr-FR" sz="2400" b="1" dirty="0">
                <a:solidFill>
                  <a:srgbClr val="002060"/>
                </a:solidFill>
                <a:latin typeface="Source Sans Pro" panose="020B0503030403020204" pitchFamily="34" charset="0"/>
                <a:ea typeface="Source Sans Pro" panose="020B0503030403020204" pitchFamily="34" charset="0"/>
              </a:rPr>
              <a:t>Cartographie des dispositifs d’égalité des chances et diversité</a:t>
            </a:r>
            <a:endParaRPr lang="fr-FR" sz="2400" dirty="0">
              <a:solidFill>
                <a:srgbClr val="002060"/>
              </a:solidFill>
              <a:latin typeface="Source Sans Pro" panose="020B0503030403020204" pitchFamily="34" charset="0"/>
              <a:ea typeface="Source Sans Pro" panose="020B0503030403020204" pitchFamily="34" charset="0"/>
            </a:endParaRPr>
          </a:p>
        </p:txBody>
      </p:sp>
      <p:sp>
        <p:nvSpPr>
          <p:cNvPr id="8" name="ZoneTexte 7">
            <a:extLst>
              <a:ext uri="{FF2B5EF4-FFF2-40B4-BE49-F238E27FC236}">
                <a16:creationId xmlns:a16="http://schemas.microsoft.com/office/drawing/2014/main" id="{00C95E7B-D5ED-4C01-AD3C-7E9E4B11584A}"/>
              </a:ext>
            </a:extLst>
          </p:cNvPr>
          <p:cNvSpPr txBox="1"/>
          <p:nvPr/>
        </p:nvSpPr>
        <p:spPr>
          <a:xfrm>
            <a:off x="2125578" y="6338986"/>
            <a:ext cx="9593180" cy="523220"/>
          </a:xfrm>
          <a:prstGeom prst="rect">
            <a:avLst/>
          </a:prstGeom>
          <a:noFill/>
        </p:spPr>
        <p:txBody>
          <a:bodyPr wrap="square">
            <a:spAutoFit/>
          </a:bodyPr>
          <a:lstStyle/>
          <a:p>
            <a:r>
              <a:rPr lang="fr-FR" sz="1400" b="1" dirty="0">
                <a:solidFill>
                  <a:srgbClr val="002060"/>
                </a:solidFill>
              </a:rPr>
              <a:t>Prospective stratégique et concertation territoriale au service de la définition d'une offre universitaire commune de formation</a:t>
            </a:r>
          </a:p>
          <a:p>
            <a:r>
              <a:rPr lang="fr-FR" sz="1400" b="1" dirty="0">
                <a:solidFill>
                  <a:srgbClr val="002060"/>
                </a:solidFill>
              </a:rPr>
              <a:t>Mardi 3 juin 2025 – Journée d’étude MESR - DGESIP</a:t>
            </a:r>
            <a:endParaRPr lang="fr-FR" sz="1400" dirty="0">
              <a:solidFill>
                <a:srgbClr val="002060"/>
              </a:solidFill>
            </a:endParaRPr>
          </a:p>
        </p:txBody>
      </p:sp>
      <p:pic>
        <p:nvPicPr>
          <p:cNvPr id="6" name="Image 5"/>
          <p:cNvPicPr>
            <a:picLocks noChangeAspect="1"/>
          </p:cNvPicPr>
          <p:nvPr/>
        </p:nvPicPr>
        <p:blipFill rotWithShape="1">
          <a:blip r:embed="rId4"/>
          <a:srcRect r="2153" b="1455"/>
          <a:stretch/>
        </p:blipFill>
        <p:spPr>
          <a:xfrm>
            <a:off x="2083230" y="824057"/>
            <a:ext cx="4895640" cy="5324495"/>
          </a:xfrm>
          <a:prstGeom prst="rect">
            <a:avLst/>
          </a:prstGeom>
        </p:spPr>
      </p:pic>
      <p:pic>
        <p:nvPicPr>
          <p:cNvPr id="1027" name="Picture 3" descr="Texte de remplacement généré par une machine :&#10;100% &#10;Taux de validation de 60 ECTS &#10;par toutes les catégories de néo-bacheliers &#10;TWX de 60 ECTS bout d'un &#10;Ai ers &#10;TWX de 60 ECTS bout d'un &#10;Ai ers ACCES &#10;TWX de 60 ECTS bout d'un &#10;TWX de 60 ECTS bout d'un &#10;bouriers &#10;TWX de ECTS bout d'un &#10;PCS défavorisées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5020" y="4604491"/>
            <a:ext cx="5160303" cy="181663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exte de remplacement généré par une machine :&#10;Evolution du taux de poursuite dans l'ES &#10;0,90/0 &#10;+ 1,10/0 &#10;2019-2020 &#10;2021-2022 &#10;Taux de &#10;poursuite &#10;ACADEMIE &#10;—Taux de &#10;poursuite &#10;ACCES46 &#10;72 &#10;2017-2018 &#10;2018-2019 &#10;2020-2021 &#10;Cohortes de terminales &#10;Champ : élèves de Terminale inscrits dans un lycée de racadémie de Bordeaux entre 2017 et 2021 &#10;Source : fichiers SISE - Scolarité. &#10;Lecture : entre la cohorte 2017-2018 et celle de 2018-2019, le taux de poursuite dans l'ES des élèves &#10;impliqués dans le projet ACCES augmente de 2,1 points de pourcentage.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95434" y="767770"/>
            <a:ext cx="4905942" cy="2623317"/>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p:cNvSpPr txBox="1"/>
          <p:nvPr/>
        </p:nvSpPr>
        <p:spPr>
          <a:xfrm>
            <a:off x="7199586" y="3486304"/>
            <a:ext cx="4848034" cy="830997"/>
          </a:xfrm>
          <a:prstGeom prst="rect">
            <a:avLst/>
          </a:prstGeom>
          <a:noFill/>
        </p:spPr>
        <p:txBody>
          <a:bodyPr wrap="square" rtlCol="0">
            <a:spAutoFit/>
          </a:bodyPr>
          <a:lstStyle/>
          <a:p>
            <a:r>
              <a:rPr lang="fr-FR" sz="1600" dirty="0"/>
              <a:t>Des dispositifs variés et territorialisés…</a:t>
            </a:r>
          </a:p>
          <a:p>
            <a:r>
              <a:rPr lang="fr-FR" sz="1600" dirty="0"/>
              <a:t>… avec des effets combinés mesurables sur la poursuite d’études et la réussite dans l’enseignement supérieur</a:t>
            </a:r>
          </a:p>
        </p:txBody>
      </p:sp>
      <p:pic>
        <p:nvPicPr>
          <p:cNvPr id="12" name="Image 11"/>
          <p:cNvPicPr>
            <a:picLocks noChangeAspect="1"/>
          </p:cNvPicPr>
          <p:nvPr/>
        </p:nvPicPr>
        <p:blipFill>
          <a:blip r:embed="rId7"/>
          <a:stretch>
            <a:fillRect/>
          </a:stretch>
        </p:blipFill>
        <p:spPr>
          <a:xfrm>
            <a:off x="0" y="2888"/>
            <a:ext cx="1942039" cy="779165"/>
          </a:xfrm>
          <a:prstGeom prst="rect">
            <a:avLst/>
          </a:prstGeom>
        </p:spPr>
      </p:pic>
    </p:spTree>
    <p:extLst>
      <p:ext uri="{BB962C8B-B14F-4D97-AF65-F5344CB8AC3E}">
        <p14:creationId xmlns:p14="http://schemas.microsoft.com/office/powerpoint/2010/main" val="24484384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29E4DA6C-4E89-4314-B6E8-55B7C710A111}"/>
              </a:ext>
            </a:extLst>
          </p:cNvPr>
          <p:cNvPicPr>
            <a:picLocks noChangeAspect="1"/>
          </p:cNvPicPr>
          <p:nvPr/>
        </p:nvPicPr>
        <p:blipFill rotWithShape="1">
          <a:blip r:embed="rId3"/>
          <a:srcRect l="1295" t="3595" r="1206" b="24365"/>
          <a:stretch/>
        </p:blipFill>
        <p:spPr>
          <a:xfrm rot="16200000">
            <a:off x="-2474493" y="2474494"/>
            <a:ext cx="6858000" cy="1909011"/>
          </a:xfrm>
          <a:prstGeom prst="rect">
            <a:avLst/>
          </a:prstGeom>
        </p:spPr>
      </p:pic>
      <p:sp>
        <p:nvSpPr>
          <p:cNvPr id="2" name="Titre 1">
            <a:extLst>
              <a:ext uri="{FF2B5EF4-FFF2-40B4-BE49-F238E27FC236}">
                <a16:creationId xmlns:a16="http://schemas.microsoft.com/office/drawing/2014/main" id="{D9453C8C-98C3-46F6-BE36-B2446B86B7F9}"/>
              </a:ext>
            </a:extLst>
          </p:cNvPr>
          <p:cNvSpPr>
            <a:spLocks noGrp="1"/>
          </p:cNvSpPr>
          <p:nvPr>
            <p:ph type="title"/>
          </p:nvPr>
        </p:nvSpPr>
        <p:spPr>
          <a:xfrm>
            <a:off x="1967924" y="365125"/>
            <a:ext cx="10570919" cy="1325563"/>
          </a:xfrm>
        </p:spPr>
        <p:txBody>
          <a:bodyPr anchor="t">
            <a:noAutofit/>
          </a:bodyPr>
          <a:lstStyle/>
          <a:p>
            <a:r>
              <a:rPr lang="fr-FR" sz="2400" b="1" dirty="0">
                <a:solidFill>
                  <a:srgbClr val="002060"/>
                </a:solidFill>
                <a:latin typeface="Source Sans Pro" panose="020B0503030403020204" pitchFamily="34" charset="0"/>
                <a:ea typeface="Source Sans Pro" panose="020B0503030403020204" pitchFamily="34" charset="0"/>
              </a:rPr>
              <a:t>Vers un portefeuille d’études</a:t>
            </a:r>
            <a:br>
              <a:rPr lang="fr-FR" sz="2400" b="1" dirty="0">
                <a:solidFill>
                  <a:srgbClr val="002060"/>
                </a:solidFill>
                <a:latin typeface="Source Sans Pro" panose="020B0503030403020204" pitchFamily="34" charset="0"/>
                <a:ea typeface="Source Sans Pro" panose="020B0503030403020204" pitchFamily="34" charset="0"/>
              </a:rPr>
            </a:br>
            <a:r>
              <a:rPr lang="fr-FR" sz="2400" b="1" dirty="0">
                <a:solidFill>
                  <a:srgbClr val="002060"/>
                </a:solidFill>
                <a:latin typeface="Source Sans Pro" panose="020B0503030403020204" pitchFamily="34" charset="0"/>
                <a:ea typeface="Source Sans Pro" panose="020B0503030403020204" pitchFamily="34" charset="0"/>
              </a:rPr>
              <a:t>partagé et « augmenté », au service de stratégies communes </a:t>
            </a:r>
            <a:br>
              <a:rPr lang="fr-FR" sz="2400" b="1" dirty="0">
                <a:solidFill>
                  <a:srgbClr val="002060"/>
                </a:solidFill>
                <a:latin typeface="Source Sans Pro" panose="020B0503030403020204" pitchFamily="34" charset="0"/>
                <a:ea typeface="Source Sans Pro" panose="020B0503030403020204" pitchFamily="34" charset="0"/>
              </a:rPr>
            </a:br>
            <a:r>
              <a:rPr lang="fr-FR" sz="2400" b="1" dirty="0">
                <a:solidFill>
                  <a:srgbClr val="002060"/>
                </a:solidFill>
                <a:latin typeface="Source Sans Pro" panose="020B0503030403020204" pitchFamily="34" charset="0"/>
                <a:ea typeface="Source Sans Pro" panose="020B0503030403020204" pitchFamily="34" charset="0"/>
              </a:rPr>
              <a:t>d’intervention</a:t>
            </a:r>
            <a:endParaRPr lang="fr-FR" sz="2400" dirty="0">
              <a:solidFill>
                <a:srgbClr val="002060"/>
              </a:solidFill>
              <a:latin typeface="Source Sans Pro" panose="020B0503030403020204" pitchFamily="34" charset="0"/>
              <a:ea typeface="Source Sans Pro" panose="020B0503030403020204" pitchFamily="34" charset="0"/>
            </a:endParaRPr>
          </a:p>
        </p:txBody>
      </p:sp>
      <p:sp>
        <p:nvSpPr>
          <p:cNvPr id="8" name="ZoneTexte 7">
            <a:extLst>
              <a:ext uri="{FF2B5EF4-FFF2-40B4-BE49-F238E27FC236}">
                <a16:creationId xmlns:a16="http://schemas.microsoft.com/office/drawing/2014/main" id="{00C95E7B-D5ED-4C01-AD3C-7E9E4B11584A}"/>
              </a:ext>
            </a:extLst>
          </p:cNvPr>
          <p:cNvSpPr txBox="1"/>
          <p:nvPr/>
        </p:nvSpPr>
        <p:spPr>
          <a:xfrm>
            <a:off x="2125578" y="6338986"/>
            <a:ext cx="9593180" cy="523220"/>
          </a:xfrm>
          <a:prstGeom prst="rect">
            <a:avLst/>
          </a:prstGeom>
          <a:noFill/>
        </p:spPr>
        <p:txBody>
          <a:bodyPr wrap="square">
            <a:spAutoFit/>
          </a:bodyPr>
          <a:lstStyle/>
          <a:p>
            <a:r>
              <a:rPr lang="fr-FR" sz="1400" b="1" dirty="0">
                <a:solidFill>
                  <a:srgbClr val="002060"/>
                </a:solidFill>
              </a:rPr>
              <a:t>Prospective stratégique et concertation territoriale au service de la définition d'une offre universitaire commune de formation</a:t>
            </a:r>
          </a:p>
          <a:p>
            <a:r>
              <a:rPr lang="fr-FR" sz="1400" b="1" dirty="0">
                <a:solidFill>
                  <a:srgbClr val="002060"/>
                </a:solidFill>
              </a:rPr>
              <a:t>Mardi 3 juin 2025 – Journée d’étude MESR - DGESIP</a:t>
            </a:r>
            <a:endParaRPr lang="fr-FR" sz="1400" dirty="0">
              <a:solidFill>
                <a:srgbClr val="002060"/>
              </a:solidFill>
            </a:endParaRPr>
          </a:p>
        </p:txBody>
      </p:sp>
      <p:sp>
        <p:nvSpPr>
          <p:cNvPr id="3" name="ZoneTexte 2"/>
          <p:cNvSpPr txBox="1"/>
          <p:nvPr/>
        </p:nvSpPr>
        <p:spPr>
          <a:xfrm>
            <a:off x="2125578" y="1502235"/>
            <a:ext cx="6899581" cy="369332"/>
          </a:xfrm>
          <a:prstGeom prst="rect">
            <a:avLst/>
          </a:prstGeom>
          <a:noFill/>
        </p:spPr>
        <p:txBody>
          <a:bodyPr wrap="none" rtlCol="0">
            <a:spAutoFit/>
          </a:bodyPr>
          <a:lstStyle/>
          <a:p>
            <a:r>
              <a:rPr lang="fr-FR" b="1" dirty="0" err="1">
                <a:solidFill>
                  <a:schemeClr val="accent5"/>
                </a:solidFill>
              </a:rPr>
              <a:t>ObSup</a:t>
            </a:r>
            <a:r>
              <a:rPr lang="fr-FR" b="1" dirty="0"/>
              <a:t> – Projet d’</a:t>
            </a:r>
            <a:r>
              <a:rPr lang="fr-FR" b="1" dirty="0">
                <a:solidFill>
                  <a:schemeClr val="accent5"/>
                </a:solidFill>
              </a:rPr>
              <a:t>Obs</a:t>
            </a:r>
            <a:r>
              <a:rPr lang="fr-FR" b="1" dirty="0"/>
              <a:t>ervation territoriale de l’Enseignement </a:t>
            </a:r>
            <a:r>
              <a:rPr lang="fr-FR" b="1" dirty="0">
                <a:solidFill>
                  <a:schemeClr val="accent5"/>
                </a:solidFill>
              </a:rPr>
              <a:t>Sup</a:t>
            </a:r>
            <a:r>
              <a:rPr lang="fr-FR" b="1" dirty="0"/>
              <a:t>érieur</a:t>
            </a:r>
          </a:p>
        </p:txBody>
      </p:sp>
      <p:pic>
        <p:nvPicPr>
          <p:cNvPr id="6" name="Image 5"/>
          <p:cNvPicPr>
            <a:picLocks noChangeAspect="1"/>
          </p:cNvPicPr>
          <p:nvPr/>
        </p:nvPicPr>
        <p:blipFill rotWithShape="1">
          <a:blip r:embed="rId4">
            <a:extLst>
              <a:ext uri="{28A0092B-C50C-407E-A947-70E740481C1C}">
                <a14:useLocalDpi xmlns:a14="http://schemas.microsoft.com/office/drawing/2010/main" val="0"/>
              </a:ext>
            </a:extLst>
          </a:blip>
          <a:srcRect l="188" t="17614"/>
          <a:stretch/>
        </p:blipFill>
        <p:spPr>
          <a:xfrm>
            <a:off x="6348318" y="3368"/>
            <a:ext cx="5843682" cy="723514"/>
          </a:xfrm>
          <a:prstGeom prst="rect">
            <a:avLst/>
          </a:prstGeom>
        </p:spPr>
      </p:pic>
      <p:pic>
        <p:nvPicPr>
          <p:cNvPr id="9" name="Image 8">
            <a:extLst>
              <a:ext uri="{FF2B5EF4-FFF2-40B4-BE49-F238E27FC236}">
                <a16:creationId xmlns:a16="http://schemas.microsoft.com/office/drawing/2014/main" id="{BD42CCDE-DAAE-4425-BBC4-0C4F01D7E56B}"/>
              </a:ext>
            </a:extLst>
          </p:cNvPr>
          <p:cNvPicPr>
            <a:picLocks noChangeAspect="1"/>
          </p:cNvPicPr>
          <p:nvPr/>
        </p:nvPicPr>
        <p:blipFill>
          <a:blip r:embed="rId5"/>
          <a:stretch>
            <a:fillRect/>
          </a:stretch>
        </p:blipFill>
        <p:spPr>
          <a:xfrm>
            <a:off x="10628933" y="726882"/>
            <a:ext cx="1563067" cy="528601"/>
          </a:xfrm>
          <a:prstGeom prst="rect">
            <a:avLst/>
          </a:prstGeom>
        </p:spPr>
      </p:pic>
      <p:pic>
        <p:nvPicPr>
          <p:cNvPr id="4" name="Imag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40975" y="1257107"/>
            <a:ext cx="1433513" cy="795338"/>
          </a:xfrm>
          <a:prstGeom prst="rect">
            <a:avLst/>
          </a:prstGeom>
        </p:spPr>
      </p:pic>
      <p:pic>
        <p:nvPicPr>
          <p:cNvPr id="5" name="Image 4"/>
          <p:cNvPicPr>
            <a:picLocks noChangeAspect="1"/>
          </p:cNvPicPr>
          <p:nvPr/>
        </p:nvPicPr>
        <p:blipFill rotWithShape="1">
          <a:blip r:embed="rId7"/>
          <a:srcRect t="13450" r="810"/>
          <a:stretch/>
        </p:blipFill>
        <p:spPr>
          <a:xfrm>
            <a:off x="1" y="2181152"/>
            <a:ext cx="7746123" cy="3656266"/>
          </a:xfrm>
          <a:prstGeom prst="rect">
            <a:avLst/>
          </a:prstGeom>
        </p:spPr>
      </p:pic>
      <p:sp>
        <p:nvSpPr>
          <p:cNvPr id="12" name="Espace réservé du contenu 2"/>
          <p:cNvSpPr>
            <a:spLocks noGrp="1"/>
          </p:cNvSpPr>
          <p:nvPr>
            <p:ph idx="1"/>
          </p:nvPr>
        </p:nvSpPr>
        <p:spPr>
          <a:xfrm>
            <a:off x="7273158" y="2362030"/>
            <a:ext cx="4918841" cy="4141959"/>
          </a:xfrm>
        </p:spPr>
        <p:txBody>
          <a:bodyPr>
            <a:normAutofit/>
          </a:bodyPr>
          <a:lstStyle/>
          <a:p>
            <a:pPr marL="914400" lvl="2" indent="0">
              <a:buNone/>
            </a:pPr>
            <a:r>
              <a:rPr lang="fr-FR" sz="1400" i="1" dirty="0">
                <a:latin typeface="Source Sans Pro" panose="020B0503030403020204" pitchFamily="34" charset="0"/>
                <a:ea typeface="Source Sans Pro" panose="020B0503030403020204" pitchFamily="34" charset="0"/>
              </a:rPr>
              <a:t>Exemples de besoins communs identifiés</a:t>
            </a:r>
          </a:p>
          <a:p>
            <a:pPr lvl="2">
              <a:buFont typeface="Wingdings" panose="05000000000000000000" pitchFamily="2" charset="2"/>
              <a:buChar char="ü"/>
            </a:pPr>
            <a:r>
              <a:rPr lang="fr-FR" sz="1400" u="sng" dirty="0">
                <a:latin typeface="Source Sans Pro" panose="020B0503030403020204" pitchFamily="34" charset="0"/>
                <a:ea typeface="Source Sans Pro" panose="020B0503030403020204" pitchFamily="34" charset="0"/>
              </a:rPr>
              <a:t>Thématique Parcours d’études</a:t>
            </a:r>
            <a:endParaRPr lang="fr-FR" sz="1400" i="1" u="sng" dirty="0">
              <a:latin typeface="Source Sans Pro" panose="020B0503030403020204" pitchFamily="34" charset="0"/>
              <a:ea typeface="Source Sans Pro" panose="020B0503030403020204" pitchFamily="34" charset="0"/>
            </a:endParaRPr>
          </a:p>
          <a:p>
            <a:pPr lvl="3">
              <a:buFont typeface="Courier New" panose="02070309020205020404" pitchFamily="49" charset="0"/>
              <a:buChar char="o"/>
            </a:pPr>
            <a:r>
              <a:rPr lang="fr-FR" sz="1400" dirty="0">
                <a:latin typeface="Source Sans Pro" panose="020B0503030403020204" pitchFamily="34" charset="0"/>
                <a:ea typeface="Source Sans Pro" panose="020B0503030403020204" pitchFamily="34" charset="0"/>
              </a:rPr>
              <a:t>Identifier les trajectoires types des étudiants et les conditions d’accès à l’enseignement supérieur</a:t>
            </a:r>
          </a:p>
          <a:p>
            <a:pPr lvl="3">
              <a:buFont typeface="Courier New" panose="02070309020205020404" pitchFamily="49" charset="0"/>
              <a:buChar char="o"/>
            </a:pPr>
            <a:r>
              <a:rPr lang="fr-FR" sz="1400" dirty="0">
                <a:latin typeface="Source Sans Pro" panose="020B0503030403020204" pitchFamily="34" charset="0"/>
                <a:ea typeface="Source Sans Pro" panose="020B0503030403020204" pitchFamily="34" charset="0"/>
              </a:rPr>
              <a:t>Lien Secondaire / Supérieur à approfondir pour communiquer vers les lycéens</a:t>
            </a:r>
          </a:p>
          <a:p>
            <a:pPr lvl="3">
              <a:buFont typeface="Courier New" panose="02070309020205020404" pitchFamily="49" charset="0"/>
              <a:buChar char="o"/>
            </a:pPr>
            <a:r>
              <a:rPr lang="fr-FR" sz="1400" dirty="0">
                <a:latin typeface="Source Sans Pro" panose="020B0503030403020204" pitchFamily="34" charset="0"/>
                <a:ea typeface="Source Sans Pro" panose="020B0503030403020204" pitchFamily="34" charset="0"/>
              </a:rPr>
              <a:t>Analyse des cas de décrochage et des parcours de réorientation</a:t>
            </a:r>
          </a:p>
          <a:p>
            <a:pPr lvl="2">
              <a:buFont typeface="Wingdings" panose="05000000000000000000" pitchFamily="2" charset="2"/>
              <a:buChar char="ü"/>
            </a:pPr>
            <a:r>
              <a:rPr lang="fr-FR" sz="1400" u="sng" dirty="0">
                <a:latin typeface="Source Sans Pro" panose="020B0503030403020204" pitchFamily="34" charset="0"/>
                <a:ea typeface="Source Sans Pro" panose="020B0503030403020204" pitchFamily="34" charset="0"/>
              </a:rPr>
              <a:t>Thématique Insertion professionnelle</a:t>
            </a:r>
          </a:p>
          <a:p>
            <a:pPr lvl="3">
              <a:buFont typeface="Courier New" panose="02070309020205020404" pitchFamily="49" charset="0"/>
              <a:buChar char="o"/>
            </a:pPr>
            <a:r>
              <a:rPr lang="fr-FR" sz="1400" dirty="0">
                <a:latin typeface="Source Sans Pro" panose="020B0503030403020204" pitchFamily="34" charset="0"/>
                <a:ea typeface="Source Sans Pro" panose="020B0503030403020204" pitchFamily="34" charset="0"/>
              </a:rPr>
              <a:t>Cartographier l’insertion professionnelle des diplômés de la région Nouvelle-Aquitaine et leurs caractéristiques d’emploi</a:t>
            </a:r>
          </a:p>
          <a:p>
            <a:pPr lvl="3">
              <a:buFont typeface="Courier New" panose="02070309020205020404" pitchFamily="49" charset="0"/>
              <a:buChar char="o"/>
            </a:pPr>
            <a:r>
              <a:rPr lang="fr-FR" sz="1400" dirty="0">
                <a:latin typeface="Source Sans Pro" panose="020B0503030403020204" pitchFamily="34" charset="0"/>
                <a:ea typeface="Source Sans Pro" panose="020B0503030403020204" pitchFamily="34" charset="0"/>
              </a:rPr>
              <a:t>Travailler sur les besoins de compétences des employeurs et des filières économiques du territoire</a:t>
            </a:r>
          </a:p>
          <a:p>
            <a:pPr marL="457200" lvl="1" indent="0">
              <a:buNone/>
            </a:pPr>
            <a:endParaRPr lang="fr-FR" sz="2000" dirty="0"/>
          </a:p>
        </p:txBody>
      </p:sp>
      <p:pic>
        <p:nvPicPr>
          <p:cNvPr id="13" name="Image 12"/>
          <p:cNvPicPr>
            <a:picLocks noChangeAspect="1"/>
          </p:cNvPicPr>
          <p:nvPr/>
        </p:nvPicPr>
        <p:blipFill>
          <a:blip r:embed="rId8"/>
          <a:stretch>
            <a:fillRect/>
          </a:stretch>
        </p:blipFill>
        <p:spPr>
          <a:xfrm>
            <a:off x="0" y="2888"/>
            <a:ext cx="1942039" cy="779165"/>
          </a:xfrm>
          <a:prstGeom prst="rect">
            <a:avLst/>
          </a:prstGeom>
        </p:spPr>
      </p:pic>
    </p:spTree>
    <p:extLst>
      <p:ext uri="{BB962C8B-B14F-4D97-AF65-F5344CB8AC3E}">
        <p14:creationId xmlns:p14="http://schemas.microsoft.com/office/powerpoint/2010/main" val="25973534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29E4DA6C-4E89-4314-B6E8-55B7C710A111}"/>
              </a:ext>
            </a:extLst>
          </p:cNvPr>
          <p:cNvPicPr>
            <a:picLocks noChangeAspect="1"/>
          </p:cNvPicPr>
          <p:nvPr/>
        </p:nvPicPr>
        <p:blipFill rotWithShape="1">
          <a:blip r:embed="rId3"/>
          <a:srcRect l="1295" t="3595" r="1206" b="24365"/>
          <a:stretch/>
        </p:blipFill>
        <p:spPr>
          <a:xfrm rot="16200000">
            <a:off x="-2474493" y="2474494"/>
            <a:ext cx="6858000" cy="1909011"/>
          </a:xfrm>
          <a:prstGeom prst="rect">
            <a:avLst/>
          </a:prstGeom>
        </p:spPr>
      </p:pic>
      <p:sp>
        <p:nvSpPr>
          <p:cNvPr id="2" name="Titre 1">
            <a:extLst>
              <a:ext uri="{FF2B5EF4-FFF2-40B4-BE49-F238E27FC236}">
                <a16:creationId xmlns:a16="http://schemas.microsoft.com/office/drawing/2014/main" id="{D9453C8C-98C3-46F6-BE36-B2446B86B7F9}"/>
              </a:ext>
            </a:extLst>
          </p:cNvPr>
          <p:cNvSpPr>
            <a:spLocks noGrp="1"/>
          </p:cNvSpPr>
          <p:nvPr>
            <p:ph type="title"/>
          </p:nvPr>
        </p:nvSpPr>
        <p:spPr>
          <a:xfrm>
            <a:off x="1967924" y="365125"/>
            <a:ext cx="10570919" cy="1325563"/>
          </a:xfrm>
        </p:spPr>
        <p:txBody>
          <a:bodyPr anchor="t">
            <a:noAutofit/>
          </a:bodyPr>
          <a:lstStyle/>
          <a:p>
            <a:r>
              <a:rPr lang="fr-FR" sz="2400" b="1" dirty="0">
                <a:solidFill>
                  <a:srgbClr val="002060"/>
                </a:solidFill>
                <a:latin typeface="Source Sans Pro" panose="020B0503030403020204" pitchFamily="34" charset="0"/>
                <a:ea typeface="Source Sans Pro" panose="020B0503030403020204" pitchFamily="34" charset="0"/>
              </a:rPr>
              <a:t>Vers un portefeuille d’études</a:t>
            </a:r>
            <a:br>
              <a:rPr lang="fr-FR" sz="2400" b="1" dirty="0">
                <a:solidFill>
                  <a:srgbClr val="002060"/>
                </a:solidFill>
                <a:latin typeface="Source Sans Pro" panose="020B0503030403020204" pitchFamily="34" charset="0"/>
                <a:ea typeface="Source Sans Pro" panose="020B0503030403020204" pitchFamily="34" charset="0"/>
              </a:rPr>
            </a:br>
            <a:r>
              <a:rPr lang="fr-FR" sz="2400" b="1" dirty="0">
                <a:solidFill>
                  <a:srgbClr val="002060"/>
                </a:solidFill>
                <a:latin typeface="Source Sans Pro" panose="020B0503030403020204" pitchFamily="34" charset="0"/>
                <a:ea typeface="Source Sans Pro" panose="020B0503030403020204" pitchFamily="34" charset="0"/>
              </a:rPr>
              <a:t>partagé et « augmenté », au service de stratégies communes </a:t>
            </a:r>
            <a:br>
              <a:rPr lang="fr-FR" sz="2400" b="1" dirty="0">
                <a:solidFill>
                  <a:srgbClr val="002060"/>
                </a:solidFill>
                <a:latin typeface="Source Sans Pro" panose="020B0503030403020204" pitchFamily="34" charset="0"/>
                <a:ea typeface="Source Sans Pro" panose="020B0503030403020204" pitchFamily="34" charset="0"/>
              </a:rPr>
            </a:br>
            <a:r>
              <a:rPr lang="fr-FR" sz="2400" b="1" dirty="0">
                <a:solidFill>
                  <a:srgbClr val="002060"/>
                </a:solidFill>
                <a:latin typeface="Source Sans Pro" panose="020B0503030403020204" pitchFamily="34" charset="0"/>
                <a:ea typeface="Source Sans Pro" panose="020B0503030403020204" pitchFamily="34" charset="0"/>
              </a:rPr>
              <a:t>d’intervention</a:t>
            </a:r>
            <a:endParaRPr lang="fr-FR" sz="2400" dirty="0">
              <a:solidFill>
                <a:srgbClr val="002060"/>
              </a:solidFill>
              <a:latin typeface="Source Sans Pro" panose="020B0503030403020204" pitchFamily="34" charset="0"/>
              <a:ea typeface="Source Sans Pro" panose="020B0503030403020204" pitchFamily="34" charset="0"/>
            </a:endParaRPr>
          </a:p>
        </p:txBody>
      </p:sp>
      <p:sp>
        <p:nvSpPr>
          <p:cNvPr id="8" name="ZoneTexte 7">
            <a:extLst>
              <a:ext uri="{FF2B5EF4-FFF2-40B4-BE49-F238E27FC236}">
                <a16:creationId xmlns:a16="http://schemas.microsoft.com/office/drawing/2014/main" id="{00C95E7B-D5ED-4C01-AD3C-7E9E4B11584A}"/>
              </a:ext>
            </a:extLst>
          </p:cNvPr>
          <p:cNvSpPr txBox="1"/>
          <p:nvPr/>
        </p:nvSpPr>
        <p:spPr>
          <a:xfrm>
            <a:off x="2125578" y="6338986"/>
            <a:ext cx="9593180" cy="523220"/>
          </a:xfrm>
          <a:prstGeom prst="rect">
            <a:avLst/>
          </a:prstGeom>
          <a:noFill/>
        </p:spPr>
        <p:txBody>
          <a:bodyPr wrap="square">
            <a:spAutoFit/>
          </a:bodyPr>
          <a:lstStyle/>
          <a:p>
            <a:r>
              <a:rPr lang="fr-FR" sz="1400" b="1" dirty="0">
                <a:solidFill>
                  <a:srgbClr val="002060"/>
                </a:solidFill>
              </a:rPr>
              <a:t>Prospective stratégique et concertation territoriale au service de la définition d'une offre universitaire commune de formation</a:t>
            </a:r>
          </a:p>
          <a:p>
            <a:r>
              <a:rPr lang="fr-FR" sz="1400" b="1" dirty="0">
                <a:solidFill>
                  <a:srgbClr val="002060"/>
                </a:solidFill>
              </a:rPr>
              <a:t>Mardi 3 juin 2025 – Journée d’étude MESR - DGESIP</a:t>
            </a:r>
            <a:endParaRPr lang="fr-FR" sz="1400" dirty="0">
              <a:solidFill>
                <a:srgbClr val="002060"/>
              </a:solidFill>
            </a:endParaRPr>
          </a:p>
        </p:txBody>
      </p:sp>
      <p:sp>
        <p:nvSpPr>
          <p:cNvPr id="3" name="ZoneTexte 2"/>
          <p:cNvSpPr txBox="1"/>
          <p:nvPr/>
        </p:nvSpPr>
        <p:spPr>
          <a:xfrm>
            <a:off x="2125578" y="1502235"/>
            <a:ext cx="6899581" cy="369332"/>
          </a:xfrm>
          <a:prstGeom prst="rect">
            <a:avLst/>
          </a:prstGeom>
          <a:noFill/>
        </p:spPr>
        <p:txBody>
          <a:bodyPr wrap="none" rtlCol="0">
            <a:spAutoFit/>
          </a:bodyPr>
          <a:lstStyle/>
          <a:p>
            <a:r>
              <a:rPr lang="fr-FR" b="1" dirty="0" err="1">
                <a:solidFill>
                  <a:schemeClr val="accent5"/>
                </a:solidFill>
              </a:rPr>
              <a:t>ObSup</a:t>
            </a:r>
            <a:r>
              <a:rPr lang="fr-FR" b="1" dirty="0"/>
              <a:t> – Projet d’</a:t>
            </a:r>
            <a:r>
              <a:rPr lang="fr-FR" b="1" dirty="0">
                <a:solidFill>
                  <a:schemeClr val="accent5"/>
                </a:solidFill>
              </a:rPr>
              <a:t>Obs</a:t>
            </a:r>
            <a:r>
              <a:rPr lang="fr-FR" b="1" dirty="0"/>
              <a:t>ervation territoriale de l’Enseignement </a:t>
            </a:r>
            <a:r>
              <a:rPr lang="fr-FR" b="1" dirty="0">
                <a:solidFill>
                  <a:schemeClr val="accent5"/>
                </a:solidFill>
              </a:rPr>
              <a:t>Sup</a:t>
            </a:r>
            <a:r>
              <a:rPr lang="fr-FR" b="1" dirty="0"/>
              <a:t>érieur</a:t>
            </a:r>
          </a:p>
        </p:txBody>
      </p:sp>
      <p:pic>
        <p:nvPicPr>
          <p:cNvPr id="6" name="Image 5"/>
          <p:cNvPicPr>
            <a:picLocks noChangeAspect="1"/>
          </p:cNvPicPr>
          <p:nvPr/>
        </p:nvPicPr>
        <p:blipFill rotWithShape="1">
          <a:blip r:embed="rId4">
            <a:extLst>
              <a:ext uri="{28A0092B-C50C-407E-A947-70E740481C1C}">
                <a14:useLocalDpi xmlns:a14="http://schemas.microsoft.com/office/drawing/2010/main" val="0"/>
              </a:ext>
            </a:extLst>
          </a:blip>
          <a:srcRect l="188" t="17614"/>
          <a:stretch/>
        </p:blipFill>
        <p:spPr>
          <a:xfrm>
            <a:off x="6348318" y="3368"/>
            <a:ext cx="5843682" cy="723514"/>
          </a:xfrm>
          <a:prstGeom prst="rect">
            <a:avLst/>
          </a:prstGeom>
        </p:spPr>
      </p:pic>
      <p:pic>
        <p:nvPicPr>
          <p:cNvPr id="9" name="Image 8">
            <a:extLst>
              <a:ext uri="{FF2B5EF4-FFF2-40B4-BE49-F238E27FC236}">
                <a16:creationId xmlns:a16="http://schemas.microsoft.com/office/drawing/2014/main" id="{BD42CCDE-DAAE-4425-BBC4-0C4F01D7E56B}"/>
              </a:ext>
            </a:extLst>
          </p:cNvPr>
          <p:cNvPicPr>
            <a:picLocks noChangeAspect="1"/>
          </p:cNvPicPr>
          <p:nvPr/>
        </p:nvPicPr>
        <p:blipFill>
          <a:blip r:embed="rId5"/>
          <a:stretch>
            <a:fillRect/>
          </a:stretch>
        </p:blipFill>
        <p:spPr>
          <a:xfrm>
            <a:off x="10628933" y="726882"/>
            <a:ext cx="1563067" cy="528601"/>
          </a:xfrm>
          <a:prstGeom prst="rect">
            <a:avLst/>
          </a:prstGeom>
        </p:spPr>
      </p:pic>
      <p:pic>
        <p:nvPicPr>
          <p:cNvPr id="4" name="Imag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40975" y="1257107"/>
            <a:ext cx="1433513" cy="795338"/>
          </a:xfrm>
          <a:prstGeom prst="rect">
            <a:avLst/>
          </a:prstGeom>
        </p:spPr>
      </p:pic>
      <p:pic>
        <p:nvPicPr>
          <p:cNvPr id="10" name="Image 9"/>
          <p:cNvPicPr>
            <a:picLocks noChangeAspect="1"/>
          </p:cNvPicPr>
          <p:nvPr/>
        </p:nvPicPr>
        <p:blipFill>
          <a:blip r:embed="rId7"/>
          <a:stretch>
            <a:fillRect/>
          </a:stretch>
        </p:blipFill>
        <p:spPr>
          <a:xfrm>
            <a:off x="2202282" y="1863992"/>
            <a:ext cx="7852037" cy="4408839"/>
          </a:xfrm>
          <a:prstGeom prst="rect">
            <a:avLst/>
          </a:prstGeom>
        </p:spPr>
      </p:pic>
      <p:pic>
        <p:nvPicPr>
          <p:cNvPr id="11" name="Image 10"/>
          <p:cNvPicPr>
            <a:picLocks noChangeAspect="1"/>
          </p:cNvPicPr>
          <p:nvPr/>
        </p:nvPicPr>
        <p:blipFill>
          <a:blip r:embed="rId8"/>
          <a:stretch>
            <a:fillRect/>
          </a:stretch>
        </p:blipFill>
        <p:spPr>
          <a:xfrm>
            <a:off x="0" y="2888"/>
            <a:ext cx="1942039" cy="779165"/>
          </a:xfrm>
          <a:prstGeom prst="rect">
            <a:avLst/>
          </a:prstGeom>
        </p:spPr>
      </p:pic>
    </p:spTree>
    <p:extLst>
      <p:ext uri="{BB962C8B-B14F-4D97-AF65-F5344CB8AC3E}">
        <p14:creationId xmlns:p14="http://schemas.microsoft.com/office/powerpoint/2010/main" val="15892917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0" name="Flèche droite 9"/>
          <p:cNvSpPr/>
          <p:nvPr/>
        </p:nvSpPr>
        <p:spPr bwMode="auto">
          <a:xfrm>
            <a:off x="22358" y="2786528"/>
            <a:ext cx="851131" cy="338832"/>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a:defRPr/>
            </a:pPr>
            <a:endParaRPr lang="fr-FR" sz="1500">
              <a:solidFill>
                <a:prstClr val="white"/>
              </a:solidFill>
              <a:latin typeface="Orkney Light"/>
              <a:cs typeface="Arial"/>
            </a:endParaRPr>
          </a:p>
        </p:txBody>
      </p:sp>
      <p:sp>
        <p:nvSpPr>
          <p:cNvPr id="19" name="TextBox 53"/>
          <p:cNvSpPr txBox="1"/>
          <p:nvPr/>
        </p:nvSpPr>
        <p:spPr bwMode="auto">
          <a:xfrm>
            <a:off x="8156217" y="1861490"/>
            <a:ext cx="4841350" cy="722505"/>
          </a:xfrm>
          <a:prstGeom prst="rect">
            <a:avLst/>
          </a:prstGeom>
          <a:noFill/>
        </p:spPr>
        <p:txBody>
          <a:bodyPr wrap="square" rtlCol="0" anchor="ctr" anchorCtr="0">
            <a:spAutoFit/>
          </a:bodyPr>
          <a:lstStyle/>
          <a:p>
            <a:pPr defTabSz="290322">
              <a:buClr>
                <a:srgbClr val="2A82C6"/>
              </a:buClr>
              <a:buSzPct val="100000"/>
              <a:defRPr/>
            </a:pPr>
            <a:r>
              <a:rPr lang="fr-CA" sz="1350">
                <a:solidFill>
                  <a:prstClr val="white"/>
                </a:solidFill>
                <a:latin typeface="Tw Cen MT"/>
                <a:cs typeface="Times New Roman"/>
              </a:rPr>
              <a:t>Les acteurs pertinents en F/R/I/CSTI/VE </a:t>
            </a:r>
            <a:endParaRPr sz="1150">
              <a:solidFill>
                <a:prstClr val="black"/>
              </a:solidFill>
              <a:latin typeface="Orkney Light"/>
              <a:cs typeface="Arial"/>
            </a:endParaRPr>
          </a:p>
          <a:p>
            <a:pPr defTabSz="290322">
              <a:buClr>
                <a:srgbClr val="2A82C6"/>
              </a:buClr>
              <a:buSzPct val="100000"/>
              <a:defRPr/>
            </a:pPr>
            <a:r>
              <a:rPr lang="fr-CA" sz="1350">
                <a:solidFill>
                  <a:prstClr val="white"/>
                </a:solidFill>
                <a:latin typeface="Tw Cen MT"/>
                <a:cs typeface="Times New Roman"/>
              </a:rPr>
              <a:t>Les liens existants</a:t>
            </a:r>
            <a:endParaRPr sz="1150">
              <a:solidFill>
                <a:prstClr val="black"/>
              </a:solidFill>
              <a:latin typeface="Orkney Light"/>
              <a:cs typeface="Arial"/>
            </a:endParaRPr>
          </a:p>
          <a:p>
            <a:pPr defTabSz="290322">
              <a:buClr>
                <a:srgbClr val="2A82C6"/>
              </a:buClr>
              <a:buSzPct val="100000"/>
              <a:defRPr/>
            </a:pPr>
            <a:r>
              <a:rPr lang="fr-CA" sz="1350">
                <a:solidFill>
                  <a:prstClr val="white"/>
                </a:solidFill>
                <a:latin typeface="Tw Cen MT"/>
                <a:cs typeface="Times New Roman"/>
              </a:rPr>
              <a:t>Les outils et initiatives</a:t>
            </a:r>
            <a:endParaRPr lang="fr-FR" sz="1350">
              <a:solidFill>
                <a:prstClr val="white"/>
              </a:solidFill>
              <a:latin typeface="Tw Cen MT"/>
              <a:cs typeface="Arial"/>
            </a:endParaRPr>
          </a:p>
        </p:txBody>
      </p:sp>
      <p:sp>
        <p:nvSpPr>
          <p:cNvPr id="29" name="TextBox 66"/>
          <p:cNvSpPr txBox="1"/>
          <p:nvPr/>
        </p:nvSpPr>
        <p:spPr bwMode="auto">
          <a:xfrm>
            <a:off x="736153" y="1818667"/>
            <a:ext cx="349776" cy="483209"/>
          </a:xfrm>
          <a:prstGeom prst="rect">
            <a:avLst/>
          </a:prstGeom>
          <a:noFill/>
        </p:spPr>
        <p:txBody>
          <a:bodyPr wrap="square" rtlCol="0" anchor="ctr">
            <a:spAutoFit/>
          </a:bodyPr>
          <a:lstStyle/>
          <a:p>
            <a:pPr algn="ctr" defTabSz="290322">
              <a:defRPr/>
            </a:pPr>
            <a:r>
              <a:rPr lang="en-US" sz="2550" b="1">
                <a:solidFill>
                  <a:prstClr val="white"/>
                </a:solidFill>
                <a:latin typeface="Poppins"/>
                <a:cs typeface="Poppins"/>
              </a:rPr>
              <a:t>5</a:t>
            </a:r>
            <a:endParaRPr sz="1150">
              <a:solidFill>
                <a:prstClr val="black"/>
              </a:solidFill>
              <a:latin typeface="Orkney Light"/>
              <a:cs typeface="Arial"/>
            </a:endParaRPr>
          </a:p>
        </p:txBody>
      </p:sp>
      <p:sp>
        <p:nvSpPr>
          <p:cNvPr id="27" name="Rectangle : coins arrondis 26"/>
          <p:cNvSpPr/>
          <p:nvPr/>
        </p:nvSpPr>
        <p:spPr bwMode="auto">
          <a:xfrm>
            <a:off x="308878" y="1561826"/>
            <a:ext cx="4270178" cy="914040"/>
          </a:xfrm>
          <a:prstGeom prst="roundRect">
            <a:avLst>
              <a:gd name="adj" fmla="val 10000"/>
            </a:avLst>
          </a:prstGeom>
          <a:solidFill>
            <a:srgbClr val="00B0F0"/>
          </a:solidFill>
        </p:spPr>
        <p:style>
          <a:lnRef idx="2">
            <a:schemeClr val="lt1">
              <a:hueOff val="0"/>
              <a:satOff val="0"/>
              <a:lumOff val="0"/>
              <a:alphaOff val="0"/>
            </a:schemeClr>
          </a:lnRef>
          <a:fillRef idx="1">
            <a:srgbClr val="000000"/>
          </a:fillRef>
          <a:effectRef idx="0">
            <a:schemeClr val="accent1">
              <a:hueOff val="0"/>
              <a:satOff val="0"/>
              <a:lumOff val="0"/>
              <a:alphaOff val="0"/>
            </a:schemeClr>
          </a:effectRef>
          <a:fontRef idx="minor">
            <a:schemeClr val="lt1"/>
          </a:fontRef>
        </p:style>
      </p:sp>
      <p:sp>
        <p:nvSpPr>
          <p:cNvPr id="28" name="Rectangle : coins arrondis 4"/>
          <p:cNvSpPr txBox="1"/>
          <p:nvPr/>
        </p:nvSpPr>
        <p:spPr bwMode="auto">
          <a:xfrm>
            <a:off x="378986" y="1597061"/>
            <a:ext cx="4200070" cy="795102"/>
          </a:xfrm>
          <a:prstGeom prst="rect">
            <a:avLst/>
          </a:prstGeom>
          <a:solidFill>
            <a:srgbClr val="00B0F0"/>
          </a:solidFill>
        </p:spPr>
        <p:style>
          <a:lnRef idx="0">
            <a:srgbClr val="000000"/>
          </a:lnRef>
          <a:fillRef idx="0">
            <a:srgbClr val="000000"/>
          </a:fillRef>
          <a:effectRef idx="0">
            <a:srgbClr val="000000"/>
          </a:effectRef>
          <a:fontRef idx="minor">
            <a:schemeClr val="lt1"/>
          </a:fontRef>
        </p:style>
        <p:txBody>
          <a:bodyPr spcFirstLastPara="0" vert="horz" wrap="square" lIns="70727" tIns="70727" rIns="70727" bIns="70727" numCol="1" spcCol="1270" anchor="ctr" anchorCtr="0">
            <a:noAutofit/>
          </a:bodyPr>
          <a:lstStyle/>
          <a:p>
            <a:pPr defTabSz="290322">
              <a:spcAft>
                <a:spcPts val="600"/>
              </a:spcAft>
              <a:defRPr/>
            </a:pPr>
            <a:r>
              <a:rPr lang="fr-FR" sz="1200" b="1" dirty="0">
                <a:solidFill>
                  <a:prstClr val="white"/>
                </a:solidFill>
                <a:latin typeface="Tw Cen MT" panose="020B0602020104020603" pitchFamily="34" charset="77"/>
                <a:cs typeface="Arial"/>
              </a:rPr>
              <a:t>Avis « technique » par les DC et/ou composantes concernées</a:t>
            </a:r>
            <a:endParaRPr sz="1200" b="1" dirty="0">
              <a:solidFill>
                <a:prstClr val="white"/>
              </a:solidFill>
              <a:latin typeface="Tw Cen MT" panose="020B0602020104020603" pitchFamily="34" charset="77"/>
              <a:cs typeface="Arial"/>
            </a:endParaRPr>
          </a:p>
          <a:p>
            <a:pPr defTabSz="290322">
              <a:defRPr/>
            </a:pPr>
            <a:r>
              <a:rPr lang="fr-FR" sz="1200" dirty="0">
                <a:solidFill>
                  <a:prstClr val="white"/>
                </a:solidFill>
                <a:latin typeface="Tw Cen MT" panose="020B0602020104020603" pitchFamily="34" charset="77"/>
                <a:cs typeface="Arial"/>
              </a:rPr>
              <a:t>Présentation et arbitrage en interne</a:t>
            </a:r>
            <a:endParaRPr sz="1200" dirty="0">
              <a:solidFill>
                <a:prstClr val="white"/>
              </a:solidFill>
              <a:latin typeface="Tw Cen MT" panose="020B0602020104020603" pitchFamily="34" charset="77"/>
              <a:cs typeface="Arial"/>
            </a:endParaRPr>
          </a:p>
          <a:p>
            <a:pPr defTabSz="290322">
              <a:defRPr/>
            </a:pPr>
            <a:r>
              <a:rPr lang="fr-FR" sz="1200" dirty="0">
                <a:solidFill>
                  <a:prstClr val="white"/>
                </a:solidFill>
                <a:latin typeface="Tw Cen MT" panose="020B0602020104020603" pitchFamily="34" charset="77"/>
                <a:cs typeface="Arial"/>
              </a:rPr>
              <a:t>Présentation en Comité Territorial</a:t>
            </a:r>
            <a:endParaRPr sz="1200" dirty="0">
              <a:solidFill>
                <a:prstClr val="white"/>
              </a:solidFill>
              <a:latin typeface="Tw Cen MT" panose="020B0602020104020603" pitchFamily="34" charset="77"/>
              <a:cs typeface="Arial"/>
            </a:endParaRPr>
          </a:p>
        </p:txBody>
      </p:sp>
      <p:sp>
        <p:nvSpPr>
          <p:cNvPr id="58" name="Ellipse 57"/>
          <p:cNvSpPr/>
          <p:nvPr/>
        </p:nvSpPr>
        <p:spPr bwMode="auto">
          <a:xfrm>
            <a:off x="4269318" y="1402096"/>
            <a:ext cx="482371" cy="456797"/>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90322">
              <a:defRPr/>
            </a:pPr>
            <a:r>
              <a:rPr lang="fr-FR" sz="3350" dirty="0">
                <a:solidFill>
                  <a:prstClr val="white"/>
                </a:solidFill>
                <a:latin typeface="Orkney Light"/>
                <a:cs typeface="Arial"/>
              </a:rPr>
              <a:t>5</a:t>
            </a:r>
            <a:endParaRPr sz="1150" dirty="0">
              <a:solidFill>
                <a:prstClr val="white"/>
              </a:solidFill>
              <a:latin typeface="Orkney Light"/>
              <a:cs typeface="Arial"/>
            </a:endParaRPr>
          </a:p>
        </p:txBody>
      </p:sp>
      <p:sp>
        <p:nvSpPr>
          <p:cNvPr id="13" name="Rectangle : coins arrondis 12"/>
          <p:cNvSpPr/>
          <p:nvPr/>
        </p:nvSpPr>
        <p:spPr bwMode="auto">
          <a:xfrm>
            <a:off x="307709" y="2907914"/>
            <a:ext cx="2037931" cy="3671193"/>
          </a:xfrm>
          <a:prstGeom prst="roundRect">
            <a:avLst>
              <a:gd name="adj" fmla="val 16667"/>
            </a:avLst>
          </a:prstGeom>
          <a:solidFill>
            <a:srgbClr val="FFF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defRPr/>
            </a:pPr>
            <a:r>
              <a:rPr lang="fr-FR" sz="1100" b="1" dirty="0">
                <a:solidFill>
                  <a:srgbClr val="00B0F0"/>
                </a:solidFill>
              </a:rPr>
              <a:t>A – Avis préalable en central avec les DC  : </a:t>
            </a:r>
            <a:endParaRPr sz="1600" dirty="0"/>
          </a:p>
          <a:p>
            <a:pPr marL="285750" indent="-285750">
              <a:buFont typeface="Arial"/>
              <a:buChar char="•"/>
              <a:defRPr/>
            </a:pPr>
            <a:r>
              <a:rPr lang="fr-FR" sz="1100" dirty="0">
                <a:solidFill>
                  <a:srgbClr val="00B0F0"/>
                </a:solidFill>
              </a:rPr>
              <a:t>DVUC </a:t>
            </a:r>
            <a:endParaRPr sz="1600" dirty="0"/>
          </a:p>
          <a:p>
            <a:pPr marL="285750" indent="-285750">
              <a:buFont typeface="Arial"/>
              <a:buChar char="•"/>
              <a:defRPr/>
            </a:pPr>
            <a:r>
              <a:rPr lang="fr-FR" sz="1100" dirty="0">
                <a:solidFill>
                  <a:srgbClr val="00B0F0"/>
                </a:solidFill>
              </a:rPr>
              <a:t>Délégation EDI</a:t>
            </a:r>
            <a:endParaRPr sz="1600" dirty="0"/>
          </a:p>
          <a:p>
            <a:pPr marL="285750" indent="-285750">
              <a:buFont typeface="Arial"/>
              <a:buChar char="•"/>
              <a:defRPr/>
            </a:pPr>
            <a:r>
              <a:rPr lang="fr-FR" sz="1100" dirty="0">
                <a:solidFill>
                  <a:srgbClr val="00B0F0"/>
                </a:solidFill>
              </a:rPr>
              <a:t>Délégation RSE</a:t>
            </a:r>
            <a:endParaRPr sz="1600" dirty="0"/>
          </a:p>
          <a:p>
            <a:pPr marL="285750" indent="-285750">
              <a:buFont typeface="Arial"/>
              <a:buChar char="•"/>
              <a:defRPr/>
            </a:pPr>
            <a:r>
              <a:rPr lang="fr-FR" sz="1100" dirty="0">
                <a:solidFill>
                  <a:srgbClr val="00B0F0"/>
                </a:solidFill>
              </a:rPr>
              <a:t>SOIP </a:t>
            </a:r>
            <a:endParaRPr dirty="0"/>
          </a:p>
          <a:p>
            <a:pPr marL="285750" indent="-285750">
              <a:buFont typeface="Arial"/>
              <a:buChar char="•"/>
              <a:defRPr/>
            </a:pPr>
            <a:r>
              <a:rPr lang="fr-FR" sz="1100" dirty="0">
                <a:solidFill>
                  <a:srgbClr val="00B0F0"/>
                </a:solidFill>
              </a:rPr>
              <a:t>DP</a:t>
            </a:r>
            <a:endParaRPr sz="1600" dirty="0"/>
          </a:p>
          <a:p>
            <a:pPr marL="285750" indent="-285750">
              <a:buFont typeface="Arial"/>
              <a:buChar char="•"/>
              <a:defRPr/>
            </a:pPr>
            <a:r>
              <a:rPr lang="fr-FR" sz="1100" dirty="0">
                <a:solidFill>
                  <a:srgbClr val="00B0F0"/>
                </a:solidFill>
              </a:rPr>
              <a:t>…</a:t>
            </a:r>
            <a:endParaRPr sz="1600" dirty="0"/>
          </a:p>
          <a:p>
            <a:pPr>
              <a:defRPr/>
            </a:pPr>
            <a:endParaRPr lang="fr-FR" sz="1100" b="1" dirty="0">
              <a:solidFill>
                <a:srgbClr val="00B0F0"/>
              </a:solidFill>
            </a:endParaRPr>
          </a:p>
          <a:p>
            <a:pPr>
              <a:defRPr/>
            </a:pPr>
            <a:endParaRPr lang="fr-FR" sz="1100" b="1" dirty="0">
              <a:solidFill>
                <a:srgbClr val="00B0F0"/>
              </a:solidFill>
            </a:endParaRPr>
          </a:p>
          <a:p>
            <a:pPr>
              <a:spcAft>
                <a:spcPts val="600"/>
              </a:spcAft>
              <a:defRPr/>
            </a:pPr>
            <a:r>
              <a:rPr lang="fr-FR" sz="1100" b="1" dirty="0">
                <a:solidFill>
                  <a:srgbClr val="00B0F0"/>
                </a:solidFill>
              </a:rPr>
              <a:t>Sur alignement avec :</a:t>
            </a:r>
            <a:endParaRPr sz="1600" dirty="0"/>
          </a:p>
          <a:p>
            <a:pPr marL="171450" indent="-171450">
              <a:buFont typeface="Wingdings"/>
              <a:buChar char="Ø"/>
              <a:defRPr/>
            </a:pPr>
            <a:r>
              <a:rPr lang="fr-FR" sz="1100" dirty="0">
                <a:solidFill>
                  <a:srgbClr val="00B0F0"/>
                </a:solidFill>
              </a:rPr>
              <a:t>Le projet d’établissement </a:t>
            </a:r>
            <a:endParaRPr sz="1600" dirty="0"/>
          </a:p>
          <a:p>
            <a:pPr marL="171450" indent="-171450">
              <a:buFont typeface="Wingdings"/>
              <a:buChar char="Ø"/>
              <a:defRPr/>
            </a:pPr>
            <a:r>
              <a:rPr lang="fr-FR" sz="1100" dirty="0">
                <a:solidFill>
                  <a:srgbClr val="00B0F0"/>
                </a:solidFill>
              </a:rPr>
              <a:t>Les différents schémas (SDVE, RSE, EDI,…) </a:t>
            </a:r>
            <a:endParaRPr sz="1600" dirty="0"/>
          </a:p>
          <a:p>
            <a:pPr marL="171450" indent="-171450">
              <a:buFont typeface="Wingdings"/>
              <a:buChar char="Ø"/>
              <a:defRPr/>
            </a:pPr>
            <a:r>
              <a:rPr lang="fr-FR" sz="1100" dirty="0">
                <a:solidFill>
                  <a:srgbClr val="00B0F0"/>
                </a:solidFill>
              </a:rPr>
              <a:t>Les dispositifs qui ont une dimension territoriale (AILES, PLEIADES, SIRIUS, SAPS, E&amp;T…)</a:t>
            </a:r>
            <a:endParaRPr sz="1600" dirty="0"/>
          </a:p>
          <a:p>
            <a:pPr algn="ctr" defTabSz="290322">
              <a:defRPr/>
            </a:pPr>
            <a:endParaRPr lang="fr-FR" sz="1100" dirty="0">
              <a:solidFill>
                <a:srgbClr val="00B0F0"/>
              </a:solidFill>
              <a:latin typeface="Orkney Light"/>
              <a:cs typeface="Arial"/>
            </a:endParaRPr>
          </a:p>
        </p:txBody>
      </p:sp>
      <p:sp>
        <p:nvSpPr>
          <p:cNvPr id="26" name="Rectangle : coins arrondis 25"/>
          <p:cNvSpPr/>
          <p:nvPr/>
        </p:nvSpPr>
        <p:spPr bwMode="auto">
          <a:xfrm>
            <a:off x="2541125" y="2907914"/>
            <a:ext cx="2037931" cy="3672987"/>
          </a:xfrm>
          <a:prstGeom prst="roundRect">
            <a:avLst>
              <a:gd name="adj" fmla="val 16667"/>
            </a:avLst>
          </a:prstGeom>
          <a:solidFill>
            <a:srgbClr val="FFF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defRPr/>
            </a:pPr>
            <a:r>
              <a:rPr lang="fr-FR" sz="1100" b="1" dirty="0">
                <a:solidFill>
                  <a:srgbClr val="00B0F0"/>
                </a:solidFill>
              </a:rPr>
              <a:t>B - Travail commun avec :</a:t>
            </a:r>
            <a:endParaRPr sz="1600" dirty="0"/>
          </a:p>
          <a:p>
            <a:pPr>
              <a:defRPr/>
            </a:pPr>
            <a:endParaRPr lang="fr-FR" sz="1100" b="1" dirty="0">
              <a:solidFill>
                <a:srgbClr val="00B0F0"/>
              </a:solidFill>
            </a:endParaRPr>
          </a:p>
          <a:p>
            <a:pPr marL="285750" indent="-285750">
              <a:buFont typeface="Arial"/>
              <a:buChar char="•"/>
              <a:defRPr/>
            </a:pPr>
            <a:r>
              <a:rPr lang="fr-FR" sz="1100" dirty="0">
                <a:solidFill>
                  <a:srgbClr val="00B0F0"/>
                </a:solidFill>
              </a:rPr>
              <a:t>Composantes UL (directions, responsables EDI, TE …) </a:t>
            </a:r>
            <a:endParaRPr sz="1600" dirty="0"/>
          </a:p>
          <a:p>
            <a:pPr marL="285750" indent="-285750">
              <a:buFont typeface="Arial"/>
              <a:buChar char="•"/>
              <a:defRPr/>
            </a:pPr>
            <a:r>
              <a:rPr lang="fr-FR" sz="1100" dirty="0">
                <a:solidFill>
                  <a:srgbClr val="00B0F0"/>
                </a:solidFill>
              </a:rPr>
              <a:t>Collectivité locale</a:t>
            </a:r>
            <a:endParaRPr sz="1600" dirty="0"/>
          </a:p>
          <a:p>
            <a:pPr marL="285750" indent="-285750">
              <a:buFont typeface="Arial"/>
              <a:buChar char="•"/>
              <a:defRPr/>
            </a:pPr>
            <a:r>
              <a:rPr lang="fr-FR" sz="1100" dirty="0">
                <a:solidFill>
                  <a:srgbClr val="00B0F0"/>
                </a:solidFill>
              </a:rPr>
              <a:t>Partenaires territoriaux</a:t>
            </a:r>
            <a:endParaRPr sz="1600" dirty="0"/>
          </a:p>
          <a:p>
            <a:pPr>
              <a:defRPr/>
            </a:pPr>
            <a:endParaRPr lang="fr-FR" sz="1100" dirty="0">
              <a:solidFill>
                <a:srgbClr val="00B0F0"/>
              </a:solidFill>
            </a:endParaRPr>
          </a:p>
          <a:p>
            <a:pPr>
              <a:defRPr/>
            </a:pPr>
            <a:endParaRPr lang="fr-FR" sz="1100" b="1" dirty="0">
              <a:solidFill>
                <a:srgbClr val="00B0F0"/>
              </a:solidFill>
            </a:endParaRPr>
          </a:p>
          <a:p>
            <a:pPr>
              <a:defRPr/>
            </a:pPr>
            <a:endParaRPr lang="fr-FR" sz="1100" b="1" dirty="0">
              <a:solidFill>
                <a:srgbClr val="00B0F0"/>
              </a:solidFill>
            </a:endParaRPr>
          </a:p>
          <a:p>
            <a:pPr>
              <a:defRPr/>
            </a:pPr>
            <a:r>
              <a:rPr lang="fr-FR" sz="1100" b="1" dirty="0">
                <a:solidFill>
                  <a:srgbClr val="00B0F0"/>
                </a:solidFill>
              </a:rPr>
              <a:t>Voir ensemble les projets retenus, sans censure </a:t>
            </a:r>
            <a:r>
              <a:rPr lang="fr-FR" sz="1100" b="1" i="1" dirty="0">
                <a:solidFill>
                  <a:srgbClr val="00B0F0"/>
                </a:solidFill>
              </a:rPr>
              <a:t>a priori, </a:t>
            </a:r>
            <a:r>
              <a:rPr lang="fr-FR" sz="1100" b="1" dirty="0">
                <a:solidFill>
                  <a:srgbClr val="00B0F0"/>
                </a:solidFill>
              </a:rPr>
              <a:t>et affiner les intitulés.</a:t>
            </a:r>
            <a:endParaRPr sz="1600" dirty="0"/>
          </a:p>
          <a:p>
            <a:pPr>
              <a:defRPr/>
            </a:pPr>
            <a:endParaRPr lang="fr-FR" sz="1100" b="1" dirty="0">
              <a:solidFill>
                <a:srgbClr val="00B0F0"/>
              </a:solidFill>
            </a:endParaRPr>
          </a:p>
          <a:p>
            <a:pPr>
              <a:defRPr/>
            </a:pPr>
            <a:endParaRPr lang="fr-FR" sz="1100" b="1" dirty="0">
              <a:solidFill>
                <a:srgbClr val="00B0F0"/>
              </a:solidFill>
            </a:endParaRPr>
          </a:p>
          <a:p>
            <a:pPr>
              <a:defRPr/>
            </a:pPr>
            <a:r>
              <a:rPr lang="fr-FR" sz="1100" b="1" dirty="0">
                <a:solidFill>
                  <a:srgbClr val="00B0F0"/>
                </a:solidFill>
              </a:rPr>
              <a:t>Identifier les acteurs / porteurs et créer une dynamique commune.</a:t>
            </a:r>
            <a:endParaRPr sz="1600" dirty="0"/>
          </a:p>
          <a:p>
            <a:pPr>
              <a:defRPr/>
            </a:pPr>
            <a:endParaRPr lang="fr-FR" sz="1100" b="1" dirty="0">
              <a:solidFill>
                <a:srgbClr val="00B0F0"/>
              </a:solidFill>
            </a:endParaRPr>
          </a:p>
        </p:txBody>
      </p:sp>
      <p:sp>
        <p:nvSpPr>
          <p:cNvPr id="3" name="Rectangle : coins arrondis 2">
            <a:extLst>
              <a:ext uri="{FF2B5EF4-FFF2-40B4-BE49-F238E27FC236}">
                <a16:creationId xmlns:a16="http://schemas.microsoft.com/office/drawing/2014/main" id="{DECE8192-92A5-88FD-2F03-07223FAFAEA2}"/>
              </a:ext>
            </a:extLst>
          </p:cNvPr>
          <p:cNvSpPr/>
          <p:nvPr/>
        </p:nvSpPr>
        <p:spPr bwMode="auto">
          <a:xfrm>
            <a:off x="6467360" y="2849588"/>
            <a:ext cx="4573352" cy="1160285"/>
          </a:xfrm>
          <a:prstGeom prst="roundRect">
            <a:avLst>
              <a:gd name="adj" fmla="val 16667"/>
            </a:avLst>
          </a:prstGeom>
          <a:solidFill>
            <a:srgbClr val="FFFF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defRPr/>
            </a:pPr>
            <a:r>
              <a:rPr lang="fr-FR" sz="1200" b="1" dirty="0">
                <a:solidFill>
                  <a:srgbClr val="0070C0"/>
                </a:solidFill>
              </a:rPr>
              <a:t>A - Présentation dans les instances </a:t>
            </a:r>
            <a:endParaRPr dirty="0"/>
          </a:p>
          <a:p>
            <a:pPr>
              <a:defRPr/>
            </a:pPr>
            <a:endParaRPr lang="fr-FR" sz="1200" b="1" dirty="0">
              <a:solidFill>
                <a:srgbClr val="0070C0"/>
              </a:solidFill>
            </a:endParaRPr>
          </a:p>
          <a:p>
            <a:pPr marL="171450" indent="-171450">
              <a:buFont typeface="Wingdings"/>
              <a:buChar char="Ø"/>
              <a:defRPr/>
            </a:pPr>
            <a:r>
              <a:rPr lang="fr-FR" sz="1200" dirty="0">
                <a:solidFill>
                  <a:srgbClr val="0070C0"/>
                </a:solidFill>
              </a:rPr>
              <a:t>Comité Territorial le 07/11/24</a:t>
            </a:r>
            <a:endParaRPr dirty="0"/>
          </a:p>
          <a:p>
            <a:pPr marL="171450" indent="-171450">
              <a:buFont typeface="Wingdings"/>
              <a:buChar char="Ø"/>
              <a:defRPr/>
            </a:pPr>
            <a:r>
              <a:rPr lang="fr-FR" sz="1200" dirty="0">
                <a:solidFill>
                  <a:srgbClr val="0070C0"/>
                </a:solidFill>
              </a:rPr>
              <a:t>Conférence Universitaire Territoriale du 04/12/24 (Signature*)</a:t>
            </a:r>
            <a:endParaRPr dirty="0"/>
          </a:p>
          <a:p>
            <a:pPr algn="ctr" defTabSz="290322">
              <a:defRPr/>
            </a:pPr>
            <a:endParaRPr lang="fr-FR" sz="1150" dirty="0">
              <a:solidFill>
                <a:srgbClr val="0070C0"/>
              </a:solidFill>
              <a:latin typeface="Orkney Light"/>
              <a:cs typeface="Arial"/>
            </a:endParaRPr>
          </a:p>
        </p:txBody>
      </p:sp>
      <p:sp>
        <p:nvSpPr>
          <p:cNvPr id="4" name="Rectangle : coins arrondis 3">
            <a:extLst>
              <a:ext uri="{FF2B5EF4-FFF2-40B4-BE49-F238E27FC236}">
                <a16:creationId xmlns:a16="http://schemas.microsoft.com/office/drawing/2014/main" id="{D084C85C-36BA-E538-C272-C4100C57B162}"/>
              </a:ext>
            </a:extLst>
          </p:cNvPr>
          <p:cNvSpPr/>
          <p:nvPr/>
        </p:nvSpPr>
        <p:spPr bwMode="auto">
          <a:xfrm>
            <a:off x="6467360" y="1597061"/>
            <a:ext cx="4573352" cy="979147"/>
          </a:xfrm>
          <a:prstGeom prst="roundRect">
            <a:avLst>
              <a:gd name="adj" fmla="val 10000"/>
            </a:avLst>
          </a:prstGeom>
          <a:solidFill>
            <a:schemeClr val="accent1"/>
          </a:solidFill>
        </p:spPr>
        <p:style>
          <a:lnRef idx="2">
            <a:schemeClr val="lt1">
              <a:hueOff val="0"/>
              <a:satOff val="0"/>
              <a:lumOff val="0"/>
              <a:alphaOff val="0"/>
            </a:schemeClr>
          </a:lnRef>
          <a:fillRef idx="1">
            <a:srgbClr val="000000"/>
          </a:fillRef>
          <a:effectRef idx="0">
            <a:schemeClr val="accent1">
              <a:hueOff val="0"/>
              <a:satOff val="0"/>
              <a:lumOff val="0"/>
              <a:alphaOff val="0"/>
            </a:schemeClr>
          </a:effectRef>
          <a:fontRef idx="minor">
            <a:schemeClr val="lt1"/>
          </a:fontRef>
        </p:style>
      </p:sp>
      <p:sp>
        <p:nvSpPr>
          <p:cNvPr id="5" name="Rectangle : coins arrondis 4">
            <a:extLst>
              <a:ext uri="{FF2B5EF4-FFF2-40B4-BE49-F238E27FC236}">
                <a16:creationId xmlns:a16="http://schemas.microsoft.com/office/drawing/2014/main" id="{26BFACC5-D89A-6E39-B0E7-48F4C5D9BBFE}"/>
              </a:ext>
            </a:extLst>
          </p:cNvPr>
          <p:cNvSpPr txBox="1"/>
          <p:nvPr/>
        </p:nvSpPr>
        <p:spPr bwMode="auto">
          <a:xfrm>
            <a:off x="6580718" y="1619626"/>
            <a:ext cx="3791571" cy="500340"/>
          </a:xfrm>
          <a:prstGeom prst="rect">
            <a:avLst/>
          </a:prstGeom>
          <a:solidFill>
            <a:schemeClr val="accent1"/>
          </a:solidFill>
        </p:spPr>
        <p:style>
          <a:lnRef idx="0">
            <a:srgbClr val="000000"/>
          </a:lnRef>
          <a:fillRef idx="0">
            <a:srgbClr val="000000"/>
          </a:fillRef>
          <a:effectRef idx="0">
            <a:srgbClr val="000000"/>
          </a:effectRef>
          <a:fontRef idx="minor">
            <a:schemeClr val="lt1"/>
          </a:fontRef>
        </p:style>
        <p:txBody>
          <a:bodyPr spcFirstLastPara="0" vert="horz" wrap="square" lIns="70727" tIns="70727" rIns="70727" bIns="70727" numCol="1" spcCol="1270" anchor="t" anchorCtr="0">
            <a:noAutofit/>
          </a:bodyPr>
          <a:lstStyle/>
          <a:p>
            <a:pPr defTabSz="290322">
              <a:defRPr/>
            </a:pPr>
            <a:r>
              <a:rPr lang="fr-FR" sz="1600" b="1" dirty="0">
                <a:solidFill>
                  <a:prstClr val="white"/>
                </a:solidFill>
                <a:cs typeface="Arial"/>
              </a:rPr>
              <a:t>Comitologie </a:t>
            </a:r>
          </a:p>
          <a:p>
            <a:pPr defTabSz="290322">
              <a:defRPr/>
            </a:pPr>
            <a:r>
              <a:rPr lang="fr-FR" sz="1200" dirty="0">
                <a:solidFill>
                  <a:prstClr val="white"/>
                </a:solidFill>
                <a:cs typeface="Arial"/>
              </a:rPr>
              <a:t>CUT, CT + locale selon organisation</a:t>
            </a:r>
            <a:endParaRPr sz="1200" dirty="0">
              <a:solidFill>
                <a:prstClr val="white"/>
              </a:solidFill>
              <a:cs typeface="Arial"/>
            </a:endParaRPr>
          </a:p>
          <a:p>
            <a:pPr defTabSz="290322">
              <a:defRPr/>
            </a:pPr>
            <a:r>
              <a:rPr lang="fr-FR" sz="1200" dirty="0">
                <a:solidFill>
                  <a:prstClr val="white"/>
                </a:solidFill>
                <a:cs typeface="Arial"/>
              </a:rPr>
              <a:t>Calendrier / Financement</a:t>
            </a:r>
            <a:endParaRPr sz="1200" dirty="0">
              <a:solidFill>
                <a:prstClr val="white"/>
              </a:solidFill>
              <a:cs typeface="Arial"/>
            </a:endParaRPr>
          </a:p>
          <a:p>
            <a:pPr defTabSz="290322">
              <a:defRPr/>
            </a:pPr>
            <a:r>
              <a:rPr lang="fr-FR" sz="1200" dirty="0">
                <a:solidFill>
                  <a:prstClr val="white"/>
                </a:solidFill>
                <a:cs typeface="Arial"/>
              </a:rPr>
              <a:t>Suivi / Pilotage</a:t>
            </a:r>
            <a:endParaRPr sz="1200" dirty="0">
              <a:solidFill>
                <a:prstClr val="white"/>
              </a:solidFill>
              <a:cs typeface="Arial"/>
            </a:endParaRPr>
          </a:p>
        </p:txBody>
      </p:sp>
      <p:sp>
        <p:nvSpPr>
          <p:cNvPr id="6" name="Ellipse 5">
            <a:extLst>
              <a:ext uri="{FF2B5EF4-FFF2-40B4-BE49-F238E27FC236}">
                <a16:creationId xmlns:a16="http://schemas.microsoft.com/office/drawing/2014/main" id="{1CE1F68B-BAF7-6223-94E7-C8B6B3BC8322}"/>
              </a:ext>
            </a:extLst>
          </p:cNvPr>
          <p:cNvSpPr/>
          <p:nvPr/>
        </p:nvSpPr>
        <p:spPr bwMode="auto">
          <a:xfrm>
            <a:off x="10799525" y="1433769"/>
            <a:ext cx="482371" cy="456797"/>
          </a:xfrm>
          <a:prstGeom prst="ellipse">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90322">
              <a:defRPr/>
            </a:pPr>
            <a:r>
              <a:rPr lang="fr-FR" sz="3350" dirty="0">
                <a:solidFill>
                  <a:prstClr val="white"/>
                </a:solidFill>
                <a:latin typeface="Orkney Light"/>
                <a:cs typeface="Arial"/>
              </a:rPr>
              <a:t>6</a:t>
            </a:r>
            <a:endParaRPr sz="1150" dirty="0">
              <a:solidFill>
                <a:prstClr val="white"/>
              </a:solidFill>
              <a:latin typeface="Orkney Light"/>
              <a:cs typeface="Arial"/>
            </a:endParaRPr>
          </a:p>
        </p:txBody>
      </p:sp>
      <p:pic>
        <p:nvPicPr>
          <p:cNvPr id="11" name="Image 10">
            <a:extLst>
              <a:ext uri="{FF2B5EF4-FFF2-40B4-BE49-F238E27FC236}">
                <a16:creationId xmlns:a16="http://schemas.microsoft.com/office/drawing/2014/main" id="{2E6A60FD-6AE8-7EF3-0E08-E943F2716A48}"/>
              </a:ext>
            </a:extLst>
          </p:cNvPr>
          <p:cNvPicPr>
            <a:picLocks noChangeAspect="1"/>
          </p:cNvPicPr>
          <p:nvPr/>
        </p:nvPicPr>
        <p:blipFill>
          <a:blip r:embed="rId2" cstate="screen">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a:off x="4833140" y="4251737"/>
            <a:ext cx="7358860" cy="2606263"/>
          </a:xfrm>
          <a:prstGeom prst="rect">
            <a:avLst/>
          </a:prstGeom>
          <a:solidFill>
            <a:schemeClr val="accent2">
              <a:lumMod val="60000"/>
              <a:lumOff val="40000"/>
            </a:schemeClr>
          </a:solidFill>
        </p:spPr>
      </p:pic>
      <p:sp>
        <p:nvSpPr>
          <p:cNvPr id="7" name="Titre 1">
            <a:extLst>
              <a:ext uri="{FF2B5EF4-FFF2-40B4-BE49-F238E27FC236}">
                <a16:creationId xmlns:a16="http://schemas.microsoft.com/office/drawing/2014/main" id="{F9AB888F-AAD4-DBAE-62EE-4FCF20F6FDD5}"/>
              </a:ext>
            </a:extLst>
          </p:cNvPr>
          <p:cNvSpPr txBox="1"/>
          <p:nvPr/>
        </p:nvSpPr>
        <p:spPr bwMode="auto">
          <a:xfrm>
            <a:off x="191344" y="150264"/>
            <a:ext cx="11809312" cy="774889"/>
          </a:xfrm>
          <a:prstGeom prst="rect">
            <a:avLst/>
          </a:prstGeom>
        </p:spPr>
        <p:txBody>
          <a:bodyPr>
            <a:normAutofit/>
          </a:bodyPr>
          <a:lstStyle>
            <a:lvl1pPr algn="l" defTabSz="914400">
              <a:lnSpc>
                <a:spcPct val="90000"/>
              </a:lnSpc>
              <a:spcBef>
                <a:spcPts val="0"/>
              </a:spcBef>
              <a:buNone/>
              <a:defRPr sz="4400">
                <a:solidFill>
                  <a:schemeClr val="tx1"/>
                </a:solidFill>
                <a:latin typeface="+mj-lt"/>
                <a:ea typeface="+mj-ea"/>
                <a:cs typeface="+mj-cs"/>
              </a:defRPr>
            </a:lvl1pPr>
          </a:lstStyle>
          <a:p>
            <a:pPr algn="ctr" defTabSz="580644">
              <a:defRPr/>
            </a:pPr>
            <a:r>
              <a:rPr lang="fr-FR" sz="4000" b="1" dirty="0">
                <a:solidFill>
                  <a:srgbClr val="ED7D31"/>
                </a:solidFill>
                <a:latin typeface="Tw Cen MT"/>
                <a:cs typeface="Arial"/>
              </a:rPr>
              <a:t>SDUT : </a:t>
            </a:r>
            <a:r>
              <a:rPr lang="fr-FR" sz="4000" dirty="0">
                <a:solidFill>
                  <a:srgbClr val="4472C4"/>
                </a:solidFill>
                <a:latin typeface="Tw Cen MT"/>
                <a:cs typeface="Arial"/>
              </a:rPr>
              <a:t>co-pilotage, </a:t>
            </a:r>
            <a:r>
              <a:rPr lang="fr-FR" sz="4000" dirty="0" err="1">
                <a:solidFill>
                  <a:srgbClr val="4472C4"/>
                </a:solidFill>
                <a:latin typeface="Tw Cen MT"/>
                <a:cs typeface="Arial"/>
              </a:rPr>
              <a:t>co</a:t>
            </a:r>
            <a:r>
              <a:rPr lang="fr-FR" sz="4000" dirty="0">
                <a:solidFill>
                  <a:srgbClr val="4472C4"/>
                </a:solidFill>
                <a:latin typeface="Tw Cen MT"/>
                <a:cs typeface="Arial"/>
              </a:rPr>
              <a:t>-portage </a:t>
            </a:r>
            <a:endParaRPr sz="4000" dirty="0"/>
          </a:p>
        </p:txBody>
      </p:sp>
      <p:pic>
        <p:nvPicPr>
          <p:cNvPr id="16" name="Image 15">
            <a:extLst>
              <a:ext uri="{FF2B5EF4-FFF2-40B4-BE49-F238E27FC236}">
                <a16:creationId xmlns:a16="http://schemas.microsoft.com/office/drawing/2014/main" id="{7D59A762-F518-4794-BA95-D5AB3206304A}"/>
              </a:ext>
            </a:extLst>
          </p:cNvPr>
          <p:cNvPicPr>
            <a:picLocks noChangeAspect="1"/>
          </p:cNvPicPr>
          <p:nvPr/>
        </p:nvPicPr>
        <p:blipFill>
          <a:blip r:embed="rId3"/>
          <a:stretch/>
        </p:blipFill>
        <p:spPr bwMode="auto">
          <a:xfrm>
            <a:off x="0" y="0"/>
            <a:ext cx="2374084" cy="955253"/>
          </a:xfrm>
          <a:prstGeom prst="rect">
            <a:avLst/>
          </a:prstGeom>
        </p:spPr>
      </p:pic>
    </p:spTree>
    <p:extLst>
      <p:ext uri="{BB962C8B-B14F-4D97-AF65-F5344CB8AC3E}">
        <p14:creationId xmlns:p14="http://schemas.microsoft.com/office/powerpoint/2010/main" val="4665557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080742"/>
            <a:ext cx="12192000" cy="8202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3600" b="0" i="0" u="none" strike="noStrike" kern="0" cap="none" spc="0" normalizeH="0" baseline="0" noProof="0" dirty="0">
                <a:ln>
                  <a:noFill/>
                </a:ln>
                <a:solidFill>
                  <a:prstClr val="white"/>
                </a:solidFill>
                <a:effectLst/>
                <a:uLnTx/>
                <a:uFillTx/>
                <a:latin typeface="Tw Cen MT" panose="020B0602020104020603" pitchFamily="34" charset="77"/>
                <a:cs typeface="Arial"/>
              </a:rPr>
              <a:t>        Pour mesurer l’empreinte territoriale de l’université</a:t>
            </a:r>
          </a:p>
        </p:txBody>
      </p:sp>
      <p:sp>
        <p:nvSpPr>
          <p:cNvPr id="10" name="Flèche droite 9"/>
          <p:cNvSpPr/>
          <p:nvPr/>
        </p:nvSpPr>
        <p:spPr>
          <a:xfrm>
            <a:off x="1040781" y="6328851"/>
            <a:ext cx="713678" cy="434897"/>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Orkney Light"/>
              <a:cs typeface="Arial"/>
            </a:endParaRPr>
          </a:p>
        </p:txBody>
      </p:sp>
      <p:sp>
        <p:nvSpPr>
          <p:cNvPr id="11" name="Arc 10">
            <a:extLst>
              <a:ext uri="{FF2B5EF4-FFF2-40B4-BE49-F238E27FC236}">
                <a16:creationId xmlns:a16="http://schemas.microsoft.com/office/drawing/2014/main" id="{8EA8495E-E1EF-DE41-8F91-B1ADDFD33403}"/>
              </a:ext>
            </a:extLst>
          </p:cNvPr>
          <p:cNvSpPr/>
          <p:nvPr/>
        </p:nvSpPr>
        <p:spPr>
          <a:xfrm>
            <a:off x="-170154" y="1471946"/>
            <a:ext cx="4159057" cy="4159057"/>
          </a:xfrm>
          <a:prstGeom prst="arc">
            <a:avLst>
              <a:gd name="adj1" fmla="val 16200000"/>
              <a:gd name="adj2" fmla="val 5453292"/>
            </a:avLst>
          </a:prstGeom>
          <a:ln w="38100" cap="rnd">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black"/>
              </a:solidFill>
              <a:effectLst/>
              <a:uLnTx/>
              <a:uFillTx/>
              <a:latin typeface="Lato Light" panose="020F0502020204030203" pitchFamily="34" charset="0"/>
              <a:cs typeface="Arial"/>
            </a:endParaRPr>
          </a:p>
        </p:txBody>
      </p:sp>
      <p:sp>
        <p:nvSpPr>
          <p:cNvPr id="13" name="Freeform 17">
            <a:extLst>
              <a:ext uri="{FF2B5EF4-FFF2-40B4-BE49-F238E27FC236}">
                <a16:creationId xmlns:a16="http://schemas.microsoft.com/office/drawing/2014/main" id="{AB92C6F7-B741-7246-A54B-50DD0DA4B70B}"/>
              </a:ext>
            </a:extLst>
          </p:cNvPr>
          <p:cNvSpPr/>
          <p:nvPr/>
        </p:nvSpPr>
        <p:spPr>
          <a:xfrm>
            <a:off x="1897313" y="1725007"/>
            <a:ext cx="1815306" cy="3630611"/>
          </a:xfrm>
          <a:custGeom>
            <a:avLst/>
            <a:gdLst>
              <a:gd name="connsiteX0" fmla="*/ 0 w 4613275"/>
              <a:gd name="connsiteY0" fmla="*/ 0 h 9226550"/>
              <a:gd name="connsiteX1" fmla="*/ 4613275 w 4613275"/>
              <a:gd name="connsiteY1" fmla="*/ 4613275 h 9226550"/>
              <a:gd name="connsiteX2" fmla="*/ 0 w 4613275"/>
              <a:gd name="connsiteY2" fmla="*/ 9226550 h 9226550"/>
              <a:gd name="connsiteX3" fmla="*/ 0 w 4613275"/>
              <a:gd name="connsiteY3" fmla="*/ 8926779 h 9226550"/>
              <a:gd name="connsiteX4" fmla="*/ 4313504 w 4613275"/>
              <a:gd name="connsiteY4" fmla="*/ 4613275 h 9226550"/>
              <a:gd name="connsiteX5" fmla="*/ 0 w 4613275"/>
              <a:gd name="connsiteY5" fmla="*/ 299771 h 922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3275" h="9226550">
                <a:moveTo>
                  <a:pt x="0" y="0"/>
                </a:moveTo>
                <a:cubicBezTo>
                  <a:pt x="2547841" y="0"/>
                  <a:pt x="4613275" y="2065434"/>
                  <a:pt x="4613275" y="4613275"/>
                </a:cubicBezTo>
                <a:cubicBezTo>
                  <a:pt x="4613275" y="7161116"/>
                  <a:pt x="2547841" y="9226550"/>
                  <a:pt x="0" y="9226550"/>
                </a:cubicBezTo>
                <a:lnTo>
                  <a:pt x="0" y="8926779"/>
                </a:lnTo>
                <a:cubicBezTo>
                  <a:pt x="2382282" y="8926779"/>
                  <a:pt x="4313504" y="6995557"/>
                  <a:pt x="4313504" y="4613275"/>
                </a:cubicBezTo>
                <a:cubicBezTo>
                  <a:pt x="4313504" y="2230993"/>
                  <a:pt x="2382282" y="299771"/>
                  <a:pt x="0" y="299771"/>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black"/>
              </a:solidFill>
              <a:effectLst/>
              <a:uLnTx/>
              <a:uFillTx/>
              <a:latin typeface="Lato Light" panose="020F0502020204030203" pitchFamily="34" charset="0"/>
              <a:cs typeface="Arial"/>
            </a:endParaRPr>
          </a:p>
        </p:txBody>
      </p:sp>
      <p:sp>
        <p:nvSpPr>
          <p:cNvPr id="14" name="Rounded Rectangle 38">
            <a:extLst>
              <a:ext uri="{FF2B5EF4-FFF2-40B4-BE49-F238E27FC236}">
                <a16:creationId xmlns:a16="http://schemas.microsoft.com/office/drawing/2014/main" id="{8DAA2AA6-FB18-5549-AC07-4D86CA2F2C86}"/>
              </a:ext>
            </a:extLst>
          </p:cNvPr>
          <p:cNvSpPr/>
          <p:nvPr/>
        </p:nvSpPr>
        <p:spPr>
          <a:xfrm>
            <a:off x="3390306" y="1135965"/>
            <a:ext cx="7610090" cy="774826"/>
          </a:xfrm>
          <a:prstGeom prst="roundRect">
            <a:avLst>
              <a:gd name="adj" fmla="val 5000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white"/>
              </a:solidFill>
              <a:effectLst/>
              <a:uLnTx/>
              <a:uFillTx/>
              <a:latin typeface="Lato Light" panose="020F0502020204030203" pitchFamily="34" charset="0"/>
              <a:cs typeface="Arial"/>
            </a:endParaRPr>
          </a:p>
        </p:txBody>
      </p:sp>
      <p:sp>
        <p:nvSpPr>
          <p:cNvPr id="15" name="Rounded Rectangle 39">
            <a:extLst>
              <a:ext uri="{FF2B5EF4-FFF2-40B4-BE49-F238E27FC236}">
                <a16:creationId xmlns:a16="http://schemas.microsoft.com/office/drawing/2014/main" id="{2BEAEB89-504D-E649-ACD9-20B3B7297B34}"/>
              </a:ext>
            </a:extLst>
          </p:cNvPr>
          <p:cNvSpPr/>
          <p:nvPr/>
        </p:nvSpPr>
        <p:spPr>
          <a:xfrm>
            <a:off x="3390307" y="1135965"/>
            <a:ext cx="3550594" cy="774826"/>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white"/>
              </a:solidFill>
              <a:effectLst/>
              <a:uLnTx/>
              <a:uFillTx/>
              <a:latin typeface="Lato Light" panose="020F0502020204030203" pitchFamily="34" charset="0"/>
              <a:cs typeface="Arial"/>
            </a:endParaRPr>
          </a:p>
        </p:txBody>
      </p:sp>
      <p:sp>
        <p:nvSpPr>
          <p:cNvPr id="16" name="Oval 40">
            <a:extLst>
              <a:ext uri="{FF2B5EF4-FFF2-40B4-BE49-F238E27FC236}">
                <a16:creationId xmlns:a16="http://schemas.microsoft.com/office/drawing/2014/main" id="{56FA91DE-B907-C842-BE34-F74342F4DD44}"/>
              </a:ext>
            </a:extLst>
          </p:cNvPr>
          <p:cNvSpPr/>
          <p:nvPr/>
        </p:nvSpPr>
        <p:spPr>
          <a:xfrm>
            <a:off x="3390307" y="1135965"/>
            <a:ext cx="774826" cy="774826"/>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white"/>
              </a:solidFill>
              <a:effectLst/>
              <a:uLnTx/>
              <a:uFillTx/>
              <a:latin typeface="Lato Light" panose="020F0502020204030203" pitchFamily="34" charset="0"/>
              <a:cs typeface="Arial"/>
            </a:endParaRPr>
          </a:p>
        </p:txBody>
      </p:sp>
      <p:sp>
        <p:nvSpPr>
          <p:cNvPr id="17" name="TextBox 41">
            <a:extLst>
              <a:ext uri="{FF2B5EF4-FFF2-40B4-BE49-F238E27FC236}">
                <a16:creationId xmlns:a16="http://schemas.microsoft.com/office/drawing/2014/main" id="{89638578-474E-1F49-B361-A92A4BA448B0}"/>
              </a:ext>
            </a:extLst>
          </p:cNvPr>
          <p:cNvSpPr txBox="1"/>
          <p:nvPr/>
        </p:nvSpPr>
        <p:spPr>
          <a:xfrm>
            <a:off x="3574156" y="1246379"/>
            <a:ext cx="405881" cy="553998"/>
          </a:xfrm>
          <a:prstGeom prst="rect">
            <a:avLst/>
          </a:prstGeom>
          <a:noFill/>
        </p:spPr>
        <p:txBody>
          <a:bodyPr wrap="non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a:ln>
                  <a:noFill/>
                </a:ln>
                <a:solidFill>
                  <a:prstClr val="white"/>
                </a:solidFill>
                <a:effectLst/>
                <a:uLnTx/>
                <a:uFillTx/>
                <a:latin typeface="Poppins" pitchFamily="2" charset="77"/>
                <a:cs typeface="Poppins" pitchFamily="2" charset="77"/>
              </a:rPr>
              <a:t>1</a:t>
            </a:r>
          </a:p>
        </p:txBody>
      </p:sp>
      <p:sp>
        <p:nvSpPr>
          <p:cNvPr id="18" name="TextBox 52">
            <a:extLst>
              <a:ext uri="{FF2B5EF4-FFF2-40B4-BE49-F238E27FC236}">
                <a16:creationId xmlns:a16="http://schemas.microsoft.com/office/drawing/2014/main" id="{763D930A-EEDC-D042-AAF5-F97A8DEBB6E0}"/>
              </a:ext>
            </a:extLst>
          </p:cNvPr>
          <p:cNvSpPr txBox="1"/>
          <p:nvPr/>
        </p:nvSpPr>
        <p:spPr>
          <a:xfrm>
            <a:off x="4187973" y="1322124"/>
            <a:ext cx="2688417" cy="375103"/>
          </a:xfrm>
          <a:prstGeom prst="rect">
            <a:avLst/>
          </a:prstGeom>
          <a:noFill/>
        </p:spPr>
        <p:txBody>
          <a:bodyPr wrap="square" rtlCol="0" anchor="ctr" anchorCtr="0">
            <a:spAutoFit/>
          </a:bodyPr>
          <a:lstStyle/>
          <a:p>
            <a:pPr marL="0" marR="0" lvl="0" indent="0" algn="ctr" defTabSz="914400" eaLnBrk="1" fontAlgn="auto" latinLnBrk="0" hangingPunct="1">
              <a:lnSpc>
                <a:spcPts val="225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Poppins" pitchFamily="2" charset="77"/>
                <a:ea typeface="League Spartan" charset="0"/>
                <a:cs typeface="Poppins" pitchFamily="2" charset="77"/>
              </a:rPr>
              <a:t>Financier</a:t>
            </a:r>
          </a:p>
        </p:txBody>
      </p:sp>
      <p:sp>
        <p:nvSpPr>
          <p:cNvPr id="19" name="TextBox 53">
            <a:extLst>
              <a:ext uri="{FF2B5EF4-FFF2-40B4-BE49-F238E27FC236}">
                <a16:creationId xmlns:a16="http://schemas.microsoft.com/office/drawing/2014/main" id="{ABBC387F-32FA-AE4F-B3E8-47008AA29C21}"/>
              </a:ext>
            </a:extLst>
          </p:cNvPr>
          <p:cNvSpPr txBox="1"/>
          <p:nvPr/>
        </p:nvSpPr>
        <p:spPr>
          <a:xfrm>
            <a:off x="6940901" y="1107224"/>
            <a:ext cx="4059496" cy="830997"/>
          </a:xfrm>
          <a:prstGeom prst="rect">
            <a:avLst/>
          </a:prstGeom>
          <a:noFill/>
        </p:spPr>
        <p:txBody>
          <a:bodyPr wrap="square" rtlCol="0" anchor="ctr" anchorCtr="0">
            <a:spAutoFit/>
          </a:bodyPr>
          <a:lstStyle/>
          <a:p>
            <a:pPr marL="0" marR="0" lvl="0" indent="0" algn="l" defTabSz="914400" eaLnBrk="0" fontAlgn="base" latinLnBrk="0" hangingPunct="0">
              <a:lnSpc>
                <a:spcPct val="100000"/>
              </a:lnSpc>
              <a:spcBef>
                <a:spcPts val="0"/>
              </a:spcBef>
              <a:spcAft>
                <a:spcPct val="0"/>
              </a:spcAft>
              <a:buClr>
                <a:srgbClr val="2A82C6"/>
              </a:buClr>
              <a:buSzPct val="100000"/>
              <a:buFontTx/>
              <a:buNone/>
              <a:tabLst/>
              <a:defRPr/>
            </a:pPr>
            <a:r>
              <a:rPr kumimoji="0" lang="fr-FR" sz="1600" b="0" i="1" u="none" strike="noStrike" kern="0" cap="none" spc="0" normalizeH="0" baseline="0" noProof="0" dirty="0">
                <a:ln>
                  <a:noFill/>
                </a:ln>
                <a:solidFill>
                  <a:prstClr val="white"/>
                </a:solidFill>
                <a:effectLst/>
                <a:uLnTx/>
                <a:uFillTx/>
                <a:latin typeface="Orkney Light"/>
                <a:cs typeface="Arial"/>
              </a:rPr>
              <a:t>Emplois directs, indirects et induits par la présence de l’UL, commandes passées aux entreprises…</a:t>
            </a:r>
            <a:endParaRPr kumimoji="0" lang="fr-FR" altLang="fr-FR" sz="1600" b="0" i="0" u="none" strike="noStrike" kern="0" cap="none" spc="0" normalizeH="0" baseline="0" noProof="0" dirty="0">
              <a:ln>
                <a:noFill/>
              </a:ln>
              <a:solidFill>
                <a:prstClr val="white"/>
              </a:solidFill>
              <a:effectLst/>
              <a:uLnTx/>
              <a:uFillTx/>
              <a:latin typeface="Tw Cen MT" panose="020B0602020104020603" pitchFamily="34" charset="77"/>
              <a:cs typeface="Arial"/>
            </a:endParaRPr>
          </a:p>
        </p:txBody>
      </p:sp>
      <p:sp>
        <p:nvSpPr>
          <p:cNvPr id="20" name="Rounded Rectangle 56">
            <a:extLst>
              <a:ext uri="{FF2B5EF4-FFF2-40B4-BE49-F238E27FC236}">
                <a16:creationId xmlns:a16="http://schemas.microsoft.com/office/drawing/2014/main" id="{C157E08A-D72E-E444-8B61-6BDB18AFAC29}"/>
              </a:ext>
            </a:extLst>
          </p:cNvPr>
          <p:cNvSpPr/>
          <p:nvPr/>
        </p:nvSpPr>
        <p:spPr>
          <a:xfrm>
            <a:off x="4252087" y="3152899"/>
            <a:ext cx="7595801" cy="774826"/>
          </a:xfrm>
          <a:prstGeom prst="roundRect">
            <a:avLst>
              <a:gd name="adj" fmla="val 5000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white"/>
              </a:solidFill>
              <a:effectLst/>
              <a:uLnTx/>
              <a:uFillTx/>
              <a:latin typeface="Lato Light" panose="020F0502020204030203" pitchFamily="34" charset="0"/>
              <a:cs typeface="Arial"/>
            </a:endParaRPr>
          </a:p>
        </p:txBody>
      </p:sp>
      <p:sp>
        <p:nvSpPr>
          <p:cNvPr id="21" name="Rounded Rectangle 57">
            <a:extLst>
              <a:ext uri="{FF2B5EF4-FFF2-40B4-BE49-F238E27FC236}">
                <a16:creationId xmlns:a16="http://schemas.microsoft.com/office/drawing/2014/main" id="{539B27DA-7C6C-F84D-A17B-CD44501D2807}"/>
              </a:ext>
            </a:extLst>
          </p:cNvPr>
          <p:cNvSpPr/>
          <p:nvPr/>
        </p:nvSpPr>
        <p:spPr>
          <a:xfrm>
            <a:off x="4252088" y="3152899"/>
            <a:ext cx="3228051" cy="774826"/>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white"/>
              </a:solidFill>
              <a:effectLst/>
              <a:uLnTx/>
              <a:uFillTx/>
              <a:latin typeface="Lato Light" panose="020F0502020204030203" pitchFamily="34" charset="0"/>
              <a:cs typeface="Arial"/>
            </a:endParaRPr>
          </a:p>
        </p:txBody>
      </p:sp>
      <p:sp>
        <p:nvSpPr>
          <p:cNvPr id="22" name="Oval 58">
            <a:extLst>
              <a:ext uri="{FF2B5EF4-FFF2-40B4-BE49-F238E27FC236}">
                <a16:creationId xmlns:a16="http://schemas.microsoft.com/office/drawing/2014/main" id="{EC9B75BA-9B9F-1447-A0CC-3F3240E36D9B}"/>
              </a:ext>
            </a:extLst>
          </p:cNvPr>
          <p:cNvSpPr/>
          <p:nvPr/>
        </p:nvSpPr>
        <p:spPr>
          <a:xfrm>
            <a:off x="4252089" y="3152899"/>
            <a:ext cx="774826" cy="77482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white"/>
              </a:solidFill>
              <a:effectLst/>
              <a:uLnTx/>
              <a:uFillTx/>
              <a:latin typeface="Lato Light" panose="020F0502020204030203" pitchFamily="34" charset="0"/>
              <a:cs typeface="Arial"/>
            </a:endParaRPr>
          </a:p>
        </p:txBody>
      </p:sp>
      <p:sp>
        <p:nvSpPr>
          <p:cNvPr id="23" name="TextBox 59">
            <a:extLst>
              <a:ext uri="{FF2B5EF4-FFF2-40B4-BE49-F238E27FC236}">
                <a16:creationId xmlns:a16="http://schemas.microsoft.com/office/drawing/2014/main" id="{A8E8D259-BE8C-E94A-9217-91F46B113A13}"/>
              </a:ext>
            </a:extLst>
          </p:cNvPr>
          <p:cNvSpPr txBox="1"/>
          <p:nvPr/>
        </p:nvSpPr>
        <p:spPr>
          <a:xfrm>
            <a:off x="4435938" y="3263313"/>
            <a:ext cx="405881" cy="553998"/>
          </a:xfrm>
          <a:prstGeom prst="rect">
            <a:avLst/>
          </a:prstGeom>
          <a:noFill/>
        </p:spPr>
        <p:txBody>
          <a:bodyPr wrap="non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a:ln>
                  <a:noFill/>
                </a:ln>
                <a:solidFill>
                  <a:prstClr val="white"/>
                </a:solidFill>
                <a:effectLst/>
                <a:uLnTx/>
                <a:uFillTx/>
                <a:latin typeface="Poppins" pitchFamily="2" charset="77"/>
                <a:cs typeface="Poppins" pitchFamily="2" charset="77"/>
              </a:rPr>
              <a:t>3</a:t>
            </a:r>
          </a:p>
        </p:txBody>
      </p:sp>
      <p:sp>
        <p:nvSpPr>
          <p:cNvPr id="26" name="Rounded Rectangle 63">
            <a:extLst>
              <a:ext uri="{FF2B5EF4-FFF2-40B4-BE49-F238E27FC236}">
                <a16:creationId xmlns:a16="http://schemas.microsoft.com/office/drawing/2014/main" id="{BCFC5CA4-B1B9-A34E-AB59-99577ED39B27}"/>
              </a:ext>
            </a:extLst>
          </p:cNvPr>
          <p:cNvSpPr/>
          <p:nvPr/>
        </p:nvSpPr>
        <p:spPr>
          <a:xfrm>
            <a:off x="3390305" y="5169834"/>
            <a:ext cx="7610091" cy="774826"/>
          </a:xfrm>
          <a:prstGeom prst="roundRect">
            <a:avLst>
              <a:gd name="adj" fmla="val 5000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white"/>
              </a:solidFill>
              <a:effectLst/>
              <a:uLnTx/>
              <a:uFillTx/>
              <a:latin typeface="Lato Light" panose="020F0502020204030203" pitchFamily="34" charset="0"/>
              <a:cs typeface="Arial"/>
            </a:endParaRPr>
          </a:p>
        </p:txBody>
      </p:sp>
      <p:sp>
        <p:nvSpPr>
          <p:cNvPr id="27" name="Rounded Rectangle 64">
            <a:extLst>
              <a:ext uri="{FF2B5EF4-FFF2-40B4-BE49-F238E27FC236}">
                <a16:creationId xmlns:a16="http://schemas.microsoft.com/office/drawing/2014/main" id="{51E520A4-AF82-3043-A320-B1EA223E9A90}"/>
              </a:ext>
            </a:extLst>
          </p:cNvPr>
          <p:cNvSpPr/>
          <p:nvPr/>
        </p:nvSpPr>
        <p:spPr>
          <a:xfrm>
            <a:off x="3390307" y="5169834"/>
            <a:ext cx="3228051" cy="774826"/>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white"/>
              </a:solidFill>
              <a:effectLst/>
              <a:uLnTx/>
              <a:uFillTx/>
              <a:latin typeface="Lato Light" panose="020F0502020204030203" pitchFamily="34" charset="0"/>
              <a:cs typeface="Arial"/>
            </a:endParaRPr>
          </a:p>
        </p:txBody>
      </p:sp>
      <p:sp>
        <p:nvSpPr>
          <p:cNvPr id="28" name="Oval 65">
            <a:extLst>
              <a:ext uri="{FF2B5EF4-FFF2-40B4-BE49-F238E27FC236}">
                <a16:creationId xmlns:a16="http://schemas.microsoft.com/office/drawing/2014/main" id="{5C71BA06-00D8-B74E-AD4A-386D30BF01F3}"/>
              </a:ext>
            </a:extLst>
          </p:cNvPr>
          <p:cNvSpPr/>
          <p:nvPr/>
        </p:nvSpPr>
        <p:spPr>
          <a:xfrm>
            <a:off x="3390307" y="5169834"/>
            <a:ext cx="774826" cy="774826"/>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white"/>
              </a:solidFill>
              <a:effectLst/>
              <a:uLnTx/>
              <a:uFillTx/>
              <a:latin typeface="Lato Light" panose="020F0502020204030203" pitchFamily="34" charset="0"/>
              <a:cs typeface="Arial"/>
            </a:endParaRPr>
          </a:p>
        </p:txBody>
      </p:sp>
      <p:sp>
        <p:nvSpPr>
          <p:cNvPr id="29" name="TextBox 66">
            <a:extLst>
              <a:ext uri="{FF2B5EF4-FFF2-40B4-BE49-F238E27FC236}">
                <a16:creationId xmlns:a16="http://schemas.microsoft.com/office/drawing/2014/main" id="{4FBCF1E2-58EA-D948-A166-337791BBD3C4}"/>
              </a:ext>
            </a:extLst>
          </p:cNvPr>
          <p:cNvSpPr txBox="1"/>
          <p:nvPr/>
        </p:nvSpPr>
        <p:spPr>
          <a:xfrm>
            <a:off x="3574156" y="5280248"/>
            <a:ext cx="405881" cy="553998"/>
          </a:xfrm>
          <a:prstGeom prst="rect">
            <a:avLst/>
          </a:prstGeom>
          <a:noFill/>
        </p:spPr>
        <p:txBody>
          <a:bodyPr wrap="non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a:ln>
                  <a:noFill/>
                </a:ln>
                <a:solidFill>
                  <a:prstClr val="white"/>
                </a:solidFill>
                <a:effectLst/>
                <a:uLnTx/>
                <a:uFillTx/>
                <a:latin typeface="Poppins" pitchFamily="2" charset="77"/>
                <a:cs typeface="Poppins" pitchFamily="2" charset="77"/>
              </a:rPr>
              <a:t>5</a:t>
            </a:r>
          </a:p>
        </p:txBody>
      </p:sp>
      <p:sp>
        <p:nvSpPr>
          <p:cNvPr id="30" name="Rounded Rectangle 70">
            <a:extLst>
              <a:ext uri="{FF2B5EF4-FFF2-40B4-BE49-F238E27FC236}">
                <a16:creationId xmlns:a16="http://schemas.microsoft.com/office/drawing/2014/main" id="{EE65E156-580A-C540-85B1-489707228AD3}"/>
              </a:ext>
            </a:extLst>
          </p:cNvPr>
          <p:cNvSpPr/>
          <p:nvPr/>
        </p:nvSpPr>
        <p:spPr>
          <a:xfrm>
            <a:off x="3982352" y="4169658"/>
            <a:ext cx="7363731" cy="774826"/>
          </a:xfrm>
          <a:prstGeom prst="roundRect">
            <a:avLst>
              <a:gd name="adj" fmla="val 5000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white"/>
              </a:solidFill>
              <a:effectLst/>
              <a:uLnTx/>
              <a:uFillTx/>
              <a:latin typeface="Lato Light" panose="020F0502020204030203" pitchFamily="34" charset="0"/>
              <a:cs typeface="Arial"/>
            </a:endParaRPr>
          </a:p>
        </p:txBody>
      </p:sp>
      <p:sp>
        <p:nvSpPr>
          <p:cNvPr id="31" name="Rounded Rectangle 71">
            <a:extLst>
              <a:ext uri="{FF2B5EF4-FFF2-40B4-BE49-F238E27FC236}">
                <a16:creationId xmlns:a16="http://schemas.microsoft.com/office/drawing/2014/main" id="{99F63D1B-7831-2C4C-9B79-34577BFEBF25}"/>
              </a:ext>
            </a:extLst>
          </p:cNvPr>
          <p:cNvSpPr/>
          <p:nvPr/>
        </p:nvSpPr>
        <p:spPr>
          <a:xfrm>
            <a:off x="3982354" y="4169658"/>
            <a:ext cx="3228051" cy="774826"/>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white"/>
              </a:solidFill>
              <a:effectLst/>
              <a:uLnTx/>
              <a:uFillTx/>
              <a:latin typeface="Lato Light" panose="020F0502020204030203" pitchFamily="34" charset="0"/>
              <a:cs typeface="Arial"/>
            </a:endParaRPr>
          </a:p>
        </p:txBody>
      </p:sp>
      <p:sp>
        <p:nvSpPr>
          <p:cNvPr id="32" name="Oval 72">
            <a:extLst>
              <a:ext uri="{FF2B5EF4-FFF2-40B4-BE49-F238E27FC236}">
                <a16:creationId xmlns:a16="http://schemas.microsoft.com/office/drawing/2014/main" id="{149A5806-49A7-694F-AB63-DF6EAE03724B}"/>
              </a:ext>
            </a:extLst>
          </p:cNvPr>
          <p:cNvSpPr/>
          <p:nvPr/>
        </p:nvSpPr>
        <p:spPr>
          <a:xfrm>
            <a:off x="3982354" y="4169658"/>
            <a:ext cx="774826" cy="774826"/>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white"/>
              </a:solidFill>
              <a:effectLst/>
              <a:uLnTx/>
              <a:uFillTx/>
              <a:latin typeface="Lato Light" panose="020F0502020204030203" pitchFamily="34" charset="0"/>
              <a:cs typeface="Arial"/>
            </a:endParaRPr>
          </a:p>
        </p:txBody>
      </p:sp>
      <p:sp>
        <p:nvSpPr>
          <p:cNvPr id="33" name="TextBox 73">
            <a:extLst>
              <a:ext uri="{FF2B5EF4-FFF2-40B4-BE49-F238E27FC236}">
                <a16:creationId xmlns:a16="http://schemas.microsoft.com/office/drawing/2014/main" id="{6BD89944-1A3B-034C-958C-4BA5E74E968D}"/>
              </a:ext>
            </a:extLst>
          </p:cNvPr>
          <p:cNvSpPr txBox="1"/>
          <p:nvPr/>
        </p:nvSpPr>
        <p:spPr>
          <a:xfrm>
            <a:off x="4166203" y="4280072"/>
            <a:ext cx="405881" cy="553998"/>
          </a:xfrm>
          <a:prstGeom prst="rect">
            <a:avLst/>
          </a:prstGeom>
          <a:noFill/>
        </p:spPr>
        <p:txBody>
          <a:bodyPr wrap="non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a:ln>
                  <a:noFill/>
                </a:ln>
                <a:solidFill>
                  <a:prstClr val="white"/>
                </a:solidFill>
                <a:effectLst/>
                <a:uLnTx/>
                <a:uFillTx/>
                <a:latin typeface="Poppins" pitchFamily="2" charset="77"/>
                <a:cs typeface="Poppins" pitchFamily="2" charset="77"/>
              </a:rPr>
              <a:t>4</a:t>
            </a:r>
          </a:p>
        </p:txBody>
      </p:sp>
      <p:sp>
        <p:nvSpPr>
          <p:cNvPr id="36" name="Rounded Rectangle 77">
            <a:extLst>
              <a:ext uri="{FF2B5EF4-FFF2-40B4-BE49-F238E27FC236}">
                <a16:creationId xmlns:a16="http://schemas.microsoft.com/office/drawing/2014/main" id="{4CF3FEFD-F1A1-8C4F-9C98-4197E45E5130}"/>
              </a:ext>
            </a:extLst>
          </p:cNvPr>
          <p:cNvSpPr/>
          <p:nvPr/>
        </p:nvSpPr>
        <p:spPr>
          <a:xfrm>
            <a:off x="3982352" y="2136140"/>
            <a:ext cx="7500261" cy="774826"/>
          </a:xfrm>
          <a:prstGeom prst="roundRect">
            <a:avLst>
              <a:gd name="adj" fmla="val 5000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white"/>
              </a:solidFill>
              <a:effectLst/>
              <a:uLnTx/>
              <a:uFillTx/>
              <a:latin typeface="Lato Light" panose="020F0502020204030203" pitchFamily="34" charset="0"/>
              <a:cs typeface="Arial"/>
            </a:endParaRPr>
          </a:p>
        </p:txBody>
      </p:sp>
      <p:sp>
        <p:nvSpPr>
          <p:cNvPr id="37" name="Rounded Rectangle 78">
            <a:extLst>
              <a:ext uri="{FF2B5EF4-FFF2-40B4-BE49-F238E27FC236}">
                <a16:creationId xmlns:a16="http://schemas.microsoft.com/office/drawing/2014/main" id="{7B2F4EFE-CFA4-0949-91E7-26B3FE3FF472}"/>
              </a:ext>
            </a:extLst>
          </p:cNvPr>
          <p:cNvSpPr/>
          <p:nvPr/>
        </p:nvSpPr>
        <p:spPr>
          <a:xfrm>
            <a:off x="3982354" y="2136140"/>
            <a:ext cx="3728432" cy="774826"/>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white"/>
              </a:solidFill>
              <a:effectLst/>
              <a:uLnTx/>
              <a:uFillTx/>
              <a:latin typeface="Lato Light" panose="020F0502020204030203" pitchFamily="34" charset="0"/>
              <a:cs typeface="Arial"/>
            </a:endParaRPr>
          </a:p>
        </p:txBody>
      </p:sp>
      <p:sp>
        <p:nvSpPr>
          <p:cNvPr id="38" name="Oval 79">
            <a:extLst>
              <a:ext uri="{FF2B5EF4-FFF2-40B4-BE49-F238E27FC236}">
                <a16:creationId xmlns:a16="http://schemas.microsoft.com/office/drawing/2014/main" id="{B93567B8-366D-8B47-A6D9-3C54C8A94E5A}"/>
              </a:ext>
            </a:extLst>
          </p:cNvPr>
          <p:cNvSpPr/>
          <p:nvPr/>
        </p:nvSpPr>
        <p:spPr>
          <a:xfrm>
            <a:off x="3982354" y="2136140"/>
            <a:ext cx="774826" cy="774826"/>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white"/>
              </a:solidFill>
              <a:effectLst/>
              <a:uLnTx/>
              <a:uFillTx/>
              <a:latin typeface="Lato Light" panose="020F0502020204030203" pitchFamily="34" charset="0"/>
              <a:cs typeface="Arial"/>
            </a:endParaRPr>
          </a:p>
        </p:txBody>
      </p:sp>
      <p:sp>
        <p:nvSpPr>
          <p:cNvPr id="39" name="TextBox 80">
            <a:extLst>
              <a:ext uri="{FF2B5EF4-FFF2-40B4-BE49-F238E27FC236}">
                <a16:creationId xmlns:a16="http://schemas.microsoft.com/office/drawing/2014/main" id="{954A4F46-4189-B148-9E16-7C3373121109}"/>
              </a:ext>
            </a:extLst>
          </p:cNvPr>
          <p:cNvSpPr txBox="1"/>
          <p:nvPr/>
        </p:nvSpPr>
        <p:spPr>
          <a:xfrm>
            <a:off x="4166203" y="2246554"/>
            <a:ext cx="405881" cy="553998"/>
          </a:xfrm>
          <a:prstGeom prst="rect">
            <a:avLst/>
          </a:prstGeom>
          <a:noFill/>
        </p:spPr>
        <p:txBody>
          <a:bodyPr wrap="non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a:ln>
                  <a:noFill/>
                </a:ln>
                <a:solidFill>
                  <a:prstClr val="white"/>
                </a:solidFill>
                <a:effectLst/>
                <a:uLnTx/>
                <a:uFillTx/>
                <a:latin typeface="Poppins" pitchFamily="2" charset="77"/>
                <a:cs typeface="Poppins" pitchFamily="2" charset="77"/>
              </a:rPr>
              <a:t>2</a:t>
            </a:r>
          </a:p>
        </p:txBody>
      </p:sp>
      <p:sp>
        <p:nvSpPr>
          <p:cNvPr id="42" name="Oval 83">
            <a:extLst>
              <a:ext uri="{FF2B5EF4-FFF2-40B4-BE49-F238E27FC236}">
                <a16:creationId xmlns:a16="http://schemas.microsoft.com/office/drawing/2014/main" id="{30BEF143-5844-AB44-AC91-1DC6E3E19539}"/>
              </a:ext>
            </a:extLst>
          </p:cNvPr>
          <p:cNvSpPr>
            <a:spLocks noChangeAspect="1"/>
          </p:cNvSpPr>
          <p:nvPr/>
        </p:nvSpPr>
        <p:spPr>
          <a:xfrm>
            <a:off x="3544495" y="3426012"/>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white"/>
              </a:solidFill>
              <a:effectLst/>
              <a:uLnTx/>
              <a:uFillTx/>
              <a:latin typeface="Lato Light" panose="020F0502020204030203" pitchFamily="34" charset="0"/>
              <a:cs typeface="Arial"/>
            </a:endParaRPr>
          </a:p>
        </p:txBody>
      </p:sp>
      <p:sp>
        <p:nvSpPr>
          <p:cNvPr id="43" name="Oval 84">
            <a:extLst>
              <a:ext uri="{FF2B5EF4-FFF2-40B4-BE49-F238E27FC236}">
                <a16:creationId xmlns:a16="http://schemas.microsoft.com/office/drawing/2014/main" id="{2661C319-4AFF-F84E-8C5E-01F867E1B4E9}"/>
              </a:ext>
            </a:extLst>
          </p:cNvPr>
          <p:cNvSpPr>
            <a:spLocks noChangeAspect="1"/>
          </p:cNvSpPr>
          <p:nvPr/>
        </p:nvSpPr>
        <p:spPr>
          <a:xfrm>
            <a:off x="2424355" y="1796491"/>
            <a:ext cx="228600" cy="2286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white"/>
              </a:solidFill>
              <a:effectLst/>
              <a:uLnTx/>
              <a:uFillTx/>
              <a:latin typeface="Lato Light" panose="020F0502020204030203" pitchFamily="34" charset="0"/>
              <a:cs typeface="Arial"/>
            </a:endParaRPr>
          </a:p>
        </p:txBody>
      </p:sp>
      <p:sp>
        <p:nvSpPr>
          <p:cNvPr id="44" name="Oval 85">
            <a:extLst>
              <a:ext uri="{FF2B5EF4-FFF2-40B4-BE49-F238E27FC236}">
                <a16:creationId xmlns:a16="http://schemas.microsoft.com/office/drawing/2014/main" id="{FC3B75E2-012A-B947-8478-B54A2A7D6A9F}"/>
              </a:ext>
            </a:extLst>
          </p:cNvPr>
          <p:cNvSpPr>
            <a:spLocks noChangeAspect="1"/>
          </p:cNvSpPr>
          <p:nvPr/>
        </p:nvSpPr>
        <p:spPr>
          <a:xfrm>
            <a:off x="2424355" y="5066964"/>
            <a:ext cx="228600" cy="2286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white"/>
              </a:solidFill>
              <a:effectLst/>
              <a:uLnTx/>
              <a:uFillTx/>
              <a:latin typeface="Lato Light" panose="020F0502020204030203" pitchFamily="34" charset="0"/>
              <a:cs typeface="Arial"/>
            </a:endParaRPr>
          </a:p>
        </p:txBody>
      </p:sp>
      <p:sp>
        <p:nvSpPr>
          <p:cNvPr id="45" name="Oval 86">
            <a:extLst>
              <a:ext uri="{FF2B5EF4-FFF2-40B4-BE49-F238E27FC236}">
                <a16:creationId xmlns:a16="http://schemas.microsoft.com/office/drawing/2014/main" id="{ABDB2C88-D278-F54D-98E4-BA83B7549441}"/>
              </a:ext>
            </a:extLst>
          </p:cNvPr>
          <p:cNvSpPr>
            <a:spLocks noChangeAspect="1"/>
          </p:cNvSpPr>
          <p:nvPr/>
        </p:nvSpPr>
        <p:spPr>
          <a:xfrm>
            <a:off x="3219735" y="4442770"/>
            <a:ext cx="228600" cy="2286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white"/>
              </a:solidFill>
              <a:effectLst/>
              <a:uLnTx/>
              <a:uFillTx/>
              <a:latin typeface="Lato Light" panose="020F0502020204030203" pitchFamily="34" charset="0"/>
              <a:cs typeface="Arial"/>
            </a:endParaRPr>
          </a:p>
        </p:txBody>
      </p:sp>
      <p:sp>
        <p:nvSpPr>
          <p:cNvPr id="46" name="Oval 87">
            <a:extLst>
              <a:ext uri="{FF2B5EF4-FFF2-40B4-BE49-F238E27FC236}">
                <a16:creationId xmlns:a16="http://schemas.microsoft.com/office/drawing/2014/main" id="{5DA389BA-4CE0-6249-BD6C-D3FB48F90415}"/>
              </a:ext>
            </a:extLst>
          </p:cNvPr>
          <p:cNvSpPr>
            <a:spLocks noChangeAspect="1"/>
          </p:cNvSpPr>
          <p:nvPr/>
        </p:nvSpPr>
        <p:spPr>
          <a:xfrm>
            <a:off x="3219735" y="2409252"/>
            <a:ext cx="228600" cy="2286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white"/>
              </a:solidFill>
              <a:effectLst/>
              <a:uLnTx/>
              <a:uFillTx/>
              <a:latin typeface="Lato Light" panose="020F0502020204030203" pitchFamily="34" charset="0"/>
              <a:cs typeface="Arial"/>
            </a:endParaRPr>
          </a:p>
        </p:txBody>
      </p:sp>
      <p:sp>
        <p:nvSpPr>
          <p:cNvPr id="47" name="TextBox 95">
            <a:extLst>
              <a:ext uri="{FF2B5EF4-FFF2-40B4-BE49-F238E27FC236}">
                <a16:creationId xmlns:a16="http://schemas.microsoft.com/office/drawing/2014/main" id="{073535C4-2D7A-F140-B199-3BFE71B2C36C}"/>
              </a:ext>
            </a:extLst>
          </p:cNvPr>
          <p:cNvSpPr txBox="1"/>
          <p:nvPr/>
        </p:nvSpPr>
        <p:spPr>
          <a:xfrm>
            <a:off x="192362" y="2604691"/>
            <a:ext cx="3124194" cy="156966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1" i="1" u="none" strike="noStrike" kern="0" cap="none" spc="0" normalizeH="0" baseline="0" noProof="0" dirty="0">
                <a:ln>
                  <a:noFill/>
                </a:ln>
                <a:solidFill>
                  <a:srgbClr val="44546A"/>
                </a:solidFill>
                <a:effectLst/>
                <a:uLnTx/>
                <a:uFillTx/>
                <a:latin typeface=""/>
                <a:cs typeface="Arial"/>
              </a:rPr>
              <a:t>apprécier les effets de la présence de l’UL et du soutien des collectivités</a:t>
            </a:r>
            <a:endParaRPr kumimoji="0" lang="fr-FR" sz="2400" b="1" i="1" u="none" strike="noStrike" kern="0" cap="none" spc="0" normalizeH="0" baseline="0" noProof="0" dirty="0">
              <a:ln>
                <a:noFill/>
              </a:ln>
              <a:solidFill>
                <a:srgbClr val="44546A"/>
              </a:solidFill>
              <a:effectLst/>
              <a:uLnTx/>
              <a:uFillTx/>
              <a:latin typeface=""/>
              <a:cs typeface="Poppins" pitchFamily="2" charset="77"/>
            </a:endParaRPr>
          </a:p>
        </p:txBody>
      </p:sp>
      <p:sp>
        <p:nvSpPr>
          <p:cNvPr id="51" name="TextBox 68">
            <a:extLst>
              <a:ext uri="{FF2B5EF4-FFF2-40B4-BE49-F238E27FC236}">
                <a16:creationId xmlns:a16="http://schemas.microsoft.com/office/drawing/2014/main" id="{D7D53711-7AAF-8C4D-A539-F7A2642FFE3D}"/>
              </a:ext>
            </a:extLst>
          </p:cNvPr>
          <p:cNvSpPr txBox="1"/>
          <p:nvPr/>
        </p:nvSpPr>
        <p:spPr>
          <a:xfrm>
            <a:off x="7290269" y="4245409"/>
            <a:ext cx="4055814" cy="584775"/>
          </a:xfrm>
          <a:prstGeom prst="rect">
            <a:avLst/>
          </a:prstGeom>
          <a:noFill/>
        </p:spPr>
        <p:txBody>
          <a:bodyPr wrap="square" rtlCol="0" anchor="ctr" anchorCtr="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fr-FR" sz="1600" b="0" i="1" u="none" strike="noStrike" kern="0" cap="none" spc="0" normalizeH="0" baseline="0" noProof="0" dirty="0">
                <a:ln>
                  <a:noFill/>
                </a:ln>
                <a:solidFill>
                  <a:prstClr val="white"/>
                </a:solidFill>
                <a:effectLst/>
                <a:uLnTx/>
                <a:uFillTx/>
                <a:latin typeface="Orkney Light"/>
                <a:cs typeface="Arial"/>
              </a:rPr>
              <a:t>Production scientifique, notoriété des EC / des recherches, conférence, chaires, thèses…</a:t>
            </a:r>
            <a:endParaRPr kumimoji="0" lang="fr-FR" sz="1200" b="0" i="0" u="none" strike="noStrike" kern="0" cap="none" spc="0" normalizeH="0" baseline="0" noProof="0" dirty="0">
              <a:ln>
                <a:noFill/>
              </a:ln>
              <a:solidFill>
                <a:prstClr val="white"/>
              </a:solidFill>
              <a:effectLst/>
              <a:uLnTx/>
              <a:uFillTx/>
              <a:latin typeface="Orkney Light"/>
              <a:cs typeface="Arial"/>
            </a:endParaRPr>
          </a:p>
        </p:txBody>
      </p:sp>
      <p:sp>
        <p:nvSpPr>
          <p:cNvPr id="52" name="TextBox 60">
            <a:extLst>
              <a:ext uri="{FF2B5EF4-FFF2-40B4-BE49-F238E27FC236}">
                <a16:creationId xmlns:a16="http://schemas.microsoft.com/office/drawing/2014/main" id="{0642F2A1-AA1F-1946-AEA7-2B21C2193D62}"/>
              </a:ext>
            </a:extLst>
          </p:cNvPr>
          <p:cNvSpPr txBox="1"/>
          <p:nvPr/>
        </p:nvSpPr>
        <p:spPr>
          <a:xfrm>
            <a:off x="4838294" y="5345994"/>
            <a:ext cx="1037463" cy="375103"/>
          </a:xfrm>
          <a:prstGeom prst="rect">
            <a:avLst/>
          </a:prstGeom>
          <a:noFill/>
        </p:spPr>
        <p:txBody>
          <a:bodyPr wrap="none" rtlCol="0" anchor="ctr" anchorCtr="0">
            <a:spAutoFit/>
          </a:bodyPr>
          <a:lstStyle/>
          <a:p>
            <a:pPr marL="0" marR="0" lvl="0" indent="0" algn="ctr" defTabSz="914400" eaLnBrk="1" fontAlgn="auto" latinLnBrk="0" hangingPunct="1">
              <a:lnSpc>
                <a:spcPts val="2250"/>
              </a:lnSpc>
              <a:spcBef>
                <a:spcPts val="0"/>
              </a:spcBef>
              <a:spcAft>
                <a:spcPts val="0"/>
              </a:spcAft>
              <a:buClrTx/>
              <a:buSzTx/>
              <a:buFontTx/>
              <a:buNone/>
              <a:tabLst/>
              <a:defRPr/>
            </a:pPr>
            <a:r>
              <a:rPr kumimoji="0" lang="en-US" sz="1600" b="1" i="0" u="none" strike="noStrike" kern="0" cap="none" spc="0" normalizeH="0" baseline="0" noProof="0" dirty="0" err="1">
                <a:ln>
                  <a:noFill/>
                </a:ln>
                <a:solidFill>
                  <a:prstClr val="white"/>
                </a:solidFill>
                <a:effectLst/>
                <a:uLnTx/>
                <a:uFillTx/>
                <a:latin typeface="Poppins" pitchFamily="2" charset="77"/>
                <a:ea typeface="League Spartan" charset="0"/>
                <a:cs typeface="Poppins" pitchFamily="2" charset="77"/>
              </a:rPr>
              <a:t>Sociétal</a:t>
            </a:r>
            <a:endParaRPr kumimoji="0" lang="en-US" sz="1600" b="1" i="0" u="none" strike="noStrike" kern="0" cap="none" spc="0" normalizeH="0" baseline="0" noProof="0" dirty="0">
              <a:ln>
                <a:noFill/>
              </a:ln>
              <a:solidFill>
                <a:prstClr val="white"/>
              </a:solidFill>
              <a:effectLst/>
              <a:uLnTx/>
              <a:uFillTx/>
              <a:latin typeface="Poppins" pitchFamily="2" charset="77"/>
              <a:ea typeface="League Spartan" charset="0"/>
              <a:cs typeface="Poppins" pitchFamily="2" charset="77"/>
            </a:endParaRPr>
          </a:p>
        </p:txBody>
      </p:sp>
      <p:sp>
        <p:nvSpPr>
          <p:cNvPr id="53" name="TextBox 61">
            <a:extLst>
              <a:ext uri="{FF2B5EF4-FFF2-40B4-BE49-F238E27FC236}">
                <a16:creationId xmlns:a16="http://schemas.microsoft.com/office/drawing/2014/main" id="{57E716A7-486B-0146-9A83-F83FD607DDE2}"/>
              </a:ext>
            </a:extLst>
          </p:cNvPr>
          <p:cNvSpPr txBox="1"/>
          <p:nvPr/>
        </p:nvSpPr>
        <p:spPr>
          <a:xfrm>
            <a:off x="6754643" y="5392336"/>
            <a:ext cx="3957710" cy="318292"/>
          </a:xfrm>
          <a:prstGeom prst="rect">
            <a:avLst/>
          </a:prstGeom>
          <a:noFill/>
        </p:spPr>
        <p:txBody>
          <a:bodyPr wrap="square" rtlCol="0" anchor="ctr" anchorCtr="0">
            <a:spAutoFit/>
          </a:bodyPr>
          <a:lstStyle/>
          <a:p>
            <a:pPr marL="0" marR="0" lvl="0" indent="0" algn="just" defTabSz="914400" eaLnBrk="0" fontAlgn="auto" latinLnBrk="0" hangingPunct="0">
              <a:lnSpc>
                <a:spcPct val="90000"/>
              </a:lnSpc>
              <a:spcBef>
                <a:spcPts val="0"/>
              </a:spcBef>
              <a:spcAft>
                <a:spcPts val="0"/>
              </a:spcAft>
              <a:buClr>
                <a:srgbClr val="2A82C6"/>
              </a:buClr>
              <a:buSzPct val="100000"/>
              <a:buFontTx/>
              <a:buNone/>
              <a:tabLst/>
              <a:defRPr/>
            </a:pPr>
            <a:r>
              <a:rPr kumimoji="0" lang="fr-FR" sz="1600" b="0" i="1" u="none" strike="noStrike" kern="0" cap="none" spc="0" normalizeH="0" baseline="0" noProof="0" dirty="0">
                <a:ln>
                  <a:noFill/>
                </a:ln>
                <a:solidFill>
                  <a:prstClr val="white"/>
                </a:solidFill>
                <a:effectLst/>
                <a:uLnTx/>
                <a:uFillTx/>
                <a:latin typeface="Orkney Light"/>
                <a:cs typeface="Arial"/>
              </a:rPr>
              <a:t>CSTI / RSE / TE / EDI</a:t>
            </a:r>
            <a:endParaRPr kumimoji="0" lang="fr-FR" altLang="fr-FR" sz="1000" b="1" i="0" u="none" strike="noStrike" kern="0" cap="none" spc="0" normalizeH="0" baseline="0" noProof="0" dirty="0">
              <a:ln>
                <a:noFill/>
              </a:ln>
              <a:solidFill>
                <a:prstClr val="white"/>
              </a:solidFill>
              <a:effectLst/>
              <a:uLnTx/>
              <a:uFillTx/>
              <a:latin typeface="Poppins" pitchFamily="2" charset="77"/>
              <a:cs typeface="Poppins" pitchFamily="2" charset="77"/>
            </a:endParaRPr>
          </a:p>
        </p:txBody>
      </p:sp>
      <p:sp>
        <p:nvSpPr>
          <p:cNvPr id="55" name="TextBox 81">
            <a:extLst>
              <a:ext uri="{FF2B5EF4-FFF2-40B4-BE49-F238E27FC236}">
                <a16:creationId xmlns:a16="http://schemas.microsoft.com/office/drawing/2014/main" id="{11C91FF8-054D-0A49-9AA4-C85BB509B5BB}"/>
              </a:ext>
            </a:extLst>
          </p:cNvPr>
          <p:cNvSpPr txBox="1"/>
          <p:nvPr/>
        </p:nvSpPr>
        <p:spPr>
          <a:xfrm>
            <a:off x="5288569" y="4335558"/>
            <a:ext cx="1374094" cy="375103"/>
          </a:xfrm>
          <a:prstGeom prst="rect">
            <a:avLst/>
          </a:prstGeom>
          <a:noFill/>
        </p:spPr>
        <p:txBody>
          <a:bodyPr wrap="none" rtlCol="0" anchor="ctr" anchorCtr="0">
            <a:spAutoFit/>
          </a:bodyPr>
          <a:lstStyle/>
          <a:p>
            <a:pPr marL="0" marR="0" lvl="0" indent="0" algn="ctr" defTabSz="914400" eaLnBrk="1" fontAlgn="auto" latinLnBrk="0" hangingPunct="1">
              <a:lnSpc>
                <a:spcPts val="2250"/>
              </a:lnSpc>
              <a:spcBef>
                <a:spcPts val="0"/>
              </a:spcBef>
              <a:spcAft>
                <a:spcPts val="0"/>
              </a:spcAft>
              <a:buClrTx/>
              <a:buSzTx/>
              <a:buFontTx/>
              <a:buNone/>
              <a:tabLst/>
              <a:defRPr/>
            </a:pPr>
            <a:r>
              <a:rPr kumimoji="0" lang="en-US" sz="1600" b="1" i="0" u="none" strike="noStrike" kern="0" cap="none" spc="0" normalizeH="0" baseline="0" noProof="0" dirty="0" err="1">
                <a:ln>
                  <a:noFill/>
                </a:ln>
                <a:solidFill>
                  <a:prstClr val="white"/>
                </a:solidFill>
                <a:effectLst/>
                <a:uLnTx/>
                <a:uFillTx/>
                <a:latin typeface="Poppins" pitchFamily="2" charset="77"/>
                <a:ea typeface="League Spartan" charset="0"/>
                <a:cs typeface="Poppins" pitchFamily="2" charset="77"/>
              </a:rPr>
              <a:t>Intellectuel</a:t>
            </a:r>
            <a:endParaRPr kumimoji="0" lang="en-US" sz="1600" b="1" i="0" u="none" strike="noStrike" kern="0" cap="none" spc="0" normalizeH="0" baseline="0" noProof="0" dirty="0">
              <a:ln>
                <a:noFill/>
              </a:ln>
              <a:solidFill>
                <a:prstClr val="white"/>
              </a:solidFill>
              <a:effectLst/>
              <a:uLnTx/>
              <a:uFillTx/>
              <a:latin typeface="Poppins" pitchFamily="2" charset="77"/>
              <a:ea typeface="League Spartan" charset="0"/>
              <a:cs typeface="Poppins" pitchFamily="2" charset="77"/>
            </a:endParaRPr>
          </a:p>
        </p:txBody>
      </p:sp>
      <p:sp>
        <p:nvSpPr>
          <p:cNvPr id="56" name="TextBox 82">
            <a:extLst>
              <a:ext uri="{FF2B5EF4-FFF2-40B4-BE49-F238E27FC236}">
                <a16:creationId xmlns:a16="http://schemas.microsoft.com/office/drawing/2014/main" id="{016786D5-B7DE-BE48-A8A0-C88409A47A79}"/>
              </a:ext>
            </a:extLst>
          </p:cNvPr>
          <p:cNvSpPr txBox="1"/>
          <p:nvPr/>
        </p:nvSpPr>
        <p:spPr>
          <a:xfrm>
            <a:off x="7629434" y="3228156"/>
            <a:ext cx="4032821" cy="584775"/>
          </a:xfrm>
          <a:prstGeom prst="rect">
            <a:avLst/>
          </a:prstGeom>
          <a:noFill/>
        </p:spPr>
        <p:txBody>
          <a:bodyPr wrap="square" rtlCol="0" anchor="ctr" anchorCtr="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fr-FR" sz="1600" b="0" i="1" u="none" strike="noStrike" kern="0" cap="none" spc="0" normalizeH="0" baseline="0" noProof="0" dirty="0">
                <a:ln>
                  <a:noFill/>
                </a:ln>
                <a:solidFill>
                  <a:prstClr val="white"/>
                </a:solidFill>
                <a:effectLst/>
                <a:uLnTx/>
                <a:uFillTx/>
                <a:latin typeface="Orkney Light"/>
                <a:cs typeface="Arial"/>
              </a:rPr>
              <a:t>Stages, alternance, </a:t>
            </a:r>
            <a:r>
              <a:rPr kumimoji="0" lang="fr-FR" sz="1600" b="0" i="1" u="sng" strike="noStrike" kern="0" cap="none" spc="0" normalizeH="0" baseline="0" noProof="0" dirty="0">
                <a:ln>
                  <a:noFill/>
                </a:ln>
                <a:solidFill>
                  <a:prstClr val="white"/>
                </a:solidFill>
                <a:effectLst/>
                <a:uLnTx/>
                <a:uFillTx/>
                <a:latin typeface="Orkney Light"/>
                <a:cs typeface="Arial"/>
              </a:rPr>
              <a:t>entrepreneuriat étudiant</a:t>
            </a:r>
            <a:r>
              <a:rPr kumimoji="0" lang="fr-FR" sz="1600" b="0" i="1" u="none" strike="noStrike" kern="0" cap="none" spc="0" normalizeH="0" baseline="0" noProof="0" dirty="0">
                <a:ln>
                  <a:noFill/>
                </a:ln>
                <a:solidFill>
                  <a:prstClr val="white"/>
                </a:solidFill>
                <a:effectLst/>
                <a:uLnTx/>
                <a:uFillTx/>
                <a:latin typeface="Orkney Light"/>
                <a:cs typeface="Arial"/>
              </a:rPr>
              <a:t>, </a:t>
            </a:r>
            <a:r>
              <a:rPr kumimoji="0" lang="fr-FR" sz="1600" b="0" i="1" u="sng" strike="noStrike" kern="0" cap="none" spc="0" normalizeH="0" baseline="0" noProof="0" dirty="0">
                <a:ln>
                  <a:noFill/>
                </a:ln>
                <a:solidFill>
                  <a:prstClr val="white"/>
                </a:solidFill>
                <a:effectLst/>
                <a:uLnTx/>
                <a:uFillTx/>
                <a:latin typeface="Orkney Light"/>
                <a:cs typeface="Arial"/>
              </a:rPr>
              <a:t>insertion professionnelle des diplômés…</a:t>
            </a:r>
            <a:endParaRPr kumimoji="0" lang="fr-FR" sz="1600" b="0" i="0" u="sng" strike="noStrike" kern="0" cap="none" spc="0" normalizeH="0" baseline="0" noProof="0" dirty="0">
              <a:ln>
                <a:noFill/>
              </a:ln>
              <a:solidFill>
                <a:prstClr val="white"/>
              </a:solidFill>
              <a:effectLst/>
              <a:uLnTx/>
              <a:uFillTx/>
              <a:latin typeface="Orkney Light"/>
              <a:cs typeface="Arial"/>
            </a:endParaRPr>
          </a:p>
        </p:txBody>
      </p:sp>
      <p:sp>
        <p:nvSpPr>
          <p:cNvPr id="57" name="TextBox 52">
            <a:extLst>
              <a:ext uri="{FF2B5EF4-FFF2-40B4-BE49-F238E27FC236}">
                <a16:creationId xmlns:a16="http://schemas.microsoft.com/office/drawing/2014/main" id="{9679E04F-8B1C-8143-A896-B342556FCC24}"/>
              </a:ext>
            </a:extLst>
          </p:cNvPr>
          <p:cNvSpPr txBox="1"/>
          <p:nvPr/>
        </p:nvSpPr>
        <p:spPr>
          <a:xfrm>
            <a:off x="4801485" y="2319324"/>
            <a:ext cx="2778513" cy="375103"/>
          </a:xfrm>
          <a:prstGeom prst="rect">
            <a:avLst/>
          </a:prstGeom>
          <a:noFill/>
        </p:spPr>
        <p:txBody>
          <a:bodyPr wrap="square" rtlCol="0" anchor="ctr" anchorCtr="0">
            <a:spAutoFit/>
          </a:bodyPr>
          <a:lstStyle/>
          <a:p>
            <a:pPr marL="0" marR="0" lvl="0" indent="0" algn="ctr" defTabSz="914400" eaLnBrk="1" fontAlgn="auto" latinLnBrk="0" hangingPunct="1">
              <a:lnSpc>
                <a:spcPts val="2250"/>
              </a:lnSpc>
              <a:spcBef>
                <a:spcPts val="0"/>
              </a:spcBef>
              <a:spcAft>
                <a:spcPts val="0"/>
              </a:spcAft>
              <a:buClrTx/>
              <a:buSzTx/>
              <a:buFontTx/>
              <a:buNone/>
              <a:tabLst/>
              <a:defRPr/>
            </a:pPr>
            <a:r>
              <a:rPr kumimoji="0" lang="en-US" sz="1600" b="1" i="0" u="none" strike="noStrike" kern="0" cap="none" spc="0" normalizeH="0" baseline="0" noProof="0" dirty="0" err="1">
                <a:ln>
                  <a:noFill/>
                </a:ln>
                <a:solidFill>
                  <a:prstClr val="white"/>
                </a:solidFill>
                <a:effectLst/>
                <a:uLnTx/>
                <a:uFillTx/>
                <a:latin typeface="Poppins" pitchFamily="2" charset="77"/>
                <a:ea typeface="League Spartan" charset="0"/>
                <a:cs typeface="Poppins" pitchFamily="2" charset="77"/>
              </a:rPr>
              <a:t>Éducatif</a:t>
            </a:r>
            <a:endParaRPr kumimoji="0" lang="en-US" sz="1600" b="1" i="0" u="none" strike="noStrike" kern="0" cap="none" spc="0" normalizeH="0" baseline="0" noProof="0" dirty="0">
              <a:ln>
                <a:noFill/>
              </a:ln>
              <a:solidFill>
                <a:prstClr val="white"/>
              </a:solidFill>
              <a:effectLst/>
              <a:uLnTx/>
              <a:uFillTx/>
              <a:latin typeface="Poppins" pitchFamily="2" charset="77"/>
              <a:ea typeface="League Spartan" charset="0"/>
              <a:cs typeface="Poppins" pitchFamily="2" charset="77"/>
            </a:endParaRPr>
          </a:p>
        </p:txBody>
      </p:sp>
      <p:sp>
        <p:nvSpPr>
          <p:cNvPr id="58" name="TextBox 53">
            <a:extLst>
              <a:ext uri="{FF2B5EF4-FFF2-40B4-BE49-F238E27FC236}">
                <a16:creationId xmlns:a16="http://schemas.microsoft.com/office/drawing/2014/main" id="{0CCC8D78-F8D6-0840-A4A6-4BED8DB162CF}"/>
              </a:ext>
            </a:extLst>
          </p:cNvPr>
          <p:cNvSpPr txBox="1"/>
          <p:nvPr/>
        </p:nvSpPr>
        <p:spPr>
          <a:xfrm>
            <a:off x="7755091" y="2109014"/>
            <a:ext cx="3727522" cy="830997"/>
          </a:xfrm>
          <a:prstGeom prst="rect">
            <a:avLst/>
          </a:prstGeom>
          <a:noFill/>
        </p:spPr>
        <p:txBody>
          <a:bodyPr wrap="square" rtlCol="0" anchor="ctr" anchorCtr="0">
            <a:spAutoFit/>
          </a:bodyPr>
          <a:lstStyle/>
          <a:p>
            <a:pPr marL="0" marR="0" lvl="0" indent="0" algn="l" defTabSz="914400" eaLnBrk="0" fontAlgn="base" latinLnBrk="0" hangingPunct="0">
              <a:lnSpc>
                <a:spcPct val="100000"/>
              </a:lnSpc>
              <a:spcBef>
                <a:spcPts val="0"/>
              </a:spcBef>
              <a:spcAft>
                <a:spcPct val="0"/>
              </a:spcAft>
              <a:buClr>
                <a:srgbClr val="2A82C6"/>
              </a:buClr>
              <a:buSzPct val="100000"/>
              <a:buFontTx/>
              <a:buNone/>
              <a:tabLst/>
              <a:defRPr/>
            </a:pPr>
            <a:r>
              <a:rPr kumimoji="0" lang="fr-FR" sz="1600" b="0" i="1" u="none" strike="noStrike" kern="0" cap="none" spc="0" normalizeH="0" baseline="0" noProof="0" dirty="0">
                <a:ln>
                  <a:noFill/>
                </a:ln>
                <a:solidFill>
                  <a:prstClr val="white"/>
                </a:solidFill>
                <a:effectLst/>
                <a:uLnTx/>
                <a:uFillTx/>
                <a:latin typeface="Orkney Light"/>
                <a:cs typeface="Arial"/>
              </a:rPr>
              <a:t>Accès des jeunes du territoire à l’ESR, </a:t>
            </a:r>
            <a:r>
              <a:rPr kumimoji="0" lang="fr-FR" sz="1600" b="0" i="1" u="sng" strike="noStrike" kern="0" cap="none" spc="0" normalizeH="0" baseline="0" noProof="0" dirty="0">
                <a:ln>
                  <a:noFill/>
                </a:ln>
                <a:solidFill>
                  <a:prstClr val="white"/>
                </a:solidFill>
                <a:effectLst/>
                <a:uLnTx/>
                <a:uFillTx/>
                <a:latin typeface="Orkney Light"/>
                <a:cs typeface="Arial"/>
              </a:rPr>
              <a:t>attractivité du recrutement au-delà du territoire, poursuite d’études…</a:t>
            </a:r>
            <a:endParaRPr kumimoji="0" lang="fr-FR" altLang="fr-FR" sz="1600" b="0" i="0" u="none" strike="noStrike" kern="0" cap="none" spc="0" normalizeH="0" baseline="0" noProof="0" dirty="0">
              <a:ln>
                <a:noFill/>
              </a:ln>
              <a:solidFill>
                <a:prstClr val="white"/>
              </a:solidFill>
              <a:effectLst/>
              <a:uLnTx/>
              <a:uFillTx/>
              <a:latin typeface="Tw Cen MT" panose="020B0602020104020603" pitchFamily="34" charset="77"/>
              <a:cs typeface="Arial"/>
            </a:endParaRPr>
          </a:p>
        </p:txBody>
      </p:sp>
      <p:sp>
        <p:nvSpPr>
          <p:cNvPr id="48" name="TextBox 67">
            <a:extLst>
              <a:ext uri="{FF2B5EF4-FFF2-40B4-BE49-F238E27FC236}">
                <a16:creationId xmlns:a16="http://schemas.microsoft.com/office/drawing/2014/main" id="{216B5ED7-2ECA-FF41-870E-0960AFF4B875}"/>
              </a:ext>
            </a:extLst>
          </p:cNvPr>
          <p:cNvSpPr txBox="1"/>
          <p:nvPr/>
        </p:nvSpPr>
        <p:spPr>
          <a:xfrm>
            <a:off x="5497182" y="3341578"/>
            <a:ext cx="1502334" cy="375103"/>
          </a:xfrm>
          <a:prstGeom prst="rect">
            <a:avLst/>
          </a:prstGeom>
          <a:noFill/>
        </p:spPr>
        <p:txBody>
          <a:bodyPr wrap="none" rtlCol="0" anchor="ctr" anchorCtr="0">
            <a:spAutoFit/>
          </a:bodyPr>
          <a:lstStyle/>
          <a:p>
            <a:pPr marL="0" marR="0" lvl="0" indent="0" algn="ctr" defTabSz="914400" eaLnBrk="1" fontAlgn="auto" latinLnBrk="0" hangingPunct="1">
              <a:lnSpc>
                <a:spcPts val="2250"/>
              </a:lnSpc>
              <a:spcBef>
                <a:spcPts val="0"/>
              </a:spcBef>
              <a:spcAft>
                <a:spcPts val="0"/>
              </a:spcAft>
              <a:buClrTx/>
              <a:buSzTx/>
              <a:buFontTx/>
              <a:buNone/>
              <a:tabLst/>
              <a:defRPr/>
            </a:pPr>
            <a:r>
              <a:rPr kumimoji="0" lang="fr-FR" sz="1600" b="1" i="0" u="none" strike="noStrike" kern="0" cap="none" spc="0" normalizeH="0" baseline="0" noProof="0" dirty="0">
                <a:ln>
                  <a:noFill/>
                </a:ln>
                <a:solidFill>
                  <a:prstClr val="white"/>
                </a:solidFill>
                <a:effectLst/>
                <a:uLnTx/>
                <a:uFillTx/>
                <a:latin typeface="Poppins" pitchFamily="2" charset="77"/>
                <a:ea typeface="League Spartan" charset="0"/>
                <a:cs typeface="Poppins" pitchFamily="2" charset="77"/>
              </a:rPr>
              <a:t>Économique</a:t>
            </a:r>
          </a:p>
        </p:txBody>
      </p:sp>
      <p:sp>
        <p:nvSpPr>
          <p:cNvPr id="2" name="Titre 1">
            <a:extLst>
              <a:ext uri="{FF2B5EF4-FFF2-40B4-BE49-F238E27FC236}">
                <a16:creationId xmlns:a16="http://schemas.microsoft.com/office/drawing/2014/main" id="{EDCB413A-C4F5-8BDE-65A2-D6494A084761}"/>
              </a:ext>
            </a:extLst>
          </p:cNvPr>
          <p:cNvSpPr txBox="1">
            <a:spLocks/>
          </p:cNvSpPr>
          <p:nvPr/>
        </p:nvSpPr>
        <p:spPr bwMode="auto">
          <a:xfrm>
            <a:off x="2424355" y="259887"/>
            <a:ext cx="7984273" cy="132556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4000" b="1" i="0" u="none" strike="noStrike" kern="1200" cap="none" spc="0" normalizeH="0" baseline="0" noProof="0" dirty="0">
                <a:ln>
                  <a:noFill/>
                </a:ln>
                <a:solidFill>
                  <a:srgbClr val="ED7D31"/>
                </a:solidFill>
                <a:effectLst/>
                <a:uLnTx/>
                <a:uFillTx/>
                <a:latin typeface="Tw Cen MT" panose="020B0602020104020603" pitchFamily="34" charset="77"/>
                <a:cs typeface="Arial"/>
              </a:rPr>
              <a:t>SDUT : </a:t>
            </a:r>
            <a:r>
              <a:rPr kumimoji="0" lang="fr-FR" sz="4000" b="0" i="0" u="none" strike="noStrike" kern="1200" cap="none" spc="0" normalizeH="0" baseline="0" noProof="0" dirty="0">
                <a:ln>
                  <a:noFill/>
                </a:ln>
                <a:solidFill>
                  <a:srgbClr val="4472C4"/>
                </a:solidFill>
                <a:effectLst/>
                <a:uLnTx/>
                <a:uFillTx/>
                <a:latin typeface="Tw Cen MT" panose="020B0602020104020603" pitchFamily="34" charset="77"/>
                <a:cs typeface="Arial"/>
              </a:rPr>
              <a:t>impact au sens large</a:t>
            </a:r>
          </a:p>
        </p:txBody>
      </p:sp>
      <p:pic>
        <p:nvPicPr>
          <p:cNvPr id="49" name="Image 48">
            <a:extLst>
              <a:ext uri="{FF2B5EF4-FFF2-40B4-BE49-F238E27FC236}">
                <a16:creationId xmlns:a16="http://schemas.microsoft.com/office/drawing/2014/main" id="{ACD61D17-BB69-419C-9D5C-EEFA1E0A3111}"/>
              </a:ext>
            </a:extLst>
          </p:cNvPr>
          <p:cNvPicPr>
            <a:picLocks noChangeAspect="1"/>
          </p:cNvPicPr>
          <p:nvPr/>
        </p:nvPicPr>
        <p:blipFill>
          <a:blip r:embed="rId3"/>
          <a:stretch/>
        </p:blipFill>
        <p:spPr bwMode="auto">
          <a:xfrm>
            <a:off x="0" y="0"/>
            <a:ext cx="2374084" cy="955253"/>
          </a:xfrm>
          <a:prstGeom prst="rect">
            <a:avLst/>
          </a:prstGeom>
        </p:spPr>
      </p:pic>
    </p:spTree>
    <p:extLst>
      <p:ext uri="{BB962C8B-B14F-4D97-AF65-F5344CB8AC3E}">
        <p14:creationId xmlns:p14="http://schemas.microsoft.com/office/powerpoint/2010/main" val="39727206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29E4DA6C-4E89-4314-B6E8-55B7C710A111}"/>
              </a:ext>
            </a:extLst>
          </p:cNvPr>
          <p:cNvPicPr>
            <a:picLocks noChangeAspect="1"/>
          </p:cNvPicPr>
          <p:nvPr/>
        </p:nvPicPr>
        <p:blipFill rotWithShape="1">
          <a:blip r:embed="rId3"/>
          <a:srcRect l="1295" t="3595" r="1206" b="24365"/>
          <a:stretch/>
        </p:blipFill>
        <p:spPr>
          <a:xfrm rot="16200000">
            <a:off x="-2474493" y="2474494"/>
            <a:ext cx="6858000" cy="1909011"/>
          </a:xfrm>
          <a:prstGeom prst="rect">
            <a:avLst/>
          </a:prstGeom>
        </p:spPr>
      </p:pic>
      <p:sp>
        <p:nvSpPr>
          <p:cNvPr id="2" name="Titre 1">
            <a:extLst>
              <a:ext uri="{FF2B5EF4-FFF2-40B4-BE49-F238E27FC236}">
                <a16:creationId xmlns:a16="http://schemas.microsoft.com/office/drawing/2014/main" id="{D9453C8C-98C3-46F6-BE36-B2446B86B7F9}"/>
              </a:ext>
            </a:extLst>
          </p:cNvPr>
          <p:cNvSpPr>
            <a:spLocks noGrp="1"/>
          </p:cNvSpPr>
          <p:nvPr>
            <p:ph type="title"/>
          </p:nvPr>
        </p:nvSpPr>
        <p:spPr>
          <a:xfrm>
            <a:off x="2125577" y="365125"/>
            <a:ext cx="9922043" cy="1325563"/>
          </a:xfrm>
        </p:spPr>
        <p:txBody>
          <a:bodyPr>
            <a:noAutofit/>
          </a:bodyPr>
          <a:lstStyle/>
          <a:p>
            <a:r>
              <a:rPr lang="fr-FR" sz="2400" b="1" dirty="0">
                <a:solidFill>
                  <a:srgbClr val="002060"/>
                </a:solidFill>
                <a:latin typeface="Source Sans Pro" panose="020B0503030403020204" pitchFamily="34" charset="0"/>
                <a:ea typeface="Source Sans Pro" panose="020B0503030403020204" pitchFamily="34" charset="0"/>
              </a:rPr>
              <a:t>Prospective stratégique et concertation territoriale au service de la définition d'une offre universitaire commune de formation</a:t>
            </a:r>
            <a:r>
              <a:rPr lang="fr-FR" sz="2400" dirty="0">
                <a:solidFill>
                  <a:srgbClr val="002060"/>
                </a:solidFill>
                <a:latin typeface="Source Sans Pro" panose="020B0503030403020204" pitchFamily="34" charset="0"/>
                <a:ea typeface="Source Sans Pro" panose="020B0503030403020204" pitchFamily="34" charset="0"/>
              </a:rPr>
              <a:t/>
            </a:r>
            <a:br>
              <a:rPr lang="fr-FR" sz="2400" dirty="0">
                <a:solidFill>
                  <a:srgbClr val="002060"/>
                </a:solidFill>
                <a:latin typeface="Source Sans Pro" panose="020B0503030403020204" pitchFamily="34" charset="0"/>
                <a:ea typeface="Source Sans Pro" panose="020B0503030403020204" pitchFamily="34" charset="0"/>
              </a:rPr>
            </a:br>
            <a:endParaRPr lang="fr-FR" sz="2400" dirty="0">
              <a:solidFill>
                <a:srgbClr val="002060"/>
              </a:solidFill>
              <a:latin typeface="Source Sans Pro" panose="020B0503030403020204" pitchFamily="34" charset="0"/>
              <a:ea typeface="Source Sans Pro" panose="020B0503030403020204" pitchFamily="34" charset="0"/>
            </a:endParaRPr>
          </a:p>
        </p:txBody>
      </p:sp>
      <p:graphicFrame>
        <p:nvGraphicFramePr>
          <p:cNvPr id="6" name="Diagramme 5">
            <a:extLst>
              <a:ext uri="{FF2B5EF4-FFF2-40B4-BE49-F238E27FC236}">
                <a16:creationId xmlns:a16="http://schemas.microsoft.com/office/drawing/2014/main" id="{4B0A6FE7-D251-4ABD-8DB2-0ADB4A9349D1}"/>
              </a:ext>
            </a:extLst>
          </p:cNvPr>
          <p:cNvGraphicFramePr/>
          <p:nvPr>
            <p:extLst>
              <p:ext uri="{D42A27DB-BD31-4B8C-83A1-F6EECF244321}">
                <p14:modId xmlns:p14="http://schemas.microsoft.com/office/powerpoint/2010/main" val="3222817644"/>
              </p:ext>
            </p:extLst>
          </p:nvPr>
        </p:nvGraphicFramePr>
        <p:xfrm>
          <a:off x="1909013" y="1336134"/>
          <a:ext cx="10138608" cy="48400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ZoneTexte 7">
            <a:extLst>
              <a:ext uri="{FF2B5EF4-FFF2-40B4-BE49-F238E27FC236}">
                <a16:creationId xmlns:a16="http://schemas.microsoft.com/office/drawing/2014/main" id="{00C95E7B-D5ED-4C01-AD3C-7E9E4B11584A}"/>
              </a:ext>
            </a:extLst>
          </p:cNvPr>
          <p:cNvSpPr txBox="1"/>
          <p:nvPr/>
        </p:nvSpPr>
        <p:spPr>
          <a:xfrm>
            <a:off x="2125578" y="6338986"/>
            <a:ext cx="9593180" cy="523220"/>
          </a:xfrm>
          <a:prstGeom prst="rect">
            <a:avLst/>
          </a:prstGeom>
          <a:noFill/>
        </p:spPr>
        <p:txBody>
          <a:bodyPr wrap="square">
            <a:spAutoFit/>
          </a:bodyPr>
          <a:lstStyle/>
          <a:p>
            <a:r>
              <a:rPr lang="fr-FR" sz="1400" b="1" dirty="0">
                <a:solidFill>
                  <a:srgbClr val="002060"/>
                </a:solidFill>
              </a:rPr>
              <a:t>Prospective stratégique et concertation territoriale au service de la définition d'une offre universitaire commune de formation</a:t>
            </a:r>
          </a:p>
          <a:p>
            <a:r>
              <a:rPr lang="fr-FR" sz="1400" b="1" dirty="0">
                <a:solidFill>
                  <a:srgbClr val="002060"/>
                </a:solidFill>
              </a:rPr>
              <a:t>Mardi 3 juin 2025 – Journée d’étude MESR - DGESIP</a:t>
            </a:r>
            <a:endParaRPr lang="fr-FR" sz="1400" dirty="0">
              <a:solidFill>
                <a:srgbClr val="002060"/>
              </a:solidFill>
            </a:endParaRPr>
          </a:p>
        </p:txBody>
      </p:sp>
    </p:spTree>
    <p:extLst>
      <p:ext uri="{BB962C8B-B14F-4D97-AF65-F5344CB8AC3E}">
        <p14:creationId xmlns:p14="http://schemas.microsoft.com/office/powerpoint/2010/main" val="23365366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348853AF-6F62-4498-976E-233CFDF60B22}"/>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44379" y="1790777"/>
            <a:ext cx="3979502" cy="4938127"/>
          </a:xfrm>
          <a:prstGeom prst="rect">
            <a:avLst/>
          </a:prstGeom>
        </p:spPr>
      </p:pic>
      <p:sp>
        <p:nvSpPr>
          <p:cNvPr id="10" name="ZoneTexte 9">
            <a:extLst>
              <a:ext uri="{FF2B5EF4-FFF2-40B4-BE49-F238E27FC236}">
                <a16:creationId xmlns:a16="http://schemas.microsoft.com/office/drawing/2014/main" id="{2C295C22-4A10-426B-B34B-94718C4D0E12}"/>
              </a:ext>
            </a:extLst>
          </p:cNvPr>
          <p:cNvSpPr txBox="1"/>
          <p:nvPr/>
        </p:nvSpPr>
        <p:spPr>
          <a:xfrm>
            <a:off x="4260203" y="1790777"/>
            <a:ext cx="7615835" cy="5624617"/>
          </a:xfrm>
          <a:prstGeom prst="rect">
            <a:avLst/>
          </a:prstGeom>
          <a:noFill/>
        </p:spPr>
        <p:txBody>
          <a:bodyPr wrap="square">
            <a:spAutoFit/>
          </a:bodyPr>
          <a:lstStyle/>
          <a:p>
            <a:pPr marL="1797050" indent="-538163" algn="ctr">
              <a:spcAft>
                <a:spcPts val="600"/>
              </a:spcAft>
            </a:pPr>
            <a:endParaRPr lang="fr-FR" b="1" dirty="0">
              <a:solidFill>
                <a:srgbClr val="FF6600"/>
              </a:solidFill>
            </a:endParaRPr>
          </a:p>
          <a:p>
            <a:pPr marL="265113" indent="-265113" algn="just" defTabSz="895350">
              <a:spcAft>
                <a:spcPts val="600"/>
              </a:spcAft>
              <a:buFont typeface="Wingdings" panose="05000000000000000000" pitchFamily="2" charset="2"/>
              <a:buChar char="ü"/>
            </a:pPr>
            <a:r>
              <a:rPr lang="fr-FR" sz="2000" b="1" dirty="0">
                <a:solidFill>
                  <a:srgbClr val="006D82"/>
                </a:solidFill>
              </a:rPr>
              <a:t>Une implantation territoriale au cœur de son identité</a:t>
            </a:r>
          </a:p>
          <a:p>
            <a:pPr marL="265113" indent="-265113" algn="just" defTabSz="895350">
              <a:spcAft>
                <a:spcPts val="600"/>
              </a:spcAft>
              <a:buFont typeface="Wingdings" panose="05000000000000000000" pitchFamily="2" charset="2"/>
              <a:buChar char="ü"/>
            </a:pPr>
            <a:r>
              <a:rPr lang="fr-FR" sz="2000" b="1" dirty="0">
                <a:solidFill>
                  <a:srgbClr val="006D82"/>
                </a:solidFill>
              </a:rPr>
              <a:t>Labellisée I-SITE : une reconnaissance d’excellence fondée sur l’ancrage territorial</a:t>
            </a:r>
          </a:p>
          <a:p>
            <a:pPr marL="171450" indent="-171450">
              <a:spcAft>
                <a:spcPts val="600"/>
              </a:spcAft>
              <a:buFont typeface="Wingdings" panose="05000000000000000000" pitchFamily="2" charset="2"/>
              <a:buChar char="ü"/>
            </a:pPr>
            <a:r>
              <a:rPr lang="fr-FR" sz="2000" b="1" dirty="0">
                <a:solidFill>
                  <a:srgbClr val="006D82"/>
                </a:solidFill>
              </a:rPr>
              <a:t>Maillage territorial structuré : </a:t>
            </a:r>
            <a:r>
              <a:rPr lang="fr-FR" sz="1600" dirty="0"/>
              <a:t>des campus intégrés, ancrés dans leur écosystème local (et non des antennes !!)</a:t>
            </a:r>
          </a:p>
          <a:p>
            <a:pPr marL="171450" indent="-171450">
              <a:spcAft>
                <a:spcPts val="600"/>
              </a:spcAft>
              <a:buFont typeface="Wingdings" panose="05000000000000000000" pitchFamily="2" charset="2"/>
              <a:buChar char="ü"/>
            </a:pPr>
            <a:r>
              <a:rPr lang="fr-FR" sz="2000" b="1" dirty="0">
                <a:solidFill>
                  <a:srgbClr val="006D82"/>
                </a:solidFill>
              </a:rPr>
              <a:t>Approche transversale et agile : </a:t>
            </a:r>
            <a:r>
              <a:rPr lang="fr-FR" sz="1600" dirty="0"/>
              <a:t>mobilisation rapide de l’ensemble des compétences présentes à l’UCA pour répondre aux besoins spécifiques des territoires quels qu’ils soient</a:t>
            </a:r>
          </a:p>
          <a:p>
            <a:pPr marL="171450" indent="-171450">
              <a:spcAft>
                <a:spcPts val="600"/>
              </a:spcAft>
              <a:buFont typeface="Wingdings" panose="05000000000000000000" pitchFamily="2" charset="2"/>
              <a:buChar char="ü"/>
            </a:pPr>
            <a:r>
              <a:rPr lang="fr-FR" sz="2000" b="1" dirty="0">
                <a:solidFill>
                  <a:srgbClr val="006D82"/>
                </a:solidFill>
              </a:rPr>
              <a:t>Partenariats durables : </a:t>
            </a:r>
            <a:r>
              <a:rPr lang="fr-FR" sz="1600" dirty="0"/>
              <a:t>co-construction, contractualisation, gouvernance partagée</a:t>
            </a:r>
            <a:endParaRPr lang="fr-FR" dirty="0"/>
          </a:p>
          <a:p>
            <a:pPr marL="171450" indent="-171450">
              <a:spcAft>
                <a:spcPts val="600"/>
              </a:spcAft>
              <a:buFont typeface="Wingdings" panose="05000000000000000000" pitchFamily="2" charset="2"/>
              <a:buChar char="ü"/>
            </a:pPr>
            <a:r>
              <a:rPr lang="fr-FR" sz="2000" b="1" dirty="0">
                <a:solidFill>
                  <a:srgbClr val="006D82"/>
                </a:solidFill>
              </a:rPr>
              <a:t>Un rayonnement au-delà des frontières régionales : </a:t>
            </a:r>
            <a:r>
              <a:rPr lang="fr-FR" sz="1600" dirty="0"/>
              <a:t>articulation entre l’échelle locale et l’ambition européenne (ex : projet ARTEMIS).</a:t>
            </a:r>
            <a:endParaRPr lang="fr-FR" dirty="0"/>
          </a:p>
          <a:p>
            <a:pPr marL="1797050" indent="-538163" algn="just">
              <a:spcAft>
                <a:spcPts val="600"/>
              </a:spcAft>
              <a:buFont typeface="Wingdings" panose="05000000000000000000" pitchFamily="2" charset="2"/>
              <a:buChar char="ü"/>
            </a:pPr>
            <a:endParaRPr lang="fr-FR" sz="2000" b="1" dirty="0">
              <a:solidFill>
                <a:srgbClr val="006D82"/>
              </a:solidFill>
            </a:endParaRPr>
          </a:p>
          <a:p>
            <a:pPr marL="1797050" indent="-538163" algn="ctr">
              <a:spcAft>
                <a:spcPts val="600"/>
              </a:spcAft>
              <a:buFont typeface="Wingdings" panose="05000000000000000000" pitchFamily="2" charset="2"/>
              <a:buChar char="ü"/>
            </a:pPr>
            <a:endParaRPr lang="fr-FR" sz="2000" b="1" dirty="0">
              <a:solidFill>
                <a:srgbClr val="006D82"/>
              </a:solidFill>
            </a:endParaRPr>
          </a:p>
          <a:p>
            <a:pPr marL="1430338" indent="-538163">
              <a:spcAft>
                <a:spcPts val="1200"/>
              </a:spcAft>
            </a:pPr>
            <a:endParaRPr lang="fr-FR" sz="1600" dirty="0"/>
          </a:p>
          <a:p>
            <a:pPr algn="just"/>
            <a:endParaRPr lang="fr-FR" sz="1050" b="1" dirty="0"/>
          </a:p>
        </p:txBody>
      </p:sp>
      <p:sp>
        <p:nvSpPr>
          <p:cNvPr id="13" name="ZoneTexte 12">
            <a:extLst>
              <a:ext uri="{FF2B5EF4-FFF2-40B4-BE49-F238E27FC236}">
                <a16:creationId xmlns:a16="http://schemas.microsoft.com/office/drawing/2014/main" id="{8C0613B0-5A7F-4106-B0AF-85C878013BC9}"/>
              </a:ext>
            </a:extLst>
          </p:cNvPr>
          <p:cNvSpPr txBox="1"/>
          <p:nvPr/>
        </p:nvSpPr>
        <p:spPr>
          <a:xfrm>
            <a:off x="1811177" y="305068"/>
            <a:ext cx="8106208" cy="1215717"/>
          </a:xfrm>
          <a:prstGeom prst="rect">
            <a:avLst/>
          </a:prstGeom>
          <a:noFill/>
        </p:spPr>
        <p:txBody>
          <a:bodyPr wrap="square">
            <a:spAutoFit/>
          </a:bodyPr>
          <a:lstStyle/>
          <a:p>
            <a:pPr algn="ctr">
              <a:spcAft>
                <a:spcPts val="600"/>
              </a:spcAft>
            </a:pPr>
            <a:r>
              <a:rPr lang="fr-FR" sz="3600" b="1" dirty="0">
                <a:solidFill>
                  <a:srgbClr val="FF6600"/>
                </a:solidFill>
              </a:rPr>
              <a:t>L</a:t>
            </a:r>
            <a:r>
              <a:rPr lang="fr-FR" sz="3200" b="1" dirty="0">
                <a:solidFill>
                  <a:srgbClr val="FF6600"/>
                </a:solidFill>
              </a:rPr>
              <a:t>’UNIVERSITÉ CLERMONT AUVERGNE :</a:t>
            </a:r>
          </a:p>
          <a:p>
            <a:pPr algn="ctr">
              <a:spcAft>
                <a:spcPts val="600"/>
              </a:spcAft>
            </a:pPr>
            <a:r>
              <a:rPr lang="fr-FR" sz="3200" b="1" dirty="0">
                <a:solidFill>
                  <a:srgbClr val="FF6600"/>
                </a:solidFill>
              </a:rPr>
              <a:t> UNE UNIVERSITÉ TERRITORIALE D’EXCELLENCE</a:t>
            </a:r>
          </a:p>
        </p:txBody>
      </p:sp>
      <p:pic>
        <p:nvPicPr>
          <p:cNvPr id="14" name="Image 13">
            <a:extLst>
              <a:ext uri="{FF2B5EF4-FFF2-40B4-BE49-F238E27FC236}">
                <a16:creationId xmlns:a16="http://schemas.microsoft.com/office/drawing/2014/main" id="{B400ADDF-A2F7-4F39-97B4-A47825F830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379" y="129096"/>
            <a:ext cx="1435770" cy="1391689"/>
          </a:xfrm>
          <a:prstGeom prst="rect">
            <a:avLst/>
          </a:prstGeom>
        </p:spPr>
      </p:pic>
    </p:spTree>
    <p:extLst>
      <p:ext uri="{BB962C8B-B14F-4D97-AF65-F5344CB8AC3E}">
        <p14:creationId xmlns:p14="http://schemas.microsoft.com/office/powerpoint/2010/main" val="24994909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B2A469A6-B60B-43B7-9BE2-23FC57A6AB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379" y="129096"/>
            <a:ext cx="1435770" cy="1391689"/>
          </a:xfrm>
          <a:prstGeom prst="rect">
            <a:avLst/>
          </a:prstGeom>
        </p:spPr>
      </p:pic>
      <p:sp>
        <p:nvSpPr>
          <p:cNvPr id="12" name="ZoneTexte 11">
            <a:extLst>
              <a:ext uri="{FF2B5EF4-FFF2-40B4-BE49-F238E27FC236}">
                <a16:creationId xmlns:a16="http://schemas.microsoft.com/office/drawing/2014/main" id="{77100B55-BF65-46E4-BD76-D7F4AC7CFD90}"/>
              </a:ext>
            </a:extLst>
          </p:cNvPr>
          <p:cNvSpPr txBox="1"/>
          <p:nvPr/>
        </p:nvSpPr>
        <p:spPr>
          <a:xfrm>
            <a:off x="1466343" y="212674"/>
            <a:ext cx="9714534" cy="969496"/>
          </a:xfrm>
          <a:prstGeom prst="rect">
            <a:avLst/>
          </a:prstGeom>
          <a:noFill/>
        </p:spPr>
        <p:txBody>
          <a:bodyPr wrap="square">
            <a:spAutoFit/>
          </a:bodyPr>
          <a:lstStyle/>
          <a:p>
            <a:pPr algn="ctr">
              <a:spcAft>
                <a:spcPts val="600"/>
              </a:spcAft>
            </a:pPr>
            <a:r>
              <a:rPr lang="fr-FR" sz="2800" b="1" dirty="0">
                <a:solidFill>
                  <a:srgbClr val="FF6600"/>
                </a:solidFill>
              </a:rPr>
              <a:t>L</a:t>
            </a:r>
            <a:r>
              <a:rPr lang="fr-FR" sz="2400" b="1" dirty="0">
                <a:solidFill>
                  <a:srgbClr val="FF6600"/>
                </a:solidFill>
              </a:rPr>
              <a:t>’UNIVERSITÉ CLERMONT AUVERGNE :</a:t>
            </a:r>
          </a:p>
          <a:p>
            <a:pPr algn="ctr">
              <a:spcAft>
                <a:spcPts val="600"/>
              </a:spcAft>
            </a:pPr>
            <a:r>
              <a:rPr lang="fr-FR" sz="2400" b="1" dirty="0">
                <a:solidFill>
                  <a:srgbClr val="FF6600"/>
                </a:solidFill>
              </a:rPr>
              <a:t> UNE UNIVERSITÉ TERRITORIALE D’EXCELLENCE</a:t>
            </a:r>
          </a:p>
        </p:txBody>
      </p:sp>
      <p:sp>
        <p:nvSpPr>
          <p:cNvPr id="7" name="ZoneTexte 6">
            <a:extLst>
              <a:ext uri="{FF2B5EF4-FFF2-40B4-BE49-F238E27FC236}">
                <a16:creationId xmlns:a16="http://schemas.microsoft.com/office/drawing/2014/main" id="{007679DC-F2C3-4963-96B0-1B5388ED195E}"/>
              </a:ext>
            </a:extLst>
          </p:cNvPr>
          <p:cNvSpPr txBox="1"/>
          <p:nvPr/>
        </p:nvSpPr>
        <p:spPr>
          <a:xfrm>
            <a:off x="611925" y="1604363"/>
            <a:ext cx="11199972" cy="5829929"/>
          </a:xfrm>
          <a:prstGeom prst="rect">
            <a:avLst/>
          </a:prstGeom>
          <a:noFill/>
        </p:spPr>
        <p:txBody>
          <a:bodyPr wrap="square" rtlCol="0">
            <a:spAutoFit/>
          </a:bodyPr>
          <a:lstStyle/>
          <a:p>
            <a:endParaRPr lang="fr-FR" sz="1600" b="1" dirty="0"/>
          </a:p>
          <a:p>
            <a:pPr marL="342900" indent="-342900">
              <a:buFont typeface="Wingdings" panose="05000000000000000000" pitchFamily="2" charset="2"/>
              <a:buChar char="Ø"/>
            </a:pPr>
            <a:r>
              <a:rPr lang="fr-FR" sz="2000" b="1" dirty="0">
                <a:solidFill>
                  <a:srgbClr val="006D82"/>
                </a:solidFill>
              </a:rPr>
              <a:t>Des Campus Territoriaux Stratégiques, véritables lieux de formation, de recherche et de vie universitaire</a:t>
            </a:r>
          </a:p>
          <a:p>
            <a:endParaRPr lang="fr-FR" sz="2400" b="1" dirty="0">
              <a:solidFill>
                <a:srgbClr val="006D82"/>
              </a:solidFill>
            </a:endParaRPr>
          </a:p>
          <a:p>
            <a:r>
              <a:rPr lang="fr-FR" dirty="0"/>
              <a:t>Antennes</a:t>
            </a:r>
            <a:r>
              <a:rPr lang="fr-FR" sz="1600" dirty="0"/>
              <a:t>    </a:t>
            </a:r>
            <a:r>
              <a:rPr lang="fr-FR" dirty="0"/>
              <a:t>=&gt; De vrais campus autonomes, dotés d'une forte identité locale, adaptés aux besoins spécifiques de chaque territoire</a:t>
            </a:r>
          </a:p>
          <a:p>
            <a:r>
              <a:rPr lang="fr-FR" dirty="0"/>
              <a:t>                     =&gt; Des activités de recherche de pointe avec des implantations d’UMR</a:t>
            </a:r>
          </a:p>
          <a:p>
            <a:r>
              <a:rPr lang="fr-FR" dirty="0"/>
              <a:t>                     =&gt; Des campus connectés pour élargir encore l’accès à l’Enseignement supérieur</a:t>
            </a:r>
          </a:p>
          <a:p>
            <a:r>
              <a:rPr lang="fr-FR" dirty="0"/>
              <a:t>                     =&gt; Une interaction et des collaborations avec les acteurs économiques de proximité</a:t>
            </a:r>
          </a:p>
          <a:p>
            <a:r>
              <a:rPr lang="fr-FR" dirty="0"/>
              <a:t>	    =&gt; Des Espaces de Vie et de Savoir où il fait bon vivre et étudier</a:t>
            </a:r>
          </a:p>
          <a:p>
            <a:endParaRPr lang="fr-FR" dirty="0"/>
          </a:p>
          <a:p>
            <a:r>
              <a:rPr lang="fr-FR" b="1" dirty="0"/>
              <a:t>	</a:t>
            </a:r>
            <a:r>
              <a:rPr lang="fr-FR" b="1" dirty="0">
                <a:solidFill>
                  <a:srgbClr val="FF6600"/>
                </a:solidFill>
              </a:rPr>
              <a:t>    </a:t>
            </a:r>
            <a:r>
              <a:rPr lang="fr-FR" b="1" dirty="0"/>
              <a:t>=&gt; </a:t>
            </a:r>
            <a:r>
              <a:rPr lang="fr-FR" sz="1800" dirty="0">
                <a:effectLst/>
                <a:latin typeface="Calibri" panose="020F0502020204030204" pitchFamily="34" charset="0"/>
                <a:ea typeface="Times New Roman" panose="02020603050405020304" pitchFamily="18" charset="0"/>
                <a:cs typeface="Calibri" panose="020F0502020204030204" pitchFamily="34" charset="0"/>
              </a:rPr>
              <a:t>des thématiques singularisant les campus territoriaux sans les enfermer toutefois dans une identité exclusive excluant tout projet alternatif mais dans une volonté inclusive d’entrainement et de caractérisation de l’offre universitaire présente dans les territoires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sz="1600" b="1" dirty="0"/>
          </a:p>
          <a:p>
            <a:r>
              <a:rPr lang="fr-FR" sz="2000" b="1" dirty="0">
                <a:solidFill>
                  <a:schemeClr val="accent2"/>
                </a:solidFill>
              </a:rPr>
              <a:t>l’UCA, actrice du développement éducatif, économique, social et culturel des territoires</a:t>
            </a:r>
          </a:p>
          <a:p>
            <a:r>
              <a:rPr lang="fr-FR" sz="2000" b="1" dirty="0">
                <a:solidFill>
                  <a:schemeClr val="accent2"/>
                </a:solidFill>
              </a:rPr>
              <a:t>Une université ancrée sur son territoire pour un rayonnement européen et  international optimum</a:t>
            </a:r>
          </a:p>
          <a:p>
            <a:pPr algn="just">
              <a:lnSpc>
                <a:spcPct val="107000"/>
              </a:lnSpc>
              <a:spcAft>
                <a:spcPts val="600"/>
              </a:spcAft>
            </a:pPr>
            <a:endParaRPr lang="fr-FR" sz="1200" dirty="0">
              <a:latin typeface="Calibri" panose="020F0502020204030204" pitchFamily="34" charset="0"/>
              <a:cs typeface="Times New Roman" panose="02020603050405020304" pitchFamily="18" charset="0"/>
            </a:endParaRPr>
          </a:p>
          <a:p>
            <a:pPr marL="285750" lvl="0" indent="-285750">
              <a:spcAft>
                <a:spcPts val="600"/>
              </a:spcAft>
              <a:buSzPts val="1000"/>
              <a:buFont typeface="Arial" panose="020B0604020202020204" pitchFamily="34" charset="0"/>
              <a:buChar char="•"/>
              <a:tabLst>
                <a:tab pos="457200" algn="l"/>
              </a:tabLst>
            </a:pPr>
            <a:endParaRPr lang="fr-FR" sz="1400" b="1" dirty="0">
              <a:cs typeface="Times New Roman" panose="02020603050405020304" pitchFamily="18" charset="0"/>
            </a:endParaRPr>
          </a:p>
          <a:p>
            <a:endParaRPr lang="fr-FR" sz="2000" b="1" dirty="0">
              <a:solidFill>
                <a:srgbClr val="002060"/>
              </a:solidFill>
              <a:ea typeface="Source Sans Pro" panose="020B0503030403020204" pitchFamily="34" charset="0"/>
              <a:cs typeface="+mj-cs"/>
            </a:endParaRPr>
          </a:p>
        </p:txBody>
      </p:sp>
      <p:sp>
        <p:nvSpPr>
          <p:cNvPr id="8" name="Signe de multiplication 7">
            <a:extLst>
              <a:ext uri="{FF2B5EF4-FFF2-40B4-BE49-F238E27FC236}">
                <a16:creationId xmlns:a16="http://schemas.microsoft.com/office/drawing/2014/main" id="{113A1B9E-12BD-4798-8A69-ACA29ED5658D}"/>
              </a:ext>
            </a:extLst>
          </p:cNvPr>
          <p:cNvSpPr/>
          <p:nvPr/>
        </p:nvSpPr>
        <p:spPr>
          <a:xfrm>
            <a:off x="908597" y="2786230"/>
            <a:ext cx="559397" cy="449132"/>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0000"/>
              </a:solidFill>
            </a:endParaRPr>
          </a:p>
        </p:txBody>
      </p:sp>
      <p:sp>
        <p:nvSpPr>
          <p:cNvPr id="2" name="Légende : flèche vers la droite 1">
            <a:extLst>
              <a:ext uri="{FF2B5EF4-FFF2-40B4-BE49-F238E27FC236}">
                <a16:creationId xmlns:a16="http://schemas.microsoft.com/office/drawing/2014/main" id="{7B56216C-729D-4546-86D0-A3481EEED3A3}"/>
              </a:ext>
            </a:extLst>
          </p:cNvPr>
          <p:cNvSpPr/>
          <p:nvPr/>
        </p:nvSpPr>
        <p:spPr>
          <a:xfrm>
            <a:off x="335428" y="5787612"/>
            <a:ext cx="225439" cy="548641"/>
          </a:xfrm>
          <a:prstGeom prst="rightArrow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19539169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B2A469A6-B60B-43B7-9BE2-23FC57A6AB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986" y="129096"/>
            <a:ext cx="1318661" cy="1278175"/>
          </a:xfrm>
          <a:prstGeom prst="rect">
            <a:avLst/>
          </a:prstGeom>
        </p:spPr>
      </p:pic>
      <p:sp>
        <p:nvSpPr>
          <p:cNvPr id="12" name="ZoneTexte 11">
            <a:extLst>
              <a:ext uri="{FF2B5EF4-FFF2-40B4-BE49-F238E27FC236}">
                <a16:creationId xmlns:a16="http://schemas.microsoft.com/office/drawing/2014/main" id="{77100B55-BF65-46E4-BD76-D7F4AC7CFD90}"/>
              </a:ext>
            </a:extLst>
          </p:cNvPr>
          <p:cNvSpPr txBox="1"/>
          <p:nvPr/>
        </p:nvSpPr>
        <p:spPr>
          <a:xfrm>
            <a:off x="1580149" y="129096"/>
            <a:ext cx="9714534" cy="969496"/>
          </a:xfrm>
          <a:prstGeom prst="rect">
            <a:avLst/>
          </a:prstGeom>
          <a:noFill/>
        </p:spPr>
        <p:txBody>
          <a:bodyPr wrap="square">
            <a:spAutoFit/>
          </a:bodyPr>
          <a:lstStyle/>
          <a:p>
            <a:pPr algn="ctr">
              <a:spcAft>
                <a:spcPts val="600"/>
              </a:spcAft>
            </a:pPr>
            <a:r>
              <a:rPr lang="fr-FR" sz="2800" b="1" dirty="0">
                <a:solidFill>
                  <a:srgbClr val="FF6600"/>
                </a:solidFill>
              </a:rPr>
              <a:t>L</a:t>
            </a:r>
            <a:r>
              <a:rPr lang="fr-FR" sz="2400" b="1" dirty="0">
                <a:solidFill>
                  <a:srgbClr val="FF6600"/>
                </a:solidFill>
              </a:rPr>
              <a:t>’UNIVERSITÉ CLERMONT AUVERGNE :</a:t>
            </a:r>
          </a:p>
          <a:p>
            <a:pPr algn="ctr">
              <a:spcAft>
                <a:spcPts val="600"/>
              </a:spcAft>
            </a:pPr>
            <a:r>
              <a:rPr lang="fr-FR" sz="2400" b="1" dirty="0">
                <a:solidFill>
                  <a:srgbClr val="FF6600"/>
                </a:solidFill>
              </a:rPr>
              <a:t> UNE UNIVERSITÉ TERRITORIALE D’EXCELLENCE</a:t>
            </a:r>
          </a:p>
        </p:txBody>
      </p:sp>
      <p:sp>
        <p:nvSpPr>
          <p:cNvPr id="7" name="ZoneTexte 6">
            <a:extLst>
              <a:ext uri="{FF2B5EF4-FFF2-40B4-BE49-F238E27FC236}">
                <a16:creationId xmlns:a16="http://schemas.microsoft.com/office/drawing/2014/main" id="{007679DC-F2C3-4963-96B0-1B5388ED195E}"/>
              </a:ext>
            </a:extLst>
          </p:cNvPr>
          <p:cNvSpPr txBox="1"/>
          <p:nvPr/>
        </p:nvSpPr>
        <p:spPr>
          <a:xfrm>
            <a:off x="1074503" y="1301400"/>
            <a:ext cx="11199972" cy="4293483"/>
          </a:xfrm>
          <a:prstGeom prst="rect">
            <a:avLst/>
          </a:prstGeom>
          <a:noFill/>
        </p:spPr>
        <p:txBody>
          <a:bodyPr wrap="square" rtlCol="0">
            <a:spAutoFit/>
          </a:bodyPr>
          <a:lstStyle/>
          <a:p>
            <a:pPr>
              <a:spcAft>
                <a:spcPts val="600"/>
              </a:spcAft>
            </a:pPr>
            <a:endParaRPr lang="fr-FR" sz="1600" b="1" dirty="0"/>
          </a:p>
          <a:p>
            <a:pPr marL="342900" indent="-342900">
              <a:spcAft>
                <a:spcPts val="600"/>
              </a:spcAft>
              <a:buFont typeface="Wingdings" panose="05000000000000000000" pitchFamily="2" charset="2"/>
              <a:buChar char="Ø"/>
            </a:pPr>
            <a:r>
              <a:rPr lang="fr-FR" sz="2000" b="1" dirty="0">
                <a:solidFill>
                  <a:srgbClr val="006D82"/>
                </a:solidFill>
              </a:rPr>
              <a:t>Un Rôle Clé dans le Maillage Territorial</a:t>
            </a:r>
          </a:p>
          <a:p>
            <a:pPr marL="742950" lvl="1" indent="-285750">
              <a:spcAft>
                <a:spcPts val="600"/>
              </a:spcAft>
              <a:buFont typeface="Wingdings" panose="05000000000000000000" pitchFamily="2" charset="2"/>
              <a:buChar char="ü"/>
            </a:pPr>
            <a:r>
              <a:rPr lang="fr-FR" sz="1600" dirty="0"/>
              <a:t>Une offre diversifiée de formations</a:t>
            </a:r>
          </a:p>
          <a:p>
            <a:pPr marL="742950" lvl="1" indent="-285750">
              <a:spcAft>
                <a:spcPts val="600"/>
              </a:spcAft>
              <a:buFont typeface="Wingdings" panose="05000000000000000000" pitchFamily="2" charset="2"/>
              <a:buChar char="ü"/>
            </a:pPr>
            <a:r>
              <a:rPr lang="fr-FR" sz="1600" dirty="0"/>
              <a:t>Création de synergies avec les acteurs économiques locaux </a:t>
            </a:r>
          </a:p>
          <a:p>
            <a:pPr marL="742950" lvl="1" indent="-285750">
              <a:spcAft>
                <a:spcPts val="600"/>
              </a:spcAft>
              <a:buFont typeface="Wingdings" panose="05000000000000000000" pitchFamily="2" charset="2"/>
              <a:buChar char="ü"/>
            </a:pPr>
            <a:r>
              <a:rPr lang="fr-FR" sz="1600" dirty="0"/>
              <a:t>Développement de partenariats durables</a:t>
            </a:r>
          </a:p>
          <a:p>
            <a:pPr marL="171450" indent="-171450">
              <a:spcAft>
                <a:spcPts val="600"/>
              </a:spcAft>
              <a:buFont typeface="Arial" panose="020B0604020202020204" pitchFamily="34" charset="0"/>
              <a:buChar char="•"/>
            </a:pPr>
            <a:endParaRPr lang="fr-FR" sz="500" b="1" dirty="0"/>
          </a:p>
          <a:p>
            <a:pPr marL="342900" indent="-342900">
              <a:spcAft>
                <a:spcPts val="600"/>
              </a:spcAft>
              <a:buFont typeface="Wingdings" panose="05000000000000000000" pitchFamily="2" charset="2"/>
              <a:buChar char="Ø"/>
            </a:pPr>
            <a:r>
              <a:rPr lang="fr-FR" sz="2000" b="1" dirty="0">
                <a:solidFill>
                  <a:srgbClr val="006D82"/>
                </a:solidFill>
              </a:rPr>
              <a:t>L’UCA, motrice de l’Innovation Régionale</a:t>
            </a:r>
          </a:p>
          <a:p>
            <a:pPr marL="742950" lvl="1" indent="-285750">
              <a:spcAft>
                <a:spcPts val="600"/>
              </a:spcAft>
              <a:buFont typeface="Wingdings" panose="05000000000000000000" pitchFamily="2" charset="2"/>
              <a:buChar char="ü"/>
            </a:pPr>
            <a:r>
              <a:rPr lang="fr-FR" sz="1600" dirty="0"/>
              <a:t>L’UCA, un catalyseur de liens entre chercheurs, entreprises et collectivités                                                                                     pour soutenir la transformation des territoires</a:t>
            </a:r>
          </a:p>
          <a:p>
            <a:pPr marL="742950" lvl="1" indent="-285750">
              <a:spcAft>
                <a:spcPts val="600"/>
              </a:spcAft>
              <a:buFont typeface="Wingdings" panose="05000000000000000000" pitchFamily="2" charset="2"/>
              <a:buChar char="ü"/>
            </a:pPr>
            <a:r>
              <a:rPr lang="fr-FR" sz="1600" dirty="0"/>
              <a:t>Ancrage territorial de l’innovation (PUI CAP I-terr, CAP ART, </a:t>
            </a:r>
            <a:r>
              <a:rPr lang="fr-FR" sz="1600" dirty="0" err="1"/>
              <a:t>Artemis</a:t>
            </a:r>
            <a:r>
              <a:rPr lang="fr-FR" sz="1600" dirty="0"/>
              <a:t>, …) </a:t>
            </a:r>
          </a:p>
          <a:p>
            <a:pPr>
              <a:spcAft>
                <a:spcPts val="600"/>
              </a:spcAft>
              <a:buFont typeface="Arial" panose="020B0604020202020204" pitchFamily="34" charset="0"/>
              <a:buChar char="•"/>
            </a:pPr>
            <a:endParaRPr lang="fr-FR" sz="500" dirty="0"/>
          </a:p>
          <a:p>
            <a:pPr marL="342900" indent="-342900">
              <a:spcAft>
                <a:spcPts val="600"/>
              </a:spcAft>
              <a:buFont typeface="Wingdings" panose="05000000000000000000" pitchFamily="2" charset="2"/>
              <a:buChar char="Ø"/>
            </a:pPr>
            <a:r>
              <a:rPr lang="fr-FR" sz="2000" b="1" dirty="0">
                <a:solidFill>
                  <a:srgbClr val="006D82"/>
                </a:solidFill>
              </a:rPr>
              <a:t>Une ambition européenne</a:t>
            </a:r>
            <a:r>
              <a:rPr lang="fr-FR" sz="2400" b="1" dirty="0">
                <a:solidFill>
                  <a:srgbClr val="006D82"/>
                </a:solidFill>
              </a:rPr>
              <a:t> </a:t>
            </a:r>
            <a:r>
              <a:rPr lang="fr-FR" sz="1600" dirty="0">
                <a:effectLst/>
                <a:latin typeface="Calibri" panose="020F0502020204030204" pitchFamily="34" charset="0"/>
                <a:ea typeface="Calibri" panose="020F0502020204030204" pitchFamily="34" charset="0"/>
                <a:cs typeface="Times New Roman" panose="02020603050405020304" pitchFamily="18" charset="0"/>
              </a:rPr>
              <a:t>portée notamment par l’UCA dans le cadre de l’</a:t>
            </a:r>
            <a:r>
              <a:rPr lang="fr-FR" sz="1600" dirty="0">
                <a:latin typeface="Calibri" panose="020F0502020204030204" pitchFamily="34" charset="0"/>
                <a:ea typeface="Calibri" panose="020F0502020204030204" pitchFamily="34" charset="0"/>
                <a:cs typeface="Times New Roman" panose="02020603050405020304" pitchFamily="18" charset="0"/>
              </a:rPr>
              <a:t>A</a:t>
            </a:r>
            <a:r>
              <a:rPr lang="fr-FR" sz="1600" dirty="0">
                <a:effectLst/>
                <a:latin typeface="Calibri" panose="020F0502020204030204" pitchFamily="34" charset="0"/>
                <a:ea typeface="Calibri" panose="020F0502020204030204" pitchFamily="34" charset="0"/>
                <a:cs typeface="Times New Roman" panose="02020603050405020304" pitchFamily="18" charset="0"/>
              </a:rPr>
              <a:t>lliance ARTEMIS (Université européenne), tournée vers les enjeux de mobilité en lien avec les problématiques territoriales</a:t>
            </a:r>
            <a:r>
              <a:rPr lang="fr-FR" sz="1600" b="1" dirty="0">
                <a:effectLst/>
                <a:latin typeface="Calibri" panose="020F0502020204030204" pitchFamily="34" charset="0"/>
                <a:ea typeface="Calibri" panose="020F0502020204030204" pitchFamily="34" charset="0"/>
                <a:cs typeface="Times New Roman" panose="02020603050405020304" pitchFamily="18" charset="0"/>
              </a:rPr>
              <a:t>. </a:t>
            </a:r>
          </a:p>
          <a:p>
            <a:pPr>
              <a:spcAft>
                <a:spcPts val="600"/>
              </a:spcAft>
            </a:pPr>
            <a:endParaRPr lang="fr-FR" sz="16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ZoneTexte 7">
            <a:extLst>
              <a:ext uri="{FF2B5EF4-FFF2-40B4-BE49-F238E27FC236}">
                <a16:creationId xmlns:a16="http://schemas.microsoft.com/office/drawing/2014/main" id="{6E99BE3E-0EDF-4646-A3FB-23EA3F37CE37}"/>
              </a:ext>
            </a:extLst>
          </p:cNvPr>
          <p:cNvSpPr txBox="1"/>
          <p:nvPr/>
        </p:nvSpPr>
        <p:spPr>
          <a:xfrm>
            <a:off x="862264" y="5550566"/>
            <a:ext cx="8457302" cy="923330"/>
          </a:xfrm>
          <a:prstGeom prst="rect">
            <a:avLst/>
          </a:prstGeom>
          <a:noFill/>
          <a:ln w="38100">
            <a:solidFill>
              <a:srgbClr val="FF6600"/>
            </a:solidFill>
            <a:prstDash val="dash"/>
          </a:ln>
        </p:spPr>
        <p:txBody>
          <a:bodyPr wrap="square">
            <a:spAutoFit/>
          </a:bodyPr>
          <a:lstStyle/>
          <a:p>
            <a:pPr algn="ctr"/>
            <a:r>
              <a:rPr lang="fr-FR" sz="1800" b="1" dirty="0">
                <a:solidFill>
                  <a:schemeClr val="accent2"/>
                </a:solidFill>
              </a:rPr>
              <a:t>Une université pleinement engagée dans les transitions et le développement des territoires et faisant du lien aux territoires un axe affirmé et structurant de son identité, de son action, de son attractivité et de son rayonnement</a:t>
            </a:r>
            <a:endParaRPr lang="fr-FR" dirty="0"/>
          </a:p>
        </p:txBody>
      </p:sp>
      <p:pic>
        <p:nvPicPr>
          <p:cNvPr id="9" name="Image 8">
            <a:extLst>
              <a:ext uri="{FF2B5EF4-FFF2-40B4-BE49-F238E27FC236}">
                <a16:creationId xmlns:a16="http://schemas.microsoft.com/office/drawing/2014/main" id="{F04118FE-922B-487A-94BF-D8DECF6AFB25}"/>
              </a:ext>
            </a:extLst>
          </p:cNvPr>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64762" y="5194691"/>
            <a:ext cx="1715314" cy="1635079"/>
          </a:xfrm>
          <a:prstGeom prst="rect">
            <a:avLst/>
          </a:prstGeom>
        </p:spPr>
      </p:pic>
      <p:pic>
        <p:nvPicPr>
          <p:cNvPr id="4" name="Image 3">
            <a:extLst>
              <a:ext uri="{FF2B5EF4-FFF2-40B4-BE49-F238E27FC236}">
                <a16:creationId xmlns:a16="http://schemas.microsoft.com/office/drawing/2014/main" id="{23511BB1-980E-4055-8155-315D0D7534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110" y="4651679"/>
            <a:ext cx="988919" cy="625470"/>
          </a:xfrm>
          <a:prstGeom prst="rect">
            <a:avLst/>
          </a:prstGeom>
        </p:spPr>
      </p:pic>
      <p:pic>
        <p:nvPicPr>
          <p:cNvPr id="6" name="Image 5">
            <a:extLst>
              <a:ext uri="{FF2B5EF4-FFF2-40B4-BE49-F238E27FC236}">
                <a16:creationId xmlns:a16="http://schemas.microsoft.com/office/drawing/2014/main" id="{79B5CC86-7263-443C-BFE7-E927B4A9695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41817" y="2206321"/>
            <a:ext cx="785212" cy="523121"/>
          </a:xfrm>
          <a:prstGeom prst="rect">
            <a:avLst/>
          </a:prstGeom>
        </p:spPr>
      </p:pic>
      <p:pic>
        <p:nvPicPr>
          <p:cNvPr id="13" name="Image 12">
            <a:extLst>
              <a:ext uri="{FF2B5EF4-FFF2-40B4-BE49-F238E27FC236}">
                <a16:creationId xmlns:a16="http://schemas.microsoft.com/office/drawing/2014/main" id="{5AA034FE-58E5-4D14-AD4B-4735A14B78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09689" y="3250111"/>
            <a:ext cx="2807808" cy="1065567"/>
          </a:xfrm>
          <a:prstGeom prst="rect">
            <a:avLst/>
          </a:prstGeom>
        </p:spPr>
      </p:pic>
    </p:spTree>
    <p:extLst>
      <p:ext uri="{BB962C8B-B14F-4D97-AF65-F5344CB8AC3E}">
        <p14:creationId xmlns:p14="http://schemas.microsoft.com/office/powerpoint/2010/main" val="42785681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a:extLst>
            <a:ext uri="{FF2B5EF4-FFF2-40B4-BE49-F238E27FC236}">
              <a16:creationId xmlns:a16="http://schemas.microsoft.com/office/drawing/2014/main" id="{FD0F94B3-6124-3318-B488-0822C872607D}"/>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B197DC80-4D5F-50CC-DF75-712910C61A1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60ABEC6-6205-9FA0-5BD8-1A8AADB2AD0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89E5B698-7966-477B-EE73-7C5666ECCB4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B12D2D5E-C163-031E-4A82-2169E08ECC82}"/>
              </a:ext>
            </a:extLst>
          </p:cNvPr>
          <p:cNvSpPr>
            <a:spLocks noGrp="1"/>
          </p:cNvSpPr>
          <p:nvPr>
            <p:ph type="title"/>
          </p:nvPr>
        </p:nvSpPr>
        <p:spPr>
          <a:xfrm>
            <a:off x="674237" y="589288"/>
            <a:ext cx="3657600" cy="3212692"/>
          </a:xfrm>
        </p:spPr>
        <p:txBody>
          <a:bodyPr vert="horz" lIns="91440" tIns="45720" rIns="91440" bIns="45720" rtlCol="0" anchor="b">
            <a:normAutofit/>
          </a:bodyPr>
          <a:lstStyle/>
          <a:p>
            <a:pPr algn="ctr"/>
            <a:r>
              <a:rPr lang="fr-FR" sz="4800" dirty="0">
                <a:solidFill>
                  <a:srgbClr val="FFFFFF"/>
                </a:solidFill>
              </a:rPr>
              <a:t>Organisation de la recherche</a:t>
            </a:r>
            <a:endParaRPr lang="fr-FR" sz="4800" kern="1200" dirty="0">
              <a:solidFill>
                <a:srgbClr val="FFFFFF"/>
              </a:solidFill>
              <a:latin typeface="+mj-lt"/>
              <a:ea typeface="+mj-ea"/>
              <a:cs typeface="+mj-cs"/>
            </a:endParaRPr>
          </a:p>
        </p:txBody>
      </p:sp>
      <p:sp>
        <p:nvSpPr>
          <p:cNvPr id="3" name="Espace réservé du contenu 2">
            <a:extLst>
              <a:ext uri="{FF2B5EF4-FFF2-40B4-BE49-F238E27FC236}">
                <a16:creationId xmlns:a16="http://schemas.microsoft.com/office/drawing/2014/main" id="{F5F20C90-55ED-0A74-6720-67E91433FF9D}"/>
              </a:ext>
            </a:extLst>
          </p:cNvPr>
          <p:cNvSpPr>
            <a:spLocks noGrp="1"/>
          </p:cNvSpPr>
          <p:nvPr>
            <p:ph idx="1"/>
          </p:nvPr>
        </p:nvSpPr>
        <p:spPr>
          <a:xfrm>
            <a:off x="674237" y="4170501"/>
            <a:ext cx="3657600" cy="1525597"/>
          </a:xfrm>
        </p:spPr>
        <p:txBody>
          <a:bodyPr vert="horz" lIns="91440" tIns="45720" rIns="91440" bIns="45720" rtlCol="0">
            <a:normAutofit/>
          </a:bodyPr>
          <a:lstStyle/>
          <a:p>
            <a:pPr marL="0" indent="0" algn="ctr">
              <a:buNone/>
            </a:pPr>
            <a:r>
              <a:rPr lang="fr-FR" sz="2000" kern="1200" dirty="0">
                <a:solidFill>
                  <a:srgbClr val="FFFFFF"/>
                </a:solidFill>
                <a:latin typeface="+mn-lt"/>
                <a:ea typeface="+mn-ea"/>
                <a:cs typeface="+mn-cs"/>
              </a:rPr>
              <a:t>Structuration en 3 Hubs</a:t>
            </a:r>
            <a:br>
              <a:rPr lang="fr-FR" sz="2000" kern="1200" dirty="0">
                <a:solidFill>
                  <a:srgbClr val="FFFFFF"/>
                </a:solidFill>
                <a:latin typeface="+mn-lt"/>
                <a:ea typeface="+mn-ea"/>
                <a:cs typeface="+mn-cs"/>
              </a:rPr>
            </a:br>
            <a:r>
              <a:rPr lang="fr-FR" sz="2000" kern="1200" dirty="0">
                <a:solidFill>
                  <a:srgbClr val="FFFFFF"/>
                </a:solidFill>
                <a:latin typeface="+mn-lt"/>
                <a:ea typeface="+mn-ea"/>
                <a:cs typeface="+mn-cs"/>
              </a:rPr>
              <a:t>« grands défis sociétaux » </a:t>
            </a:r>
            <a:br>
              <a:rPr lang="fr-FR" sz="2000" kern="1200" dirty="0">
                <a:solidFill>
                  <a:srgbClr val="FFFFFF"/>
                </a:solidFill>
                <a:latin typeface="+mn-lt"/>
                <a:ea typeface="+mn-ea"/>
                <a:cs typeface="+mn-cs"/>
              </a:rPr>
            </a:br>
            <a:r>
              <a:rPr lang="fr-FR" sz="2000" kern="1200" dirty="0">
                <a:solidFill>
                  <a:srgbClr val="FFFFFF"/>
                </a:solidFill>
                <a:latin typeface="+mn-lt"/>
                <a:ea typeface="+mn-ea"/>
                <a:cs typeface="+mn-cs"/>
              </a:rPr>
              <a:t>en phase avec</a:t>
            </a:r>
            <a:br>
              <a:rPr lang="fr-FR" sz="2000" kern="1200" dirty="0">
                <a:solidFill>
                  <a:srgbClr val="FFFFFF"/>
                </a:solidFill>
                <a:latin typeface="+mn-lt"/>
                <a:ea typeface="+mn-ea"/>
                <a:cs typeface="+mn-cs"/>
              </a:rPr>
            </a:br>
            <a:r>
              <a:rPr lang="fr-FR" sz="2000" kern="1200" dirty="0">
                <a:solidFill>
                  <a:srgbClr val="FFFFFF"/>
                </a:solidFill>
                <a:latin typeface="+mn-lt"/>
                <a:ea typeface="+mn-ea"/>
                <a:cs typeface="+mn-cs"/>
              </a:rPr>
              <a:t>les ODD, HE et la S3 </a:t>
            </a:r>
            <a:r>
              <a:rPr lang="fr-FR" sz="2000" kern="1200" dirty="0" err="1">
                <a:solidFill>
                  <a:srgbClr val="FFFFFF"/>
                </a:solidFill>
                <a:latin typeface="+mn-lt"/>
                <a:ea typeface="+mn-ea"/>
                <a:cs typeface="+mn-cs"/>
              </a:rPr>
              <a:t>HdF</a:t>
            </a:r>
            <a:endParaRPr lang="fr-FR" sz="2000" kern="1200" dirty="0">
              <a:solidFill>
                <a:srgbClr val="FFFFFF"/>
              </a:solidFill>
              <a:latin typeface="+mn-lt"/>
              <a:ea typeface="+mn-ea"/>
              <a:cs typeface="+mn-cs"/>
            </a:endParaRPr>
          </a:p>
        </p:txBody>
      </p:sp>
      <p:pic>
        <p:nvPicPr>
          <p:cNvPr id="7" name="Image 6">
            <a:extLst>
              <a:ext uri="{FF2B5EF4-FFF2-40B4-BE49-F238E27FC236}">
                <a16:creationId xmlns:a16="http://schemas.microsoft.com/office/drawing/2014/main" id="{47C8E997-DC2B-21AF-16EE-7725A56BC359}"/>
              </a:ext>
            </a:extLst>
          </p:cNvPr>
          <p:cNvPicPr>
            <a:picLocks noChangeAspect="1"/>
          </p:cNvPicPr>
          <p:nvPr/>
        </p:nvPicPr>
        <p:blipFill>
          <a:blip r:embed="rId3"/>
          <a:stretch>
            <a:fillRect/>
          </a:stretch>
        </p:blipFill>
        <p:spPr bwMode="auto">
          <a:xfrm>
            <a:off x="5006075" y="908778"/>
            <a:ext cx="7052709" cy="3842576"/>
          </a:xfrm>
          <a:prstGeom prst="rect">
            <a:avLst/>
          </a:prstGeom>
        </p:spPr>
      </p:pic>
      <p:sp>
        <p:nvSpPr>
          <p:cNvPr id="9" name="ZoneTexte 8">
            <a:extLst>
              <a:ext uri="{FF2B5EF4-FFF2-40B4-BE49-F238E27FC236}">
                <a16:creationId xmlns:a16="http://schemas.microsoft.com/office/drawing/2014/main" id="{73245D16-E6E5-6544-C391-5A03461DE6E1}"/>
              </a:ext>
            </a:extLst>
          </p:cNvPr>
          <p:cNvSpPr txBox="1"/>
          <p:nvPr/>
        </p:nvSpPr>
        <p:spPr>
          <a:xfrm>
            <a:off x="5483200" y="5158345"/>
            <a:ext cx="6098458" cy="646331"/>
          </a:xfrm>
          <a:prstGeom prst="rect">
            <a:avLst/>
          </a:prstGeom>
          <a:noFill/>
        </p:spPr>
        <p:txBody>
          <a:bodyPr wrap="square">
            <a:spAutoFit/>
          </a:bodyPr>
          <a:lstStyle/>
          <a:p>
            <a:pPr algn="ctr"/>
            <a:r>
              <a:rPr lang="fr-FR" dirty="0">
                <a:solidFill>
                  <a:schemeClr val="bg1"/>
                </a:solidFill>
                <a:latin typeface="Calibri" panose="020F0502020204030204" pitchFamily="34" charset="0"/>
                <a:cs typeface="Calibri" panose="020F0502020204030204" pitchFamily="34" charset="0"/>
              </a:rPr>
              <a:t>EUROTELL - AAP </a:t>
            </a:r>
            <a:r>
              <a:rPr lang="fr-FR" dirty="0" err="1">
                <a:solidFill>
                  <a:schemeClr val="bg1"/>
                </a:solidFill>
                <a:latin typeface="Calibri" panose="020F0502020204030204" pitchFamily="34" charset="0"/>
                <a:cs typeface="Calibri" panose="020F0502020204030204" pitchFamily="34" charset="0"/>
              </a:rPr>
              <a:t>ExcellencES</a:t>
            </a:r>
            <a:r>
              <a:rPr lang="fr-FR" dirty="0">
                <a:solidFill>
                  <a:schemeClr val="bg1"/>
                </a:solidFill>
                <a:latin typeface="Calibri" panose="020F0502020204030204" pitchFamily="34" charset="0"/>
                <a:cs typeface="Calibri" panose="020F0502020204030204" pitchFamily="34" charset="0"/>
              </a:rPr>
              <a:t> (vague 2) – 28 M€</a:t>
            </a:r>
            <a:br>
              <a:rPr lang="fr-FR" dirty="0">
                <a:solidFill>
                  <a:schemeClr val="bg1"/>
                </a:solidFill>
                <a:latin typeface="Calibri" panose="020F0502020204030204" pitchFamily="34" charset="0"/>
                <a:cs typeface="Calibri" panose="020F0502020204030204" pitchFamily="34" charset="0"/>
              </a:rPr>
            </a:br>
            <a:r>
              <a:rPr lang="fr-FR" dirty="0">
                <a:solidFill>
                  <a:schemeClr val="bg1"/>
                </a:solidFill>
                <a:latin typeface="Calibri" panose="020F0502020204030204" pitchFamily="34" charset="0"/>
                <a:cs typeface="Calibri" panose="020F0502020204030204" pitchFamily="34" charset="0"/>
              </a:rPr>
              <a:t>Porteur UPHF – Partenaires : INSA – ICL – JUNIA – IESEG</a:t>
            </a:r>
            <a:endParaRPr lang="fr-FR"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10" name="Image 9">
            <a:extLst>
              <a:ext uri="{FF2B5EF4-FFF2-40B4-BE49-F238E27FC236}">
                <a16:creationId xmlns:a16="http://schemas.microsoft.com/office/drawing/2014/main" id="{C40C4018-F7EE-422B-BF91-83D143F05A51}"/>
              </a:ext>
            </a:extLst>
          </p:cNvPr>
          <p:cNvPicPr>
            <a:picLocks noChangeAspect="1"/>
          </p:cNvPicPr>
          <p:nvPr/>
        </p:nvPicPr>
        <p:blipFill>
          <a:blip r:embed="rId4"/>
          <a:stretch>
            <a:fillRect/>
          </a:stretch>
        </p:blipFill>
        <p:spPr>
          <a:xfrm>
            <a:off x="10430497" y="151705"/>
            <a:ext cx="1628287" cy="700163"/>
          </a:xfrm>
          <a:prstGeom prst="rect">
            <a:avLst/>
          </a:prstGeom>
        </p:spPr>
      </p:pic>
    </p:spTree>
    <p:extLst>
      <p:ext uri="{BB962C8B-B14F-4D97-AF65-F5344CB8AC3E}">
        <p14:creationId xmlns:p14="http://schemas.microsoft.com/office/powerpoint/2010/main" val="2301242418"/>
      </p:ext>
    </p:extLst>
  </p:cSld>
  <p:clrMapOvr>
    <a:overrideClrMapping bg1="dk1" tx1="lt1" bg2="dk2" tx2="lt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6">
            <a:extLst>
              <a:ext uri="{FF2B5EF4-FFF2-40B4-BE49-F238E27FC236}">
                <a16:creationId xmlns:a16="http://schemas.microsoft.com/office/drawing/2014/main" id="{4990C6C2-138F-4660-9141-F49105A2D4D1}"/>
              </a:ext>
            </a:extLst>
          </p:cNvPr>
          <p:cNvSpPr txBox="1">
            <a:spLocks/>
          </p:cNvSpPr>
          <p:nvPr/>
        </p:nvSpPr>
        <p:spPr>
          <a:xfrm>
            <a:off x="-240704" y="1412776"/>
            <a:ext cx="3316706" cy="1025624"/>
          </a:xfrm>
          <a:prstGeom prst="rect">
            <a:avLst/>
          </a:prstGeom>
        </p:spPr>
        <p:txBody>
          <a:bodyPr>
            <a:noAutofit/>
          </a:bodyPr>
          <a:lst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685800" marR="0" lvl="1" indent="-228600" algn="l" defTabSz="914400" rtl="0" eaLnBrk="1" fontAlgn="auto" latinLnBrk="0" hangingPunct="1">
              <a:lnSpc>
                <a:spcPct val="90000"/>
              </a:lnSpc>
              <a:spcBef>
                <a:spcPts val="500"/>
              </a:spcBef>
              <a:spcAft>
                <a:spcPts val="1800"/>
              </a:spcAft>
              <a:buClrTx/>
              <a:buSzTx/>
              <a:buFont typeface="Wingdings" pitchFamily="2" charset="2"/>
              <a:buChar char="Ø"/>
              <a:tabLst/>
              <a:defRPr/>
            </a:pPr>
            <a:r>
              <a:rPr kumimoji="0" lang="fr-FR" sz="2000" b="1" i="0" u="none" strike="noStrike" kern="1200" cap="none" spc="0" normalizeH="0" baseline="0" noProof="0" dirty="0">
                <a:ln>
                  <a:noFill/>
                </a:ln>
                <a:solidFill>
                  <a:schemeClr val="tx1">
                    <a:lumMod val="50000"/>
                    <a:lumOff val="50000"/>
                  </a:schemeClr>
                </a:solidFill>
                <a:effectLst/>
                <a:uLnTx/>
                <a:uFillTx/>
                <a:latin typeface="Tw Cen MT" panose="020B0602020104020603" pitchFamily="34" charset="77"/>
                <a:ea typeface="+mn-ea"/>
                <a:cs typeface="+mn-cs"/>
              </a:rPr>
              <a:t>Favoriser l’accès à l’enseignement supérieur</a:t>
            </a:r>
          </a:p>
          <a:p>
            <a:pPr marL="685800" marR="0" lvl="1" indent="-228600" algn="l" defTabSz="914400" rtl="0" eaLnBrk="1" fontAlgn="auto" latinLnBrk="0" hangingPunct="1">
              <a:lnSpc>
                <a:spcPct val="90000"/>
              </a:lnSpc>
              <a:spcBef>
                <a:spcPts val="500"/>
              </a:spcBef>
              <a:spcAft>
                <a:spcPts val="1800"/>
              </a:spcAft>
              <a:buClrTx/>
              <a:buSzTx/>
              <a:buFont typeface="Wingdings" pitchFamily="2" charset="2"/>
              <a:buChar char="Ø"/>
              <a:tabLst/>
              <a:defRPr/>
            </a:pPr>
            <a:r>
              <a:rPr kumimoji="0" lang="fr-FR" sz="2000" b="1" i="0" u="none" strike="noStrike" kern="1200" cap="none" spc="0" normalizeH="0" baseline="0" noProof="0" dirty="0">
                <a:ln>
                  <a:noFill/>
                </a:ln>
                <a:solidFill>
                  <a:schemeClr val="tx1">
                    <a:lumMod val="50000"/>
                    <a:lumOff val="50000"/>
                  </a:schemeClr>
                </a:solidFill>
                <a:effectLst/>
                <a:uLnTx/>
                <a:uFillTx/>
                <a:latin typeface="Tw Cen MT" panose="020B0602020104020603" pitchFamily="34" charset="77"/>
                <a:ea typeface="+mn-ea"/>
                <a:cs typeface="+mn-cs"/>
              </a:rPr>
              <a:t>Contribuer à l’attractivité et au développement du territoire</a:t>
            </a:r>
          </a:p>
          <a:p>
            <a:pPr marL="685800" marR="0" lvl="1" indent="-228600" algn="l" defTabSz="914400" rtl="0" eaLnBrk="1" fontAlgn="auto" latinLnBrk="0" hangingPunct="1">
              <a:lnSpc>
                <a:spcPct val="90000"/>
              </a:lnSpc>
              <a:spcBef>
                <a:spcPts val="500"/>
              </a:spcBef>
              <a:spcAft>
                <a:spcPts val="1800"/>
              </a:spcAft>
              <a:buClrTx/>
              <a:buSzTx/>
              <a:buFont typeface="Wingdings" pitchFamily="2" charset="2"/>
              <a:buChar char="Ø"/>
              <a:tabLst/>
              <a:defRPr/>
            </a:pPr>
            <a:r>
              <a:rPr kumimoji="0" lang="fr-FR" sz="2000" b="1" i="0" u="none" strike="noStrike" kern="1200" cap="none" spc="0" normalizeH="0" baseline="0" noProof="0" dirty="0">
                <a:ln>
                  <a:noFill/>
                </a:ln>
                <a:solidFill>
                  <a:schemeClr val="tx1">
                    <a:lumMod val="50000"/>
                    <a:lumOff val="50000"/>
                  </a:schemeClr>
                </a:solidFill>
                <a:effectLst/>
                <a:uLnTx/>
                <a:uFillTx/>
                <a:latin typeface="Tw Cen MT" panose="020B0602020104020603" pitchFamily="34" charset="77"/>
                <a:ea typeface="+mn-ea"/>
                <a:cs typeface="+mn-cs"/>
              </a:rPr>
              <a:t>Faire de la vie étudiante un facteur de réussite</a:t>
            </a:r>
          </a:p>
          <a:p>
            <a:pPr marL="685800" marR="0" lvl="1" indent="-228600" algn="l" defTabSz="914400" rtl="0" eaLnBrk="1" fontAlgn="auto" latinLnBrk="0" hangingPunct="1">
              <a:lnSpc>
                <a:spcPct val="90000"/>
              </a:lnSpc>
              <a:spcBef>
                <a:spcPts val="500"/>
              </a:spcBef>
              <a:spcAft>
                <a:spcPts val="1800"/>
              </a:spcAft>
              <a:buClrTx/>
              <a:buSzTx/>
              <a:buFont typeface="Wingdings" pitchFamily="2" charset="2"/>
              <a:buChar char="Ø"/>
              <a:tabLst/>
              <a:defRPr/>
            </a:pPr>
            <a:r>
              <a:rPr kumimoji="0" lang="fr-FR" sz="2000" b="1" i="0" u="none" strike="noStrike" kern="1200" cap="none" spc="0" normalizeH="0" baseline="0" noProof="0" dirty="0">
                <a:ln>
                  <a:noFill/>
                </a:ln>
                <a:solidFill>
                  <a:schemeClr val="tx1">
                    <a:lumMod val="50000"/>
                    <a:lumOff val="50000"/>
                  </a:schemeClr>
                </a:solidFill>
                <a:effectLst/>
                <a:uLnTx/>
                <a:uFillTx/>
                <a:latin typeface="Tw Cen MT" panose="020B0602020104020603" pitchFamily="34" charset="77"/>
                <a:ea typeface="+mn-ea"/>
                <a:cs typeface="+mn-cs"/>
              </a:rPr>
              <a:t>Assumer pleinement notre responsabilité sociétale et environnementale</a:t>
            </a:r>
          </a:p>
        </p:txBody>
      </p:sp>
      <p:pic>
        <p:nvPicPr>
          <p:cNvPr id="12" name="Image 11">
            <a:extLst>
              <a:ext uri="{FF2B5EF4-FFF2-40B4-BE49-F238E27FC236}">
                <a16:creationId xmlns:a16="http://schemas.microsoft.com/office/drawing/2014/main" id="{EA29F662-8CCF-55CF-FE2A-463616FDC4A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50610" y="1252025"/>
            <a:ext cx="9035064" cy="5082224"/>
          </a:xfrm>
          <a:prstGeom prst="rect">
            <a:avLst/>
          </a:prstGeom>
        </p:spPr>
      </p:pic>
      <p:sp>
        <p:nvSpPr>
          <p:cNvPr id="5" name="Titre 1">
            <a:extLst>
              <a:ext uri="{FF2B5EF4-FFF2-40B4-BE49-F238E27FC236}">
                <a16:creationId xmlns:a16="http://schemas.microsoft.com/office/drawing/2014/main" id="{A2DDFD6B-46FF-0764-8917-4A4DB1C1B01A}"/>
              </a:ext>
            </a:extLst>
          </p:cNvPr>
          <p:cNvSpPr txBox="1"/>
          <p:nvPr/>
        </p:nvSpPr>
        <p:spPr bwMode="auto">
          <a:xfrm>
            <a:off x="191344" y="332656"/>
            <a:ext cx="11794330" cy="774889"/>
          </a:xfrm>
          <a:prstGeom prst="rect">
            <a:avLst/>
          </a:prstGeom>
        </p:spPr>
        <p:txBody>
          <a:bodyPr>
            <a:normAutofit/>
          </a:bodyPr>
          <a:lstStyle>
            <a:lvl1pPr algn="l" defTabSz="914400">
              <a:lnSpc>
                <a:spcPct val="90000"/>
              </a:lnSpc>
              <a:spcBef>
                <a:spcPts val="0"/>
              </a:spcBef>
              <a:buNone/>
              <a:defRPr sz="4400">
                <a:solidFill>
                  <a:schemeClr val="tx1"/>
                </a:solidFill>
                <a:latin typeface="+mj-lt"/>
                <a:ea typeface="+mj-ea"/>
                <a:cs typeface="+mj-cs"/>
              </a:defRPr>
            </a:lvl1pPr>
          </a:lstStyle>
          <a:p>
            <a:pPr algn="ctr" defTabSz="580644">
              <a:defRPr/>
            </a:pPr>
            <a:r>
              <a:rPr lang="fr-FR" sz="4000" b="1" dirty="0">
                <a:solidFill>
                  <a:srgbClr val="ED7D31"/>
                </a:solidFill>
                <a:latin typeface="Tw Cen MT"/>
                <a:cs typeface="Arial"/>
              </a:rPr>
              <a:t>SDUT : </a:t>
            </a:r>
            <a:r>
              <a:rPr lang="fr-FR" sz="4000" dirty="0">
                <a:solidFill>
                  <a:srgbClr val="4472C4"/>
                </a:solidFill>
                <a:latin typeface="Tw Cen MT"/>
                <a:cs typeface="Arial"/>
              </a:rPr>
              <a:t>méthodologie </a:t>
            </a:r>
            <a:endParaRPr sz="4000" dirty="0"/>
          </a:p>
        </p:txBody>
      </p:sp>
    </p:spTree>
    <p:extLst>
      <p:ext uri="{BB962C8B-B14F-4D97-AF65-F5344CB8AC3E}">
        <p14:creationId xmlns:p14="http://schemas.microsoft.com/office/powerpoint/2010/main" val="42308041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E8C4471-ABA9-4804-9F4E-0F272F8FDC1C}"/>
              </a:ext>
            </a:extLst>
          </p:cNvPr>
          <p:cNvPicPr>
            <a:picLocks noChangeAspect="1"/>
          </p:cNvPicPr>
          <p:nvPr/>
        </p:nvPicPr>
        <p:blipFill rotWithShape="1">
          <a:blip r:embed="rId2"/>
          <a:srcRect l="1295" t="3595" r="1206" b="24365"/>
          <a:stretch/>
        </p:blipFill>
        <p:spPr>
          <a:xfrm rot="16200000">
            <a:off x="-2474493" y="2474494"/>
            <a:ext cx="6858000" cy="1909011"/>
          </a:xfrm>
          <a:prstGeom prst="rect">
            <a:avLst/>
          </a:prstGeom>
        </p:spPr>
      </p:pic>
      <p:pic>
        <p:nvPicPr>
          <p:cNvPr id="7" name="Picture 2">
            <a:extLst>
              <a:ext uri="{FF2B5EF4-FFF2-40B4-BE49-F238E27FC236}">
                <a16:creationId xmlns:a16="http://schemas.microsoft.com/office/drawing/2014/main" id="{9890EE2F-12A8-47D5-8D97-7D8AEB01C0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00" r="2000"/>
          <a:stretch/>
        </p:blipFill>
        <p:spPr bwMode="auto">
          <a:xfrm>
            <a:off x="1940647" y="1447377"/>
            <a:ext cx="2113236" cy="220128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6">
            <a:extLst>
              <a:ext uri="{FF2B5EF4-FFF2-40B4-BE49-F238E27FC236}">
                <a16:creationId xmlns:a16="http://schemas.microsoft.com/office/drawing/2014/main" id="{220D67A8-4762-4AB5-91ED-1355291E27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6160817" y="1447377"/>
            <a:ext cx="2127691" cy="212769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8">
            <a:extLst>
              <a:ext uri="{FF2B5EF4-FFF2-40B4-BE49-F238E27FC236}">
                <a16:creationId xmlns:a16="http://schemas.microsoft.com/office/drawing/2014/main" id="{38A00300-F06C-4814-812A-B377F920F678}"/>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t="11228" b="11228"/>
          <a:stretch/>
        </p:blipFill>
        <p:spPr bwMode="auto">
          <a:xfrm>
            <a:off x="8222830" y="2928381"/>
            <a:ext cx="2127691" cy="226904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E997A390-ABAF-476D-B37E-012F4729F37C}"/>
              </a:ext>
            </a:extLst>
          </p:cNvPr>
          <p:cNvSpPr txBox="1"/>
          <p:nvPr/>
        </p:nvSpPr>
        <p:spPr>
          <a:xfrm>
            <a:off x="2152322" y="3776744"/>
            <a:ext cx="1566454" cy="861774"/>
          </a:xfrm>
          <a:prstGeom prst="rect">
            <a:avLst/>
          </a:prstGeom>
          <a:noFill/>
        </p:spPr>
        <p:txBody>
          <a:bodyPr wrap="none" rtlCol="0">
            <a:spAutoFit/>
          </a:bodyPr>
          <a:lstStyle/>
          <a:p>
            <a:pPr algn="ctr"/>
            <a:r>
              <a:rPr lang="fr-FR" sz="2500" b="1" dirty="0">
                <a:latin typeface="+mj-lt"/>
              </a:rPr>
              <a:t>Bérangère </a:t>
            </a:r>
          </a:p>
          <a:p>
            <a:pPr algn="ctr"/>
            <a:r>
              <a:rPr lang="fr-FR" sz="2500" b="1" dirty="0">
                <a:latin typeface="+mj-lt"/>
              </a:rPr>
              <a:t>FARGES</a:t>
            </a:r>
          </a:p>
        </p:txBody>
      </p:sp>
      <p:sp>
        <p:nvSpPr>
          <p:cNvPr id="12" name="ZoneTexte 11">
            <a:extLst>
              <a:ext uri="{FF2B5EF4-FFF2-40B4-BE49-F238E27FC236}">
                <a16:creationId xmlns:a16="http://schemas.microsoft.com/office/drawing/2014/main" id="{909AC143-BDB7-4169-BC76-D1D68FD5F600}"/>
              </a:ext>
            </a:extLst>
          </p:cNvPr>
          <p:cNvSpPr txBox="1"/>
          <p:nvPr/>
        </p:nvSpPr>
        <p:spPr>
          <a:xfrm>
            <a:off x="4480646" y="5197422"/>
            <a:ext cx="1263486" cy="861774"/>
          </a:xfrm>
          <a:prstGeom prst="rect">
            <a:avLst/>
          </a:prstGeom>
          <a:noFill/>
        </p:spPr>
        <p:txBody>
          <a:bodyPr wrap="none" rtlCol="0">
            <a:spAutoFit/>
          </a:bodyPr>
          <a:lstStyle/>
          <a:p>
            <a:pPr algn="ctr"/>
            <a:r>
              <a:rPr lang="fr-FR" sz="2500" b="1" dirty="0">
                <a:latin typeface="+mj-lt"/>
              </a:rPr>
              <a:t>Franck </a:t>
            </a:r>
          </a:p>
          <a:p>
            <a:pPr algn="ctr"/>
            <a:r>
              <a:rPr lang="fr-FR" sz="2500" b="1" dirty="0">
                <a:latin typeface="+mj-lt"/>
              </a:rPr>
              <a:t>BARBIER</a:t>
            </a:r>
          </a:p>
        </p:txBody>
      </p:sp>
      <p:sp>
        <p:nvSpPr>
          <p:cNvPr id="13" name="ZoneTexte 12">
            <a:extLst>
              <a:ext uri="{FF2B5EF4-FFF2-40B4-BE49-F238E27FC236}">
                <a16:creationId xmlns:a16="http://schemas.microsoft.com/office/drawing/2014/main" id="{E7010A1E-24C8-4C1B-89C8-01F07E11D6F1}"/>
              </a:ext>
            </a:extLst>
          </p:cNvPr>
          <p:cNvSpPr txBox="1"/>
          <p:nvPr/>
        </p:nvSpPr>
        <p:spPr>
          <a:xfrm>
            <a:off x="6313083" y="3786483"/>
            <a:ext cx="1893467" cy="861774"/>
          </a:xfrm>
          <a:prstGeom prst="rect">
            <a:avLst/>
          </a:prstGeom>
          <a:noFill/>
        </p:spPr>
        <p:txBody>
          <a:bodyPr wrap="none" rtlCol="0">
            <a:spAutoFit/>
          </a:bodyPr>
          <a:lstStyle/>
          <a:p>
            <a:pPr algn="ctr"/>
            <a:r>
              <a:rPr lang="fr-FR" sz="2500" b="1" dirty="0">
                <a:latin typeface="+mj-lt"/>
              </a:rPr>
              <a:t>Maureen </a:t>
            </a:r>
          </a:p>
          <a:p>
            <a:pPr algn="ctr"/>
            <a:r>
              <a:rPr lang="fr-FR" sz="2500" b="1" dirty="0">
                <a:latin typeface="+mj-lt"/>
              </a:rPr>
              <a:t>BRAQUESSAC</a:t>
            </a:r>
          </a:p>
        </p:txBody>
      </p:sp>
      <p:sp>
        <p:nvSpPr>
          <p:cNvPr id="14" name="ZoneTexte 13">
            <a:extLst>
              <a:ext uri="{FF2B5EF4-FFF2-40B4-BE49-F238E27FC236}">
                <a16:creationId xmlns:a16="http://schemas.microsoft.com/office/drawing/2014/main" id="{0BF62C07-5674-4E18-823F-9DB01E4DBEBB}"/>
              </a:ext>
            </a:extLst>
          </p:cNvPr>
          <p:cNvSpPr txBox="1"/>
          <p:nvPr/>
        </p:nvSpPr>
        <p:spPr>
          <a:xfrm>
            <a:off x="8557148" y="5197422"/>
            <a:ext cx="1459053" cy="861774"/>
          </a:xfrm>
          <a:prstGeom prst="rect">
            <a:avLst/>
          </a:prstGeom>
          <a:noFill/>
        </p:spPr>
        <p:txBody>
          <a:bodyPr wrap="none" rtlCol="0">
            <a:spAutoFit/>
          </a:bodyPr>
          <a:lstStyle/>
          <a:p>
            <a:pPr algn="ctr"/>
            <a:r>
              <a:rPr lang="fr-FR" sz="2500" b="1" dirty="0">
                <a:latin typeface="+mj-lt"/>
              </a:rPr>
              <a:t>Stéphane </a:t>
            </a:r>
          </a:p>
          <a:p>
            <a:pPr algn="ctr"/>
            <a:r>
              <a:rPr lang="fr-FR" sz="2500" b="1" dirty="0">
                <a:latin typeface="+mj-lt"/>
              </a:rPr>
              <a:t>LEYMARIE</a:t>
            </a:r>
          </a:p>
        </p:txBody>
      </p:sp>
      <p:pic>
        <p:nvPicPr>
          <p:cNvPr id="15" name="Picture 8" descr="Arnold MAGDELAINE - Nantes Université">
            <a:extLst>
              <a:ext uri="{FF2B5EF4-FFF2-40B4-BE49-F238E27FC236}">
                <a16:creationId xmlns:a16="http://schemas.microsoft.com/office/drawing/2014/main" id="{9496BF4E-EAC4-495F-8225-F7C38488FA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35668" y="1447312"/>
            <a:ext cx="2067597" cy="232943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6" name="ZoneTexte 15">
            <a:extLst>
              <a:ext uri="{FF2B5EF4-FFF2-40B4-BE49-F238E27FC236}">
                <a16:creationId xmlns:a16="http://schemas.microsoft.com/office/drawing/2014/main" id="{8C2D6924-BEB4-4127-959D-C01BE6F13041}"/>
              </a:ext>
            </a:extLst>
          </p:cNvPr>
          <p:cNvSpPr txBox="1"/>
          <p:nvPr/>
        </p:nvSpPr>
        <p:spPr>
          <a:xfrm>
            <a:off x="10178649" y="3787674"/>
            <a:ext cx="1981633" cy="861774"/>
          </a:xfrm>
          <a:prstGeom prst="rect">
            <a:avLst/>
          </a:prstGeom>
          <a:noFill/>
        </p:spPr>
        <p:txBody>
          <a:bodyPr wrap="none" rtlCol="0">
            <a:spAutoFit/>
          </a:bodyPr>
          <a:lstStyle/>
          <a:p>
            <a:pPr algn="ctr"/>
            <a:r>
              <a:rPr lang="fr-FR" sz="2500" b="1" dirty="0">
                <a:latin typeface="+mj-lt"/>
              </a:rPr>
              <a:t>Arnold </a:t>
            </a:r>
          </a:p>
          <a:p>
            <a:pPr algn="ctr"/>
            <a:r>
              <a:rPr lang="fr-FR" sz="2500" b="1" dirty="0">
                <a:latin typeface="+mj-lt"/>
              </a:rPr>
              <a:t>MAGDELAINE </a:t>
            </a:r>
          </a:p>
        </p:txBody>
      </p:sp>
      <p:sp>
        <p:nvSpPr>
          <p:cNvPr id="17" name="Titre 1">
            <a:extLst>
              <a:ext uri="{FF2B5EF4-FFF2-40B4-BE49-F238E27FC236}">
                <a16:creationId xmlns:a16="http://schemas.microsoft.com/office/drawing/2014/main" id="{BF93A948-1BB2-4BA7-BE14-4F8F40498601}"/>
              </a:ext>
            </a:extLst>
          </p:cNvPr>
          <p:cNvSpPr>
            <a:spLocks noGrp="1"/>
          </p:cNvSpPr>
          <p:nvPr>
            <p:ph type="title"/>
          </p:nvPr>
        </p:nvSpPr>
        <p:spPr>
          <a:xfrm>
            <a:off x="2125577" y="365125"/>
            <a:ext cx="9922043" cy="1325563"/>
          </a:xfrm>
        </p:spPr>
        <p:txBody>
          <a:bodyPr>
            <a:noAutofit/>
          </a:bodyPr>
          <a:lstStyle/>
          <a:p>
            <a:r>
              <a:rPr lang="fr-FR" sz="2400" b="1" dirty="0">
                <a:solidFill>
                  <a:srgbClr val="002060"/>
                </a:solidFill>
                <a:latin typeface="Source Sans Pro" panose="020B0503030403020204" pitchFamily="34" charset="0"/>
                <a:ea typeface="Source Sans Pro" panose="020B0503030403020204" pitchFamily="34" charset="0"/>
              </a:rPr>
              <a:t>Prospective stratégique et concertation territoriale au service de la définition d'une offre universitaire commune de formation</a:t>
            </a:r>
            <a:r>
              <a:rPr lang="fr-FR" sz="2400" dirty="0">
                <a:solidFill>
                  <a:srgbClr val="002060"/>
                </a:solidFill>
                <a:latin typeface="Source Sans Pro" panose="020B0503030403020204" pitchFamily="34" charset="0"/>
                <a:ea typeface="Source Sans Pro" panose="020B0503030403020204" pitchFamily="34" charset="0"/>
              </a:rPr>
              <a:t/>
            </a:r>
            <a:br>
              <a:rPr lang="fr-FR" sz="2400" dirty="0">
                <a:solidFill>
                  <a:srgbClr val="002060"/>
                </a:solidFill>
                <a:latin typeface="Source Sans Pro" panose="020B0503030403020204" pitchFamily="34" charset="0"/>
                <a:ea typeface="Source Sans Pro" panose="020B0503030403020204" pitchFamily="34" charset="0"/>
              </a:rPr>
            </a:br>
            <a:endParaRPr lang="fr-FR" sz="2400" dirty="0">
              <a:solidFill>
                <a:srgbClr val="002060"/>
              </a:solidFill>
              <a:latin typeface="Source Sans Pro" panose="020B0503030403020204" pitchFamily="34" charset="0"/>
              <a:ea typeface="Source Sans Pro" panose="020B0503030403020204" pitchFamily="34" charset="0"/>
            </a:endParaRPr>
          </a:p>
        </p:txBody>
      </p:sp>
      <p:sp>
        <p:nvSpPr>
          <p:cNvPr id="18" name="ZoneTexte 17">
            <a:extLst>
              <a:ext uri="{FF2B5EF4-FFF2-40B4-BE49-F238E27FC236}">
                <a16:creationId xmlns:a16="http://schemas.microsoft.com/office/drawing/2014/main" id="{DA319960-B50E-4B30-B5A3-BFFEAF99FAA7}"/>
              </a:ext>
            </a:extLst>
          </p:cNvPr>
          <p:cNvSpPr txBox="1"/>
          <p:nvPr/>
        </p:nvSpPr>
        <p:spPr>
          <a:xfrm>
            <a:off x="2125578" y="6338986"/>
            <a:ext cx="9593180" cy="523220"/>
          </a:xfrm>
          <a:prstGeom prst="rect">
            <a:avLst/>
          </a:prstGeom>
          <a:noFill/>
        </p:spPr>
        <p:txBody>
          <a:bodyPr wrap="square">
            <a:spAutoFit/>
          </a:bodyPr>
          <a:lstStyle/>
          <a:p>
            <a:r>
              <a:rPr lang="fr-FR" sz="1400" b="1" dirty="0">
                <a:solidFill>
                  <a:srgbClr val="002060"/>
                </a:solidFill>
              </a:rPr>
              <a:t>Prospective stratégique et concertation territoriale au service de la définition d'une offre universitaire commune de formation</a:t>
            </a:r>
          </a:p>
          <a:p>
            <a:r>
              <a:rPr lang="fr-FR" sz="1400" b="1" dirty="0">
                <a:solidFill>
                  <a:srgbClr val="002060"/>
                </a:solidFill>
              </a:rPr>
              <a:t>Mardi 3 juin 2025 – Journée d’étude MESR - DGESIP</a:t>
            </a:r>
            <a:endParaRPr lang="fr-FR" sz="1400" dirty="0">
              <a:solidFill>
                <a:srgbClr val="002060"/>
              </a:solidFill>
            </a:endParaRPr>
          </a:p>
        </p:txBody>
      </p:sp>
      <p:pic>
        <p:nvPicPr>
          <p:cNvPr id="2" name="Picture 2" descr="Franck Barbier">
            <a:extLst>
              <a:ext uri="{FF2B5EF4-FFF2-40B4-BE49-F238E27FC236}">
                <a16:creationId xmlns:a16="http://schemas.microsoft.com/office/drawing/2014/main" id="{C3CA4DEA-2FA2-AD3B-6509-AADFE5AEAC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77127" y="3048683"/>
            <a:ext cx="1938769" cy="2139332"/>
          </a:xfrm>
          <a:prstGeom prst="ellipse">
            <a:avLst/>
          </a:prstGeom>
          <a:noFill/>
          <a:effectLst>
            <a:softEdge rad="105195"/>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72185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09905A-48DA-4C20-AA7D-D282AF69E31B}"/>
              </a:ext>
            </a:extLst>
          </p:cNvPr>
          <p:cNvSpPr>
            <a:spLocks noGrp="1"/>
          </p:cNvSpPr>
          <p:nvPr>
            <p:ph type="ctrTitle"/>
          </p:nvPr>
        </p:nvSpPr>
        <p:spPr>
          <a:xfrm>
            <a:off x="1571625" y="2886867"/>
            <a:ext cx="9048750" cy="2387600"/>
          </a:xfrm>
        </p:spPr>
        <p:txBody>
          <a:bodyPr>
            <a:noAutofit/>
          </a:bodyPr>
          <a:lstStyle/>
          <a:p>
            <a:r>
              <a:rPr lang="fr-FR" sz="3600" b="1" dirty="0"/>
              <a:t>Prospective stratégique et concertation territoriale au service de la définition d'une offre universitaire commune de formation</a:t>
            </a:r>
            <a:r>
              <a:rPr lang="fr-FR" sz="3600" dirty="0"/>
              <a:t/>
            </a:r>
            <a:br>
              <a:rPr lang="fr-FR" sz="3600" dirty="0"/>
            </a:br>
            <a:r>
              <a:rPr lang="fr-FR" sz="3600" dirty="0"/>
              <a:t/>
            </a:r>
            <a:br>
              <a:rPr lang="fr-FR" sz="3600" dirty="0"/>
            </a:br>
            <a:r>
              <a:rPr lang="fr-FR" sz="3600" i="1" dirty="0"/>
              <a:t>Table-ronde</a:t>
            </a:r>
            <a:br>
              <a:rPr lang="fr-FR" sz="3600" i="1" dirty="0"/>
            </a:br>
            <a:r>
              <a:rPr lang="fr-FR" sz="3600" i="1" dirty="0"/>
              <a:t>mardi 3 juin 2025</a:t>
            </a:r>
          </a:p>
        </p:txBody>
      </p:sp>
      <p:sp>
        <p:nvSpPr>
          <p:cNvPr id="3" name="Sous-titre 2">
            <a:extLst>
              <a:ext uri="{FF2B5EF4-FFF2-40B4-BE49-F238E27FC236}">
                <a16:creationId xmlns:a16="http://schemas.microsoft.com/office/drawing/2014/main" id="{7142A8B4-C1E9-4666-B198-2810BA2C2A1C}"/>
              </a:ext>
            </a:extLst>
          </p:cNvPr>
          <p:cNvSpPr>
            <a:spLocks noGrp="1"/>
          </p:cNvSpPr>
          <p:nvPr>
            <p:ph type="subTitle" idx="1"/>
          </p:nvPr>
        </p:nvSpPr>
        <p:spPr>
          <a:xfrm>
            <a:off x="7897611" y="5325197"/>
            <a:ext cx="4211782" cy="1655762"/>
          </a:xfrm>
        </p:spPr>
        <p:txBody>
          <a:bodyPr>
            <a:normAutofit/>
          </a:bodyPr>
          <a:lstStyle/>
          <a:p>
            <a:pPr algn="r"/>
            <a:r>
              <a:rPr lang="fr-FR" sz="2000" dirty="0"/>
              <a:t>Direction générale </a:t>
            </a:r>
          </a:p>
          <a:p>
            <a:pPr algn="r"/>
            <a:r>
              <a:rPr lang="fr-FR" sz="2000" dirty="0"/>
              <a:t>de l’enseignement supérieur </a:t>
            </a:r>
          </a:p>
          <a:p>
            <a:pPr algn="r"/>
            <a:r>
              <a:rPr lang="fr-FR" sz="2000" dirty="0"/>
              <a:t>et de l’insertion professionnelle</a:t>
            </a:r>
          </a:p>
        </p:txBody>
      </p:sp>
      <p:pic>
        <p:nvPicPr>
          <p:cNvPr id="11" name="Image 10">
            <a:extLst>
              <a:ext uri="{FF2B5EF4-FFF2-40B4-BE49-F238E27FC236}">
                <a16:creationId xmlns:a16="http://schemas.microsoft.com/office/drawing/2014/main" id="{2F5CC623-B50C-42B6-B351-0F8D8F80C055}"/>
              </a:ext>
            </a:extLst>
          </p:cNvPr>
          <p:cNvPicPr>
            <a:picLocks noChangeAspect="1"/>
          </p:cNvPicPr>
          <p:nvPr/>
        </p:nvPicPr>
        <p:blipFill rotWithShape="1">
          <a:blip r:embed="rId2"/>
          <a:srcRect l="1295" t="3595" r="1206" b="23877"/>
          <a:stretch/>
        </p:blipFill>
        <p:spPr>
          <a:xfrm>
            <a:off x="1" y="-635"/>
            <a:ext cx="12192000" cy="1918942"/>
          </a:xfrm>
          <a:prstGeom prst="rect">
            <a:avLst/>
          </a:prstGeom>
        </p:spPr>
      </p:pic>
      <p:pic>
        <p:nvPicPr>
          <p:cNvPr id="13" name="Image 12">
            <a:extLst>
              <a:ext uri="{FF2B5EF4-FFF2-40B4-BE49-F238E27FC236}">
                <a16:creationId xmlns:a16="http://schemas.microsoft.com/office/drawing/2014/main" id="{E3A55BE9-C0BB-46FA-9CA5-D4B78CDE0E3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2607" y="4772429"/>
            <a:ext cx="2603443" cy="1865800"/>
          </a:xfrm>
          <a:prstGeom prst="rect">
            <a:avLst/>
          </a:prstGeom>
        </p:spPr>
      </p:pic>
    </p:spTree>
    <p:extLst>
      <p:ext uri="{BB962C8B-B14F-4D97-AF65-F5344CB8AC3E}">
        <p14:creationId xmlns:p14="http://schemas.microsoft.com/office/powerpoint/2010/main" val="34908359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64B6A8E-053A-41D4-AF47-74F97B984C78}"/>
              </a:ext>
            </a:extLst>
          </p:cNvPr>
          <p:cNvPicPr>
            <a:picLocks noChangeAspect="1"/>
          </p:cNvPicPr>
          <p:nvPr/>
        </p:nvPicPr>
        <p:blipFill rotWithShape="1">
          <a:blip r:embed="rId2"/>
          <a:srcRect l="12299" r="8803"/>
          <a:stretch/>
        </p:blipFill>
        <p:spPr>
          <a:xfrm>
            <a:off x="144379" y="1688951"/>
            <a:ext cx="4326194" cy="5169049"/>
          </a:xfrm>
          <a:prstGeom prst="rect">
            <a:avLst/>
          </a:prstGeom>
        </p:spPr>
      </p:pic>
      <p:sp>
        <p:nvSpPr>
          <p:cNvPr id="10" name="ZoneTexte 9">
            <a:extLst>
              <a:ext uri="{FF2B5EF4-FFF2-40B4-BE49-F238E27FC236}">
                <a16:creationId xmlns:a16="http://schemas.microsoft.com/office/drawing/2014/main" id="{2C295C22-4A10-426B-B34B-94718C4D0E12}"/>
              </a:ext>
            </a:extLst>
          </p:cNvPr>
          <p:cNvSpPr txBox="1"/>
          <p:nvPr/>
        </p:nvSpPr>
        <p:spPr>
          <a:xfrm>
            <a:off x="4470573" y="1410453"/>
            <a:ext cx="7576968" cy="5532284"/>
          </a:xfrm>
          <a:prstGeom prst="rect">
            <a:avLst/>
          </a:prstGeom>
          <a:solidFill>
            <a:schemeClr val="bg1"/>
          </a:solidFill>
        </p:spPr>
        <p:txBody>
          <a:bodyPr wrap="square">
            <a:spAutoFit/>
          </a:bodyPr>
          <a:lstStyle/>
          <a:p>
            <a:pPr marL="1797050" indent="-538163" algn="ctr">
              <a:spcAft>
                <a:spcPts val="600"/>
              </a:spcAft>
            </a:pPr>
            <a:endParaRPr lang="fr-FR" b="1" dirty="0">
              <a:solidFill>
                <a:srgbClr val="FF6600"/>
              </a:solidFill>
            </a:endParaRPr>
          </a:p>
          <a:p>
            <a:pPr marL="285750" indent="-285750">
              <a:spcAft>
                <a:spcPts val="1200"/>
              </a:spcAft>
              <a:buFont typeface="Wingdings" panose="05000000000000000000" pitchFamily="2" charset="2"/>
              <a:buChar char="§"/>
            </a:pPr>
            <a:r>
              <a:rPr lang="fr-FR" sz="2000" b="1" dirty="0">
                <a:solidFill>
                  <a:srgbClr val="FF6600"/>
                </a:solidFill>
              </a:rPr>
              <a:t>AMBITIONS  : </a:t>
            </a:r>
          </a:p>
          <a:p>
            <a:pPr marL="176213" algn="just">
              <a:spcAft>
                <a:spcPts val="600"/>
              </a:spcAft>
            </a:pPr>
            <a:r>
              <a:rPr lang="fr-FR" sz="1800" b="1" dirty="0">
                <a:solidFill>
                  <a:srgbClr val="006D82"/>
                </a:solidFill>
              </a:rPr>
              <a:t>Une université actrice du développement éducatif, économique, social et culturel de son territoire et élément central de transformation du territoire, non seulement dans son cœur de campus à Clermont-Ferrand, mais également à travers ses campus territoriaux, véritables hubs d'enseignement, de recherche, d’innovation, de vie étudiante au service des besoins spécifiques des territoires</a:t>
            </a:r>
          </a:p>
          <a:p>
            <a:pPr marL="1258887" algn="just">
              <a:spcAft>
                <a:spcPts val="600"/>
              </a:spcAft>
            </a:pPr>
            <a:endParaRPr lang="fr-FR" sz="1800" b="1" dirty="0">
              <a:solidFill>
                <a:srgbClr val="006D82"/>
              </a:solidFill>
            </a:endParaRPr>
          </a:p>
          <a:p>
            <a:pPr marL="541338" indent="-538163" algn="ctr">
              <a:spcAft>
                <a:spcPts val="1200"/>
              </a:spcAft>
              <a:buFont typeface="Symbol" panose="05050102010706020507" pitchFamily="18" charset="2"/>
              <a:buChar char="Þ"/>
            </a:pPr>
            <a:r>
              <a:rPr lang="fr-FR" sz="2400" b="1" dirty="0">
                <a:solidFill>
                  <a:srgbClr val="FF6600"/>
                </a:solidFill>
              </a:rPr>
              <a:t>Une université, durable, inclusive et coopérative, pleinement engagée dans les transitions et le développement des territoires et faisant du lien aux territoires un axe affirmé et structurant de son identité, de son action, de son attractivité et de son rayonnement</a:t>
            </a:r>
            <a:endParaRPr lang="fr-FR" dirty="0"/>
          </a:p>
          <a:p>
            <a:pPr algn="just"/>
            <a:endParaRPr lang="fr-FR" sz="1050" b="1" dirty="0"/>
          </a:p>
        </p:txBody>
      </p:sp>
      <p:sp>
        <p:nvSpPr>
          <p:cNvPr id="13" name="ZoneTexte 12">
            <a:extLst>
              <a:ext uri="{FF2B5EF4-FFF2-40B4-BE49-F238E27FC236}">
                <a16:creationId xmlns:a16="http://schemas.microsoft.com/office/drawing/2014/main" id="{8C0613B0-5A7F-4106-B0AF-85C878013BC9}"/>
              </a:ext>
            </a:extLst>
          </p:cNvPr>
          <p:cNvSpPr txBox="1"/>
          <p:nvPr/>
        </p:nvSpPr>
        <p:spPr>
          <a:xfrm>
            <a:off x="1962025" y="194736"/>
            <a:ext cx="8681421" cy="1215717"/>
          </a:xfrm>
          <a:prstGeom prst="rect">
            <a:avLst/>
          </a:prstGeom>
          <a:noFill/>
        </p:spPr>
        <p:txBody>
          <a:bodyPr wrap="square">
            <a:spAutoFit/>
          </a:bodyPr>
          <a:lstStyle/>
          <a:p>
            <a:pPr algn="ctr">
              <a:spcAft>
                <a:spcPts val="600"/>
              </a:spcAft>
            </a:pPr>
            <a:r>
              <a:rPr lang="fr-FR" sz="3600" b="1" dirty="0">
                <a:solidFill>
                  <a:srgbClr val="FF6600"/>
                </a:solidFill>
              </a:rPr>
              <a:t>L</a:t>
            </a:r>
            <a:r>
              <a:rPr lang="fr-FR" sz="3200" b="1" dirty="0">
                <a:solidFill>
                  <a:srgbClr val="FF6600"/>
                </a:solidFill>
              </a:rPr>
              <a:t>’UNIVERSITÉ CLERMONT AUVERGNE :</a:t>
            </a:r>
          </a:p>
          <a:p>
            <a:pPr algn="ctr">
              <a:spcAft>
                <a:spcPts val="600"/>
              </a:spcAft>
            </a:pPr>
            <a:r>
              <a:rPr lang="fr-FR" sz="3200" b="1" dirty="0">
                <a:solidFill>
                  <a:srgbClr val="FF6600"/>
                </a:solidFill>
              </a:rPr>
              <a:t> UNE UNIVERSITÉ TERRITORIALE D’EXCELLENCE</a:t>
            </a:r>
          </a:p>
        </p:txBody>
      </p:sp>
      <p:pic>
        <p:nvPicPr>
          <p:cNvPr id="14" name="Image 13">
            <a:extLst>
              <a:ext uri="{FF2B5EF4-FFF2-40B4-BE49-F238E27FC236}">
                <a16:creationId xmlns:a16="http://schemas.microsoft.com/office/drawing/2014/main" id="{B400ADDF-A2F7-4F39-97B4-A47825F830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379" y="129096"/>
            <a:ext cx="1435770" cy="1391689"/>
          </a:xfrm>
          <a:prstGeom prst="rect">
            <a:avLst/>
          </a:prstGeom>
        </p:spPr>
      </p:pic>
      <p:pic>
        <p:nvPicPr>
          <p:cNvPr id="6" name="Image 5">
            <a:extLst>
              <a:ext uri="{FF2B5EF4-FFF2-40B4-BE49-F238E27FC236}">
                <a16:creationId xmlns:a16="http://schemas.microsoft.com/office/drawing/2014/main" id="{21062F37-1C52-464C-8054-AFEA11F963B1}"/>
              </a:ext>
            </a:extLst>
          </p:cNvPr>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29698" y="566329"/>
            <a:ext cx="1715314" cy="1635079"/>
          </a:xfrm>
          <a:prstGeom prst="rect">
            <a:avLst/>
          </a:prstGeom>
        </p:spPr>
      </p:pic>
    </p:spTree>
    <p:extLst>
      <p:ext uri="{BB962C8B-B14F-4D97-AF65-F5344CB8AC3E}">
        <p14:creationId xmlns:p14="http://schemas.microsoft.com/office/powerpoint/2010/main" val="34505124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E8C4471-ABA9-4804-9F4E-0F272F8FDC1C}"/>
              </a:ext>
            </a:extLst>
          </p:cNvPr>
          <p:cNvPicPr>
            <a:picLocks noChangeAspect="1"/>
          </p:cNvPicPr>
          <p:nvPr/>
        </p:nvPicPr>
        <p:blipFill rotWithShape="1">
          <a:blip r:embed="rId2"/>
          <a:srcRect l="1295" t="3595" r="1206" b="24365"/>
          <a:stretch/>
        </p:blipFill>
        <p:spPr>
          <a:xfrm rot="16200000">
            <a:off x="-2474493" y="2474494"/>
            <a:ext cx="6858000" cy="1909011"/>
          </a:xfrm>
          <a:prstGeom prst="rect">
            <a:avLst/>
          </a:prstGeom>
        </p:spPr>
      </p:pic>
      <p:sp>
        <p:nvSpPr>
          <p:cNvPr id="2" name="Titre 1">
            <a:extLst>
              <a:ext uri="{FF2B5EF4-FFF2-40B4-BE49-F238E27FC236}">
                <a16:creationId xmlns:a16="http://schemas.microsoft.com/office/drawing/2014/main" id="{FDFF4A24-82AF-4223-A20A-74CE7A6E361E}"/>
              </a:ext>
            </a:extLst>
          </p:cNvPr>
          <p:cNvSpPr>
            <a:spLocks noGrp="1"/>
          </p:cNvSpPr>
          <p:nvPr>
            <p:ph type="title"/>
          </p:nvPr>
        </p:nvSpPr>
        <p:spPr>
          <a:xfrm>
            <a:off x="2197770" y="365125"/>
            <a:ext cx="9448798" cy="1325563"/>
          </a:xfrm>
        </p:spPr>
        <p:txBody>
          <a:bodyPr/>
          <a:lstStyle/>
          <a:p>
            <a:r>
              <a:rPr lang="fr-FR" dirty="0"/>
              <a:t>Autour de la table</a:t>
            </a:r>
          </a:p>
        </p:txBody>
      </p:sp>
      <p:sp>
        <p:nvSpPr>
          <p:cNvPr id="6" name="ZoneTexte 5">
            <a:extLst>
              <a:ext uri="{FF2B5EF4-FFF2-40B4-BE49-F238E27FC236}">
                <a16:creationId xmlns:a16="http://schemas.microsoft.com/office/drawing/2014/main" id="{65E13CB9-AA8C-4EFC-85F5-81FDE0192923}"/>
              </a:ext>
            </a:extLst>
          </p:cNvPr>
          <p:cNvSpPr txBox="1"/>
          <p:nvPr/>
        </p:nvSpPr>
        <p:spPr>
          <a:xfrm>
            <a:off x="2125578" y="6338986"/>
            <a:ext cx="9593180" cy="523220"/>
          </a:xfrm>
          <a:prstGeom prst="rect">
            <a:avLst/>
          </a:prstGeom>
          <a:noFill/>
        </p:spPr>
        <p:txBody>
          <a:bodyPr wrap="square">
            <a:spAutoFit/>
          </a:bodyPr>
          <a:lstStyle/>
          <a:p>
            <a:r>
              <a:rPr lang="fr-FR" sz="1400" b="1" dirty="0"/>
              <a:t>Prospective stratégique et concertation territoriale au service de la définition d'une offre universitaire commune de formation</a:t>
            </a:r>
          </a:p>
          <a:p>
            <a:r>
              <a:rPr lang="fr-FR" sz="1400" b="1" dirty="0"/>
              <a:t>Mardi 3 juin 2025 – Journée d’étude MESR - DGESIP</a:t>
            </a:r>
            <a:endParaRPr lang="fr-FR" sz="1400" dirty="0"/>
          </a:p>
        </p:txBody>
      </p:sp>
      <p:sp>
        <p:nvSpPr>
          <p:cNvPr id="17" name="ZoneTexte 16">
            <a:extLst>
              <a:ext uri="{FF2B5EF4-FFF2-40B4-BE49-F238E27FC236}">
                <a16:creationId xmlns:a16="http://schemas.microsoft.com/office/drawing/2014/main" id="{629677C6-8728-453F-AEB6-9F9C79C1AF98}"/>
              </a:ext>
            </a:extLst>
          </p:cNvPr>
          <p:cNvSpPr txBox="1"/>
          <p:nvPr/>
        </p:nvSpPr>
        <p:spPr>
          <a:xfrm>
            <a:off x="2360271" y="4112510"/>
            <a:ext cx="9358487" cy="1877437"/>
          </a:xfrm>
          <a:prstGeom prst="rect">
            <a:avLst/>
          </a:prstGeom>
          <a:noFill/>
        </p:spPr>
        <p:txBody>
          <a:bodyPr wrap="square" rtlCol="0">
            <a:spAutoFit/>
          </a:bodyPr>
          <a:lstStyle/>
          <a:p>
            <a:r>
              <a:rPr lang="fr-FR" sz="3200" b="1" dirty="0">
                <a:latin typeface="+mj-lt"/>
              </a:rPr>
              <a:t>Franck BARBIER</a:t>
            </a:r>
          </a:p>
          <a:p>
            <a:r>
              <a:rPr lang="fr-FR" sz="2800" b="0" i="0" u="none" strike="noStrike" baseline="0" dirty="0">
                <a:solidFill>
                  <a:srgbClr val="000000"/>
                </a:solidFill>
                <a:latin typeface="Calibri" panose="020F0502020204030204" pitchFamily="34" charset="0"/>
              </a:rPr>
              <a:t>Vice-président délégué au secteur de la santé et passé Vice-président Formation, </a:t>
            </a:r>
          </a:p>
          <a:p>
            <a:r>
              <a:rPr lang="fr-FR" sz="2800" b="0" i="1" u="none" strike="noStrike" baseline="0" dirty="0">
                <a:solidFill>
                  <a:srgbClr val="000000"/>
                </a:solidFill>
                <a:latin typeface="Calibri" panose="020F0502020204030204" pitchFamily="34" charset="0"/>
              </a:rPr>
              <a:t>Université Polytechnique Hauts de France</a:t>
            </a:r>
            <a:r>
              <a:rPr lang="fr-FR" sz="1800" b="0" i="0" u="none" strike="noStrike" baseline="0" dirty="0">
                <a:solidFill>
                  <a:srgbClr val="000000"/>
                </a:solidFill>
                <a:latin typeface="Calibri" panose="020F0502020204030204" pitchFamily="34" charset="0"/>
              </a:rPr>
              <a:t>	</a:t>
            </a:r>
          </a:p>
        </p:txBody>
      </p:sp>
      <p:pic>
        <p:nvPicPr>
          <p:cNvPr id="3" name="Picture 2" descr="Franck Barbier">
            <a:extLst>
              <a:ext uri="{FF2B5EF4-FFF2-40B4-BE49-F238E27FC236}">
                <a16:creationId xmlns:a16="http://schemas.microsoft.com/office/drawing/2014/main" id="{4E7B25A9-62DD-AABC-CB5D-1DEBBCEE2A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8091" y="1798659"/>
            <a:ext cx="1938769" cy="2139332"/>
          </a:xfrm>
          <a:prstGeom prst="ellipse">
            <a:avLst/>
          </a:prstGeom>
          <a:noFill/>
          <a:effectLst>
            <a:softEdge rad="105195"/>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26367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88378379-B762-CA40-BC6C-E2853DF2E32C}"/>
              </a:ext>
            </a:extLst>
          </p:cNvPr>
          <p:cNvSpPr>
            <a:spLocks noGrp="1"/>
          </p:cNvSpPr>
          <p:nvPr>
            <p:ph type="title"/>
          </p:nvPr>
        </p:nvSpPr>
        <p:spPr>
          <a:xfrm>
            <a:off x="423753" y="963877"/>
            <a:ext cx="4088199" cy="4930246"/>
          </a:xfrm>
          <a:solidFill>
            <a:schemeClr val="bg2">
              <a:lumMod val="25000"/>
            </a:schemeClr>
          </a:solidFill>
        </p:spPr>
        <p:txBody>
          <a:bodyPr>
            <a:normAutofit/>
          </a:bodyPr>
          <a:lstStyle/>
          <a:p>
            <a:pPr algn="r"/>
            <a:r>
              <a:rPr lang="fr-FR" sz="3600" dirty="0">
                <a:solidFill>
                  <a:schemeClr val="bg1"/>
                </a:solidFill>
              </a:rPr>
              <a:t>Les Hauts de France :</a:t>
            </a:r>
            <a:br>
              <a:rPr lang="fr-FR" sz="3600" dirty="0">
                <a:solidFill>
                  <a:schemeClr val="bg1"/>
                </a:solidFill>
              </a:rPr>
            </a:br>
            <a:r>
              <a:rPr lang="fr-FR" sz="3600" dirty="0">
                <a:solidFill>
                  <a:schemeClr val="bg1"/>
                </a:solidFill>
              </a:rPr>
              <a:t/>
            </a:r>
            <a:br>
              <a:rPr lang="fr-FR" sz="3600" dirty="0">
                <a:solidFill>
                  <a:schemeClr val="bg1"/>
                </a:solidFill>
              </a:rPr>
            </a:br>
            <a:r>
              <a:rPr lang="fr-FR" sz="3600" dirty="0">
                <a:solidFill>
                  <a:schemeClr val="bg1"/>
                </a:solidFill>
              </a:rPr>
              <a:t> Une Région complexe</a:t>
            </a:r>
          </a:p>
        </p:txBody>
      </p:sp>
      <p:pic>
        <p:nvPicPr>
          <p:cNvPr id="7" name="Espace réservé du contenu 6">
            <a:extLst>
              <a:ext uri="{FF2B5EF4-FFF2-40B4-BE49-F238E27FC236}">
                <a16:creationId xmlns:a16="http://schemas.microsoft.com/office/drawing/2014/main" id="{6C87F2C1-D1D1-6D4A-B86D-C1779DFD3774}"/>
              </a:ext>
            </a:extLst>
          </p:cNvPr>
          <p:cNvPicPr>
            <a:picLocks noGrp="1" noChangeAspect="1"/>
          </p:cNvPicPr>
          <p:nvPr>
            <p:ph idx="1"/>
          </p:nvPr>
        </p:nvPicPr>
        <p:blipFill>
          <a:blip r:embed="rId3"/>
          <a:stretch>
            <a:fillRect/>
          </a:stretch>
        </p:blipFill>
        <p:spPr>
          <a:xfrm>
            <a:off x="5651650" y="573825"/>
            <a:ext cx="5717753" cy="5717753"/>
          </a:xfrm>
          <a:prstGeom prst="rect">
            <a:avLst/>
          </a:prstGeom>
        </p:spPr>
      </p:pic>
      <p:grpSp>
        <p:nvGrpSpPr>
          <p:cNvPr id="3" name="Groupe 2">
            <a:extLst>
              <a:ext uri="{FF2B5EF4-FFF2-40B4-BE49-F238E27FC236}">
                <a16:creationId xmlns:a16="http://schemas.microsoft.com/office/drawing/2014/main" id="{3242A453-5AAE-1849-AF22-1FD126AAE74E}"/>
              </a:ext>
            </a:extLst>
          </p:cNvPr>
          <p:cNvGrpSpPr/>
          <p:nvPr/>
        </p:nvGrpSpPr>
        <p:grpSpPr>
          <a:xfrm>
            <a:off x="6861536" y="573825"/>
            <a:ext cx="2990335" cy="4309642"/>
            <a:chOff x="995995" y="573825"/>
            <a:chExt cx="2990335" cy="4309642"/>
          </a:xfrm>
        </p:grpSpPr>
        <p:sp>
          <p:nvSpPr>
            <p:cNvPr id="6" name="Ellipse 5">
              <a:extLst>
                <a:ext uri="{FF2B5EF4-FFF2-40B4-BE49-F238E27FC236}">
                  <a16:creationId xmlns:a16="http://schemas.microsoft.com/office/drawing/2014/main" id="{527FC6D3-37CD-9A44-A13C-29F29C935FA3}"/>
                </a:ext>
              </a:extLst>
            </p:cNvPr>
            <p:cNvSpPr/>
            <p:nvPr/>
          </p:nvSpPr>
          <p:spPr>
            <a:xfrm>
              <a:off x="1256678" y="943157"/>
              <a:ext cx="180109" cy="18010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2000" b="1">
                <a:solidFill>
                  <a:schemeClr val="tx1"/>
                </a:solidFill>
              </a:endParaRPr>
            </a:p>
          </p:txBody>
        </p:sp>
        <p:sp>
          <p:nvSpPr>
            <p:cNvPr id="9" name="ZoneTexte 5">
              <a:extLst>
                <a:ext uri="{FF2B5EF4-FFF2-40B4-BE49-F238E27FC236}">
                  <a16:creationId xmlns:a16="http://schemas.microsoft.com/office/drawing/2014/main" id="{9649A6CC-A7D9-2D44-9BBF-A5491298AB15}"/>
                </a:ext>
              </a:extLst>
            </p:cNvPr>
            <p:cNvSpPr txBox="1"/>
            <p:nvPr/>
          </p:nvSpPr>
          <p:spPr>
            <a:xfrm>
              <a:off x="995995" y="573825"/>
              <a:ext cx="764889" cy="400110"/>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000" b="1"/>
                <a:t>ULCO</a:t>
              </a:r>
            </a:p>
          </p:txBody>
        </p:sp>
        <p:sp>
          <p:nvSpPr>
            <p:cNvPr id="11" name="Ellipse 10">
              <a:extLst>
                <a:ext uri="{FF2B5EF4-FFF2-40B4-BE49-F238E27FC236}">
                  <a16:creationId xmlns:a16="http://schemas.microsoft.com/office/drawing/2014/main" id="{C84E0A60-A93F-0A4A-957D-14782473C222}"/>
                </a:ext>
              </a:extLst>
            </p:cNvPr>
            <p:cNvSpPr/>
            <p:nvPr/>
          </p:nvSpPr>
          <p:spPr>
            <a:xfrm>
              <a:off x="2708060" y="1921192"/>
              <a:ext cx="180109" cy="18010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2000" b="1">
                <a:solidFill>
                  <a:schemeClr val="tx1"/>
                </a:solidFill>
              </a:endParaRPr>
            </a:p>
          </p:txBody>
        </p:sp>
        <p:sp>
          <p:nvSpPr>
            <p:cNvPr id="12" name="ZoneTexte 7">
              <a:extLst>
                <a:ext uri="{FF2B5EF4-FFF2-40B4-BE49-F238E27FC236}">
                  <a16:creationId xmlns:a16="http://schemas.microsoft.com/office/drawing/2014/main" id="{F556E9D7-2E66-634F-969E-135AF29BB5B4}"/>
                </a:ext>
              </a:extLst>
            </p:cNvPr>
            <p:cNvSpPr txBox="1"/>
            <p:nvPr/>
          </p:nvSpPr>
          <p:spPr>
            <a:xfrm>
              <a:off x="2837310" y="1521082"/>
              <a:ext cx="777777" cy="400110"/>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000" b="1" dirty="0" err="1"/>
                <a:t>ULille</a:t>
              </a:r>
              <a:endParaRPr lang="fr-FR" sz="2000" b="1" dirty="0"/>
            </a:p>
          </p:txBody>
        </p:sp>
        <p:sp>
          <p:nvSpPr>
            <p:cNvPr id="13" name="Ellipse 12">
              <a:extLst>
                <a:ext uri="{FF2B5EF4-FFF2-40B4-BE49-F238E27FC236}">
                  <a16:creationId xmlns:a16="http://schemas.microsoft.com/office/drawing/2014/main" id="{C793E2F5-8944-0A43-804D-A3163136E1E5}"/>
                </a:ext>
              </a:extLst>
            </p:cNvPr>
            <p:cNvSpPr/>
            <p:nvPr/>
          </p:nvSpPr>
          <p:spPr>
            <a:xfrm>
              <a:off x="3226198" y="2528591"/>
              <a:ext cx="180109" cy="18010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2000" b="1">
                <a:solidFill>
                  <a:schemeClr val="tx1"/>
                </a:solidFill>
              </a:endParaRPr>
            </a:p>
          </p:txBody>
        </p:sp>
        <p:sp>
          <p:nvSpPr>
            <p:cNvPr id="14" name="ZoneTexte 9">
              <a:extLst>
                <a:ext uri="{FF2B5EF4-FFF2-40B4-BE49-F238E27FC236}">
                  <a16:creationId xmlns:a16="http://schemas.microsoft.com/office/drawing/2014/main" id="{6D9B044B-06C9-7843-8F8A-6549C4A27549}"/>
                </a:ext>
              </a:extLst>
            </p:cNvPr>
            <p:cNvSpPr txBox="1"/>
            <p:nvPr/>
          </p:nvSpPr>
          <p:spPr>
            <a:xfrm>
              <a:off x="3219773" y="2178859"/>
              <a:ext cx="766557" cy="400110"/>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000" b="1" dirty="0"/>
                <a:t>UPHF</a:t>
              </a:r>
            </a:p>
          </p:txBody>
        </p:sp>
        <p:sp>
          <p:nvSpPr>
            <p:cNvPr id="15" name="Ellipse 14">
              <a:extLst>
                <a:ext uri="{FF2B5EF4-FFF2-40B4-BE49-F238E27FC236}">
                  <a16:creationId xmlns:a16="http://schemas.microsoft.com/office/drawing/2014/main" id="{9420A381-993A-9F44-B0BE-5415FA4531F7}"/>
                </a:ext>
              </a:extLst>
            </p:cNvPr>
            <p:cNvSpPr/>
            <p:nvPr/>
          </p:nvSpPr>
          <p:spPr>
            <a:xfrm>
              <a:off x="2138790" y="2702191"/>
              <a:ext cx="180109" cy="18010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2000" b="1">
                <a:solidFill>
                  <a:schemeClr val="tx1"/>
                </a:solidFill>
              </a:endParaRPr>
            </a:p>
          </p:txBody>
        </p:sp>
        <p:sp>
          <p:nvSpPr>
            <p:cNvPr id="16" name="ZoneTexte 11">
              <a:extLst>
                <a:ext uri="{FF2B5EF4-FFF2-40B4-BE49-F238E27FC236}">
                  <a16:creationId xmlns:a16="http://schemas.microsoft.com/office/drawing/2014/main" id="{6C9509E0-A953-CB4D-B3CF-01891B68BECF}"/>
                </a:ext>
              </a:extLst>
            </p:cNvPr>
            <p:cNvSpPr txBox="1"/>
            <p:nvPr/>
          </p:nvSpPr>
          <p:spPr>
            <a:xfrm>
              <a:off x="1196549" y="2547564"/>
              <a:ext cx="980012" cy="400110"/>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000" b="1" dirty="0" err="1"/>
                <a:t>UArtois</a:t>
              </a:r>
              <a:endParaRPr lang="fr-FR" sz="2000" b="1" dirty="0"/>
            </a:p>
          </p:txBody>
        </p:sp>
        <p:sp>
          <p:nvSpPr>
            <p:cNvPr id="17" name="Ellipse 16">
              <a:extLst>
                <a:ext uri="{FF2B5EF4-FFF2-40B4-BE49-F238E27FC236}">
                  <a16:creationId xmlns:a16="http://schemas.microsoft.com/office/drawing/2014/main" id="{672F6ACC-A1A1-3248-AF24-403C3ABDF246}"/>
                </a:ext>
              </a:extLst>
            </p:cNvPr>
            <p:cNvSpPr/>
            <p:nvPr/>
          </p:nvSpPr>
          <p:spPr>
            <a:xfrm>
              <a:off x="1437038" y="3597180"/>
              <a:ext cx="180109" cy="18010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2000" b="1">
                <a:solidFill>
                  <a:schemeClr val="tx1"/>
                </a:solidFill>
              </a:endParaRPr>
            </a:p>
          </p:txBody>
        </p:sp>
        <p:sp>
          <p:nvSpPr>
            <p:cNvPr id="18" name="ZoneTexte 13">
              <a:extLst>
                <a:ext uri="{FF2B5EF4-FFF2-40B4-BE49-F238E27FC236}">
                  <a16:creationId xmlns:a16="http://schemas.microsoft.com/office/drawing/2014/main" id="{02187F72-FA46-7946-9AAE-D84B9C8B27EC}"/>
                </a:ext>
              </a:extLst>
            </p:cNvPr>
            <p:cNvSpPr txBox="1"/>
            <p:nvPr/>
          </p:nvSpPr>
          <p:spPr>
            <a:xfrm>
              <a:off x="1172347" y="3270233"/>
              <a:ext cx="709490" cy="400110"/>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000" b="1" dirty="0"/>
                <a:t>UPJV</a:t>
              </a:r>
            </a:p>
          </p:txBody>
        </p:sp>
        <p:sp>
          <p:nvSpPr>
            <p:cNvPr id="19" name="Ellipse 18">
              <a:extLst>
                <a:ext uri="{FF2B5EF4-FFF2-40B4-BE49-F238E27FC236}">
                  <a16:creationId xmlns:a16="http://schemas.microsoft.com/office/drawing/2014/main" id="{4D277AAA-8EE4-5A45-BD5F-B3BB8A6B1E54}"/>
                </a:ext>
              </a:extLst>
            </p:cNvPr>
            <p:cNvSpPr/>
            <p:nvPr/>
          </p:nvSpPr>
          <p:spPr>
            <a:xfrm>
              <a:off x="2135860" y="4703358"/>
              <a:ext cx="180109" cy="18010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2000" b="1">
                <a:solidFill>
                  <a:schemeClr val="tx1"/>
                </a:solidFill>
              </a:endParaRPr>
            </a:p>
          </p:txBody>
        </p:sp>
        <p:sp>
          <p:nvSpPr>
            <p:cNvPr id="21" name="Ellipse 20">
              <a:extLst>
                <a:ext uri="{FF2B5EF4-FFF2-40B4-BE49-F238E27FC236}">
                  <a16:creationId xmlns:a16="http://schemas.microsoft.com/office/drawing/2014/main" id="{ECF24436-539C-4A45-810D-305866DF6629}"/>
                </a:ext>
              </a:extLst>
            </p:cNvPr>
            <p:cNvSpPr/>
            <p:nvPr/>
          </p:nvSpPr>
          <p:spPr>
            <a:xfrm>
              <a:off x="2363027" y="1967345"/>
              <a:ext cx="180109" cy="18010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2000" b="1">
                <a:solidFill>
                  <a:schemeClr val="tx1"/>
                </a:solidFill>
              </a:endParaRPr>
            </a:p>
          </p:txBody>
        </p:sp>
        <p:sp>
          <p:nvSpPr>
            <p:cNvPr id="22" name="ZoneTexte 18">
              <a:extLst>
                <a:ext uri="{FF2B5EF4-FFF2-40B4-BE49-F238E27FC236}">
                  <a16:creationId xmlns:a16="http://schemas.microsoft.com/office/drawing/2014/main" id="{47E4F831-5AA1-CC41-AFC3-6D4792A3BD16}"/>
                </a:ext>
              </a:extLst>
            </p:cNvPr>
            <p:cNvSpPr txBox="1"/>
            <p:nvPr/>
          </p:nvSpPr>
          <p:spPr>
            <a:xfrm>
              <a:off x="2203653" y="2147454"/>
              <a:ext cx="498855" cy="400110"/>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000" b="1" dirty="0"/>
                <a:t>ICL</a:t>
              </a:r>
            </a:p>
          </p:txBody>
        </p:sp>
        <p:sp>
          <p:nvSpPr>
            <p:cNvPr id="23" name="ZoneTexte 16">
              <a:extLst>
                <a:ext uri="{FF2B5EF4-FFF2-40B4-BE49-F238E27FC236}">
                  <a16:creationId xmlns:a16="http://schemas.microsoft.com/office/drawing/2014/main" id="{694C62F6-5EA1-ED48-9F28-1D9E4D0B03E8}"/>
                </a:ext>
              </a:extLst>
            </p:cNvPr>
            <p:cNvSpPr txBox="1"/>
            <p:nvPr/>
          </p:nvSpPr>
          <p:spPr>
            <a:xfrm>
              <a:off x="2228425" y="4368622"/>
              <a:ext cx="608885" cy="400110"/>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000" b="1" dirty="0"/>
                <a:t>UTC</a:t>
              </a:r>
            </a:p>
          </p:txBody>
        </p:sp>
      </p:grpSp>
    </p:spTree>
    <p:extLst>
      <p:ext uri="{BB962C8B-B14F-4D97-AF65-F5344CB8AC3E}">
        <p14:creationId xmlns:p14="http://schemas.microsoft.com/office/powerpoint/2010/main" val="1818688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E8C4471-ABA9-4804-9F4E-0F272F8FDC1C}"/>
              </a:ext>
            </a:extLst>
          </p:cNvPr>
          <p:cNvPicPr>
            <a:picLocks noChangeAspect="1"/>
          </p:cNvPicPr>
          <p:nvPr/>
        </p:nvPicPr>
        <p:blipFill rotWithShape="1">
          <a:blip r:embed="rId2"/>
          <a:srcRect l="1295" t="3595" r="1206" b="24365"/>
          <a:stretch/>
        </p:blipFill>
        <p:spPr>
          <a:xfrm rot="16200000">
            <a:off x="-2474493" y="2474494"/>
            <a:ext cx="6858000" cy="1909011"/>
          </a:xfrm>
          <a:prstGeom prst="rect">
            <a:avLst/>
          </a:prstGeom>
        </p:spPr>
      </p:pic>
      <p:sp>
        <p:nvSpPr>
          <p:cNvPr id="2" name="Titre 1">
            <a:extLst>
              <a:ext uri="{FF2B5EF4-FFF2-40B4-BE49-F238E27FC236}">
                <a16:creationId xmlns:a16="http://schemas.microsoft.com/office/drawing/2014/main" id="{FDFF4A24-82AF-4223-A20A-74CE7A6E361E}"/>
              </a:ext>
            </a:extLst>
          </p:cNvPr>
          <p:cNvSpPr>
            <a:spLocks noGrp="1"/>
          </p:cNvSpPr>
          <p:nvPr>
            <p:ph type="title"/>
          </p:nvPr>
        </p:nvSpPr>
        <p:spPr>
          <a:xfrm>
            <a:off x="2197770" y="365125"/>
            <a:ext cx="9448798" cy="1325563"/>
          </a:xfrm>
        </p:spPr>
        <p:txBody>
          <a:bodyPr/>
          <a:lstStyle/>
          <a:p>
            <a:r>
              <a:rPr lang="fr-FR" dirty="0"/>
              <a:t>Autour de la table</a:t>
            </a:r>
          </a:p>
        </p:txBody>
      </p:sp>
      <p:sp>
        <p:nvSpPr>
          <p:cNvPr id="6" name="ZoneTexte 5">
            <a:extLst>
              <a:ext uri="{FF2B5EF4-FFF2-40B4-BE49-F238E27FC236}">
                <a16:creationId xmlns:a16="http://schemas.microsoft.com/office/drawing/2014/main" id="{65E13CB9-AA8C-4EFC-85F5-81FDE0192923}"/>
              </a:ext>
            </a:extLst>
          </p:cNvPr>
          <p:cNvSpPr txBox="1"/>
          <p:nvPr/>
        </p:nvSpPr>
        <p:spPr>
          <a:xfrm>
            <a:off x="2125578" y="6338986"/>
            <a:ext cx="9593180" cy="523220"/>
          </a:xfrm>
          <a:prstGeom prst="rect">
            <a:avLst/>
          </a:prstGeom>
          <a:noFill/>
        </p:spPr>
        <p:txBody>
          <a:bodyPr wrap="square">
            <a:spAutoFit/>
          </a:bodyPr>
          <a:lstStyle/>
          <a:p>
            <a:r>
              <a:rPr lang="fr-FR" sz="1400" b="1" dirty="0"/>
              <a:t>Prospective stratégique et concertation territoriale au service de la définition d'une offre universitaire commune de formation</a:t>
            </a:r>
          </a:p>
          <a:p>
            <a:r>
              <a:rPr lang="fr-FR" sz="1400" b="1" dirty="0"/>
              <a:t>Mardi 3 juin 2025 – Journée d’étude MESR - DGESIP</a:t>
            </a:r>
            <a:endParaRPr lang="fr-FR" sz="1400" dirty="0"/>
          </a:p>
        </p:txBody>
      </p:sp>
      <p:pic>
        <p:nvPicPr>
          <p:cNvPr id="9" name="Picture 6">
            <a:extLst>
              <a:ext uri="{FF2B5EF4-FFF2-40B4-BE49-F238E27FC236}">
                <a16:creationId xmlns:a16="http://schemas.microsoft.com/office/drawing/2014/main" id="{220D67A8-4762-4AB5-91ED-1355291E27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2125578" y="1658792"/>
            <a:ext cx="2127691" cy="212769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7" name="ZoneTexte 16">
            <a:extLst>
              <a:ext uri="{FF2B5EF4-FFF2-40B4-BE49-F238E27FC236}">
                <a16:creationId xmlns:a16="http://schemas.microsoft.com/office/drawing/2014/main" id="{2F081255-A65F-46FE-8FC7-566136B1650E}"/>
              </a:ext>
            </a:extLst>
          </p:cNvPr>
          <p:cNvSpPr txBox="1"/>
          <p:nvPr/>
        </p:nvSpPr>
        <p:spPr>
          <a:xfrm>
            <a:off x="2360271" y="4112510"/>
            <a:ext cx="9358487" cy="1877437"/>
          </a:xfrm>
          <a:prstGeom prst="rect">
            <a:avLst/>
          </a:prstGeom>
          <a:noFill/>
        </p:spPr>
        <p:txBody>
          <a:bodyPr wrap="square" rtlCol="0">
            <a:spAutoFit/>
          </a:bodyPr>
          <a:lstStyle/>
          <a:p>
            <a:r>
              <a:rPr lang="fr-FR" sz="3200" b="1" dirty="0">
                <a:latin typeface="+mj-lt"/>
              </a:rPr>
              <a:t>Maureen  BRAQUESSAC</a:t>
            </a:r>
          </a:p>
          <a:p>
            <a:r>
              <a:rPr lang="fr-FR" sz="2800" b="0" i="0" u="none" strike="noStrike" baseline="0" dirty="0">
                <a:solidFill>
                  <a:srgbClr val="000000"/>
                </a:solidFill>
                <a:latin typeface="Calibri" panose="020F0502020204030204" pitchFamily="34" charset="0"/>
              </a:rPr>
              <a:t>Directrice générale des services adjointe </a:t>
            </a:r>
          </a:p>
          <a:p>
            <a:r>
              <a:rPr lang="fr-FR" sz="2800" b="0" i="0" u="none" strike="noStrike" baseline="0" dirty="0">
                <a:solidFill>
                  <a:srgbClr val="000000"/>
                </a:solidFill>
                <a:latin typeface="Calibri" panose="020F0502020204030204" pitchFamily="34" charset="0"/>
              </a:rPr>
              <a:t>déléguée au pôle Pilotage et aide à la stratégie, </a:t>
            </a:r>
          </a:p>
          <a:p>
            <a:r>
              <a:rPr lang="fr-FR" sz="2800" b="0" i="1" u="none" strike="noStrike" baseline="0" dirty="0">
                <a:solidFill>
                  <a:srgbClr val="000000"/>
                </a:solidFill>
                <a:latin typeface="Calibri" panose="020F0502020204030204" pitchFamily="34" charset="0"/>
              </a:rPr>
              <a:t>Université de Bordeaux</a:t>
            </a:r>
            <a:r>
              <a:rPr lang="fr-FR" sz="1800" b="0" i="0" u="none" strike="noStrike" baseline="0" dirty="0">
                <a:solidFill>
                  <a:srgbClr val="000000"/>
                </a:solidFill>
                <a:latin typeface="Calibri" panose="020F0502020204030204" pitchFamily="34" charset="0"/>
              </a:rPr>
              <a:t>	</a:t>
            </a:r>
          </a:p>
        </p:txBody>
      </p:sp>
    </p:spTree>
    <p:extLst>
      <p:ext uri="{BB962C8B-B14F-4D97-AF65-F5344CB8AC3E}">
        <p14:creationId xmlns:p14="http://schemas.microsoft.com/office/powerpoint/2010/main" val="551790580"/>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10960</TotalTime>
  <Words>5740</Words>
  <Application>Microsoft Office PowerPoint</Application>
  <PresentationFormat>Grand écran</PresentationFormat>
  <Paragraphs>609</Paragraphs>
  <Slides>55</Slides>
  <Notes>34</Notes>
  <HiddenSlides>0</HiddenSlides>
  <MMClips>0</MMClips>
  <ScaleCrop>false</ScaleCrop>
  <HeadingPairs>
    <vt:vector size="6" baseType="variant">
      <vt:variant>
        <vt:lpstr>Polices utilisées</vt:lpstr>
      </vt:variant>
      <vt:variant>
        <vt:i4>17</vt:i4>
      </vt:variant>
      <vt:variant>
        <vt:lpstr>Thème</vt:lpstr>
      </vt:variant>
      <vt:variant>
        <vt:i4>1</vt:i4>
      </vt:variant>
      <vt:variant>
        <vt:lpstr>Titres des diapositives</vt:lpstr>
      </vt:variant>
      <vt:variant>
        <vt:i4>55</vt:i4>
      </vt:variant>
    </vt:vector>
  </HeadingPairs>
  <TitlesOfParts>
    <vt:vector size="73" baseType="lpstr">
      <vt:lpstr>ＭＳ Ｐゴシック</vt:lpstr>
      <vt:lpstr>Arial</vt:lpstr>
      <vt:lpstr>Calibri</vt:lpstr>
      <vt:lpstr>Calibri Light</vt:lpstr>
      <vt:lpstr>Courier New</vt:lpstr>
      <vt:lpstr>DM Sans</vt:lpstr>
      <vt:lpstr>KievitOT-Book</vt:lpstr>
      <vt:lpstr>Lato Light</vt:lpstr>
      <vt:lpstr>League Spartan</vt:lpstr>
      <vt:lpstr>Orkney Light</vt:lpstr>
      <vt:lpstr>Poppins</vt:lpstr>
      <vt:lpstr>Source Sans Pro</vt:lpstr>
      <vt:lpstr>Symbol</vt:lpstr>
      <vt:lpstr>Tahoma</vt:lpstr>
      <vt:lpstr>Times New Roman</vt:lpstr>
      <vt:lpstr>Tw Cen MT</vt:lpstr>
      <vt:lpstr>Wingdings</vt:lpstr>
      <vt:lpstr>Thème Office</vt:lpstr>
      <vt:lpstr>Prospective stratégique et concertation territoriale au service de la définition d'une offre universitaire commune de formation  Table-ronde mardi 3 juin 2025</vt:lpstr>
      <vt:lpstr>Prospective stratégique et concertation territoriale au service de la définition d'une offre universitaire commune de formation </vt:lpstr>
      <vt:lpstr>Autour de la table</vt:lpstr>
      <vt:lpstr>Autour de la table</vt:lpstr>
      <vt:lpstr>Présentation PowerPoint</vt:lpstr>
      <vt:lpstr>Présentation PowerPoint</vt:lpstr>
      <vt:lpstr>Autour de la table</vt:lpstr>
      <vt:lpstr>Les Hauts de France :   Une Région complexe</vt:lpstr>
      <vt:lpstr>Autour de la table</vt:lpstr>
      <vt:lpstr>L’Université de Bordeaux  sur  son territoire</vt:lpstr>
      <vt:lpstr>Autour de la table</vt:lpstr>
      <vt:lpstr>Autour de la table</vt:lpstr>
      <vt:lpstr>Autour de la table</vt:lpstr>
      <vt:lpstr>Prospective stratégique et concertation territoriale au service de la définition d'une offre universitaire commune de formation </vt:lpstr>
      <vt:lpstr>Présentation PowerPoint</vt:lpstr>
      <vt:lpstr>Présentation PowerPoint</vt:lpstr>
      <vt:lpstr>Eléments de contexte</vt:lpstr>
      <vt:lpstr>L’UPHF une université de territoire</vt:lpstr>
      <vt:lpstr>L’UPHF, une université ouverte sur le monde</vt:lpstr>
      <vt:lpstr>Présentation PowerPoint</vt:lpstr>
      <vt:lpstr>Une carte de l’offre de formation pensée à différents niveaux</vt:lpstr>
      <vt:lpstr>Une carte de l’offre de formation pensée à différents niveaux</vt:lpstr>
      <vt:lpstr>Présentation PowerPoint</vt:lpstr>
      <vt:lpstr>Présentation PowerPoint</vt:lpstr>
      <vt:lpstr>Strater : Ambition &amp; objectifs</vt:lpstr>
      <vt:lpstr>Prospective stratégique et concertation territoriale au service de la définition d'une offre universitaire commune de formation </vt:lpstr>
      <vt:lpstr>Présentation PowerPoint</vt:lpstr>
      <vt:lpstr>Présentation PowerPoint</vt:lpstr>
      <vt:lpstr>Présentation PowerPoint</vt:lpstr>
      <vt:lpstr>Contexte économique des HdF </vt:lpstr>
      <vt:lpstr>Les instances de gouvernance et de coordination universitaire</vt:lpstr>
      <vt:lpstr>Panorama des partenaires institutionnels publics sur le territoire de la Nouvelle-Aquitaine</vt:lpstr>
      <vt:lpstr>La gouvernance des conseils de sites </vt:lpstr>
      <vt:lpstr> </vt:lpstr>
      <vt:lpstr>SDUT : Philosophie générale</vt:lpstr>
      <vt:lpstr>Prospective stratégique et concertation territoriale au service de la définition d'une offre universitaire commune de formation </vt:lpstr>
      <vt:lpstr>Présentation PowerPoint</vt:lpstr>
      <vt:lpstr>Présentation PowerPoint</vt:lpstr>
      <vt:lpstr>Effets des politiques et stratégies</vt:lpstr>
      <vt:lpstr>Présentation PowerPoint</vt:lpstr>
      <vt:lpstr>Un éclairage des politiques publiques locales adapté aux objectifs  et en constante évolution </vt:lpstr>
      <vt:lpstr>Rapport d’activité de campus de proximité Exemple d’Agen </vt:lpstr>
      <vt:lpstr>Impact économique  d’une implantation universitaire</vt:lpstr>
      <vt:lpstr>Cartographie des dispositifs d’égalité des chances et diversité</vt:lpstr>
      <vt:lpstr>Vers un portefeuille d’études partagé et « augmenté », au service de stratégies communes  d’intervention</vt:lpstr>
      <vt:lpstr>Vers un portefeuille d’études partagé et « augmenté », au service de stratégies communes  d’intervention</vt:lpstr>
      <vt:lpstr>Présentation PowerPoint</vt:lpstr>
      <vt:lpstr>Présentation PowerPoint</vt:lpstr>
      <vt:lpstr>Prospective stratégique et concertation territoriale au service de la définition d'une offre universitaire commune de formation </vt:lpstr>
      <vt:lpstr>Présentation PowerPoint</vt:lpstr>
      <vt:lpstr>Présentation PowerPoint</vt:lpstr>
      <vt:lpstr>Organisation de la recherche</vt:lpstr>
      <vt:lpstr>Présentation PowerPoint</vt:lpstr>
      <vt:lpstr>Prospective stratégique et concertation territoriale au service de la définition d'une offre universitaire commune de formation </vt:lpstr>
      <vt:lpstr>Prospective stratégique et concertation territoriale au service de la définition d'une offre universitaire commune de formation  Table-ronde mardi 3 juin 2025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Prospective stratégique et concertation territoriale au service de la définition d'une offre universitaire commune de formation Table-ronde</dc:title>
  <dc:creator>Arnold Magdelaine</dc:creator>
  <cp:lastModifiedBy>Stéphanie Favreau</cp:lastModifiedBy>
  <cp:revision>25</cp:revision>
  <dcterms:created xsi:type="dcterms:W3CDTF">2025-05-19T09:53:31Z</dcterms:created>
  <dcterms:modified xsi:type="dcterms:W3CDTF">2025-06-02T15:58:46Z</dcterms:modified>
</cp:coreProperties>
</file>