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508" r:id="rId2"/>
    <p:sldId id="579" r:id="rId3"/>
    <p:sldId id="580" r:id="rId4"/>
    <p:sldId id="581" r:id="rId5"/>
    <p:sldId id="582" r:id="rId6"/>
    <p:sldId id="583" r:id="rId7"/>
    <p:sldId id="584" r:id="rId8"/>
    <p:sldId id="585" r:id="rId9"/>
    <p:sldId id="575" r:id="rId10"/>
    <p:sldId id="578" r:id="rId11"/>
    <p:sldId id="516" r:id="rId12"/>
    <p:sldId id="520" r:id="rId13"/>
    <p:sldId id="553" r:id="rId14"/>
    <p:sldId id="555" r:id="rId15"/>
    <p:sldId id="556" r:id="rId16"/>
    <p:sldId id="557" r:id="rId17"/>
    <p:sldId id="554" r:id="rId18"/>
    <p:sldId id="521" r:id="rId19"/>
    <p:sldId id="558" r:id="rId20"/>
    <p:sldId id="559" r:id="rId21"/>
    <p:sldId id="522" r:id="rId22"/>
    <p:sldId id="523" r:id="rId23"/>
    <p:sldId id="524" r:id="rId24"/>
    <p:sldId id="562" r:id="rId25"/>
    <p:sldId id="563" r:id="rId26"/>
    <p:sldId id="564" r:id="rId27"/>
    <p:sldId id="565" r:id="rId28"/>
    <p:sldId id="525" r:id="rId29"/>
    <p:sldId id="560" r:id="rId30"/>
    <p:sldId id="566" r:id="rId31"/>
    <p:sldId id="567" r:id="rId32"/>
    <p:sldId id="568" r:id="rId33"/>
    <p:sldId id="569" r:id="rId34"/>
    <p:sldId id="561" r:id="rId35"/>
    <p:sldId id="528" r:id="rId36"/>
    <p:sldId id="570" r:id="rId37"/>
    <p:sldId id="571" r:id="rId38"/>
    <p:sldId id="572" r:id="rId39"/>
    <p:sldId id="531" r:id="rId40"/>
    <p:sldId id="532" r:id="rId41"/>
    <p:sldId id="533" r:id="rId42"/>
    <p:sldId id="586" r:id="rId43"/>
  </p:sldIdLst>
  <p:sldSz cx="12192000" cy="6858000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urgoin" initials="b" lastIdx="1" clrIdx="0">
    <p:extLst>
      <p:ext uri="{19B8F6BF-5375-455C-9EA6-DF929625EA0E}">
        <p15:presenceInfo xmlns:p15="http://schemas.microsoft.com/office/powerpoint/2012/main" userId="bourgo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2A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53" autoAdjust="0"/>
    <p:restoredTop sz="94660"/>
  </p:normalViewPr>
  <p:slideViewPr>
    <p:cSldViewPr snapToGrid="0">
      <p:cViewPr varScale="1">
        <p:scale>
          <a:sx n="85" d="100"/>
          <a:sy n="85" d="100"/>
        </p:scale>
        <p:origin x="19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4C209-5A84-4355-8F2F-879EC85AF20A}" type="datetimeFigureOut">
              <a:rPr lang="fr-FR" smtClean="0"/>
              <a:t>02/06/2025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42315-5FC7-4764-BDBA-08E353D1D1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96861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576B-AEB2-48B6-BBAA-F923318F48CA}" type="datetimeFigureOut">
              <a:rPr lang="fr-FR" smtClean="0"/>
              <a:t>02/06/2025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348044-F9BD-4BB4-9845-F914CA8189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28082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A8C0D-9645-4FC1-9B74-F855A7918D93}" type="datetime1">
              <a:rPr lang="fr-FR" smtClean="0"/>
              <a:t>02/06/2025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3561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E54F3-E92B-445D-85DF-03191C3CD5D1}" type="datetime1">
              <a:rPr lang="fr-FR" smtClean="0"/>
              <a:t>02/06/2025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3136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13316-1175-4FB9-A106-47BE0E4C7484}" type="datetime1">
              <a:rPr lang="fr-FR" smtClean="0"/>
              <a:t>02/06/2025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879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18DF-DD40-42BD-8071-51A7D64D53BB}" type="datetime1">
              <a:rPr lang="fr-FR" smtClean="0"/>
              <a:t>02/06/2025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538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E23DC-44DC-419C-8300-880060B42189}" type="datetime1">
              <a:rPr lang="fr-FR" smtClean="0"/>
              <a:t>02/06/2025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6685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08A8-6D52-4B27-9E37-C723EBDD088C}" type="datetime1">
              <a:rPr lang="fr-FR" smtClean="0"/>
              <a:t>02/06/2025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3734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127F9-C00F-414F-B1D0-31E54CA1772A}" type="datetime1">
              <a:rPr lang="fr-FR" smtClean="0"/>
              <a:t>02/06/2025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8922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FBEFE-9C98-4DA6-974A-39BBD79F772B}" type="datetime1">
              <a:rPr lang="fr-FR" smtClean="0"/>
              <a:t>02/06/2025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8948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20BC0-DFF8-4598-A3D2-CD56B1B2FCD4}" type="datetime1">
              <a:rPr lang="fr-FR" smtClean="0"/>
              <a:t>02/06/2025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415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E39A-6901-4D16-A30B-5F79334440DB}" type="datetime1">
              <a:rPr lang="fr-FR" smtClean="0"/>
              <a:t>02/06/2025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1630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218A7-8F39-4AED-8336-C56AE920AF57}" type="datetime1">
              <a:rPr lang="fr-FR" smtClean="0"/>
              <a:t>02/06/2025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4758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FF7E7-ECEE-4743-826F-639E5E949C67}" type="datetime1">
              <a:rPr lang="fr-FR" smtClean="0"/>
              <a:t>02/06/2025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70052-E332-40C3-94EC-6028112DE7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0293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slide" Target="slide31.xml"/><Relationship Id="rId4" Type="http://schemas.openxmlformats.org/officeDocument/2006/relationships/slide" Target="slide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4.xml"/><Relationship Id="rId4" Type="http://schemas.openxmlformats.org/officeDocument/2006/relationships/slide" Target="slide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6.xml"/><Relationship Id="rId4" Type="http://schemas.openxmlformats.org/officeDocument/2006/relationships/slide" Target="slide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8.xml"/><Relationship Id="rId4" Type="http://schemas.openxmlformats.org/officeDocument/2006/relationships/slide" Target="slide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8.xml"/><Relationship Id="rId5" Type="http://schemas.openxmlformats.org/officeDocument/2006/relationships/slide" Target="slide37.xml"/><Relationship Id="rId4" Type="http://schemas.openxmlformats.org/officeDocument/2006/relationships/slide" Target="slide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slide" Target="slide34.xml"/><Relationship Id="rId4" Type="http://schemas.openxmlformats.org/officeDocument/2006/relationships/slide" Target="slide3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1</a:t>
            </a:fld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69" y="-1"/>
            <a:ext cx="12287269" cy="6858001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-99468" y="4217809"/>
            <a:ext cx="372397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Amphi Poincaré</a:t>
            </a:r>
          </a:p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 juin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2025</a:t>
            </a:r>
            <a:endParaRPr lang="fr-FR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811223" y="1869189"/>
            <a:ext cx="8455885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mesurer et suivre dans le temps l’impact territorial des universités </a:t>
            </a:r>
            <a:r>
              <a:rPr lang="fr-FR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 algn="ctr"/>
            <a:r>
              <a:rPr lang="fr-FR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 programme In Situ</a:t>
            </a:r>
            <a:endParaRPr lang="fr-FR" sz="3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749706" y="3807562"/>
            <a:ext cx="6328030" cy="10464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Yannick </a:t>
            </a:r>
            <a:r>
              <a:rPr lang="fr-FR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L’HORTY </a:t>
            </a:r>
            <a:r>
              <a:rPr lang="fr-FR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		</a:t>
            </a:r>
            <a:endParaRPr lang="fr-FR" sz="2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fr-FR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fr-FR" sz="1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Univ</a:t>
            </a:r>
            <a:r>
              <a:rPr lang="fr-F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Eiffel, ERUDITE et TEPP</a:t>
            </a:r>
            <a:r>
              <a:rPr lang="fr-FR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  		</a:t>
            </a:r>
          </a:p>
          <a:p>
            <a:pPr algn="ctr"/>
            <a:endParaRPr lang="fr-FR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fr-FR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755176" y="-2"/>
            <a:ext cx="8317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</a:rPr>
              <a:t>Les </a:t>
            </a:r>
            <a:r>
              <a:rPr lang="fr-FR" sz="2400" b="1" dirty="0">
                <a:solidFill>
                  <a:srgbClr val="0070C0"/>
                </a:solidFill>
              </a:rPr>
              <a:t>compétences : un outil au service de l’insertion</a:t>
            </a:r>
          </a:p>
          <a:p>
            <a:r>
              <a:rPr lang="fr-FR" sz="2400" b="1" dirty="0">
                <a:solidFill>
                  <a:srgbClr val="0070C0"/>
                </a:solidFill>
              </a:rPr>
              <a:t>professionnelle des jeunes dans les </a:t>
            </a:r>
            <a:r>
              <a:rPr lang="fr-FR" sz="2400" b="1" dirty="0" smtClean="0">
                <a:solidFill>
                  <a:srgbClr val="0070C0"/>
                </a:solidFill>
              </a:rPr>
              <a:t>territoires</a:t>
            </a:r>
            <a:endParaRPr lang="fr-FR" sz="2400" b="1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2" y="67795"/>
            <a:ext cx="3506423" cy="25140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258183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Direction générale</a:t>
            </a:r>
          </a:p>
          <a:p>
            <a:r>
              <a:rPr lang="fr-FR" dirty="0"/>
              <a:t>de l’enseignement supérieur</a:t>
            </a:r>
          </a:p>
          <a:p>
            <a:r>
              <a:rPr lang="fr-FR" dirty="0"/>
              <a:t>et de l’insertion professionnelle</a:t>
            </a:r>
          </a:p>
        </p:txBody>
      </p:sp>
      <p:pic>
        <p:nvPicPr>
          <p:cNvPr id="15" name="Picture 2" descr="D:\3 - Administration\TEPP 2020\logo TEPP\ROUG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058" y="5377222"/>
            <a:ext cx="1479262" cy="1467341"/>
          </a:xfrm>
          <a:prstGeom prst="rect">
            <a:avLst/>
          </a:prstGeom>
          <a:noFill/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497865"/>
            <a:ext cx="902278" cy="90227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" y="6110893"/>
            <a:ext cx="2137151" cy="446791"/>
          </a:xfrm>
          <a:prstGeom prst="rect">
            <a:avLst/>
          </a:prstGeom>
        </p:spPr>
      </p:pic>
      <p:pic>
        <p:nvPicPr>
          <p:cNvPr id="18" name="Image 1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182" y="3438849"/>
            <a:ext cx="2281966" cy="2700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478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50"/>
            <a:ext cx="12192000" cy="92790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10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-11338" y="1103176"/>
            <a:ext cx="637101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fr-FR" b="1" i="1" dirty="0" smtClean="0"/>
              <a:t>Produire </a:t>
            </a:r>
            <a:r>
              <a:rPr lang="fr-FR" b="1" i="1" dirty="0" smtClean="0"/>
              <a:t>et </a:t>
            </a:r>
            <a:r>
              <a:rPr lang="fr-FR" b="1" i="1" dirty="0" smtClean="0"/>
              <a:t>diffuser les résultats</a:t>
            </a:r>
            <a:endParaRPr lang="fr-FR" b="1" i="1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dirty="0" smtClean="0"/>
              <a:t>Une double approche </a:t>
            </a:r>
            <a:r>
              <a:rPr lang="fr-FR" dirty="0"/>
              <a:t>qui implique de nombreuses parties </a:t>
            </a:r>
            <a:r>
              <a:rPr lang="fr-FR" dirty="0" smtClean="0"/>
              <a:t>prenantes :</a:t>
            </a:r>
          </a:p>
          <a:p>
            <a:pPr marL="1200150" lvl="2" indent="-285750" algn="just">
              <a:buFont typeface="Courier New" panose="02070309020205020404" pitchFamily="49" charset="0"/>
              <a:buChar char="o"/>
            </a:pPr>
            <a:r>
              <a:rPr lang="fr-FR" dirty="0" smtClean="0"/>
              <a:t>un travail de </a:t>
            </a:r>
            <a:r>
              <a:rPr lang="fr-FR" dirty="0" smtClean="0"/>
              <a:t>recherche (Laetitia Challe et Yannick L’</a:t>
            </a:r>
            <a:r>
              <a:rPr lang="fr-FR" dirty="0" err="1" smtClean="0"/>
              <a:t>Horty</a:t>
            </a:r>
            <a:r>
              <a:rPr lang="fr-FR" dirty="0" smtClean="0"/>
              <a:t>)</a:t>
            </a:r>
            <a:endParaRPr lang="fr-FR" dirty="0"/>
          </a:p>
          <a:p>
            <a:pPr marL="1200150" lvl="2" indent="-285750" algn="just">
              <a:buFont typeface="Courier New" panose="02070309020205020404" pitchFamily="49" charset="0"/>
              <a:buChar char="o"/>
            </a:pPr>
            <a:r>
              <a:rPr lang="fr-FR" dirty="0" smtClean="0"/>
              <a:t>l’élaboration d’un support de communication unique et partagé entre l’Université et la </a:t>
            </a:r>
            <a:r>
              <a:rPr lang="fr-FR" dirty="0" smtClean="0"/>
              <a:t>CAPVM</a:t>
            </a:r>
          </a:p>
          <a:p>
            <a:pPr marL="1200150" lvl="2" indent="-285750" algn="just">
              <a:buFont typeface="Courier New" panose="02070309020205020404" pitchFamily="49" charset="0"/>
              <a:buChar char="o"/>
            </a:pPr>
            <a:endParaRPr lang="fr-FR" dirty="0" smtClean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dirty="0" smtClean="0"/>
              <a:t>Un enjeu de diffusion interne et externe : accompagner la promotion et en faire un levier de </a:t>
            </a:r>
            <a:r>
              <a:rPr lang="fr-FR" dirty="0" smtClean="0"/>
              <a:t>dialogue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dirty="0" smtClean="0"/>
              <a:t>Aller plus loin : un outil partagé d’aide </a:t>
            </a:r>
            <a:r>
              <a:rPr lang="fr-FR" dirty="0"/>
              <a:t>au </a:t>
            </a:r>
            <a:r>
              <a:rPr lang="fr-FR" dirty="0" smtClean="0"/>
              <a:t>pilotage </a:t>
            </a:r>
            <a:r>
              <a:rPr lang="fr-FR" dirty="0" smtClean="0"/>
              <a:t>?</a:t>
            </a:r>
          </a:p>
          <a:p>
            <a:pPr lvl="1" algn="just"/>
            <a:r>
              <a:rPr lang="fr-FR" dirty="0" smtClean="0"/>
              <a:t> </a:t>
            </a:r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253A265-14CF-9F83-FEC5-BAA076E54D71}"/>
              </a:ext>
            </a:extLst>
          </p:cNvPr>
          <p:cNvGrpSpPr/>
          <p:nvPr/>
        </p:nvGrpSpPr>
        <p:grpSpPr>
          <a:xfrm>
            <a:off x="-11338" y="5910231"/>
            <a:ext cx="14184538" cy="932481"/>
            <a:chOff x="-17749" y="6061011"/>
            <a:chExt cx="12209748" cy="82161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7F9791A-089A-BC3A-06EE-C084F07F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749" y="6078514"/>
              <a:ext cx="12209748" cy="804114"/>
            </a:xfrm>
            <a:prstGeom prst="rect">
              <a:avLst/>
            </a:prstGeom>
          </p:spPr>
        </p:pic>
        <p:pic>
          <p:nvPicPr>
            <p:cNvPr id="17" name="Picture 2" descr="D:\3 - Administration\TEPP 2020\logo TEPP\ROUGE.png">
              <a:extLst>
                <a:ext uri="{FF2B5EF4-FFF2-40B4-BE49-F238E27FC236}">
                  <a16:creationId xmlns:a16="http://schemas.microsoft.com/office/drawing/2014/main" id="{17F75D18-B013-5D1B-6FDE-7501535DCB03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1519" y="6061011"/>
              <a:ext cx="827325" cy="817589"/>
            </a:xfrm>
            <a:prstGeom prst="rect">
              <a:avLst/>
            </a:prstGeom>
            <a:noFill/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326CDEAF-1DCD-5560-5580-EE7CE107FAC3}"/>
              </a:ext>
            </a:extLst>
          </p:cNvPr>
          <p:cNvSpPr txBox="1"/>
          <p:nvPr/>
        </p:nvSpPr>
        <p:spPr>
          <a:xfrm>
            <a:off x="1528620" y="183121"/>
            <a:ext cx="8663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b="1" dirty="0" smtClean="0"/>
              <a:t>La réalisation d’une étude pilote (données 2022)</a:t>
            </a:r>
            <a:endParaRPr lang="fr-FR" sz="2000" b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753" y="2283393"/>
            <a:ext cx="2760106" cy="3589015"/>
          </a:xfrm>
          <a:prstGeom prst="rect">
            <a:avLst/>
          </a:prstGeom>
          <a:ln w="3175">
            <a:solidFill>
              <a:srgbClr val="002060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6589" y="1190899"/>
            <a:ext cx="2693985" cy="3811257"/>
          </a:xfrm>
          <a:prstGeom prst="rect">
            <a:avLst/>
          </a:prstGeom>
          <a:ln w="3175">
            <a:solidFill>
              <a:srgbClr val="002060"/>
            </a:solidFill>
          </a:ln>
        </p:spPr>
      </p:pic>
      <p:sp>
        <p:nvSpPr>
          <p:cNvPr id="13" name="ZoneTexte 12"/>
          <p:cNvSpPr txBox="1"/>
          <p:nvPr/>
        </p:nvSpPr>
        <p:spPr>
          <a:xfrm>
            <a:off x="9271208" y="1075824"/>
            <a:ext cx="1659063" cy="369332"/>
          </a:xfrm>
          <a:prstGeom prst="rect">
            <a:avLst/>
          </a:prstGeom>
          <a:noFill/>
          <a:ln w="31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1" algn="just"/>
            <a:r>
              <a:rPr lang="fr-FR" b="1" i="1" dirty="0" smtClean="0"/>
              <a:t>49 pages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10443971" y="1876635"/>
            <a:ext cx="1659063" cy="369332"/>
          </a:xfrm>
          <a:prstGeom prst="rect">
            <a:avLst/>
          </a:prstGeom>
          <a:noFill/>
          <a:ln w="31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1" algn="just"/>
            <a:r>
              <a:rPr lang="fr-FR" b="1" i="1" dirty="0" smtClean="0"/>
              <a:t>7 pages</a:t>
            </a:r>
            <a:endParaRPr lang="fr-FR" dirty="0"/>
          </a:p>
        </p:txBody>
      </p:sp>
      <p:sp>
        <p:nvSpPr>
          <p:cNvPr id="3" name="Flèche vers le bas 2"/>
          <p:cNvSpPr/>
          <p:nvPr/>
        </p:nvSpPr>
        <p:spPr>
          <a:xfrm>
            <a:off x="10611906" y="1533554"/>
            <a:ext cx="155900" cy="303340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539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13"/>
            <a:ext cx="12192000" cy="92790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11</a:t>
            </a:fld>
            <a:endParaRPr lang="fr-FR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253A265-14CF-9F83-FEC5-BAA076E54D71}"/>
              </a:ext>
            </a:extLst>
          </p:cNvPr>
          <p:cNvGrpSpPr/>
          <p:nvPr/>
        </p:nvGrpSpPr>
        <p:grpSpPr>
          <a:xfrm>
            <a:off x="-11338" y="5910231"/>
            <a:ext cx="14184538" cy="932481"/>
            <a:chOff x="-17749" y="6061011"/>
            <a:chExt cx="12209748" cy="82161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7F9791A-089A-BC3A-06EE-C084F07F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749" y="6078514"/>
              <a:ext cx="12209748" cy="804114"/>
            </a:xfrm>
            <a:prstGeom prst="rect">
              <a:avLst/>
            </a:prstGeom>
          </p:spPr>
        </p:pic>
        <p:pic>
          <p:nvPicPr>
            <p:cNvPr id="17" name="Picture 2" descr="D:\3 - Administration\TEPP 2020\logo TEPP\ROUGE.png">
              <a:extLst>
                <a:ext uri="{FF2B5EF4-FFF2-40B4-BE49-F238E27FC236}">
                  <a16:creationId xmlns:a16="http://schemas.microsoft.com/office/drawing/2014/main" id="{17F75D18-B013-5D1B-6FDE-7501535DCB03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1519" y="6061011"/>
              <a:ext cx="827325" cy="817589"/>
            </a:xfrm>
            <a:prstGeom prst="rect">
              <a:avLst/>
            </a:prstGeom>
            <a:noFill/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326CDEAF-1DCD-5560-5580-EE7CE107FAC3}"/>
              </a:ext>
            </a:extLst>
          </p:cNvPr>
          <p:cNvSpPr txBox="1"/>
          <p:nvPr/>
        </p:nvSpPr>
        <p:spPr>
          <a:xfrm>
            <a:off x="936949" y="128795"/>
            <a:ext cx="8663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b="1" dirty="0" smtClean="0"/>
              <a:t>Une première montée à l’échelle (données 2024)</a:t>
            </a:r>
            <a:endParaRPr lang="fr-FR" sz="2000" b="1" dirty="0"/>
          </a:p>
        </p:txBody>
      </p:sp>
      <p:pic>
        <p:nvPicPr>
          <p:cNvPr id="11" name="Image 10" descr="D:\Users\lhorty\AppData\Local\Microsoft\Windows\INetCache\Content.MSO\35875E3.tm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782" y="1707269"/>
            <a:ext cx="2659380" cy="770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458" y="3965668"/>
            <a:ext cx="9257955" cy="257324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-383127" y="943461"/>
            <a:ext cx="1257512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fr-FR" b="1" i="1" dirty="0" smtClean="0"/>
              <a:t>Capitaliser : </a:t>
            </a:r>
            <a:r>
              <a:rPr lang="fr-FR" b="1" i="1" dirty="0" smtClean="0"/>
              <a:t>répéter dans le temps, élargir dans l’espace</a:t>
            </a:r>
            <a:endParaRPr lang="fr-FR" b="1" i="1" dirty="0" smtClean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dirty="0"/>
              <a:t>R</a:t>
            </a:r>
            <a:r>
              <a:rPr lang="fr-FR" dirty="0" smtClean="0"/>
              <a:t>econduire l’étude pour mesurer les </a:t>
            </a:r>
            <a:r>
              <a:rPr lang="fr-FR" dirty="0" smtClean="0"/>
              <a:t>évolutions, visualiser les changements d’empreinte spatiale </a:t>
            </a:r>
            <a:endParaRPr lang="fr-FR" dirty="0" smtClean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dirty="0" smtClean="0"/>
              <a:t>Répliquer la démarche pour les 6 établissements de l’association </a:t>
            </a:r>
            <a:r>
              <a:rPr lang="fr-FR" dirty="0" smtClean="0"/>
              <a:t>« l'Initiative »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fr-FR" sz="2000" dirty="0"/>
          </a:p>
          <a:p>
            <a:pPr lvl="1" algn="just"/>
            <a:r>
              <a:rPr lang="fr-FR" b="1" i="1" dirty="0" smtClean="0"/>
              <a:t>Un </a:t>
            </a:r>
            <a:r>
              <a:rPr lang="fr-FR" b="1" i="1" dirty="0" smtClean="0"/>
              <a:t>objectif </a:t>
            </a:r>
            <a:r>
              <a:rPr lang="fr-FR" b="1" i="1" dirty="0" smtClean="0"/>
              <a:t>partagé par 6 présidents</a:t>
            </a:r>
            <a:endParaRPr lang="fr-FR" b="1" i="1" dirty="0" smtClean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dirty="0" smtClean="0"/>
              <a:t>Répondre </a:t>
            </a:r>
            <a:r>
              <a:rPr lang="fr-FR" dirty="0"/>
              <a:t>aux besoins certains de montrer l’impact des universités sur les territoires et la </a:t>
            </a:r>
            <a:r>
              <a:rPr lang="fr-FR" dirty="0" smtClean="0"/>
              <a:t>société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dirty="0" smtClean="0"/>
              <a:t>Mesurer/Objectiver </a:t>
            </a:r>
            <a:r>
              <a:rPr lang="fr-FR" dirty="0"/>
              <a:t>l’impact de l’Université sur son </a:t>
            </a:r>
            <a:r>
              <a:rPr lang="fr-FR" dirty="0" smtClean="0"/>
              <a:t>territoire</a:t>
            </a:r>
            <a:endParaRPr lang="fr-FR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dirty="0"/>
              <a:t>F</a:t>
            </a:r>
            <a:r>
              <a:rPr lang="fr-FR" dirty="0" smtClean="0"/>
              <a:t>aire savoir</a:t>
            </a:r>
            <a:r>
              <a:rPr lang="fr-FR" dirty="0"/>
              <a:t> </a:t>
            </a:r>
            <a:r>
              <a:rPr lang="fr-FR" dirty="0" smtClean="0"/>
              <a:t>auprès de nos publics internes</a:t>
            </a:r>
            <a:r>
              <a:rPr lang="fr-FR" dirty="0"/>
              <a:t>, externes </a:t>
            </a:r>
            <a:r>
              <a:rPr lang="fr-FR" dirty="0" smtClean="0"/>
              <a:t>– nos partenaires, </a:t>
            </a:r>
            <a:r>
              <a:rPr lang="fr-FR" dirty="0"/>
              <a:t>nos tutelles, </a:t>
            </a:r>
            <a:r>
              <a:rPr lang="fr-FR" dirty="0" smtClean="0"/>
              <a:t>nos futurs usagers : </a:t>
            </a:r>
            <a:r>
              <a:rPr lang="fr-FR" dirty="0"/>
              <a:t>«  L’Université, un bien commun à préserver, un levier de transformation territoriale au service de la société »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085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2790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12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-11338" y="875100"/>
            <a:ext cx="117368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fr-FR" dirty="0"/>
          </a:p>
          <a:p>
            <a:pPr lvl="1" algn="just"/>
            <a:endParaRPr lang="fr-FR" sz="1400" dirty="0"/>
          </a:p>
          <a:p>
            <a:pPr algn="just"/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253A265-14CF-9F83-FEC5-BAA076E54D71}"/>
              </a:ext>
            </a:extLst>
          </p:cNvPr>
          <p:cNvGrpSpPr/>
          <p:nvPr/>
        </p:nvGrpSpPr>
        <p:grpSpPr>
          <a:xfrm>
            <a:off x="-11338" y="5910231"/>
            <a:ext cx="14184538" cy="932481"/>
            <a:chOff x="-17749" y="6061011"/>
            <a:chExt cx="12209748" cy="82161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7F9791A-089A-BC3A-06EE-C084F07F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749" y="6078514"/>
              <a:ext cx="12209748" cy="804114"/>
            </a:xfrm>
            <a:prstGeom prst="rect">
              <a:avLst/>
            </a:prstGeom>
          </p:spPr>
        </p:pic>
        <p:pic>
          <p:nvPicPr>
            <p:cNvPr id="17" name="Picture 2" descr="D:\3 - Administration\TEPP 2020\logo TEPP\ROUGE.png">
              <a:extLst>
                <a:ext uri="{FF2B5EF4-FFF2-40B4-BE49-F238E27FC236}">
                  <a16:creationId xmlns:a16="http://schemas.microsoft.com/office/drawing/2014/main" id="{17F75D18-B013-5D1B-6FDE-7501535DCB03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1519" y="6061011"/>
              <a:ext cx="827325" cy="817589"/>
            </a:xfrm>
            <a:prstGeom prst="rect">
              <a:avLst/>
            </a:prstGeom>
            <a:noFill/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A37EDEA9-74FD-1C42-2F3B-334892939D12}"/>
              </a:ext>
            </a:extLst>
          </p:cNvPr>
          <p:cNvSpPr txBox="1"/>
          <p:nvPr/>
        </p:nvSpPr>
        <p:spPr>
          <a:xfrm>
            <a:off x="242287" y="967116"/>
            <a:ext cx="11483263" cy="4903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fr-FR" b="1" dirty="0"/>
              <a:t>4</a:t>
            </a:r>
            <a:r>
              <a:rPr lang="fr-FR" b="1" dirty="0" smtClean="0"/>
              <a:t> chemins d’impact, mesurés </a:t>
            </a:r>
            <a:r>
              <a:rPr lang="fr-FR" dirty="0" smtClean="0"/>
              <a:t>au </a:t>
            </a:r>
            <a:r>
              <a:rPr lang="fr-FR" dirty="0"/>
              <a:t>niveau </a:t>
            </a:r>
            <a:r>
              <a:rPr lang="fr-FR" dirty="0" smtClean="0"/>
              <a:t>communal et à tous les niveaux d’agrégation supérieurs.</a:t>
            </a:r>
            <a:endParaRPr lang="fr-FR" dirty="0"/>
          </a:p>
          <a:p>
            <a:pPr lvl="0" algn="just"/>
            <a:endParaRPr lang="fr-FR" b="1" dirty="0" smtClean="0"/>
          </a:p>
          <a:p>
            <a:pPr lvl="0" algn="just"/>
            <a:endParaRPr lang="fr-FR" b="1" dirty="0"/>
          </a:p>
          <a:p>
            <a:pPr lvl="0" algn="just"/>
            <a:endParaRPr lang="fr-FR" b="1" dirty="0" smtClean="0"/>
          </a:p>
          <a:p>
            <a:pPr lvl="0" algn="just"/>
            <a:endParaRPr lang="fr-FR" b="1" dirty="0"/>
          </a:p>
          <a:p>
            <a:pPr lvl="0" algn="just"/>
            <a:endParaRPr lang="fr-FR" b="1" dirty="0" smtClean="0"/>
          </a:p>
          <a:p>
            <a:pPr lvl="0" algn="just"/>
            <a:endParaRPr lang="fr-FR" b="1" dirty="0"/>
          </a:p>
          <a:p>
            <a:pPr lvl="0" algn="just"/>
            <a:endParaRPr lang="fr-FR" b="1" dirty="0" smtClean="0"/>
          </a:p>
          <a:p>
            <a:pPr lvl="0" algn="just"/>
            <a:endParaRPr lang="fr-FR" b="1" dirty="0" smtClean="0"/>
          </a:p>
          <a:p>
            <a:pPr lvl="0" algn="just"/>
            <a:r>
              <a:rPr lang="fr-FR" b="1" dirty="0" smtClean="0"/>
              <a:t>Sources des données : Applications internes de gestion + données d’enquêtes ad hoc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fr-FR" dirty="0"/>
              <a:t>Personnels : SI RH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fr-FR" dirty="0" smtClean="0"/>
              <a:t>Etudiants : progiciel de gestion intégré APOGEE (puis PEGASE), OFIPE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fr-FR" dirty="0"/>
              <a:t>Apprentis : CFA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fr-FR" dirty="0" smtClean="0"/>
              <a:t>Fournisseurs : SIFAC</a:t>
            </a:r>
            <a:endParaRPr lang="fr-FR" dirty="0"/>
          </a:p>
          <a:p>
            <a:pPr lvl="0" algn="just"/>
            <a:endParaRPr lang="fr-FR" b="1" dirty="0"/>
          </a:p>
          <a:p>
            <a:pPr lvl="0" algn="just"/>
            <a:r>
              <a:rPr lang="fr-FR" b="1" dirty="0" smtClean="0"/>
              <a:t>Pour une année donnée : </a:t>
            </a:r>
            <a:r>
              <a:rPr lang="fr-FR" dirty="0" smtClean="0"/>
              <a:t>enquête pilote (2022), montée à l’échelle sur les 6 établissements de l’initiative (2024), généralisation (2025)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267D6D0-D7C6-3490-1CE1-964510702178}"/>
              </a:ext>
            </a:extLst>
          </p:cNvPr>
          <p:cNvSpPr txBox="1"/>
          <p:nvPr/>
        </p:nvSpPr>
        <p:spPr>
          <a:xfrm>
            <a:off x="1525252" y="259230"/>
            <a:ext cx="8663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Méthodologie de l’étude pilote sur Gustave Eiffel</a:t>
            </a:r>
          </a:p>
          <a:p>
            <a:pPr algn="ctr"/>
            <a:endParaRPr lang="fr-FR" sz="2000" b="1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70757"/>
              </p:ext>
            </p:extLst>
          </p:nvPr>
        </p:nvGraphicFramePr>
        <p:xfrm>
          <a:off x="1919918" y="1459875"/>
          <a:ext cx="8128000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66098774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43044839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84311435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242873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Dépenses/effets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Directs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Indirects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Induits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1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Personnels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r>
                        <a:rPr lang="fr-FR" dirty="0" smtClean="0"/>
                        <a:t>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fr-FR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endParaRPr kumimoji="0" lang="fr-FR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fr-FR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endParaRPr kumimoji="0" lang="fr-FR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532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Etudiants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fr-FR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endParaRPr kumimoji="0" lang="fr-FR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fr-FR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endParaRPr kumimoji="0" lang="fr-FR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661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Apprentis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fr-FR" dirty="0" smtClean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fr-FR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endParaRPr kumimoji="0" lang="fr-FR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fr-FR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endParaRPr kumimoji="0" lang="fr-FR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2839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/>
                        <a:t>Fournisseurs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fr-FR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endParaRPr kumimoji="0" lang="fr-FR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fr-F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409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231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2790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13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0" y="848214"/>
            <a:ext cx="11736888" cy="5073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endParaRPr lang="fr-FR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L’échantillon </a:t>
            </a:r>
            <a:r>
              <a:rPr lang="fr-FR" sz="18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2022 couvre </a:t>
            </a: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1 562 agents de l’Université sur un total de 2 947 personnels recensés.</a:t>
            </a:r>
            <a:endParaRPr lang="fr-FR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/>
              <a:t>65% d’entre eux résident en Ile-de-France (1 015), dont : 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b="1" dirty="0"/>
              <a:t>37,6% résident en Seine-et-Marne (382 agents) ; 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/>
              <a:t>20,4% à Paris (207 agents) ; 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/>
              <a:t>16,1% dans le Val-de-Marne (163 agents) ;</a:t>
            </a:r>
          </a:p>
          <a:p>
            <a:pPr marL="742950" lvl="1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dirty="0"/>
              <a:t>12,8% en Seine-Saint-Denis (130 agents).</a:t>
            </a:r>
          </a:p>
          <a:p>
            <a:pPr marL="285750" indent="-285750"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fr-FR" dirty="0"/>
              <a:t>La catégorie A compte 71,5% des effectifs franciliens (726 agents) ; la catégorie B, 19,6% (199 agents) et la catégorie C, 8,9% (90 agents).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/>
              <a:t>La CA PVM concentre 10% des agents de catégorie ABC (154 agents) soit 40,1% de la Seine-et-Marne mais </a:t>
            </a:r>
            <a:r>
              <a:rPr lang="fr-FR" b="1" dirty="0"/>
              <a:t>seulement </a:t>
            </a:r>
            <a:r>
              <a:rPr lang="fr-FR" b="1" kern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2 % de l’emploi total de la CA PVM</a:t>
            </a:r>
            <a:r>
              <a:rPr lang="fr-FR" dirty="0"/>
              <a:t>. 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/>
              <a:t>Champs-sur-Marne concentre 31,8% des effectifs totaux avec 49 agents.</a:t>
            </a:r>
          </a:p>
          <a:p>
            <a:pPr marL="742950" lvl="1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fr-FR" dirty="0"/>
              <a:t>Pontault-Combault, 12,3% avec 19 agents (2</a:t>
            </a:r>
            <a:r>
              <a:rPr lang="fr-FR" baseline="30000" dirty="0"/>
              <a:t>ème</a:t>
            </a:r>
            <a:r>
              <a:rPr lang="fr-FR" dirty="0"/>
              <a:t> ville de la CA PVM).</a:t>
            </a:r>
          </a:p>
          <a:p>
            <a:pPr algn="just"/>
            <a:r>
              <a:rPr lang="fr-FR" dirty="0">
                <a:ln w="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Carte 1</a:t>
            </a:r>
            <a:r>
              <a:rPr lang="fr-FR" b="1" dirty="0"/>
              <a:t> ; </a:t>
            </a:r>
            <a:r>
              <a:rPr lang="fr-FR" dirty="0">
                <a:ln w="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 action="ppaction://hlinksldjump"/>
              </a:rPr>
              <a:t>Carte 2</a:t>
            </a:r>
            <a:r>
              <a:rPr lang="fr-FR" b="1" dirty="0"/>
              <a:t> ; </a:t>
            </a:r>
            <a:r>
              <a:rPr lang="fr-FR" dirty="0">
                <a:ln w="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5" action="ppaction://hlinksldjump"/>
              </a:rPr>
              <a:t>Carte 3</a:t>
            </a:r>
            <a:r>
              <a:rPr lang="fr-FR" b="1" dirty="0">
                <a:hlinkClick r:id="rId5" action="ppaction://hlinksldjump"/>
              </a:rPr>
              <a:t> </a:t>
            </a:r>
            <a:r>
              <a:rPr lang="fr-FR" dirty="0"/>
              <a:t>(source : DRH)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253A265-14CF-9F83-FEC5-BAA076E54D71}"/>
              </a:ext>
            </a:extLst>
          </p:cNvPr>
          <p:cNvGrpSpPr/>
          <p:nvPr/>
        </p:nvGrpSpPr>
        <p:grpSpPr>
          <a:xfrm>
            <a:off x="-11338" y="5910231"/>
            <a:ext cx="14184538" cy="932481"/>
            <a:chOff x="-17749" y="6061011"/>
            <a:chExt cx="12209748" cy="82161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7F9791A-089A-BC3A-06EE-C084F07F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749" y="6078514"/>
              <a:ext cx="12209748" cy="804114"/>
            </a:xfrm>
            <a:prstGeom prst="rect">
              <a:avLst/>
            </a:prstGeom>
          </p:spPr>
        </p:pic>
        <p:pic>
          <p:nvPicPr>
            <p:cNvPr id="17" name="Picture 2" descr="D:\3 - Administration\TEPP 2020\logo TEPP\ROUGE.png">
              <a:extLst>
                <a:ext uri="{FF2B5EF4-FFF2-40B4-BE49-F238E27FC236}">
                  <a16:creationId xmlns:a16="http://schemas.microsoft.com/office/drawing/2014/main" id="{17F75D18-B013-5D1B-6FDE-7501535DCB03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1519" y="6061011"/>
              <a:ext cx="827325" cy="817589"/>
            </a:xfrm>
            <a:prstGeom prst="rect">
              <a:avLst/>
            </a:prstGeom>
            <a:noFill/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873ECB9B-4DFB-2759-BC7E-A3AEFB595BD7}"/>
              </a:ext>
            </a:extLst>
          </p:cNvPr>
          <p:cNvSpPr txBox="1"/>
          <p:nvPr/>
        </p:nvSpPr>
        <p:spPr>
          <a:xfrm>
            <a:off x="1536590" y="133593"/>
            <a:ext cx="86637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000" b="1" dirty="0" smtClean="0"/>
              <a:t>1. Impact </a:t>
            </a:r>
            <a:r>
              <a:rPr lang="fr-FR" sz="2000" b="1" dirty="0"/>
              <a:t>économique </a:t>
            </a:r>
            <a:r>
              <a:rPr lang="fr-FR" sz="2000" b="1" dirty="0" smtClean="0"/>
              <a:t>local </a:t>
            </a:r>
            <a:r>
              <a:rPr lang="fr-FR" sz="2000" b="1" dirty="0"/>
              <a:t>des </a:t>
            </a:r>
            <a:r>
              <a:rPr lang="fr-FR" sz="2000" b="1" dirty="0" smtClean="0"/>
              <a:t>personnels :</a:t>
            </a:r>
          </a:p>
          <a:p>
            <a:pPr algn="ctr">
              <a:spcAft>
                <a:spcPts val="600"/>
              </a:spcAft>
            </a:pPr>
            <a:r>
              <a:rPr lang="fr-FR" sz="2000" b="1" dirty="0" smtClean="0"/>
              <a:t>L’exemple d’UGE </a:t>
            </a:r>
            <a:r>
              <a:rPr lang="fr-FR" sz="2000" b="1" dirty="0"/>
              <a:t>(1/2)</a:t>
            </a:r>
          </a:p>
        </p:txBody>
      </p:sp>
    </p:spTree>
    <p:extLst>
      <p:ext uri="{BB962C8B-B14F-4D97-AF65-F5344CB8AC3E}">
        <p14:creationId xmlns:p14="http://schemas.microsoft.com/office/powerpoint/2010/main" val="122414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14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90600"/>
            <a:ext cx="10058400" cy="44548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600" y="401381"/>
            <a:ext cx="4773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Lieu de résidence des personnels (Titulaires ABC)</a:t>
            </a:r>
          </a:p>
        </p:txBody>
      </p:sp>
    </p:spTree>
    <p:extLst>
      <p:ext uri="{BB962C8B-B14F-4D97-AF65-F5344CB8AC3E}">
        <p14:creationId xmlns:p14="http://schemas.microsoft.com/office/powerpoint/2010/main" val="359239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15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31023"/>
            <a:ext cx="10058400" cy="44548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3400" y="526073"/>
            <a:ext cx="4773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Lieu de résidence des personnels (Titulaires ABC)</a:t>
            </a:r>
          </a:p>
        </p:txBody>
      </p:sp>
    </p:spTree>
    <p:extLst>
      <p:ext uri="{BB962C8B-B14F-4D97-AF65-F5344CB8AC3E}">
        <p14:creationId xmlns:p14="http://schemas.microsoft.com/office/powerpoint/2010/main" val="1388996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16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10058400" cy="44548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3400" y="434632"/>
            <a:ext cx="4773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Lieu de résidence des personnels (Titulaires ABC)</a:t>
            </a:r>
          </a:p>
        </p:txBody>
      </p:sp>
    </p:spTree>
    <p:extLst>
      <p:ext uri="{BB962C8B-B14F-4D97-AF65-F5344CB8AC3E}">
        <p14:creationId xmlns:p14="http://schemas.microsoft.com/office/powerpoint/2010/main" val="977675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2790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17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0" y="848214"/>
            <a:ext cx="117368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fr-FR" dirty="0"/>
          </a:p>
          <a:p>
            <a:pPr lvl="1" algn="just"/>
            <a:endParaRPr lang="fr-FR" sz="1400" dirty="0"/>
          </a:p>
          <a:p>
            <a:pPr algn="just"/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253A265-14CF-9F83-FEC5-BAA076E54D71}"/>
              </a:ext>
            </a:extLst>
          </p:cNvPr>
          <p:cNvGrpSpPr/>
          <p:nvPr/>
        </p:nvGrpSpPr>
        <p:grpSpPr>
          <a:xfrm>
            <a:off x="-11338" y="5910231"/>
            <a:ext cx="14184538" cy="932481"/>
            <a:chOff x="-17749" y="6061011"/>
            <a:chExt cx="12209748" cy="82161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7F9791A-089A-BC3A-06EE-C084F07F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749" y="6078514"/>
              <a:ext cx="12209748" cy="804114"/>
            </a:xfrm>
            <a:prstGeom prst="rect">
              <a:avLst/>
            </a:prstGeom>
          </p:spPr>
        </p:pic>
        <p:pic>
          <p:nvPicPr>
            <p:cNvPr id="17" name="Picture 2" descr="D:\3 - Administration\TEPP 2020\logo TEPP\ROUGE.png">
              <a:extLst>
                <a:ext uri="{FF2B5EF4-FFF2-40B4-BE49-F238E27FC236}">
                  <a16:creationId xmlns:a16="http://schemas.microsoft.com/office/drawing/2014/main" id="{17F75D18-B013-5D1B-6FDE-7501535DCB03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1519" y="6061011"/>
              <a:ext cx="827325" cy="817589"/>
            </a:xfrm>
            <a:prstGeom prst="rect">
              <a:avLst/>
            </a:prstGeom>
            <a:noFill/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873ECB9B-4DFB-2759-BC7E-A3AEFB595BD7}"/>
              </a:ext>
            </a:extLst>
          </p:cNvPr>
          <p:cNvSpPr txBox="1"/>
          <p:nvPr/>
        </p:nvSpPr>
        <p:spPr>
          <a:xfrm>
            <a:off x="1663090" y="257504"/>
            <a:ext cx="8663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000" b="1" dirty="0" smtClean="0"/>
              <a:t>1. Impact </a:t>
            </a:r>
            <a:r>
              <a:rPr lang="fr-FR" sz="2000" b="1" dirty="0"/>
              <a:t>économique </a:t>
            </a:r>
            <a:r>
              <a:rPr lang="fr-FR" sz="2000" b="1" dirty="0" smtClean="0"/>
              <a:t>local </a:t>
            </a:r>
            <a:r>
              <a:rPr lang="fr-FR" sz="2000" b="1" dirty="0"/>
              <a:t>des personnels (2/2)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F136972-6AE4-1939-CD5D-81E26EB5A9BB}"/>
              </a:ext>
            </a:extLst>
          </p:cNvPr>
          <p:cNvSpPr txBox="1"/>
          <p:nvPr/>
        </p:nvSpPr>
        <p:spPr>
          <a:xfrm>
            <a:off x="455112" y="3892031"/>
            <a:ext cx="10898688" cy="1656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Effet emploi total : </a:t>
            </a:r>
            <a:r>
              <a:rPr lang="fr-FR" b="1" dirty="0"/>
              <a:t>3 996 emplois chaque année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/>
              <a:t>les personnels de l’université Gustave Eiffel contribueraient indirectement à créer ou sauvegarder l’équivalent de :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/>
              <a:t>9% des emplois au sein de la CA PVM ; 15% dans le reste du département de Seine-et-Marne ; 45% dans le reste de l’Ile-de-France ; 31% emplois dans les autres régions. </a:t>
            </a:r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23800BE4-036A-1FD8-8C41-68BDD0C6DEA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07107" y="1216781"/>
          <a:ext cx="9394698" cy="23337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7084">
                  <a:extLst>
                    <a:ext uri="{9D8B030D-6E8A-4147-A177-3AD203B41FA5}">
                      <a16:colId xmlns:a16="http://schemas.microsoft.com/office/drawing/2014/main" val="3662196419"/>
                    </a:ext>
                  </a:extLst>
                </a:gridCol>
                <a:gridCol w="1237734">
                  <a:extLst>
                    <a:ext uri="{9D8B030D-6E8A-4147-A177-3AD203B41FA5}">
                      <a16:colId xmlns:a16="http://schemas.microsoft.com/office/drawing/2014/main" val="3722854909"/>
                    </a:ext>
                  </a:extLst>
                </a:gridCol>
                <a:gridCol w="1384630">
                  <a:extLst>
                    <a:ext uri="{9D8B030D-6E8A-4147-A177-3AD203B41FA5}">
                      <a16:colId xmlns:a16="http://schemas.microsoft.com/office/drawing/2014/main" val="3144878741"/>
                    </a:ext>
                  </a:extLst>
                </a:gridCol>
                <a:gridCol w="1012425">
                  <a:extLst>
                    <a:ext uri="{9D8B030D-6E8A-4147-A177-3AD203B41FA5}">
                      <a16:colId xmlns:a16="http://schemas.microsoft.com/office/drawing/2014/main" val="938224246"/>
                    </a:ext>
                  </a:extLst>
                </a:gridCol>
                <a:gridCol w="1012425">
                  <a:extLst>
                    <a:ext uri="{9D8B030D-6E8A-4147-A177-3AD203B41FA5}">
                      <a16:colId xmlns:a16="http://schemas.microsoft.com/office/drawing/2014/main" val="2910776284"/>
                    </a:ext>
                  </a:extLst>
                </a:gridCol>
                <a:gridCol w="1445200">
                  <a:extLst>
                    <a:ext uri="{9D8B030D-6E8A-4147-A177-3AD203B41FA5}">
                      <a16:colId xmlns:a16="http://schemas.microsoft.com/office/drawing/2014/main" val="3355240972"/>
                    </a:ext>
                  </a:extLst>
                </a:gridCol>
                <a:gridCol w="1445200">
                  <a:extLst>
                    <a:ext uri="{9D8B030D-6E8A-4147-A177-3AD203B41FA5}">
                      <a16:colId xmlns:a16="http://schemas.microsoft.com/office/drawing/2014/main" val="715547755"/>
                    </a:ext>
                  </a:extLst>
                </a:gridCol>
              </a:tblGrid>
              <a:tr h="7896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 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Dépense annuelle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(en €)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Dépense induite additionnelle (en €)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Emploi direct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Emploi indirect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Emploi induit additionnel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Emplois totaux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4032839"/>
                  </a:ext>
                </a:extLst>
              </a:tr>
              <a:tr h="2691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 CA PVM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2 473 167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1 000 382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320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19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8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17316389"/>
                  </a:ext>
                </a:extLst>
              </a:tr>
              <a:tr h="5508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Département 77 (hors CA PVM)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5 469 952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3 324 183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540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42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26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9039301"/>
                  </a:ext>
                </a:extLst>
              </a:tr>
              <a:tr h="2691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Reste de la région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16 149 394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9 814 262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1 595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124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75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1 794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198068"/>
                  </a:ext>
                </a:extLst>
              </a:tr>
              <a:tr h="2691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Autres régions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11 220 287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6 818 760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1 108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86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52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1 247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34185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483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2790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18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0" y="848214"/>
            <a:ext cx="117368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fr-FR" dirty="0"/>
          </a:p>
          <a:p>
            <a:pPr lvl="1" algn="just"/>
            <a:endParaRPr lang="fr-FR" sz="1400" dirty="0"/>
          </a:p>
          <a:p>
            <a:pPr algn="just"/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253A265-14CF-9F83-FEC5-BAA076E54D71}"/>
              </a:ext>
            </a:extLst>
          </p:cNvPr>
          <p:cNvGrpSpPr/>
          <p:nvPr/>
        </p:nvGrpSpPr>
        <p:grpSpPr>
          <a:xfrm>
            <a:off x="-11338" y="5910231"/>
            <a:ext cx="14184538" cy="932481"/>
            <a:chOff x="-17749" y="6061011"/>
            <a:chExt cx="12209748" cy="82161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7F9791A-089A-BC3A-06EE-C084F07F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749" y="6078514"/>
              <a:ext cx="12209748" cy="804114"/>
            </a:xfrm>
            <a:prstGeom prst="rect">
              <a:avLst/>
            </a:prstGeom>
          </p:spPr>
        </p:pic>
        <p:pic>
          <p:nvPicPr>
            <p:cNvPr id="17" name="Picture 2" descr="D:\3 - Administration\TEPP 2020\logo TEPP\ROUGE.png">
              <a:extLst>
                <a:ext uri="{FF2B5EF4-FFF2-40B4-BE49-F238E27FC236}">
                  <a16:creationId xmlns:a16="http://schemas.microsoft.com/office/drawing/2014/main" id="{17F75D18-B013-5D1B-6FDE-7501535DCB03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1519" y="6061011"/>
              <a:ext cx="827325" cy="817589"/>
            </a:xfrm>
            <a:prstGeom prst="rect">
              <a:avLst/>
            </a:prstGeom>
            <a:noFill/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A37EDEA9-74FD-1C42-2F3B-334892939D12}"/>
              </a:ext>
            </a:extLst>
          </p:cNvPr>
          <p:cNvSpPr txBox="1"/>
          <p:nvPr/>
        </p:nvSpPr>
        <p:spPr>
          <a:xfrm>
            <a:off x="253625" y="1136067"/>
            <a:ext cx="11483263" cy="4653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Notre échantillon couvre 14 213 étudiants sur un total de 16 238 et 1 555 communes différentes.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L’Ile-de-France (IDF) représente 91% des effectifs (12 736 étudiants), dont :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46,9% en Seine-et-Marne </a:t>
            </a:r>
            <a:r>
              <a: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(5 968 étudiants) ; 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19,0% en Seine-Saint-Denis (2 418 étudiants) ; 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14,7% dans le Val-de-Marne (1 868 étudiants) ; 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seulement 8 % des étudiants de Gustave Eiffel, résident à Paris (avec 1 053 étudiants).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Hors apprentis</a:t>
            </a:r>
            <a:endParaRPr lang="fr-FR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Avec 1 877 étudiants, la CA PVM compte </a:t>
            </a:r>
            <a:r>
              <a:rPr lang="fr-FR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36,8% de la </a:t>
            </a:r>
            <a:r>
              <a:rPr lang="fr-FR" b="1" dirty="0">
                <a:ea typeface="Calibri" panose="020F0502020204030204" pitchFamily="34" charset="0"/>
                <a:cs typeface="Times New Roman" panose="02020603050405020304" pitchFamily="18" charset="0"/>
              </a:rPr>
              <a:t>Seine-et-Marne 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et 17% des effectifs de l’Ile-de-France. </a:t>
            </a:r>
            <a:endParaRPr lang="fr-FR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Champs-sur-Marne et Chelles comptent 600 et 299 étudiants, soit 32% et 15,9% de la CA PVM.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b="1" dirty="0">
                <a:ea typeface="Calibri" panose="020F0502020204030204" pitchFamily="34" charset="0"/>
                <a:cs typeface="Times New Roman" panose="02020603050405020304" pitchFamily="18" charset="0"/>
              </a:rPr>
              <a:t>Rapporté à la population des 18-24 ans 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: 9,2% des jeunes de 18-24 ans qui résident dans la CA PVM sont étudiants à Gustave Eiffel ; 18,2% à Champs-sur-Marne (pourcentage maximal)</a:t>
            </a:r>
            <a:r>
              <a:rPr lang="fr-FR" dirty="0">
                <a:solidFill>
                  <a:srgbClr val="2F2A85"/>
                </a:solidFill>
                <a:latin typeface="Tahoma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n w="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  <a:hlinkClick r:id="rId4" action="ppaction://hlinksldjump"/>
              </a:rPr>
              <a:t>Carte 1</a:t>
            </a:r>
            <a:r>
              <a:rPr lang="fr-FR" sz="1800" b="1" dirty="0">
                <a:solidFill>
                  <a:srgbClr val="2F2A85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; </a:t>
            </a:r>
            <a:r>
              <a:rPr lang="fr-FR" sz="1800" dirty="0">
                <a:ln w="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  <a:hlinkClick r:id="rId5" action="ppaction://hlinksldjump"/>
              </a:rPr>
              <a:t>Carte 2</a:t>
            </a:r>
            <a:r>
              <a:rPr lang="fr-FR" sz="1800" b="1" dirty="0">
                <a:solidFill>
                  <a:srgbClr val="2F2A85"/>
                </a:solidFill>
                <a:effectLst/>
                <a:latin typeface="Tahoma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>
                <a:solidFill>
                  <a:srgbClr val="2F2A8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(Source : enquête OFIPE 2021-2022)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73ECB9B-4DFB-2759-BC7E-A3AEFB595BD7}"/>
              </a:ext>
            </a:extLst>
          </p:cNvPr>
          <p:cNvSpPr txBox="1"/>
          <p:nvPr/>
        </p:nvSpPr>
        <p:spPr>
          <a:xfrm>
            <a:off x="1008666" y="263897"/>
            <a:ext cx="8663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000" b="1" dirty="0" smtClean="0"/>
              <a:t>2. Impact économique des étudiants (</a:t>
            </a:r>
            <a:r>
              <a:rPr lang="fr-FR" sz="2000" b="1" dirty="0"/>
              <a:t>1/2)</a:t>
            </a:r>
          </a:p>
        </p:txBody>
      </p:sp>
    </p:spTree>
    <p:extLst>
      <p:ext uri="{BB962C8B-B14F-4D97-AF65-F5344CB8AC3E}">
        <p14:creationId xmlns:p14="http://schemas.microsoft.com/office/powerpoint/2010/main" val="37175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19</a:t>
            </a:fld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609600" y="509447"/>
            <a:ext cx="3140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Lieu de résidence des étudiants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66192"/>
            <a:ext cx="10058400" cy="445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0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2790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2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0" y="848214"/>
            <a:ext cx="117368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fr-FR" dirty="0"/>
          </a:p>
          <a:p>
            <a:pPr lvl="1" algn="just"/>
            <a:endParaRPr lang="fr-FR" sz="1400" dirty="0"/>
          </a:p>
          <a:p>
            <a:pPr algn="just"/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253A265-14CF-9F83-FEC5-BAA076E54D71}"/>
              </a:ext>
            </a:extLst>
          </p:cNvPr>
          <p:cNvGrpSpPr/>
          <p:nvPr/>
        </p:nvGrpSpPr>
        <p:grpSpPr>
          <a:xfrm>
            <a:off x="-11338" y="5910231"/>
            <a:ext cx="14184538" cy="932481"/>
            <a:chOff x="-17749" y="6061011"/>
            <a:chExt cx="12209748" cy="82161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7F9791A-089A-BC3A-06EE-C084F07F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749" y="6078514"/>
              <a:ext cx="12209748" cy="804114"/>
            </a:xfrm>
            <a:prstGeom prst="rect">
              <a:avLst/>
            </a:prstGeom>
          </p:spPr>
        </p:pic>
        <p:pic>
          <p:nvPicPr>
            <p:cNvPr id="17" name="Picture 2" descr="D:\3 - Administration\TEPP 2020\logo TEPP\ROUGE.png">
              <a:extLst>
                <a:ext uri="{FF2B5EF4-FFF2-40B4-BE49-F238E27FC236}">
                  <a16:creationId xmlns:a16="http://schemas.microsoft.com/office/drawing/2014/main" id="{17F75D18-B013-5D1B-6FDE-7501535DCB03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1519" y="6061011"/>
              <a:ext cx="827325" cy="817589"/>
            </a:xfrm>
            <a:prstGeom prst="rect">
              <a:avLst/>
            </a:prstGeom>
            <a:noFill/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95168170-88EB-ABBF-DB54-382ED72F4015}"/>
              </a:ext>
            </a:extLst>
          </p:cNvPr>
          <p:cNvSpPr txBox="1"/>
          <p:nvPr/>
        </p:nvSpPr>
        <p:spPr>
          <a:xfrm>
            <a:off x="253624" y="1110050"/>
            <a:ext cx="1164426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 smtClean="0"/>
              <a:t>Qu’entend-on </a:t>
            </a:r>
            <a:r>
              <a:rPr kumimoji="0" lang="fr-FR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par impact </a:t>
            </a:r>
            <a:r>
              <a:rPr kumimoji="0" lang="fr-FR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territorial ou socio-économique </a:t>
            </a:r>
            <a:r>
              <a:rPr kumimoji="0" lang="fr-FR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?</a:t>
            </a:r>
          </a:p>
          <a:p>
            <a:pPr lvl="1"/>
            <a:r>
              <a:rPr lang="fr-FR" dirty="0" smtClean="0"/>
              <a:t>Contribution d’un établissement public ou privé à l’</a:t>
            </a:r>
            <a:r>
              <a:rPr lang="fr-FR" dirty="0"/>
              <a:t>a</a:t>
            </a:r>
            <a:r>
              <a:rPr lang="fr-FR" dirty="0" smtClean="0"/>
              <a:t>ctivité économique locale </a:t>
            </a:r>
          </a:p>
          <a:p>
            <a:pPr lvl="1"/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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effet sur le PIB, effet sur l’emploi</a:t>
            </a:r>
          </a:p>
          <a:p>
            <a:pPr lvl="1"/>
            <a:r>
              <a:rPr lang="fr-FR" dirty="0" smtClean="0"/>
              <a:t>	Mesuré en euros et en effectifs ou en ETP (nombre d’emplois créés ou sauvegardés)</a:t>
            </a:r>
          </a:p>
          <a:p>
            <a:pPr lvl="1"/>
            <a:endParaRPr lang="fr-FR" dirty="0"/>
          </a:p>
          <a:p>
            <a:pPr lvl="1"/>
            <a:r>
              <a:rPr kumimoji="0" lang="fr-FR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Ce</a:t>
            </a:r>
            <a:r>
              <a:rPr kumimoji="0" lang="fr-FR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type de questionnement existe pour d’autres établissements publics </a:t>
            </a:r>
          </a:p>
          <a:p>
            <a:pPr lvl="1"/>
            <a:r>
              <a:rPr lang="fr-FR" baseline="0" dirty="0" smtClean="0"/>
              <a:t>Exemple</a:t>
            </a:r>
            <a:r>
              <a:rPr lang="fr-FR" dirty="0" smtClean="0"/>
              <a:t> : études Insee sur les centrales nucléaires ou </a:t>
            </a:r>
          </a:p>
          <a:p>
            <a:pPr lvl="1"/>
            <a:r>
              <a:rPr lang="fr-FR" dirty="0" smtClean="0"/>
              <a:t>sur les unités du ministère des </a:t>
            </a:r>
            <a:r>
              <a:rPr lang="fr-FR" dirty="0" smtClean="0"/>
              <a:t>armées</a:t>
            </a:r>
          </a:p>
          <a:p>
            <a:pPr lvl="1"/>
            <a:endParaRPr lang="fr-FR" dirty="0"/>
          </a:p>
          <a:p>
            <a:pPr lvl="1"/>
            <a:r>
              <a:rPr lang="fr-FR" b="1" dirty="0" smtClean="0"/>
              <a:t>Mais pas pour l’ESR à grande échelle</a:t>
            </a:r>
            <a:r>
              <a:rPr lang="fr-FR" dirty="0" smtClean="0"/>
              <a:t>, </a:t>
            </a:r>
          </a:p>
          <a:p>
            <a:pPr lvl="1"/>
            <a:r>
              <a:rPr lang="fr-FR" dirty="0" smtClean="0"/>
              <a:t>au-delà des offres commerciales </a:t>
            </a:r>
          </a:p>
          <a:p>
            <a:pPr lvl="1"/>
            <a:r>
              <a:rPr lang="fr-FR" dirty="0" smtClean="0"/>
              <a:t>de quelques cabinets spécialisés</a:t>
            </a:r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kumimoji="0" lang="fr-FR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DC001B3-7C45-3A0F-6319-5723308AC9B2}"/>
              </a:ext>
            </a:extLst>
          </p:cNvPr>
          <p:cNvSpPr txBox="1"/>
          <p:nvPr/>
        </p:nvSpPr>
        <p:spPr>
          <a:xfrm>
            <a:off x="2030643" y="266744"/>
            <a:ext cx="8663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Impact </a:t>
            </a:r>
            <a:r>
              <a:rPr lang="fr-FR" sz="2000" b="1" dirty="0" smtClean="0"/>
              <a:t>territorial, de </a:t>
            </a:r>
            <a:r>
              <a:rPr lang="fr-FR" sz="2000" b="1" dirty="0" smtClean="0"/>
              <a:t>quoi parle t-on ? </a:t>
            </a:r>
            <a:endParaRPr lang="fr-FR" sz="20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6198" y="2324078"/>
            <a:ext cx="3615319" cy="2363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8392" y="4030389"/>
            <a:ext cx="4097151" cy="24791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5799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20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19200"/>
            <a:ext cx="10058400" cy="44548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3400" y="536885"/>
            <a:ext cx="3140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Lieu de résidence des étudiants</a:t>
            </a:r>
          </a:p>
        </p:txBody>
      </p:sp>
    </p:spTree>
    <p:extLst>
      <p:ext uri="{BB962C8B-B14F-4D97-AF65-F5344CB8AC3E}">
        <p14:creationId xmlns:p14="http://schemas.microsoft.com/office/powerpoint/2010/main" val="213375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2790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21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0" y="848214"/>
            <a:ext cx="117368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fr-FR" dirty="0"/>
          </a:p>
          <a:p>
            <a:pPr lvl="1" algn="just"/>
            <a:endParaRPr lang="fr-FR" sz="1400" dirty="0"/>
          </a:p>
          <a:p>
            <a:pPr algn="just"/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253A265-14CF-9F83-FEC5-BAA076E54D71}"/>
              </a:ext>
            </a:extLst>
          </p:cNvPr>
          <p:cNvGrpSpPr/>
          <p:nvPr/>
        </p:nvGrpSpPr>
        <p:grpSpPr>
          <a:xfrm>
            <a:off x="-11338" y="5910231"/>
            <a:ext cx="14085926" cy="932481"/>
            <a:chOff x="-17749" y="6061011"/>
            <a:chExt cx="12209748" cy="82161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7F9791A-089A-BC3A-06EE-C084F07F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749" y="6078514"/>
              <a:ext cx="12209748" cy="804114"/>
            </a:xfrm>
            <a:prstGeom prst="rect">
              <a:avLst/>
            </a:prstGeom>
          </p:spPr>
        </p:pic>
        <p:pic>
          <p:nvPicPr>
            <p:cNvPr id="17" name="Picture 2" descr="D:\3 - Administration\TEPP 2020\logo TEPP\ROUGE.png">
              <a:extLst>
                <a:ext uri="{FF2B5EF4-FFF2-40B4-BE49-F238E27FC236}">
                  <a16:creationId xmlns:a16="http://schemas.microsoft.com/office/drawing/2014/main" id="{17F75D18-B013-5D1B-6FDE-7501535DCB03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1519" y="6061011"/>
              <a:ext cx="827325" cy="817589"/>
            </a:xfrm>
            <a:prstGeom prst="rect">
              <a:avLst/>
            </a:prstGeom>
            <a:noFill/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A37EDEA9-74FD-1C42-2F3B-334892939D12}"/>
              </a:ext>
            </a:extLst>
          </p:cNvPr>
          <p:cNvSpPr txBox="1"/>
          <p:nvPr/>
        </p:nvSpPr>
        <p:spPr>
          <a:xfrm>
            <a:off x="253625" y="1136067"/>
            <a:ext cx="11736888" cy="4529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>
              <a:spcAft>
                <a:spcPts val="600"/>
              </a:spcAft>
            </a:pPr>
            <a:r>
              <a:rPr lang="fr-FR" b="1" dirty="0"/>
              <a:t>Hors apprentis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Effet total emplois indirects et induits : </a:t>
            </a:r>
            <a:r>
              <a:rPr lang="fr-FR" b="1" dirty="0"/>
              <a:t>876 emplois chaque année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100 étudiants correspondent à 7,2 emplois créés ou sauvegardés. 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b="1" dirty="0"/>
              <a:t>12 % des effets sur l’emploi </a:t>
            </a:r>
            <a:r>
              <a:rPr lang="fr-FR" dirty="0"/>
              <a:t>liés aux dépenses des étudiants sont captés par les communes de la CA PVM (106 emplois).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73ECB9B-4DFB-2759-BC7E-A3AEFB595BD7}"/>
              </a:ext>
            </a:extLst>
          </p:cNvPr>
          <p:cNvSpPr txBox="1"/>
          <p:nvPr/>
        </p:nvSpPr>
        <p:spPr>
          <a:xfrm>
            <a:off x="775855" y="183520"/>
            <a:ext cx="8663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000" b="1" dirty="0" smtClean="0"/>
              <a:t>2. Impact des étudiants </a:t>
            </a:r>
            <a:r>
              <a:rPr lang="fr-FR" sz="2000" b="1" dirty="0"/>
              <a:t>(2/2)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335D992F-4497-2EE3-F617-8CB68FD84A5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86543" y="1451244"/>
          <a:ext cx="8243784" cy="25610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5820">
                  <a:extLst>
                    <a:ext uri="{9D8B030D-6E8A-4147-A177-3AD203B41FA5}">
                      <a16:colId xmlns:a16="http://schemas.microsoft.com/office/drawing/2014/main" val="4273339891"/>
                    </a:ext>
                  </a:extLst>
                </a:gridCol>
                <a:gridCol w="1538087">
                  <a:extLst>
                    <a:ext uri="{9D8B030D-6E8A-4147-A177-3AD203B41FA5}">
                      <a16:colId xmlns:a16="http://schemas.microsoft.com/office/drawing/2014/main" val="3804617729"/>
                    </a:ext>
                  </a:extLst>
                </a:gridCol>
                <a:gridCol w="1296186">
                  <a:extLst>
                    <a:ext uri="{9D8B030D-6E8A-4147-A177-3AD203B41FA5}">
                      <a16:colId xmlns:a16="http://schemas.microsoft.com/office/drawing/2014/main" val="677193336"/>
                    </a:ext>
                  </a:extLst>
                </a:gridCol>
                <a:gridCol w="1028079">
                  <a:extLst>
                    <a:ext uri="{9D8B030D-6E8A-4147-A177-3AD203B41FA5}">
                      <a16:colId xmlns:a16="http://schemas.microsoft.com/office/drawing/2014/main" val="174859557"/>
                    </a:ext>
                  </a:extLst>
                </a:gridCol>
                <a:gridCol w="1028079">
                  <a:extLst>
                    <a:ext uri="{9D8B030D-6E8A-4147-A177-3AD203B41FA5}">
                      <a16:colId xmlns:a16="http://schemas.microsoft.com/office/drawing/2014/main" val="2702318699"/>
                    </a:ext>
                  </a:extLst>
                </a:gridCol>
                <a:gridCol w="1467533">
                  <a:extLst>
                    <a:ext uri="{9D8B030D-6E8A-4147-A177-3AD203B41FA5}">
                      <a16:colId xmlns:a16="http://schemas.microsoft.com/office/drawing/2014/main" val="3089803645"/>
                    </a:ext>
                  </a:extLst>
                </a:gridCol>
              </a:tblGrid>
              <a:tr h="11130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 dirty="0">
                          <a:effectLst/>
                        </a:rPr>
                        <a:t> </a:t>
                      </a:r>
                      <a:endParaRPr lang="fr-FR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Dépense annuelle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(en €)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Dépense induite additionnelle (en €)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Emploi direct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Emploi indirect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Emploi induit additionnel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1241937"/>
                  </a:ext>
                </a:extLst>
              </a:tr>
              <a:tr h="3598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 CA PVM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7 786 022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5 921 763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0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60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46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7432914"/>
                  </a:ext>
                </a:extLst>
              </a:tr>
              <a:tr h="5502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Département 77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(hors CA PVM)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15 580 308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15 831 604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0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120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122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1001926"/>
                  </a:ext>
                </a:extLst>
              </a:tr>
              <a:tr h="2689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>
                          <a:effectLst/>
                        </a:rPr>
                        <a:t>Reste de la région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>
                          <a:effectLst/>
                        </a:rPr>
                        <a:t>27 970 166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28 421 298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0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215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219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9173334"/>
                  </a:ext>
                </a:extLst>
              </a:tr>
              <a:tr h="2689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>
                          <a:effectLst/>
                        </a:rPr>
                        <a:t>Autres régions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6 104 009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>
                          <a:effectLst/>
                        </a:rPr>
                        <a:t>6 202 461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>
                          <a:effectLst/>
                        </a:rPr>
                        <a:t>0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47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48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2544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299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2790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22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0" y="848214"/>
            <a:ext cx="117368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fr-FR" dirty="0"/>
          </a:p>
          <a:p>
            <a:pPr lvl="1" algn="just"/>
            <a:endParaRPr lang="fr-FR" sz="1400" dirty="0"/>
          </a:p>
          <a:p>
            <a:pPr algn="just"/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253A265-14CF-9F83-FEC5-BAA076E54D71}"/>
              </a:ext>
            </a:extLst>
          </p:cNvPr>
          <p:cNvGrpSpPr/>
          <p:nvPr/>
        </p:nvGrpSpPr>
        <p:grpSpPr>
          <a:xfrm>
            <a:off x="-11338" y="5910231"/>
            <a:ext cx="14184538" cy="932481"/>
            <a:chOff x="-17749" y="6061011"/>
            <a:chExt cx="12209748" cy="82161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7F9791A-089A-BC3A-06EE-C084F07F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749" y="6078514"/>
              <a:ext cx="12209748" cy="804114"/>
            </a:xfrm>
            <a:prstGeom prst="rect">
              <a:avLst/>
            </a:prstGeom>
          </p:spPr>
        </p:pic>
        <p:pic>
          <p:nvPicPr>
            <p:cNvPr id="17" name="Picture 2" descr="D:\3 - Administration\TEPP 2020\logo TEPP\ROUGE.png">
              <a:extLst>
                <a:ext uri="{FF2B5EF4-FFF2-40B4-BE49-F238E27FC236}">
                  <a16:creationId xmlns:a16="http://schemas.microsoft.com/office/drawing/2014/main" id="{17F75D18-B013-5D1B-6FDE-7501535DCB03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1519" y="6061011"/>
              <a:ext cx="827325" cy="817589"/>
            </a:xfrm>
            <a:prstGeom prst="rect">
              <a:avLst/>
            </a:prstGeom>
            <a:noFill/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A37EDEA9-74FD-1C42-2F3B-334892939D12}"/>
              </a:ext>
            </a:extLst>
          </p:cNvPr>
          <p:cNvSpPr txBox="1"/>
          <p:nvPr/>
        </p:nvSpPr>
        <p:spPr>
          <a:xfrm>
            <a:off x="253625" y="1136067"/>
            <a:ext cx="11483263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EAFD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Lieu de résidence des apprentis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1" dirty="0">
              <a:solidFill>
                <a:srgbClr val="1EAFD0"/>
              </a:solidFill>
              <a:latin typeface="Tahoma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L’échantillon couvre 1 867 apprentis sur un total de 4 098 et </a:t>
            </a:r>
            <a:r>
              <a:rPr lang="fr-FR" dirty="0"/>
              <a:t>382 villes de résidence.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fr-FR" dirty="0"/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fr-FR" dirty="0"/>
              <a:t>Au total, 93,9% des apprentis résident en l'Ile-de-France, soient 1 753 apprentis, dont 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lang="fr-FR" b="1" dirty="0"/>
              <a:t>Seine-et-Marne (49,7% des apprentis de l’Ile-de-France)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lang="fr-FR" dirty="0"/>
              <a:t>Seine-Saint-Denis (17,9%)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lang="fr-FR" dirty="0"/>
              <a:t>Val-de-Marne (17,2%). 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lang="fr-FR" b="1" dirty="0"/>
              <a:t>Paris (5,4%) avec 95 apprentis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fr-FR" dirty="0"/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fr-FR" dirty="0"/>
              <a:t>Paris-Vallée de la Marne représente 33,1% de la Seine-et-Marne (288 apprentis), 16,4% des apprentis de l’IDF.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defRPr/>
            </a:pPr>
            <a:r>
              <a:rPr lang="fr-FR" dirty="0"/>
              <a:t>Les trois villes où les apprentis résident le plus sont Pontault-Combault (22% ; 63 apprentis), Chelles (20% ; 58 apprentis) et Champs-sur-Marne (18% ; 53 apprentis).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fr-FR" dirty="0"/>
          </a:p>
          <a:p>
            <a:pPr lvl="0" algn="just">
              <a:defRPr/>
            </a:pPr>
            <a:r>
              <a:rPr lang="fr-FR" noProof="0" dirty="0">
                <a:ln w="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  <a:hlinkClick r:id="rId4" action="ppaction://hlinksldjump"/>
              </a:rPr>
              <a:t>Carte 1</a:t>
            </a:r>
            <a:r>
              <a:rPr lang="fr-FR" b="1" noProof="0" dirty="0">
                <a:cs typeface="Times New Roman" panose="02020603050405020304" pitchFamily="18" charset="0"/>
              </a:rPr>
              <a:t> ; </a:t>
            </a:r>
            <a:r>
              <a:rPr lang="fr-FR" noProof="0" dirty="0">
                <a:ln w="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  <a:hlinkClick r:id="rId5" action="ppaction://hlinksldjump"/>
              </a:rPr>
              <a:t>Carte 2</a:t>
            </a:r>
            <a:r>
              <a:rPr lang="fr-FR" b="1" noProof="0" dirty="0">
                <a:cs typeface="Times New Roman" panose="02020603050405020304" pitchFamily="18" charset="0"/>
              </a:rPr>
              <a:t> </a:t>
            </a:r>
            <a:r>
              <a:rPr lang="fr-FR" noProof="0" dirty="0">
                <a:cs typeface="Times New Roman" panose="02020603050405020304" pitchFamily="18" charset="0"/>
              </a:rPr>
              <a:t>(source : CFA Descartes)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1EAFD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73ECB9B-4DFB-2759-BC7E-A3AEFB595BD7}"/>
              </a:ext>
            </a:extLst>
          </p:cNvPr>
          <p:cNvSpPr txBox="1"/>
          <p:nvPr/>
        </p:nvSpPr>
        <p:spPr>
          <a:xfrm>
            <a:off x="919019" y="209168"/>
            <a:ext cx="8663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000" b="1" dirty="0" smtClean="0"/>
              <a:t>3. Impact des </a:t>
            </a:r>
            <a:r>
              <a:rPr lang="fr-FR" sz="2000" b="1" dirty="0"/>
              <a:t>missions d’apprentissage (1/3) </a:t>
            </a:r>
          </a:p>
        </p:txBody>
      </p:sp>
    </p:spTree>
    <p:extLst>
      <p:ext uri="{BB962C8B-B14F-4D97-AF65-F5344CB8AC3E}">
        <p14:creationId xmlns:p14="http://schemas.microsoft.com/office/powerpoint/2010/main" val="401900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2790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23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0" y="848214"/>
            <a:ext cx="117368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fr-FR" dirty="0"/>
          </a:p>
          <a:p>
            <a:pPr lvl="1" algn="just"/>
            <a:endParaRPr lang="fr-FR" sz="1400" dirty="0"/>
          </a:p>
          <a:p>
            <a:pPr algn="just"/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253A265-14CF-9F83-FEC5-BAA076E54D71}"/>
              </a:ext>
            </a:extLst>
          </p:cNvPr>
          <p:cNvGrpSpPr/>
          <p:nvPr/>
        </p:nvGrpSpPr>
        <p:grpSpPr>
          <a:xfrm>
            <a:off x="-11338" y="5910231"/>
            <a:ext cx="14184538" cy="932481"/>
            <a:chOff x="-17749" y="6061011"/>
            <a:chExt cx="12209748" cy="82161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7F9791A-089A-BC3A-06EE-C084F07F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749" y="6078514"/>
              <a:ext cx="12209748" cy="804114"/>
            </a:xfrm>
            <a:prstGeom prst="rect">
              <a:avLst/>
            </a:prstGeom>
          </p:spPr>
        </p:pic>
        <p:pic>
          <p:nvPicPr>
            <p:cNvPr id="17" name="Picture 2" descr="D:\3 - Administration\TEPP 2020\logo TEPP\ROUGE.png">
              <a:extLst>
                <a:ext uri="{FF2B5EF4-FFF2-40B4-BE49-F238E27FC236}">
                  <a16:creationId xmlns:a16="http://schemas.microsoft.com/office/drawing/2014/main" id="{17F75D18-B013-5D1B-6FDE-7501535DCB03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1519" y="6061011"/>
              <a:ext cx="827325" cy="817589"/>
            </a:xfrm>
            <a:prstGeom prst="rect">
              <a:avLst/>
            </a:prstGeom>
            <a:noFill/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A37EDEA9-74FD-1C42-2F3B-334892939D12}"/>
              </a:ext>
            </a:extLst>
          </p:cNvPr>
          <p:cNvSpPr txBox="1"/>
          <p:nvPr/>
        </p:nvSpPr>
        <p:spPr>
          <a:xfrm>
            <a:off x="253625" y="1136067"/>
            <a:ext cx="11483263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EAFD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Lieu de travail des apprentis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/>
              <a:t>Les 1 867 apprentis de l’Université Gustave Eiffel (hors ENSG, ESIEE Paris, EAVT, EIVP) se répartissent sur 342 villes d’apprentissage &lt; 382 villes de résidence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/>
              <a:t>concentration spatiale des emplois &gt; aux lieux de résidence. </a:t>
            </a:r>
          </a:p>
          <a:p>
            <a:endParaRPr lang="fr-FR" sz="12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b="1" dirty="0"/>
              <a:t>Paris est la ville la plus représentée </a:t>
            </a:r>
            <a:r>
              <a:rPr lang="fr-FR" dirty="0"/>
              <a:t>avec 423 apprentis, suivie de Noisy-le-Grand (59) et Champs-sur-Marne (57).</a:t>
            </a:r>
          </a:p>
          <a:p>
            <a:endParaRPr lang="fr-FR" sz="12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/>
              <a:t>94,5% des apprentis ont une entreprise localisée en IDF (1 765 étudiants apprentis).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/>
              <a:t>Seine-et-Marne (26,5% de l’Ile-de-France, 468 apprentis) ; Paris (22%) 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Hauts-de-Seine (14%) ; Seine-Saint-Denis (13,6%) ; Val-de-Marne (11,6%).  </a:t>
            </a:r>
          </a:p>
          <a:p>
            <a:endParaRPr lang="fr-FR" sz="12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/>
              <a:t>Paris-Vallée de la Marne : </a:t>
            </a:r>
            <a:r>
              <a:rPr lang="fr-FR" b="1" dirty="0"/>
              <a:t>172 apprentis sur 90% de l’agglomération</a:t>
            </a:r>
            <a:r>
              <a:rPr lang="fr-FR" dirty="0"/>
              <a:t>, 36,8% de la Seine-et-Marne et 9,7% de l’IDF.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Champs-sur-Marne (33% de la CA PVM ; 57 apprentis) 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Pontault-Combault (15,7% ; 27 apprentis) ;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dirty="0"/>
              <a:t>Torcy (10,5% ; 18 apprentis).</a:t>
            </a:r>
          </a:p>
          <a:p>
            <a:pPr algn="just">
              <a:defRPr/>
            </a:pPr>
            <a:r>
              <a:rPr lang="fr-FR" dirty="0">
                <a:ln w="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 action="ppaction://hlinksldjump"/>
              </a:rPr>
              <a:t>Carte 1</a:t>
            </a:r>
            <a:r>
              <a:rPr lang="fr-FR" dirty="0">
                <a:ln w="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; </a:t>
            </a:r>
            <a:r>
              <a:rPr lang="fr-FR" dirty="0">
                <a:ln w="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5" action="ppaction://hlinksldjump"/>
              </a:rPr>
              <a:t>Carte 2</a:t>
            </a:r>
            <a:r>
              <a:rPr lang="fr-FR" dirty="0">
                <a:ln w="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dirty="0">
                <a:cs typeface="Times New Roman" panose="02020603050405020304" pitchFamily="18" charset="0"/>
              </a:rPr>
              <a:t>(source : CFA Descartes)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73ECB9B-4DFB-2759-BC7E-A3AEFB595BD7}"/>
              </a:ext>
            </a:extLst>
          </p:cNvPr>
          <p:cNvSpPr txBox="1"/>
          <p:nvPr/>
        </p:nvSpPr>
        <p:spPr>
          <a:xfrm>
            <a:off x="847301" y="224052"/>
            <a:ext cx="8663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000" b="1" dirty="0" smtClean="0"/>
              <a:t>3. Emploi</a:t>
            </a:r>
            <a:r>
              <a:rPr lang="fr-FR" sz="2000" b="1" dirty="0"/>
              <a:t> local des missions d’apprentissage (2/3) </a:t>
            </a:r>
          </a:p>
        </p:txBody>
      </p:sp>
    </p:spTree>
    <p:extLst>
      <p:ext uri="{BB962C8B-B14F-4D97-AF65-F5344CB8AC3E}">
        <p14:creationId xmlns:p14="http://schemas.microsoft.com/office/powerpoint/2010/main" val="156814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24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77915"/>
            <a:ext cx="10058400" cy="44548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600" y="517759"/>
            <a:ext cx="3142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Lieu de résidence des apprentis</a:t>
            </a:r>
          </a:p>
        </p:txBody>
      </p:sp>
    </p:spTree>
    <p:extLst>
      <p:ext uri="{BB962C8B-B14F-4D97-AF65-F5344CB8AC3E}">
        <p14:creationId xmlns:p14="http://schemas.microsoft.com/office/powerpoint/2010/main" val="151753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25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48" y="1204292"/>
            <a:ext cx="10058400" cy="44604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9848" y="512672"/>
            <a:ext cx="3142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Lieu de résidence des apprentis</a:t>
            </a:r>
          </a:p>
        </p:txBody>
      </p:sp>
    </p:spTree>
    <p:extLst>
      <p:ext uri="{BB962C8B-B14F-4D97-AF65-F5344CB8AC3E}">
        <p14:creationId xmlns:p14="http://schemas.microsoft.com/office/powerpoint/2010/main" val="304309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26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66800"/>
            <a:ext cx="10058400" cy="44548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600" y="492821"/>
            <a:ext cx="2810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Lieu de travail des apprentis</a:t>
            </a:r>
          </a:p>
        </p:txBody>
      </p:sp>
    </p:spTree>
    <p:extLst>
      <p:ext uri="{BB962C8B-B14F-4D97-AF65-F5344CB8AC3E}">
        <p14:creationId xmlns:p14="http://schemas.microsoft.com/office/powerpoint/2010/main" val="296895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27</a:t>
            </a:fld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685800" y="492821"/>
            <a:ext cx="2810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Lieu de travail des apprentis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10058400" cy="445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8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2790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28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0" y="848214"/>
            <a:ext cx="11897894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 algn="just">
              <a:spcBef>
                <a:spcPts val="8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/>
              <a:t>Effet emploi total : </a:t>
            </a:r>
            <a:r>
              <a:rPr lang="fr-FR" b="1" dirty="0"/>
              <a:t>2 409 emplois chaque année</a:t>
            </a:r>
            <a:r>
              <a:rPr lang="fr-FR" dirty="0"/>
              <a:t>. 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/>
              <a:t>Effet direct : les étudiants en contrat d’apprentissage sont considérés comme des actifs occupés et comptent statistiquement comme des personnes en emploi (1/2 ETP)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dirty="0"/>
              <a:t>Effet indirect : les apprentis bénéficient d’un revenu qu’ils dépensent en partie localement et qui peut générer des emplois indirects.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2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b="1" dirty="0"/>
              <a:t>100 apprentis correspondent à 59 emplois créés ou sauvegardés (contre 7,2 pour les autres catégories d’étudiants).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2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r-FR" dirty="0"/>
              <a:t>Alors que l’université Gustave Eiffel compte </a:t>
            </a:r>
            <a:r>
              <a:rPr lang="fr-FR" b="1" dirty="0"/>
              <a:t>3 fois plus d’étudiants non-apprentis </a:t>
            </a:r>
            <a:r>
              <a:rPr lang="fr-FR" dirty="0"/>
              <a:t>que d’étudiants apprentis, l’impact sur l’emploi des apprentis est globalement </a:t>
            </a:r>
            <a:r>
              <a:rPr lang="fr-FR" b="1" dirty="0"/>
              <a:t>3 fois plus élevé </a:t>
            </a:r>
            <a:r>
              <a:rPr lang="fr-FR" dirty="0"/>
              <a:t>que celui des autres étudiants.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253A265-14CF-9F83-FEC5-BAA076E54D71}"/>
              </a:ext>
            </a:extLst>
          </p:cNvPr>
          <p:cNvGrpSpPr/>
          <p:nvPr/>
        </p:nvGrpSpPr>
        <p:grpSpPr>
          <a:xfrm>
            <a:off x="-11338" y="5910231"/>
            <a:ext cx="14184538" cy="932481"/>
            <a:chOff x="-17749" y="6061011"/>
            <a:chExt cx="12209748" cy="82161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7F9791A-089A-BC3A-06EE-C084F07F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749" y="6078514"/>
              <a:ext cx="12209748" cy="804114"/>
            </a:xfrm>
            <a:prstGeom prst="rect">
              <a:avLst/>
            </a:prstGeom>
          </p:spPr>
        </p:pic>
        <p:pic>
          <p:nvPicPr>
            <p:cNvPr id="17" name="Picture 2" descr="D:\3 - Administration\TEPP 2020\logo TEPP\ROUGE.png">
              <a:extLst>
                <a:ext uri="{FF2B5EF4-FFF2-40B4-BE49-F238E27FC236}">
                  <a16:creationId xmlns:a16="http://schemas.microsoft.com/office/drawing/2014/main" id="{17F75D18-B013-5D1B-6FDE-7501535DCB03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1519" y="6061011"/>
              <a:ext cx="827325" cy="817589"/>
            </a:xfrm>
            <a:prstGeom prst="rect">
              <a:avLst/>
            </a:prstGeom>
            <a:noFill/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873ECB9B-4DFB-2759-BC7E-A3AEFB595BD7}"/>
              </a:ext>
            </a:extLst>
          </p:cNvPr>
          <p:cNvSpPr txBox="1"/>
          <p:nvPr/>
        </p:nvSpPr>
        <p:spPr>
          <a:xfrm>
            <a:off x="856266" y="223182"/>
            <a:ext cx="8663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000" b="1" dirty="0" smtClean="0"/>
              <a:t>3. Emploi</a:t>
            </a:r>
            <a:r>
              <a:rPr lang="fr-FR" sz="2000" b="1" dirty="0"/>
              <a:t> local des missions d’apprentissage (3/3) 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8A2F3B4D-8B62-295C-88F1-E282BCA8D52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6620" y="947559"/>
          <a:ext cx="9438325" cy="20873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4909">
                  <a:extLst>
                    <a:ext uri="{9D8B030D-6E8A-4147-A177-3AD203B41FA5}">
                      <a16:colId xmlns:a16="http://schemas.microsoft.com/office/drawing/2014/main" val="950241671"/>
                    </a:ext>
                  </a:extLst>
                </a:gridCol>
                <a:gridCol w="1469545">
                  <a:extLst>
                    <a:ext uri="{9D8B030D-6E8A-4147-A177-3AD203B41FA5}">
                      <a16:colId xmlns:a16="http://schemas.microsoft.com/office/drawing/2014/main" val="3228407466"/>
                    </a:ext>
                  </a:extLst>
                </a:gridCol>
                <a:gridCol w="1643958">
                  <a:extLst>
                    <a:ext uri="{9D8B030D-6E8A-4147-A177-3AD203B41FA5}">
                      <a16:colId xmlns:a16="http://schemas.microsoft.com/office/drawing/2014/main" val="2502964889"/>
                    </a:ext>
                  </a:extLst>
                </a:gridCol>
                <a:gridCol w="1202034">
                  <a:extLst>
                    <a:ext uri="{9D8B030D-6E8A-4147-A177-3AD203B41FA5}">
                      <a16:colId xmlns:a16="http://schemas.microsoft.com/office/drawing/2014/main" val="2176108579"/>
                    </a:ext>
                  </a:extLst>
                </a:gridCol>
                <a:gridCol w="1202034">
                  <a:extLst>
                    <a:ext uri="{9D8B030D-6E8A-4147-A177-3AD203B41FA5}">
                      <a16:colId xmlns:a16="http://schemas.microsoft.com/office/drawing/2014/main" val="331197757"/>
                    </a:ext>
                  </a:extLst>
                </a:gridCol>
                <a:gridCol w="1715845">
                  <a:extLst>
                    <a:ext uri="{9D8B030D-6E8A-4147-A177-3AD203B41FA5}">
                      <a16:colId xmlns:a16="http://schemas.microsoft.com/office/drawing/2014/main" val="320418503"/>
                    </a:ext>
                  </a:extLst>
                </a:gridCol>
              </a:tblGrid>
              <a:tr h="7186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 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Dépense annuelle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(en €)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Dépense induite additionnelle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 (en €)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>
                          <a:effectLst/>
                        </a:rPr>
                        <a:t>Emploi direct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>
                          <a:effectLst/>
                        </a:rPr>
                        <a:t>Emploi indirect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>
                          <a:effectLst/>
                        </a:rPr>
                        <a:t>Emploi induit additionnel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9011862"/>
                  </a:ext>
                </a:extLst>
              </a:tr>
              <a:tr h="2592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 CA PVM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3 192 812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2 428 336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316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25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19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88448786"/>
                  </a:ext>
                </a:extLst>
              </a:tr>
              <a:tr h="243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Département 77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(hors CA PVM)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>
                          <a:effectLst/>
                        </a:rPr>
                        <a:t>7 540 432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7 662 052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640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58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59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5682950"/>
                  </a:ext>
                </a:extLst>
              </a:tr>
              <a:tr h="1760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>
                          <a:effectLst/>
                        </a:rPr>
                        <a:t>Reste de la région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>
                          <a:effectLst/>
                        </a:rPr>
                        <a:t>11 407 652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>
                          <a:effectLst/>
                        </a:rPr>
                        <a:t>11 591 646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>
                          <a:effectLst/>
                        </a:rPr>
                        <a:t>968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88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89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85742513"/>
                  </a:ext>
                </a:extLst>
              </a:tr>
              <a:tr h="1760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>
                          <a:effectLst/>
                        </a:rPr>
                        <a:t>Autres régions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>
                          <a:effectLst/>
                        </a:rPr>
                        <a:t>1 474 458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>
                          <a:effectLst/>
                        </a:rPr>
                        <a:t>1 498 240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>
                          <a:effectLst/>
                        </a:rPr>
                        <a:t>125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>
                          <a:effectLst/>
                        </a:rPr>
                        <a:t>11</a:t>
                      </a:r>
                      <a:endParaRPr lang="fr-FR" sz="16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12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69926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569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2790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29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0" y="980405"/>
            <a:ext cx="11736888" cy="4893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FR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fr-FR" sz="1800" kern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fr-FR" kern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montant total TTC des commandes de l’université s’élève à 60 329 803 euros, réparti entre 3 493 fournisseurs (</a:t>
            </a:r>
            <a:r>
              <a: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96,4% des dépenses sont concentr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ées sur </a:t>
            </a:r>
            <a:r>
              <a: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l’hexagone et les DOM). </a:t>
            </a:r>
            <a:endParaRPr lang="fr-FR" kern="0" dirty="0"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l’Ile-de-France concentre 69,7% des dépenses (40 544 362 euros), dont : </a:t>
            </a:r>
          </a:p>
          <a:p>
            <a:pPr marL="742950" lvl="1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23,8% sur Paris (9 677 983 euros) ; </a:t>
            </a:r>
          </a:p>
          <a:p>
            <a:pPr marL="742950" lvl="1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23% en Seine-et-Marne (9 326 856 euros) ;</a:t>
            </a:r>
          </a:p>
          <a:p>
            <a:pPr marL="742950" lvl="1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17% dans les Hauts-de-Seine ;</a:t>
            </a:r>
          </a:p>
          <a:p>
            <a:pPr marL="742950" lvl="1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11,6% dans le Val-de-Marne ;</a:t>
            </a:r>
          </a:p>
          <a:p>
            <a:pPr marL="742950" lvl="1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10% dans </a:t>
            </a:r>
            <a:r>
              <a: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l’Essonne. </a:t>
            </a:r>
          </a:p>
          <a:p>
            <a:pPr marL="285750" indent="-285750" algn="just">
              <a:lnSpc>
                <a:spcPct val="1070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 CA PVM représente 15,8% des dépenses en Ile-de-France (6 420 095 euros et 165 fournisseurs). </a:t>
            </a:r>
          </a:p>
          <a:p>
            <a:pPr marL="742950" lvl="1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Champs-sur-Marne concentre 5 265 600 euros des dépenses et 91 fournisseurs (9% des dépenses totales)</a:t>
            </a:r>
          </a:p>
          <a:p>
            <a:pPr marL="742950" lvl="1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Emerainville et Lognes (2</a:t>
            </a:r>
            <a:r>
              <a:rPr lang="fr-FR" baseline="30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r>
              <a: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ville et 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fr-FR" baseline="30000" dirty="0"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ville de </a:t>
            </a:r>
            <a:r>
              <a: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 CA 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PVM</a:t>
            </a:r>
            <a:r>
              <a: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 avec seulement 5% des dépenses de la CA PVM</a:t>
            </a:r>
          </a:p>
          <a:p>
            <a:pPr marL="284400" lvl="1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En région, ce sont les départements de la Loire-Atlantique (44), du Rhône (69), de l’Hérault (34) et du Nord (59) qui concentrent des dépenses supérieures à 1 000 000 euros.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fr-FR" dirty="0">
                <a:ln w="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  <a:hlinkClick r:id="rId3" action="ppaction://hlinksldjump"/>
              </a:rPr>
              <a:t>Carte 1</a:t>
            </a:r>
            <a:r>
              <a:rPr lang="fr-FR" b="1" dirty="0">
                <a:ea typeface="Calibri" panose="020F0502020204030204" pitchFamily="34" charset="0"/>
                <a:cs typeface="Times New Roman" panose="02020603050405020304" pitchFamily="18" charset="0"/>
              </a:rPr>
              <a:t> ; </a:t>
            </a:r>
            <a:r>
              <a:rPr lang="fr-FR" dirty="0">
                <a:ln w="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  <a:hlinkClick r:id="rId4" action="ppaction://hlinksldjump"/>
              </a:rPr>
              <a:t>Carte 2</a:t>
            </a:r>
            <a:r>
              <a:rPr lang="fr-FR" b="1" dirty="0">
                <a:ea typeface="Calibri" panose="020F0502020204030204" pitchFamily="34" charset="0"/>
                <a:cs typeface="Times New Roman" panose="02020603050405020304" pitchFamily="18" charset="0"/>
              </a:rPr>
              <a:t> ; </a:t>
            </a:r>
            <a:r>
              <a:rPr lang="fr-FR" dirty="0">
                <a:ln w="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  <a:hlinkClick r:id="rId5" action="ppaction://hlinksldjump"/>
              </a:rPr>
              <a:t>Carte 3</a:t>
            </a:r>
            <a:r>
              <a:rPr lang="fr-FR" b="1" dirty="0">
                <a:ea typeface="Calibri" panose="020F0502020204030204" pitchFamily="34" charset="0"/>
                <a:cs typeface="Times New Roman" panose="02020603050405020304" pitchFamily="18" charset="0"/>
              </a:rPr>
              <a:t> ; </a:t>
            </a:r>
            <a:r>
              <a:rPr lang="fr-FR" dirty="0">
                <a:ln w="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  <a:hlinkClick r:id="rId6" action="ppaction://hlinksldjump"/>
              </a:rPr>
              <a:t>Carte 4</a:t>
            </a:r>
            <a:r>
              <a:rPr lang="fr-FR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(source : DGS ; 2022)</a:t>
            </a:r>
            <a:endParaRPr lang="fr-FR" sz="2000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253A265-14CF-9F83-FEC5-BAA076E54D71}"/>
              </a:ext>
            </a:extLst>
          </p:cNvPr>
          <p:cNvGrpSpPr/>
          <p:nvPr/>
        </p:nvGrpSpPr>
        <p:grpSpPr>
          <a:xfrm>
            <a:off x="-11338" y="5910231"/>
            <a:ext cx="14184538" cy="932481"/>
            <a:chOff x="-17749" y="6061011"/>
            <a:chExt cx="12209748" cy="82161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7F9791A-089A-BC3A-06EE-C084F07F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749" y="6078514"/>
              <a:ext cx="12209748" cy="804114"/>
            </a:xfrm>
            <a:prstGeom prst="rect">
              <a:avLst/>
            </a:prstGeom>
          </p:spPr>
        </p:pic>
        <p:pic>
          <p:nvPicPr>
            <p:cNvPr id="17" name="Picture 2" descr="D:\3 - Administration\TEPP 2020\logo TEPP\ROUGE.png">
              <a:extLst>
                <a:ext uri="{FF2B5EF4-FFF2-40B4-BE49-F238E27FC236}">
                  <a16:creationId xmlns:a16="http://schemas.microsoft.com/office/drawing/2014/main" id="{17F75D18-B013-5D1B-6FDE-7501535DCB03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1519" y="6061011"/>
              <a:ext cx="827325" cy="817589"/>
            </a:xfrm>
            <a:prstGeom prst="rect">
              <a:avLst/>
            </a:prstGeom>
            <a:noFill/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873ECB9B-4DFB-2759-BC7E-A3AEFB595BD7}"/>
              </a:ext>
            </a:extLst>
          </p:cNvPr>
          <p:cNvSpPr txBox="1"/>
          <p:nvPr/>
        </p:nvSpPr>
        <p:spPr>
          <a:xfrm>
            <a:off x="858322" y="150021"/>
            <a:ext cx="9357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4. Impact économique au </a:t>
            </a:r>
            <a:r>
              <a:rPr lang="fr-FR" sz="2000" b="1" dirty="0"/>
              <a:t>travers des commandes </a:t>
            </a:r>
          </a:p>
          <a:p>
            <a:pPr algn="ctr"/>
            <a:r>
              <a:rPr lang="fr-FR" sz="2000" b="1" dirty="0"/>
              <a:t>auprès des fournisseurs (1/2)</a:t>
            </a:r>
          </a:p>
        </p:txBody>
      </p:sp>
    </p:spTree>
    <p:extLst>
      <p:ext uri="{BB962C8B-B14F-4D97-AF65-F5344CB8AC3E}">
        <p14:creationId xmlns:p14="http://schemas.microsoft.com/office/powerpoint/2010/main" val="260672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2790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3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0" y="848214"/>
            <a:ext cx="117368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fr-FR" dirty="0"/>
          </a:p>
          <a:p>
            <a:pPr lvl="1" algn="just"/>
            <a:endParaRPr lang="fr-FR" sz="1400" dirty="0"/>
          </a:p>
          <a:p>
            <a:pPr algn="just"/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253A265-14CF-9F83-FEC5-BAA076E54D71}"/>
              </a:ext>
            </a:extLst>
          </p:cNvPr>
          <p:cNvGrpSpPr/>
          <p:nvPr/>
        </p:nvGrpSpPr>
        <p:grpSpPr>
          <a:xfrm>
            <a:off x="-11338" y="5910231"/>
            <a:ext cx="14184538" cy="932481"/>
            <a:chOff x="-17749" y="6061011"/>
            <a:chExt cx="12209748" cy="82161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7F9791A-089A-BC3A-06EE-C084F07F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749" y="6078514"/>
              <a:ext cx="12209748" cy="804114"/>
            </a:xfrm>
            <a:prstGeom prst="rect">
              <a:avLst/>
            </a:prstGeom>
          </p:spPr>
        </p:pic>
        <p:pic>
          <p:nvPicPr>
            <p:cNvPr id="17" name="Picture 2" descr="D:\3 - Administration\TEPP 2020\logo TEPP\ROUGE.png">
              <a:extLst>
                <a:ext uri="{FF2B5EF4-FFF2-40B4-BE49-F238E27FC236}">
                  <a16:creationId xmlns:a16="http://schemas.microsoft.com/office/drawing/2014/main" id="{17F75D18-B013-5D1B-6FDE-7501535DCB03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1519" y="6061011"/>
              <a:ext cx="827325" cy="817589"/>
            </a:xfrm>
            <a:prstGeom prst="rect">
              <a:avLst/>
            </a:prstGeom>
            <a:noFill/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5168170-88EB-ABBF-DB54-382ED72F4015}"/>
                  </a:ext>
                </a:extLst>
              </p:cNvPr>
              <p:cNvSpPr txBox="1"/>
              <p:nvPr/>
            </p:nvSpPr>
            <p:spPr>
              <a:xfrm>
                <a:off x="-96000" y="947774"/>
                <a:ext cx="11644269" cy="50783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:r>
                  <a:rPr lang="fr-FR" dirty="0" smtClean="0"/>
                  <a:t>Par rapport à tous les autres établissements publics, les </a:t>
                </a:r>
                <a:r>
                  <a:rPr lang="fr-FR" dirty="0" err="1" smtClean="0"/>
                  <a:t>éts</a:t>
                </a:r>
                <a:r>
                  <a:rPr lang="fr-FR" dirty="0" smtClean="0"/>
                  <a:t> de l’ESR ont plusieurs spécificités qui </a:t>
                </a:r>
                <a:r>
                  <a:rPr lang="fr-FR" dirty="0" smtClean="0"/>
                  <a:t>confèrent de l’intérêt à l’étude </a:t>
                </a:r>
                <a:r>
                  <a:rPr lang="fr-FR" dirty="0" smtClean="0"/>
                  <a:t>de leur impact </a:t>
                </a:r>
                <a:r>
                  <a:rPr lang="fr-FR" dirty="0" smtClean="0"/>
                  <a:t>socio-économique</a:t>
                </a:r>
                <a:endParaRPr lang="fr-FR" dirty="0" smtClean="0"/>
              </a:p>
              <a:p>
                <a:pPr lvl="1"/>
                <a:endParaRPr lang="fr-FR" dirty="0"/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:r>
                  <a:rPr lang="fr-FR" b="1" dirty="0" smtClean="0"/>
                  <a:t>Activités de recherche </a:t>
                </a:r>
                <a:r>
                  <a:rPr lang="fr-FR" dirty="0" smtClean="0"/>
                  <a:t>conduit à des </a:t>
                </a:r>
                <a:r>
                  <a:rPr lang="fr-FR" u="sng" dirty="0" smtClean="0"/>
                  <a:t>dépôts de brevets</a:t>
                </a:r>
                <a:r>
                  <a:rPr lang="fr-FR" dirty="0" smtClean="0"/>
                  <a:t> et à des </a:t>
                </a:r>
                <a:r>
                  <a:rPr lang="fr-FR" u="sng" dirty="0" smtClean="0"/>
                  <a:t>innovations</a:t>
                </a:r>
                <a:r>
                  <a:rPr lang="fr-FR" dirty="0" smtClean="0"/>
                  <a:t> qui ont un effet sur la croissance</a:t>
                </a:r>
              </a:p>
              <a:p>
                <a:pPr lvl="2"/>
                <a:r>
                  <a:rPr lang="fr-FR" dirty="0" smtClean="0"/>
                  <a:t>Dans les modèles </a:t>
                </a:r>
                <a:r>
                  <a:rPr lang="fr-FR" dirty="0" smtClean="0"/>
                  <a:t>les plus classiques, </a:t>
                </a:r>
                <a:r>
                  <a:rPr lang="fr-FR" dirty="0" smtClean="0"/>
                  <a:t>le taux de croissance à long terme dépend comptablement de la productivité globale des facteurs (progrès technique</a:t>
                </a:r>
                <a:r>
                  <a:rPr lang="fr-FR" dirty="0" smtClean="0"/>
                  <a:t>) et de la démographie</a:t>
                </a:r>
                <a:endParaRPr lang="fr-FR" dirty="0" smtClean="0"/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fr-FR" b="0" dirty="0" smtClean="0">
                  <a:ea typeface="Cambria Math" panose="02040503050406030204" pitchFamily="18" charset="0"/>
                </a:endParaRPr>
              </a:p>
              <a:p>
                <a:pPr lvl="1"/>
                <a:endParaRPr lang="fr-FR" b="0" dirty="0" smtClean="0">
                  <a:ea typeface="Cambria Math" panose="02040503050406030204" pitchFamily="18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:r>
                  <a:rPr lang="fr-FR" b="1" dirty="0" smtClean="0"/>
                  <a:t>Activités d’enseignement </a:t>
                </a:r>
                <a:r>
                  <a:rPr lang="fr-FR" dirty="0" smtClean="0"/>
                  <a:t>s’interprètent comme un </a:t>
                </a:r>
                <a:r>
                  <a:rPr lang="fr-FR" u="sng" dirty="0" smtClean="0"/>
                  <a:t>investissement en capital humain</a:t>
                </a:r>
                <a:r>
                  <a:rPr lang="fr-FR" dirty="0" smtClean="0"/>
                  <a:t> qui peut lui aussi contribuer à élever la productivité globale des </a:t>
                </a:r>
                <a:r>
                  <a:rPr lang="fr-FR" dirty="0" smtClean="0"/>
                  <a:t>facteurs et l’activité économique potentielle</a:t>
                </a:r>
                <a:endParaRPr lang="fr-FR" dirty="0" smtClean="0"/>
              </a:p>
              <a:p>
                <a:pPr lvl="1"/>
                <a:endParaRPr lang="fr-FR" dirty="0"/>
              </a:p>
              <a:p>
                <a:pPr lvl="1"/>
                <a:r>
                  <a:rPr lang="fr-FR" dirty="0" smtClean="0"/>
                  <a:t>Au-del</a:t>
                </a:r>
                <a:r>
                  <a:rPr lang="fr-FR" dirty="0" smtClean="0"/>
                  <a:t>à de ces relais, </a:t>
                </a:r>
                <a:r>
                  <a:rPr lang="fr-FR" dirty="0" smtClean="0"/>
                  <a:t>les </a:t>
                </a:r>
                <a:r>
                  <a:rPr lang="fr-FR" dirty="0" smtClean="0"/>
                  <a:t>établissements de l’ESR ont une autre spécificité forte : </a:t>
                </a:r>
                <a:endParaRPr lang="fr-FR" dirty="0" smtClean="0"/>
              </a:p>
              <a:p>
                <a:pPr lvl="1"/>
                <a:r>
                  <a:rPr lang="fr-FR" dirty="0" smtClean="0"/>
                  <a:t>Ce </a:t>
                </a:r>
                <a:r>
                  <a:rPr lang="fr-FR" dirty="0" smtClean="0"/>
                  <a:t>sont des </a:t>
                </a:r>
                <a:r>
                  <a:rPr lang="fr-FR" b="1" dirty="0" smtClean="0"/>
                  <a:t>lieux de concentration </a:t>
                </a:r>
                <a:r>
                  <a:rPr lang="fr-FR" b="1" dirty="0" smtClean="0"/>
                  <a:t>d’étudiants, qui sont </a:t>
                </a:r>
                <a:r>
                  <a:rPr lang="fr-FR" b="1" dirty="0" smtClean="0"/>
                  <a:t>aussi des </a:t>
                </a:r>
                <a:r>
                  <a:rPr lang="fr-FR" b="1" dirty="0" smtClean="0"/>
                  <a:t>consommateurs</a:t>
                </a:r>
                <a:r>
                  <a:rPr lang="fr-FR" dirty="0" smtClean="0"/>
                  <a:t>.</a:t>
                </a:r>
              </a:p>
              <a:p>
                <a:pPr lvl="1"/>
                <a:endParaRPr lang="fr-FR" dirty="0"/>
              </a:p>
              <a:p>
                <a:pPr lvl="1"/>
                <a:r>
                  <a:rPr lang="fr-FR" dirty="0" smtClean="0"/>
                  <a:t> </a:t>
                </a:r>
              </a:p>
              <a:p>
                <a:pPr lvl="1"/>
                <a:endParaRPr lang="fr-FR" dirty="0" smtClean="0"/>
              </a:p>
              <a:p>
                <a:pPr lvl="1"/>
                <a:endParaRPr kumimoji="0" lang="fr-FR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endParaRPr>
              </a:p>
              <a:p>
                <a:pPr lvl="1"/>
                <a:endParaRPr kumimoji="0" lang="fr-FR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5168170-88EB-ABBF-DB54-382ED72F4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6000" y="947774"/>
                <a:ext cx="11644269" cy="5078313"/>
              </a:xfrm>
              <a:prstGeom prst="rect">
                <a:avLst/>
              </a:prstGeom>
              <a:blipFill>
                <a:blip r:embed="rId4"/>
                <a:stretch>
                  <a:fillRect t="-600" r="-7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id="{DDC001B3-7C45-3A0F-6319-5723308AC9B2}"/>
              </a:ext>
            </a:extLst>
          </p:cNvPr>
          <p:cNvSpPr txBox="1"/>
          <p:nvPr/>
        </p:nvSpPr>
        <p:spPr>
          <a:xfrm>
            <a:off x="2030643" y="266744"/>
            <a:ext cx="8663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Les spécificités des établissements de l’ESR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5990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30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0"/>
            <a:ext cx="10058400" cy="42829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600" y="584261"/>
            <a:ext cx="3584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Lieu d’implantation des fournisseurs</a:t>
            </a:r>
          </a:p>
        </p:txBody>
      </p:sp>
    </p:spTree>
    <p:extLst>
      <p:ext uri="{BB962C8B-B14F-4D97-AF65-F5344CB8AC3E}">
        <p14:creationId xmlns:p14="http://schemas.microsoft.com/office/powerpoint/2010/main" val="7807938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31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7800"/>
            <a:ext cx="10058400" cy="42829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200" y="822181"/>
            <a:ext cx="3584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Lieu d’implantation des fournisseurs</a:t>
            </a:r>
          </a:p>
        </p:txBody>
      </p:sp>
    </p:spTree>
    <p:extLst>
      <p:ext uri="{BB962C8B-B14F-4D97-AF65-F5344CB8AC3E}">
        <p14:creationId xmlns:p14="http://schemas.microsoft.com/office/powerpoint/2010/main" val="29293268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32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10058400" cy="42829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3400" y="418006"/>
            <a:ext cx="3584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Lieu d’implantation des fournisseurs</a:t>
            </a:r>
          </a:p>
        </p:txBody>
      </p:sp>
    </p:spTree>
    <p:extLst>
      <p:ext uri="{BB962C8B-B14F-4D97-AF65-F5344CB8AC3E}">
        <p14:creationId xmlns:p14="http://schemas.microsoft.com/office/powerpoint/2010/main" val="12840368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33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48" y="1219200"/>
            <a:ext cx="10058400" cy="44073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9848" y="600886"/>
            <a:ext cx="3584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Lieu d’implantation des fournisseurs</a:t>
            </a:r>
          </a:p>
        </p:txBody>
      </p:sp>
    </p:spTree>
    <p:extLst>
      <p:ext uri="{BB962C8B-B14F-4D97-AF65-F5344CB8AC3E}">
        <p14:creationId xmlns:p14="http://schemas.microsoft.com/office/powerpoint/2010/main" val="3809470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2790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34</a:t>
            </a:fld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253A265-14CF-9F83-FEC5-BAA076E54D71}"/>
              </a:ext>
            </a:extLst>
          </p:cNvPr>
          <p:cNvGrpSpPr/>
          <p:nvPr/>
        </p:nvGrpSpPr>
        <p:grpSpPr>
          <a:xfrm>
            <a:off x="-11338" y="5910231"/>
            <a:ext cx="14184538" cy="932481"/>
            <a:chOff x="-17749" y="6061011"/>
            <a:chExt cx="12209748" cy="82161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7F9791A-089A-BC3A-06EE-C084F07F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749" y="6078514"/>
              <a:ext cx="12209748" cy="804114"/>
            </a:xfrm>
            <a:prstGeom prst="rect">
              <a:avLst/>
            </a:prstGeom>
          </p:spPr>
        </p:pic>
        <p:pic>
          <p:nvPicPr>
            <p:cNvPr id="17" name="Picture 2" descr="D:\3 - Administration\TEPP 2020\logo TEPP\ROUGE.png">
              <a:extLst>
                <a:ext uri="{FF2B5EF4-FFF2-40B4-BE49-F238E27FC236}">
                  <a16:creationId xmlns:a16="http://schemas.microsoft.com/office/drawing/2014/main" id="{17F75D18-B013-5D1B-6FDE-7501535DCB03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1519" y="6061011"/>
              <a:ext cx="827325" cy="817589"/>
            </a:xfrm>
            <a:prstGeom prst="rect">
              <a:avLst/>
            </a:prstGeom>
            <a:noFill/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873ECB9B-4DFB-2759-BC7E-A3AEFB595BD7}"/>
              </a:ext>
            </a:extLst>
          </p:cNvPr>
          <p:cNvSpPr txBox="1"/>
          <p:nvPr/>
        </p:nvSpPr>
        <p:spPr>
          <a:xfrm>
            <a:off x="766618" y="-19650"/>
            <a:ext cx="9357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4. Empreinte </a:t>
            </a:r>
            <a:r>
              <a:rPr lang="fr-FR" sz="2000" b="1" dirty="0"/>
              <a:t>économique directe au travers des commandes </a:t>
            </a:r>
          </a:p>
          <a:p>
            <a:pPr algn="ctr"/>
            <a:r>
              <a:rPr lang="fr-FR" sz="2000" b="1" dirty="0"/>
              <a:t>auprès des fournisseurs (2/2)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8A39C34-5C9B-754E-21CA-51FA4B458304}"/>
              </a:ext>
            </a:extLst>
          </p:cNvPr>
          <p:cNvSpPr txBox="1"/>
          <p:nvPr/>
        </p:nvSpPr>
        <p:spPr>
          <a:xfrm>
            <a:off x="452696" y="3904299"/>
            <a:ext cx="10853057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/>
              <a:t>Effet emploi total : 736 emplois chaque année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/>
              <a:t>9% emplois au sein de la CA PVM ;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/>
              <a:t>5% emplois dans le reste du département de la Seine-et-Marne ;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/>
              <a:t>53% emplois dans le reste de l’Ile-de-France 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33% emplois dans les autres régions.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5E77D495-9945-BA4A-2340-72A68EBB529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6618" y="1278076"/>
          <a:ext cx="8604001" cy="23892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0781">
                  <a:extLst>
                    <a:ext uri="{9D8B030D-6E8A-4147-A177-3AD203B41FA5}">
                      <a16:colId xmlns:a16="http://schemas.microsoft.com/office/drawing/2014/main" val="1556477323"/>
                    </a:ext>
                  </a:extLst>
                </a:gridCol>
                <a:gridCol w="1133568">
                  <a:extLst>
                    <a:ext uri="{9D8B030D-6E8A-4147-A177-3AD203B41FA5}">
                      <a16:colId xmlns:a16="http://schemas.microsoft.com/office/drawing/2014/main" val="3594755840"/>
                    </a:ext>
                  </a:extLst>
                </a:gridCol>
                <a:gridCol w="1268110">
                  <a:extLst>
                    <a:ext uri="{9D8B030D-6E8A-4147-A177-3AD203B41FA5}">
                      <a16:colId xmlns:a16="http://schemas.microsoft.com/office/drawing/2014/main" val="334814947"/>
                    </a:ext>
                  </a:extLst>
                </a:gridCol>
                <a:gridCol w="927212">
                  <a:extLst>
                    <a:ext uri="{9D8B030D-6E8A-4147-A177-3AD203B41FA5}">
                      <a16:colId xmlns:a16="http://schemas.microsoft.com/office/drawing/2014/main" val="3703437917"/>
                    </a:ext>
                  </a:extLst>
                </a:gridCol>
                <a:gridCol w="927212">
                  <a:extLst>
                    <a:ext uri="{9D8B030D-6E8A-4147-A177-3AD203B41FA5}">
                      <a16:colId xmlns:a16="http://schemas.microsoft.com/office/drawing/2014/main" val="2908637626"/>
                    </a:ext>
                  </a:extLst>
                </a:gridCol>
                <a:gridCol w="1323559">
                  <a:extLst>
                    <a:ext uri="{9D8B030D-6E8A-4147-A177-3AD203B41FA5}">
                      <a16:colId xmlns:a16="http://schemas.microsoft.com/office/drawing/2014/main" val="3941182967"/>
                    </a:ext>
                  </a:extLst>
                </a:gridCol>
                <a:gridCol w="1323559">
                  <a:extLst>
                    <a:ext uri="{9D8B030D-6E8A-4147-A177-3AD203B41FA5}">
                      <a16:colId xmlns:a16="http://schemas.microsoft.com/office/drawing/2014/main" val="1319106156"/>
                    </a:ext>
                  </a:extLst>
                </a:gridCol>
              </a:tblGrid>
              <a:tr h="547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 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Dépense annuelle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(en €)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Dépense induite additionnelle (en €)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Emploi direct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Emploi indirect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Emploi induit additionnel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Emplois totaux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9819074"/>
                  </a:ext>
                </a:extLst>
              </a:tr>
              <a:tr h="3345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 CA PVM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6 420 095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2 596 892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0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49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20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6100849"/>
                  </a:ext>
                </a:extLst>
              </a:tr>
              <a:tr h="3646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Département 77 (hors CA PVM)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2 906 761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1 766 488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0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22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14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715340"/>
                  </a:ext>
                </a:extLst>
              </a:tr>
              <a:tr h="3451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Reste de la région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31 217 506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18 971 410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0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240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146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6469835"/>
                  </a:ext>
                </a:extLst>
              </a:tr>
              <a:tr h="2465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Autres régions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19 785 441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12 023 950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0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152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92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62115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920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2790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35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0" y="848214"/>
            <a:ext cx="11736888" cy="4308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fr-FR" b="1" dirty="0">
                <a:solidFill>
                  <a:srgbClr val="1EAFD0"/>
                </a:solidFill>
              </a:rPr>
              <a:t>Enquête d’insertion 2023 (OFIPE)</a:t>
            </a:r>
            <a:endParaRPr lang="fr-FR" sz="1800" b="1" dirty="0">
              <a:solidFill>
                <a:srgbClr val="2F2A85"/>
              </a:solidFill>
              <a:effectLst/>
              <a:latin typeface="Tahoma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fr-FR" dirty="0"/>
              <a:t>1 340 répondants à la commune d’emploi (80% de taux de réponse)</a:t>
            </a:r>
          </a:p>
          <a:p>
            <a:pPr marL="742950" lvl="1" indent="-285750" algn="just">
              <a:lnSpc>
                <a:spcPct val="107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/>
              <a:t>53,6% diplômés de Master ; 35,1% de Licence professionnelle ; 7,9% de Licence générale et 3,4% de DUT. </a:t>
            </a:r>
          </a:p>
          <a:p>
            <a:pPr marL="800100" lvl="1" indent="-34290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dirty="0"/>
              <a:t>94% travaillent en France métropolitaine (1 259 étudiants), 2,6% à l’étranger et 2,7% sans information. 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b="1" dirty="0"/>
              <a:t>Paris compte le plus d’étudiants issus de l’université Gustave Eiffel </a:t>
            </a:r>
            <a:r>
              <a:rPr lang="fr-FR" dirty="0"/>
              <a:t>avec 349 personnes (33,5% des effectifs de l’Ile-de-France, elle-même 77,5% du total). 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FR" dirty="0"/>
              <a:t>Hors Paris, les autres villes où un nombre important d’étudiants issus de l’université Gustave Eiffel y travaillent sont : </a:t>
            </a:r>
          </a:p>
          <a:p>
            <a:pPr marL="742950" lvl="1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dirty="0"/>
              <a:t>la zone de Val d’Europe avec 38 étudiants, </a:t>
            </a:r>
            <a:r>
              <a:rPr lang="fr-FR" b="1" dirty="0"/>
              <a:t>CA PVM (33 étudiants)</a:t>
            </a:r>
            <a:r>
              <a:rPr lang="fr-FR" dirty="0"/>
              <a:t>, Boulogne-Billancourt (29 étudiants), Nanterre (23 étudiants), Saint-Denis (21 étudiants), Montreuil-sous-Bois et Courbevoie (18 étudiants chacune), Ivry-sur-Seine, Noisy-le-Grand et Issy-les-Moulineaux (16 étudiants chacune).</a:t>
            </a:r>
          </a:p>
          <a:p>
            <a:pPr marL="342900" indent="-34290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/>
              <a:t>Champs-sur-Marne concentre 39,4% des effectifs de la CA PVM (13 étudiants) ; Pontault-Combault (5 étudiants), 15,1% et Noisiel, 12,1% (4 étudiants). </a:t>
            </a:r>
            <a:r>
              <a:rPr lang="fr-FR" dirty="0">
                <a:ln w="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 action="ppaction://hlinksldjump"/>
              </a:rPr>
              <a:t>Carte 1</a:t>
            </a:r>
            <a:r>
              <a:rPr lang="fr-FR" dirty="0">
                <a:ln w="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; </a:t>
            </a:r>
            <a:r>
              <a:rPr lang="fr-FR" dirty="0">
                <a:ln w="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 action="ppaction://hlinksldjump"/>
              </a:rPr>
              <a:t>Carte 2</a:t>
            </a:r>
            <a:r>
              <a:rPr lang="fr-FR" dirty="0">
                <a:ln w="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; </a:t>
            </a:r>
            <a:r>
              <a:rPr lang="fr-FR" dirty="0">
                <a:ln w="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5" action="ppaction://hlinksldjump"/>
              </a:rPr>
              <a:t>Carte 3</a:t>
            </a:r>
            <a:endParaRPr lang="fr-FR" b="1" dirty="0">
              <a:ln w="0">
                <a:solidFill>
                  <a:schemeClr val="tx1">
                    <a:lumMod val="50000"/>
                  </a:schemeClr>
                </a:solidFill>
              </a:ln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253A265-14CF-9F83-FEC5-BAA076E54D71}"/>
              </a:ext>
            </a:extLst>
          </p:cNvPr>
          <p:cNvGrpSpPr/>
          <p:nvPr/>
        </p:nvGrpSpPr>
        <p:grpSpPr>
          <a:xfrm>
            <a:off x="-11338" y="5910231"/>
            <a:ext cx="14184538" cy="932481"/>
            <a:chOff x="-17749" y="6061011"/>
            <a:chExt cx="12209748" cy="82161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7F9791A-089A-BC3A-06EE-C084F07F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749" y="6078514"/>
              <a:ext cx="12209748" cy="804114"/>
            </a:xfrm>
            <a:prstGeom prst="rect">
              <a:avLst/>
            </a:prstGeom>
          </p:spPr>
        </p:pic>
        <p:pic>
          <p:nvPicPr>
            <p:cNvPr id="17" name="Picture 2" descr="D:\3 - Administration\TEPP 2020\logo TEPP\ROUGE.png">
              <a:extLst>
                <a:ext uri="{FF2B5EF4-FFF2-40B4-BE49-F238E27FC236}">
                  <a16:creationId xmlns:a16="http://schemas.microsoft.com/office/drawing/2014/main" id="{17F75D18-B013-5D1B-6FDE-7501535DCB03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1519" y="6061011"/>
              <a:ext cx="827325" cy="817589"/>
            </a:xfrm>
            <a:prstGeom prst="rect">
              <a:avLst/>
            </a:prstGeom>
            <a:noFill/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873ECB9B-4DFB-2759-BC7E-A3AEFB595BD7}"/>
              </a:ext>
            </a:extLst>
          </p:cNvPr>
          <p:cNvSpPr txBox="1"/>
          <p:nvPr/>
        </p:nvSpPr>
        <p:spPr>
          <a:xfrm>
            <a:off x="936949" y="224052"/>
            <a:ext cx="8663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Extension : Débouchés </a:t>
            </a:r>
            <a:r>
              <a:rPr lang="fr-FR" sz="2000" b="1" dirty="0"/>
              <a:t>professionnels pour les étudiants</a:t>
            </a:r>
          </a:p>
        </p:txBody>
      </p:sp>
    </p:spTree>
    <p:extLst>
      <p:ext uri="{BB962C8B-B14F-4D97-AF65-F5344CB8AC3E}">
        <p14:creationId xmlns:p14="http://schemas.microsoft.com/office/powerpoint/2010/main" val="274997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36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9200"/>
            <a:ext cx="10058400" cy="42829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5800" y="634138"/>
            <a:ext cx="4801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Lieu d’emploi des étudiants (enquête d’insertion)</a:t>
            </a:r>
          </a:p>
        </p:txBody>
      </p:sp>
    </p:spTree>
    <p:extLst>
      <p:ext uri="{BB962C8B-B14F-4D97-AF65-F5344CB8AC3E}">
        <p14:creationId xmlns:p14="http://schemas.microsoft.com/office/powerpoint/2010/main" val="39514570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37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66800"/>
            <a:ext cx="10058400" cy="42829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600" y="409694"/>
            <a:ext cx="4801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Lieu d’emploi des étudiants (enquête d’insertion)</a:t>
            </a:r>
          </a:p>
        </p:txBody>
      </p:sp>
    </p:spTree>
    <p:extLst>
      <p:ext uri="{BB962C8B-B14F-4D97-AF65-F5344CB8AC3E}">
        <p14:creationId xmlns:p14="http://schemas.microsoft.com/office/powerpoint/2010/main" val="2434901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38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0"/>
            <a:ext cx="10058400" cy="42829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600" y="551011"/>
            <a:ext cx="4801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Lieu d’emploi des étudiants (enquête d’insertion)</a:t>
            </a:r>
          </a:p>
        </p:txBody>
      </p:sp>
    </p:spTree>
    <p:extLst>
      <p:ext uri="{BB962C8B-B14F-4D97-AF65-F5344CB8AC3E}">
        <p14:creationId xmlns:p14="http://schemas.microsoft.com/office/powerpoint/2010/main" val="21167882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2790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39</a:t>
            </a:fld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253A265-14CF-9F83-FEC5-BAA076E54D71}"/>
              </a:ext>
            </a:extLst>
          </p:cNvPr>
          <p:cNvGrpSpPr/>
          <p:nvPr/>
        </p:nvGrpSpPr>
        <p:grpSpPr>
          <a:xfrm>
            <a:off x="-11338" y="5910231"/>
            <a:ext cx="14184538" cy="932481"/>
            <a:chOff x="-17749" y="6061011"/>
            <a:chExt cx="12209748" cy="82161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7F9791A-089A-BC3A-06EE-C084F07F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749" y="6078514"/>
              <a:ext cx="12209748" cy="804114"/>
            </a:xfrm>
            <a:prstGeom prst="rect">
              <a:avLst/>
            </a:prstGeom>
          </p:spPr>
        </p:pic>
        <p:pic>
          <p:nvPicPr>
            <p:cNvPr id="17" name="Picture 2" descr="D:\3 - Administration\TEPP 2020\logo TEPP\ROUGE.png">
              <a:extLst>
                <a:ext uri="{FF2B5EF4-FFF2-40B4-BE49-F238E27FC236}">
                  <a16:creationId xmlns:a16="http://schemas.microsoft.com/office/drawing/2014/main" id="{17F75D18-B013-5D1B-6FDE-7501535DCB03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1519" y="6061011"/>
              <a:ext cx="827325" cy="817589"/>
            </a:xfrm>
            <a:prstGeom prst="rect">
              <a:avLst/>
            </a:prstGeom>
            <a:noFill/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873ECB9B-4DFB-2759-BC7E-A3AEFB595BD7}"/>
              </a:ext>
            </a:extLst>
          </p:cNvPr>
          <p:cNvSpPr txBox="1"/>
          <p:nvPr/>
        </p:nvSpPr>
        <p:spPr>
          <a:xfrm>
            <a:off x="766618" y="-19650"/>
            <a:ext cx="93570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000" b="1" dirty="0"/>
              <a:t>Gustave Eiffel IN SITU</a:t>
            </a:r>
          </a:p>
          <a:p>
            <a:pPr algn="ctr">
              <a:spcAft>
                <a:spcPts val="600"/>
              </a:spcAft>
            </a:pPr>
            <a:r>
              <a:rPr lang="fr-FR" sz="2000" b="1" dirty="0" smtClean="0"/>
              <a:t>Agrégation des résultats </a:t>
            </a:r>
            <a:r>
              <a:rPr lang="fr-FR" sz="2000" b="1" dirty="0"/>
              <a:t>(1/2)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347668-21B2-F46F-9DB7-FD65E84D3D74}"/>
              </a:ext>
            </a:extLst>
          </p:cNvPr>
          <p:cNvSpPr txBox="1"/>
          <p:nvPr/>
        </p:nvSpPr>
        <p:spPr>
          <a:xfrm>
            <a:off x="503051" y="3834924"/>
            <a:ext cx="10700657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/>
              <a:t>Effet emploi total : 6 282 emplois à l’échelle régionale et 8 017 emplois à l’échelle nationale chaque année.</a:t>
            </a:r>
            <a:endParaRPr lang="fr-FR" sz="12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/>
              <a:t>L’empreinte de l’université en termes de flux de dépenses, qu’elles soient directes ou induites :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/>
              <a:t>313 millions d’euros annuels de valeur ajoutée au niveau national ;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/>
              <a:t>247 millions pour l’ensemble de la région Ile-de-France ;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/>
              <a:t>92 millions d’euros pour le département de Seine-et-Marne ;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/>
              <a:t>32 millions d’euros pour la seule communauté d’agglomération de Paris-Vallée de la Marne.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62A967EF-D436-152A-315D-FB4617B2B8D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68287" y="1031311"/>
          <a:ext cx="7990112" cy="26927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4955">
                  <a:extLst>
                    <a:ext uri="{9D8B030D-6E8A-4147-A177-3AD203B41FA5}">
                      <a16:colId xmlns:a16="http://schemas.microsoft.com/office/drawing/2014/main" val="4091281744"/>
                    </a:ext>
                  </a:extLst>
                </a:gridCol>
                <a:gridCol w="1129668">
                  <a:extLst>
                    <a:ext uri="{9D8B030D-6E8A-4147-A177-3AD203B41FA5}">
                      <a16:colId xmlns:a16="http://schemas.microsoft.com/office/drawing/2014/main" val="401847733"/>
                    </a:ext>
                  </a:extLst>
                </a:gridCol>
                <a:gridCol w="1263743">
                  <a:extLst>
                    <a:ext uri="{9D8B030D-6E8A-4147-A177-3AD203B41FA5}">
                      <a16:colId xmlns:a16="http://schemas.microsoft.com/office/drawing/2014/main" val="2266647329"/>
                    </a:ext>
                  </a:extLst>
                </a:gridCol>
                <a:gridCol w="924026">
                  <a:extLst>
                    <a:ext uri="{9D8B030D-6E8A-4147-A177-3AD203B41FA5}">
                      <a16:colId xmlns:a16="http://schemas.microsoft.com/office/drawing/2014/main" val="699692006"/>
                    </a:ext>
                  </a:extLst>
                </a:gridCol>
                <a:gridCol w="924026">
                  <a:extLst>
                    <a:ext uri="{9D8B030D-6E8A-4147-A177-3AD203B41FA5}">
                      <a16:colId xmlns:a16="http://schemas.microsoft.com/office/drawing/2014/main" val="3370842690"/>
                    </a:ext>
                  </a:extLst>
                </a:gridCol>
                <a:gridCol w="1129668">
                  <a:extLst>
                    <a:ext uri="{9D8B030D-6E8A-4147-A177-3AD203B41FA5}">
                      <a16:colId xmlns:a16="http://schemas.microsoft.com/office/drawing/2014/main" val="2744554774"/>
                    </a:ext>
                  </a:extLst>
                </a:gridCol>
                <a:gridCol w="924026">
                  <a:extLst>
                    <a:ext uri="{9D8B030D-6E8A-4147-A177-3AD203B41FA5}">
                      <a16:colId xmlns:a16="http://schemas.microsoft.com/office/drawing/2014/main" val="1916948036"/>
                    </a:ext>
                  </a:extLst>
                </a:gridCol>
              </a:tblGrid>
              <a:tr h="11293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 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Dépense annuelle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(en €)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Dépense induite additionnelle (en €)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Emploi direct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Emploi indirect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Emploi induit additionnel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Effet total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1793638"/>
                  </a:ext>
                </a:extLst>
              </a:tr>
              <a:tr h="2482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CA PVM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19 872 096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11 947 373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637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153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92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882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7192483"/>
                  </a:ext>
                </a:extLst>
              </a:tr>
              <a:tr h="6045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Département 77 (hors CA PVM)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31 497 453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28 584 326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1180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242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220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1642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5631698"/>
                  </a:ext>
                </a:extLst>
              </a:tr>
              <a:tr h="2979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Reste de la région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86 744 718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68 798 616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2563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667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529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3759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57242430"/>
                  </a:ext>
                </a:extLst>
              </a:tr>
              <a:tr h="3999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Autres régions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38 584 196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26 543 411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1233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297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204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1734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4517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880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2790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4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0" y="848214"/>
            <a:ext cx="117368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fr-FR" dirty="0"/>
          </a:p>
          <a:p>
            <a:pPr lvl="1" algn="just"/>
            <a:endParaRPr lang="fr-FR" sz="1400" dirty="0"/>
          </a:p>
          <a:p>
            <a:pPr algn="just"/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253A265-14CF-9F83-FEC5-BAA076E54D71}"/>
              </a:ext>
            </a:extLst>
          </p:cNvPr>
          <p:cNvGrpSpPr/>
          <p:nvPr/>
        </p:nvGrpSpPr>
        <p:grpSpPr>
          <a:xfrm>
            <a:off x="-11338" y="5910231"/>
            <a:ext cx="14184538" cy="932481"/>
            <a:chOff x="-17749" y="6061011"/>
            <a:chExt cx="12209748" cy="82161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7F9791A-089A-BC3A-06EE-C084F07F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749" y="6078514"/>
              <a:ext cx="12209748" cy="804114"/>
            </a:xfrm>
            <a:prstGeom prst="rect">
              <a:avLst/>
            </a:prstGeom>
          </p:spPr>
        </p:pic>
        <p:pic>
          <p:nvPicPr>
            <p:cNvPr id="17" name="Picture 2" descr="D:\3 - Administration\TEPP 2020\logo TEPP\ROUGE.png">
              <a:extLst>
                <a:ext uri="{FF2B5EF4-FFF2-40B4-BE49-F238E27FC236}">
                  <a16:creationId xmlns:a16="http://schemas.microsoft.com/office/drawing/2014/main" id="{17F75D18-B013-5D1B-6FDE-7501535DCB03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1519" y="6061011"/>
              <a:ext cx="827325" cy="817589"/>
            </a:xfrm>
            <a:prstGeom prst="rect">
              <a:avLst/>
            </a:prstGeom>
            <a:noFill/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95168170-88EB-ABBF-DB54-382ED72F4015}"/>
              </a:ext>
            </a:extLst>
          </p:cNvPr>
          <p:cNvSpPr txBox="1"/>
          <p:nvPr/>
        </p:nvSpPr>
        <p:spPr>
          <a:xfrm>
            <a:off x="-290468" y="990282"/>
            <a:ext cx="814357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r-FR" dirty="0" smtClean="0"/>
              <a:t>Ces effets économiques sont plus ou mois spatialisés</a:t>
            </a:r>
          </a:p>
          <a:p>
            <a:pPr lvl="1"/>
            <a:endParaRPr lang="fr-FR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 smtClean="0"/>
              <a:t>Les effets sur l’offre </a:t>
            </a:r>
            <a:r>
              <a:rPr lang="fr-FR" dirty="0" smtClean="0"/>
              <a:t>(innovation</a:t>
            </a:r>
            <a:r>
              <a:rPr lang="fr-FR" dirty="0" smtClean="0"/>
              <a:t>, </a:t>
            </a:r>
            <a:r>
              <a:rPr lang="fr-FR" dirty="0" smtClean="0"/>
              <a:t>compétitivité, </a:t>
            </a:r>
          </a:p>
          <a:p>
            <a:pPr lvl="1"/>
            <a:r>
              <a:rPr lang="fr-FR" dirty="0" smtClean="0"/>
              <a:t>	capital humain) sont difficiles </a:t>
            </a:r>
            <a:r>
              <a:rPr lang="fr-FR" dirty="0"/>
              <a:t>à apprécier </a:t>
            </a:r>
            <a:endParaRPr lang="fr-FR" dirty="0" smtClean="0"/>
          </a:p>
          <a:p>
            <a:pPr lvl="1"/>
            <a:r>
              <a:rPr lang="fr-FR" dirty="0"/>
              <a:t>	</a:t>
            </a:r>
            <a:r>
              <a:rPr lang="fr-FR" dirty="0" smtClean="0"/>
              <a:t>mais </a:t>
            </a:r>
            <a:r>
              <a:rPr lang="fr-FR" dirty="0" smtClean="0"/>
              <a:t>sont a priori </a:t>
            </a:r>
            <a:r>
              <a:rPr lang="fr-FR" dirty="0"/>
              <a:t>spatialement </a:t>
            </a:r>
            <a:r>
              <a:rPr lang="fr-FR" dirty="0" smtClean="0"/>
              <a:t>diffus </a:t>
            </a:r>
            <a:endParaRPr lang="fr-FR" dirty="0" smtClean="0"/>
          </a:p>
          <a:p>
            <a:pPr lvl="1"/>
            <a:endParaRPr lang="fr-FR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 smtClean="0"/>
              <a:t>Les effets sur la demande (dépenses de l’établissement, </a:t>
            </a:r>
          </a:p>
          <a:p>
            <a:pPr lvl="1"/>
            <a:r>
              <a:rPr lang="fr-FR" dirty="0" smtClean="0"/>
              <a:t>	des personnels) </a:t>
            </a:r>
            <a:r>
              <a:rPr lang="fr-FR" dirty="0"/>
              <a:t>sont plus facile à </a:t>
            </a:r>
            <a:r>
              <a:rPr lang="fr-FR" dirty="0" smtClean="0"/>
              <a:t>identifier, </a:t>
            </a:r>
          </a:p>
          <a:p>
            <a:pPr lvl="1"/>
            <a:r>
              <a:rPr lang="fr-FR" dirty="0" smtClean="0"/>
              <a:t>	spatialement concentrés </a:t>
            </a:r>
          </a:p>
          <a:p>
            <a:pPr lvl="1"/>
            <a:r>
              <a:rPr lang="fr-FR" dirty="0" smtClean="0"/>
              <a:t>	et ils diminuent avec la distance </a:t>
            </a:r>
          </a:p>
          <a:p>
            <a:pPr lvl="1"/>
            <a:endParaRPr lang="fr-FR" dirty="0"/>
          </a:p>
          <a:p>
            <a:pPr marL="742950" lvl="1" indent="-285750">
              <a:buFont typeface="Wingdings" panose="05000000000000000000" pitchFamily="2" charset="2"/>
              <a:buChar char="ó"/>
            </a:pPr>
            <a:r>
              <a:rPr lang="fr-FR" dirty="0" smtClean="0">
                <a:sym typeface="Wingdings" panose="05000000000000000000" pitchFamily="2" charset="2"/>
              </a:rPr>
              <a:t>Les études sur l’impact socio-économique local</a:t>
            </a:r>
          </a:p>
          <a:p>
            <a:pPr lvl="1"/>
            <a:r>
              <a:rPr lang="fr-FR" dirty="0" smtClean="0">
                <a:sym typeface="Wingdings" panose="05000000000000000000" pitchFamily="2" charset="2"/>
              </a:rPr>
              <a:t>privilégient ces relais du côté de la demande et du circuit </a:t>
            </a:r>
          </a:p>
          <a:p>
            <a:pPr lvl="1"/>
            <a:r>
              <a:rPr lang="fr-FR" dirty="0" smtClean="0">
                <a:sym typeface="Wingdings" panose="05000000000000000000" pitchFamily="2" charset="2"/>
              </a:rPr>
              <a:t>économique local, via les dépenses </a:t>
            </a:r>
            <a:r>
              <a:rPr lang="fr-FR" dirty="0" smtClean="0">
                <a:sym typeface="Wingdings" panose="05000000000000000000" pitchFamily="2" charset="2"/>
              </a:rPr>
              <a:t>de l’établissement </a:t>
            </a:r>
          </a:p>
          <a:p>
            <a:pPr lvl="1"/>
            <a:r>
              <a:rPr lang="fr-FR" dirty="0" smtClean="0">
                <a:sym typeface="Wingdings" panose="05000000000000000000" pitchFamily="2" charset="2"/>
              </a:rPr>
              <a:t>et de ses personnels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DC001B3-7C45-3A0F-6319-5723308AC9B2}"/>
              </a:ext>
            </a:extLst>
          </p:cNvPr>
          <p:cNvSpPr txBox="1"/>
          <p:nvPr/>
        </p:nvSpPr>
        <p:spPr>
          <a:xfrm>
            <a:off x="2030643" y="266744"/>
            <a:ext cx="8663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Effets économiques et distance à l’établissement</a:t>
            </a:r>
            <a:endParaRPr lang="fr-FR" sz="2000" b="1" dirty="0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6194612" y="5152000"/>
            <a:ext cx="4052047" cy="27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6289474" y="1826858"/>
            <a:ext cx="3751" cy="34981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5868444" y="5283765"/>
            <a:ext cx="1644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Localisation de l’établissement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9291321" y="5246672"/>
            <a:ext cx="1644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Distance à l’établissement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5715360" y="1180527"/>
            <a:ext cx="1644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Impact économique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6293224" y="4242090"/>
            <a:ext cx="3820429" cy="909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6537692" y="4579185"/>
            <a:ext cx="2630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Effets d’offre</a:t>
            </a:r>
            <a:endParaRPr lang="fr-FR" dirty="0"/>
          </a:p>
        </p:txBody>
      </p:sp>
      <p:sp>
        <p:nvSpPr>
          <p:cNvPr id="27" name="Triangle rectangle 26"/>
          <p:cNvSpPr/>
          <p:nvPr/>
        </p:nvSpPr>
        <p:spPr>
          <a:xfrm>
            <a:off x="6289474" y="2537012"/>
            <a:ext cx="3827929" cy="1695146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/>
          <p:cNvSpPr txBox="1"/>
          <p:nvPr/>
        </p:nvSpPr>
        <p:spPr>
          <a:xfrm>
            <a:off x="6537692" y="3637705"/>
            <a:ext cx="2630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Effets sur la demande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451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2790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40</a:t>
            </a:fld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253A265-14CF-9F83-FEC5-BAA076E54D71}"/>
              </a:ext>
            </a:extLst>
          </p:cNvPr>
          <p:cNvGrpSpPr/>
          <p:nvPr/>
        </p:nvGrpSpPr>
        <p:grpSpPr>
          <a:xfrm>
            <a:off x="-11338" y="5910231"/>
            <a:ext cx="14184538" cy="932481"/>
            <a:chOff x="-17749" y="6061011"/>
            <a:chExt cx="12209748" cy="82161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7F9791A-089A-BC3A-06EE-C084F07F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749" y="6078514"/>
              <a:ext cx="12209748" cy="804114"/>
            </a:xfrm>
            <a:prstGeom prst="rect">
              <a:avLst/>
            </a:prstGeom>
          </p:spPr>
        </p:pic>
        <p:pic>
          <p:nvPicPr>
            <p:cNvPr id="17" name="Picture 2" descr="D:\3 - Administration\TEPP 2020\logo TEPP\ROUGE.png">
              <a:extLst>
                <a:ext uri="{FF2B5EF4-FFF2-40B4-BE49-F238E27FC236}">
                  <a16:creationId xmlns:a16="http://schemas.microsoft.com/office/drawing/2014/main" id="{17F75D18-B013-5D1B-6FDE-7501535DCB03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1519" y="6061011"/>
              <a:ext cx="827325" cy="817589"/>
            </a:xfrm>
            <a:prstGeom prst="rect">
              <a:avLst/>
            </a:prstGeom>
            <a:noFill/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873ECB9B-4DFB-2759-BC7E-A3AEFB595BD7}"/>
              </a:ext>
            </a:extLst>
          </p:cNvPr>
          <p:cNvSpPr txBox="1"/>
          <p:nvPr/>
        </p:nvSpPr>
        <p:spPr>
          <a:xfrm>
            <a:off x="766618" y="-19650"/>
            <a:ext cx="93570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000" b="1" dirty="0"/>
              <a:t>Gustave Eiffel IN SITU</a:t>
            </a:r>
          </a:p>
          <a:p>
            <a:pPr algn="ctr">
              <a:spcAft>
                <a:spcPts val="600"/>
              </a:spcAft>
            </a:pPr>
            <a:r>
              <a:rPr lang="fr-FR" sz="2000" b="1" dirty="0"/>
              <a:t>Mise en perspective des résultats (2/2)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347668-21B2-F46F-9DB7-FD65E84D3D74}"/>
              </a:ext>
            </a:extLst>
          </p:cNvPr>
          <p:cNvSpPr txBox="1"/>
          <p:nvPr/>
        </p:nvSpPr>
        <p:spPr>
          <a:xfrm>
            <a:off x="7242060" y="1634670"/>
            <a:ext cx="4767751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FR" dirty="0"/>
              <a:t>La localisation résidentielle des étudiants, est la </a:t>
            </a:r>
            <a:r>
              <a:rPr lang="fr-FR" b="1" dirty="0"/>
              <a:t>plus concentrée spatialement</a:t>
            </a:r>
            <a:r>
              <a:rPr lang="fr-FR" dirty="0"/>
              <a:t>, </a:t>
            </a:r>
            <a:r>
              <a:rPr lang="fr-FR" b="1" dirty="0"/>
              <a:t>à proximité de l’université</a:t>
            </a:r>
            <a:r>
              <a:rPr lang="fr-FR" dirty="0"/>
              <a:t> relativement à celle des personnels et des lieux de travail des apprentis ;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FR" dirty="0"/>
              <a:t>Les personnels vacataires sont spatialement les plus dispersés : à rapprocher de celle des étudiants sortants de l’Université ;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dirty="0"/>
              <a:t>La répartition spatiale des fournisseurs est </a:t>
            </a:r>
            <a:r>
              <a:rPr lang="fr-FR" b="1" dirty="0"/>
              <a:t>spécifique, avec une part non négligeable des dépenses localisées dans la CA PVM</a:t>
            </a:r>
            <a:r>
              <a:rPr lang="fr-FR" dirty="0"/>
              <a:t>.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68CB49DF-D6B4-4AAE-DB5E-66733A0A8C6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8290" y="1132319"/>
          <a:ext cx="6911999" cy="4586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0958">
                  <a:extLst>
                    <a:ext uri="{9D8B030D-6E8A-4147-A177-3AD203B41FA5}">
                      <a16:colId xmlns:a16="http://schemas.microsoft.com/office/drawing/2014/main" val="3258990551"/>
                    </a:ext>
                  </a:extLst>
                </a:gridCol>
                <a:gridCol w="1023777">
                  <a:extLst>
                    <a:ext uri="{9D8B030D-6E8A-4147-A177-3AD203B41FA5}">
                      <a16:colId xmlns:a16="http://schemas.microsoft.com/office/drawing/2014/main" val="3579547046"/>
                    </a:ext>
                  </a:extLst>
                </a:gridCol>
                <a:gridCol w="1349732">
                  <a:extLst>
                    <a:ext uri="{9D8B030D-6E8A-4147-A177-3AD203B41FA5}">
                      <a16:colId xmlns:a16="http://schemas.microsoft.com/office/drawing/2014/main" val="2277030515"/>
                    </a:ext>
                  </a:extLst>
                </a:gridCol>
                <a:gridCol w="1164181">
                  <a:extLst>
                    <a:ext uri="{9D8B030D-6E8A-4147-A177-3AD203B41FA5}">
                      <a16:colId xmlns:a16="http://schemas.microsoft.com/office/drawing/2014/main" val="3581502455"/>
                    </a:ext>
                  </a:extLst>
                </a:gridCol>
                <a:gridCol w="1163351">
                  <a:extLst>
                    <a:ext uri="{9D8B030D-6E8A-4147-A177-3AD203B41FA5}">
                      <a16:colId xmlns:a16="http://schemas.microsoft.com/office/drawing/2014/main" val="4009525302"/>
                    </a:ext>
                  </a:extLst>
                </a:gridCol>
              </a:tblGrid>
              <a:tr h="332685">
                <a:tc>
                  <a:txBody>
                    <a:bodyPr/>
                    <a:lstStyle/>
                    <a:p>
                      <a:endParaRPr lang="fr-FR" sz="1600" kern="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CA PVM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Seine-et-Marne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Ile-de-France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Ensemble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3405072"/>
                  </a:ext>
                </a:extLst>
              </a:tr>
              <a:tr h="38584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Etudiants hors apprentis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1 877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5 098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10 878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12 140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20737721"/>
                  </a:ext>
                </a:extLst>
              </a:tr>
              <a:tr h="278267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15,5%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42%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90%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 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04989463"/>
                  </a:ext>
                </a:extLst>
              </a:tr>
              <a:tr h="33397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Apprentis-lieu de résidence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632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1 912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3 848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4 098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891012"/>
                  </a:ext>
                </a:extLst>
              </a:tr>
              <a:tr h="278267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15%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47%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94%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 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7926940"/>
                  </a:ext>
                </a:extLst>
              </a:tr>
              <a:tr h="284183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Apprentis-lieu de travail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378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1 027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3 874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4 098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1996190"/>
                  </a:ext>
                </a:extLst>
              </a:tr>
              <a:tr h="278267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9%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25%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95%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 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9640526"/>
                  </a:ext>
                </a:extLst>
              </a:tr>
              <a:tr h="27826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Personnels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291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721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1915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2 947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1744204"/>
                  </a:ext>
                </a:extLst>
              </a:tr>
              <a:tr h="278267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10%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24%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65%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 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19665926"/>
                  </a:ext>
                </a:extLst>
              </a:tr>
              <a:tr h="27826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Vacataires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60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280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1081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1 233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4083977"/>
                  </a:ext>
                </a:extLst>
              </a:tr>
              <a:tr h="278267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5%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23%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88%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 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04445785"/>
                  </a:ext>
                </a:extLst>
              </a:tr>
              <a:tr h="27826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Etudiants sortants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33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177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976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1 259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4014623"/>
                  </a:ext>
                </a:extLst>
              </a:tr>
              <a:tr h="278267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3%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14%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78%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 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44679191"/>
                  </a:ext>
                </a:extLst>
              </a:tr>
              <a:tr h="27826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Fournisseurs (en €)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6 420 095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9 326 856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40 544 362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60 329 803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3043196"/>
                  </a:ext>
                </a:extLst>
              </a:tr>
              <a:tr h="278267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11%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15%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67%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600" kern="100" dirty="0">
                          <a:effectLst/>
                        </a:rPr>
                        <a:t> </a:t>
                      </a:r>
                      <a:endParaRPr lang="fr-FR" sz="16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85907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502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2790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41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0" y="848214"/>
            <a:ext cx="117368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fr-FR" dirty="0"/>
          </a:p>
          <a:p>
            <a:pPr lvl="1" algn="just"/>
            <a:endParaRPr lang="fr-FR" sz="1400" dirty="0"/>
          </a:p>
          <a:p>
            <a:pPr algn="just"/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253A265-14CF-9F83-FEC5-BAA076E54D71}"/>
              </a:ext>
            </a:extLst>
          </p:cNvPr>
          <p:cNvGrpSpPr/>
          <p:nvPr/>
        </p:nvGrpSpPr>
        <p:grpSpPr>
          <a:xfrm>
            <a:off x="-11338" y="5910231"/>
            <a:ext cx="14184538" cy="932481"/>
            <a:chOff x="-17749" y="6061011"/>
            <a:chExt cx="12209748" cy="82161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7F9791A-089A-BC3A-06EE-C084F07F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749" y="6078514"/>
              <a:ext cx="12209748" cy="804114"/>
            </a:xfrm>
            <a:prstGeom prst="rect">
              <a:avLst/>
            </a:prstGeom>
          </p:spPr>
        </p:pic>
        <p:pic>
          <p:nvPicPr>
            <p:cNvPr id="17" name="Picture 2" descr="D:\3 - Administration\TEPP 2020\logo TEPP\ROUGE.png">
              <a:extLst>
                <a:ext uri="{FF2B5EF4-FFF2-40B4-BE49-F238E27FC236}">
                  <a16:creationId xmlns:a16="http://schemas.microsoft.com/office/drawing/2014/main" id="{17F75D18-B013-5D1B-6FDE-7501535DCB03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1519" y="6061011"/>
              <a:ext cx="827325" cy="817589"/>
            </a:xfrm>
            <a:prstGeom prst="rect">
              <a:avLst/>
            </a:prstGeom>
            <a:noFill/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A37EDEA9-74FD-1C42-2F3B-334892939D12}"/>
              </a:ext>
            </a:extLst>
          </p:cNvPr>
          <p:cNvSpPr txBox="1"/>
          <p:nvPr/>
        </p:nvSpPr>
        <p:spPr>
          <a:xfrm>
            <a:off x="253625" y="1136067"/>
            <a:ext cx="11483263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fr-FR" dirty="0"/>
              <a:t>L’approche retenue est </a:t>
            </a:r>
            <a:r>
              <a:rPr lang="fr-FR" b="1" dirty="0"/>
              <a:t>partielle : </a:t>
            </a:r>
            <a:endParaRPr lang="fr-FR" dirty="0"/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Mesure des effets directs ou indirects qui transitent par </a:t>
            </a:r>
            <a:r>
              <a:rPr lang="fr-FR" b="1" dirty="0"/>
              <a:t>les dépenses et les emplois</a:t>
            </a:r>
            <a:r>
              <a:rPr lang="fr-FR" dirty="0"/>
              <a:t>, sans prendre la mesure des effets indirects de l’université dans ces autres domaines d’intervention (</a:t>
            </a:r>
            <a:r>
              <a:rPr lang="fr-FR" b="1" dirty="0"/>
              <a:t>diffus à une échelle nationale/internationale</a:t>
            </a:r>
            <a:r>
              <a:rPr lang="fr-FR" dirty="0"/>
              <a:t>):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fr-FR" dirty="0"/>
              <a:t>d’accumulation du capital humain ; d’attractivité du territoire ; d’appui aux politiques publiques ; </a:t>
            </a:r>
          </a:p>
          <a:p>
            <a:pPr marL="742950" lvl="1" indent="-285750" algn="just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fr-FR" dirty="0"/>
              <a:t>de rayonnement international ;  de mixité sociale ;  de soutien à l’entreprenariat ; d’innovation technologique…</a:t>
            </a:r>
          </a:p>
          <a:p>
            <a:pPr marL="284400" lvl="1" indent="-285750" algn="just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FR" dirty="0"/>
              <a:t>Mesure des effets de </a:t>
            </a:r>
            <a:r>
              <a:rPr lang="fr-FR" b="1" dirty="0"/>
              <a:t>court terme</a:t>
            </a:r>
            <a:r>
              <a:rPr lang="fr-FR" dirty="0"/>
              <a:t>, au travers de l’activité économique et de l’emploi (</a:t>
            </a:r>
            <a:r>
              <a:rPr lang="fr-FR" b="1" dirty="0"/>
              <a:t>relais de demande </a:t>
            </a:r>
            <a:r>
              <a:rPr lang="fr-FR" dirty="0"/>
              <a:t>plutôt que l’aspect offre).</a:t>
            </a:r>
          </a:p>
          <a:p>
            <a:pPr algn="just">
              <a:spcAft>
                <a:spcPts val="800"/>
              </a:spcAft>
            </a:pPr>
            <a:r>
              <a:rPr lang="fr-FR" b="1" dirty="0"/>
              <a:t>Le recours à des données géo-localisées à la commune est une source d’amélioration </a:t>
            </a:r>
            <a:r>
              <a:rPr lang="fr-FR" dirty="0"/>
              <a:t>importante pour les études qui se proposent d’évaluer l’impact socio-économique d’un établissement d’enseignement supérieur sur ses territoires d’implantation.</a:t>
            </a:r>
          </a:p>
          <a:p>
            <a:pPr algn="just">
              <a:spcAft>
                <a:spcPts val="800"/>
              </a:spcAft>
            </a:pPr>
            <a:r>
              <a:rPr lang="fr-FR" dirty="0" smtClean="0"/>
              <a:t>Exemple : Le </a:t>
            </a:r>
            <a:r>
              <a:rPr lang="fr-FR" b="1" dirty="0"/>
              <a:t>développement de l’alternance dans l’enseignement supérieur </a:t>
            </a:r>
            <a:r>
              <a:rPr lang="fr-FR" dirty="0"/>
              <a:t>est susceptible de modifier assez radicalement l’impact socio-économique des établissements sur leurs territoires d’implantation. </a:t>
            </a:r>
            <a:r>
              <a:rPr lang="fr-FR" dirty="0" smtClean="0"/>
              <a:t>Les </a:t>
            </a:r>
            <a:r>
              <a:rPr lang="fr-FR" dirty="0"/>
              <a:t>effets sur l’emploi direct, indirect et induit s’avèrent globalement </a:t>
            </a:r>
            <a:r>
              <a:rPr lang="fr-FR" b="1" dirty="0"/>
              <a:t>8 fois plus importants pour un étudiant apprenti que pour un étudiant non-apprenti</a:t>
            </a:r>
            <a:r>
              <a:rPr lang="fr-FR" dirty="0"/>
              <a:t>. </a:t>
            </a:r>
          </a:p>
          <a:p>
            <a:pPr marL="284400" lvl="1" indent="-285750" algn="just">
              <a:buFont typeface="Wingdings" panose="05000000000000000000" pitchFamily="2" charset="2"/>
              <a:buChar char="Ø"/>
            </a:pP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73ECB9B-4DFB-2759-BC7E-A3AEFB595BD7}"/>
              </a:ext>
            </a:extLst>
          </p:cNvPr>
          <p:cNvSpPr txBox="1"/>
          <p:nvPr/>
        </p:nvSpPr>
        <p:spPr>
          <a:xfrm>
            <a:off x="1098313" y="238117"/>
            <a:ext cx="8663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Conclusion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4927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42</a:t>
            </a:fld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69" y="-1"/>
            <a:ext cx="12287269" cy="6858001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-99468" y="4217809"/>
            <a:ext cx="372397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Amphi Poincaré</a:t>
            </a:r>
          </a:p>
          <a:p>
            <a:pPr algn="ctr"/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 juin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2025</a:t>
            </a:r>
            <a:endParaRPr lang="fr-FR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811223" y="1869189"/>
            <a:ext cx="845588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Merci !</a:t>
            </a:r>
            <a:endParaRPr lang="fr-FR" sz="3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749706" y="3807562"/>
            <a:ext cx="6328030" cy="10464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Yannick </a:t>
            </a:r>
            <a:r>
              <a:rPr lang="fr-FR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L’HORTY </a:t>
            </a:r>
            <a:r>
              <a:rPr lang="fr-FR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		</a:t>
            </a:r>
            <a:endParaRPr lang="fr-FR" sz="2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fr-FR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fr-FR" sz="1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Univ</a:t>
            </a:r>
            <a:r>
              <a:rPr lang="fr-FR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Eiffel, ERUDITE et TEPP</a:t>
            </a:r>
            <a:r>
              <a:rPr lang="fr-FR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  		</a:t>
            </a:r>
          </a:p>
          <a:p>
            <a:pPr algn="ctr"/>
            <a:endParaRPr lang="fr-FR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fr-FR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755176" y="-2"/>
            <a:ext cx="8317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70C0"/>
                </a:solidFill>
              </a:rPr>
              <a:t>Les </a:t>
            </a:r>
            <a:r>
              <a:rPr lang="fr-FR" sz="2400" b="1" dirty="0">
                <a:solidFill>
                  <a:srgbClr val="0070C0"/>
                </a:solidFill>
              </a:rPr>
              <a:t>compétences : un outil au service de l’insertion</a:t>
            </a:r>
          </a:p>
          <a:p>
            <a:r>
              <a:rPr lang="fr-FR" sz="2400" b="1" dirty="0">
                <a:solidFill>
                  <a:srgbClr val="0070C0"/>
                </a:solidFill>
              </a:rPr>
              <a:t>professionnelle des jeunes dans les </a:t>
            </a:r>
            <a:r>
              <a:rPr lang="fr-FR" sz="2400" b="1" dirty="0" smtClean="0">
                <a:solidFill>
                  <a:srgbClr val="0070C0"/>
                </a:solidFill>
              </a:rPr>
              <a:t>territoires</a:t>
            </a:r>
            <a:endParaRPr lang="fr-FR" sz="2400" b="1" dirty="0">
              <a:solidFill>
                <a:srgbClr val="0070C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2" y="67795"/>
            <a:ext cx="3506423" cy="25140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258183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Direction générale</a:t>
            </a:r>
          </a:p>
          <a:p>
            <a:r>
              <a:rPr lang="fr-FR" dirty="0"/>
              <a:t>de l’enseignement supérieur</a:t>
            </a:r>
          </a:p>
          <a:p>
            <a:r>
              <a:rPr lang="fr-FR" dirty="0"/>
              <a:t>et de l’insertion professionnelle</a:t>
            </a:r>
          </a:p>
        </p:txBody>
      </p:sp>
      <p:pic>
        <p:nvPicPr>
          <p:cNvPr id="15" name="Picture 2" descr="D:\3 - Administration\TEPP 2020\logo TEPP\ROUG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058" y="5377222"/>
            <a:ext cx="1479262" cy="1467341"/>
          </a:xfrm>
          <a:prstGeom prst="rect">
            <a:avLst/>
          </a:prstGeom>
          <a:noFill/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497865"/>
            <a:ext cx="902278" cy="90227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" y="6110893"/>
            <a:ext cx="2137151" cy="446791"/>
          </a:xfrm>
          <a:prstGeom prst="rect">
            <a:avLst/>
          </a:prstGeom>
        </p:spPr>
      </p:pic>
      <p:pic>
        <p:nvPicPr>
          <p:cNvPr id="18" name="Image 1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182" y="3438849"/>
            <a:ext cx="2281966" cy="2700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000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2790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5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0" y="848214"/>
            <a:ext cx="117368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fr-FR" dirty="0"/>
          </a:p>
          <a:p>
            <a:pPr lvl="1" algn="just"/>
            <a:endParaRPr lang="fr-FR" sz="1400" dirty="0"/>
          </a:p>
          <a:p>
            <a:pPr algn="just"/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253A265-14CF-9F83-FEC5-BAA076E54D71}"/>
              </a:ext>
            </a:extLst>
          </p:cNvPr>
          <p:cNvGrpSpPr/>
          <p:nvPr/>
        </p:nvGrpSpPr>
        <p:grpSpPr>
          <a:xfrm>
            <a:off x="-11338" y="5910231"/>
            <a:ext cx="14184538" cy="932481"/>
            <a:chOff x="-17749" y="6061011"/>
            <a:chExt cx="12209748" cy="82161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7F9791A-089A-BC3A-06EE-C084F07F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749" y="6078514"/>
              <a:ext cx="12209748" cy="804114"/>
            </a:xfrm>
            <a:prstGeom prst="rect">
              <a:avLst/>
            </a:prstGeom>
          </p:spPr>
        </p:pic>
        <p:pic>
          <p:nvPicPr>
            <p:cNvPr id="17" name="Picture 2" descr="D:\3 - Administration\TEPP 2020\logo TEPP\ROUGE.png">
              <a:extLst>
                <a:ext uri="{FF2B5EF4-FFF2-40B4-BE49-F238E27FC236}">
                  <a16:creationId xmlns:a16="http://schemas.microsoft.com/office/drawing/2014/main" id="{17F75D18-B013-5D1B-6FDE-7501535DCB03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1519" y="6061011"/>
              <a:ext cx="827325" cy="817589"/>
            </a:xfrm>
            <a:prstGeom prst="rect">
              <a:avLst/>
            </a:prstGeom>
            <a:noFill/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95168170-88EB-ABBF-DB54-382ED72F4015}"/>
              </a:ext>
            </a:extLst>
          </p:cNvPr>
          <p:cNvSpPr txBox="1"/>
          <p:nvPr/>
        </p:nvSpPr>
        <p:spPr>
          <a:xfrm>
            <a:off x="-213029" y="1109986"/>
            <a:ext cx="1205925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r-FR" dirty="0" smtClean="0"/>
              <a:t>Ce </a:t>
            </a:r>
            <a:r>
              <a:rPr lang="fr-FR" dirty="0" smtClean="0"/>
              <a:t>domaine d’étude est le seul qui distingue trois types de créations d’emploi</a:t>
            </a:r>
          </a:p>
          <a:p>
            <a:pPr lvl="1"/>
            <a:endParaRPr lang="fr-FR" dirty="0" smtClean="0"/>
          </a:p>
          <a:p>
            <a:pPr lvl="1"/>
            <a:r>
              <a:rPr lang="fr-FR" b="1" dirty="0" smtClean="0"/>
              <a:t>Emplois directs</a:t>
            </a:r>
            <a:r>
              <a:rPr lang="fr-FR" dirty="0" smtClean="0"/>
              <a:t> : agents directement employés par l’établissement, qui le rémunère (masse salariale de l’</a:t>
            </a:r>
            <a:r>
              <a:rPr lang="fr-FR" dirty="0" err="1" smtClean="0"/>
              <a:t>éts</a:t>
            </a:r>
            <a:r>
              <a:rPr lang="fr-FR" dirty="0" smtClean="0"/>
              <a:t>)</a:t>
            </a:r>
            <a:endParaRPr lang="fr-FR" dirty="0"/>
          </a:p>
          <a:p>
            <a:pPr lvl="1"/>
            <a:endParaRPr lang="fr-FR" dirty="0" smtClean="0"/>
          </a:p>
          <a:p>
            <a:pPr lvl="1"/>
            <a:r>
              <a:rPr lang="fr-FR" b="1" dirty="0" smtClean="0"/>
              <a:t>Emplois indirects </a:t>
            </a:r>
            <a:r>
              <a:rPr lang="fr-FR" dirty="0" smtClean="0"/>
              <a:t>: emplois générés par les dépenses de l’établissement et de ses usagers, les dépenses constituent un chiffre d’affaires que l’on peut convertir en emploi (productivité inverse) </a:t>
            </a:r>
          </a:p>
          <a:p>
            <a:pPr lvl="1"/>
            <a:endParaRPr lang="fr-FR" dirty="0"/>
          </a:p>
          <a:p>
            <a:pPr lvl="1"/>
            <a:r>
              <a:rPr lang="fr-FR" b="1" dirty="0" smtClean="0"/>
              <a:t>Emplois induits </a:t>
            </a:r>
            <a:r>
              <a:rPr lang="fr-FR" dirty="0" smtClean="0"/>
              <a:t>: emplois générés par un mécanisme de multiplicateur</a:t>
            </a:r>
          </a:p>
          <a:p>
            <a:pPr lvl="1"/>
            <a:r>
              <a:rPr kumimoji="0" lang="fr-FR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r-FR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Dépense </a:t>
            </a:r>
            <a:r>
              <a:rPr kumimoji="0" lang="fr-FR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Symbol" panose="05050102010706020507" pitchFamily="18" charset="2"/>
              </a:rPr>
              <a:t>D</a:t>
            </a:r>
            <a:r>
              <a:rPr kumimoji="0" lang="fr-FR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D entraine une distribution de revenu pour d’autres agents qui génère de nouvelles dépenses </a:t>
            </a:r>
          </a:p>
          <a:p>
            <a:pPr lvl="1"/>
            <a:r>
              <a:rPr lang="fr-FR" dirty="0" smtClean="0"/>
              <a:t>Le multiplicateur (k) rapporte le supplément final </a:t>
            </a:r>
          </a:p>
          <a:p>
            <a:pPr lvl="1"/>
            <a:r>
              <a:rPr lang="fr-FR" dirty="0" smtClean="0"/>
              <a:t>de revenu (</a:t>
            </a:r>
            <a:r>
              <a:rPr lang="fr-FR" dirty="0" smtClean="0">
                <a:latin typeface="Symbol" panose="05050102010706020507" pitchFamily="18" charset="2"/>
              </a:rPr>
              <a:t>D</a:t>
            </a:r>
            <a:r>
              <a:rPr lang="fr-FR" dirty="0" smtClean="0"/>
              <a:t>Y) à la dépense initiale</a:t>
            </a:r>
            <a:endParaRPr kumimoji="0" lang="fr-FR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lvl="1"/>
            <a:endParaRPr kumimoji="0" lang="fr-FR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lvl="1"/>
            <a:r>
              <a:rPr lang="fr-FR" dirty="0" smtClean="0"/>
              <a:t>Cas élémentaire : k = </a:t>
            </a:r>
            <a:r>
              <a:rPr lang="fr-FR" dirty="0" smtClean="0">
                <a:latin typeface="Symbol" panose="05050102010706020507" pitchFamily="18" charset="2"/>
              </a:rPr>
              <a:t>D</a:t>
            </a:r>
            <a:r>
              <a:rPr lang="fr-FR" dirty="0" smtClean="0"/>
              <a:t>Y/</a:t>
            </a:r>
            <a:r>
              <a:rPr lang="fr-FR" dirty="0" smtClean="0">
                <a:latin typeface="Symbol" panose="05050102010706020507" pitchFamily="18" charset="2"/>
              </a:rPr>
              <a:t>D</a:t>
            </a:r>
            <a:r>
              <a:rPr lang="fr-FR" dirty="0" smtClean="0"/>
              <a:t>D = 1/(1-lc)</a:t>
            </a:r>
          </a:p>
          <a:p>
            <a:pPr lvl="1"/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Avec c propension marginale à consommer et l part de la consommation</a:t>
            </a:r>
          </a:p>
          <a:p>
            <a:pPr lvl="1"/>
            <a:r>
              <a:rPr lang="fr-FR" dirty="0"/>
              <a:t>l</a:t>
            </a:r>
            <a:r>
              <a:rPr lang="fr-FR" dirty="0" smtClean="0"/>
              <a:t>ocale </a:t>
            </a:r>
            <a:r>
              <a:rPr lang="fr-FR" dirty="0" smtClean="0"/>
              <a:t>dans la consommation totale.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lvl="1"/>
            <a:endParaRPr kumimoji="0" lang="fr-FR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DC001B3-7C45-3A0F-6319-5723308AC9B2}"/>
              </a:ext>
            </a:extLst>
          </p:cNvPr>
          <p:cNvSpPr txBox="1"/>
          <p:nvPr/>
        </p:nvSpPr>
        <p:spPr>
          <a:xfrm>
            <a:off x="2030643" y="266744"/>
            <a:ext cx="8663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Emplois directs, indirects et induits</a:t>
            </a:r>
            <a:endParaRPr lang="fr-FR" sz="2000" b="1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486934" y="3863321"/>
            <a:ext cx="10477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1pPr>
            <a:lvl2pPr marL="742950" indent="-285750"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2pPr>
            <a:lvl3pPr marL="1143000" indent="-228600"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3pPr>
            <a:lvl4pPr marL="1600200" indent="-228600"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4pPr>
            <a:lvl5pPr marL="2057400" indent="-228600"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dirty="0" smtClean="0">
                <a:latin typeface="Symbol" panose="05050102010706020507" pitchFamily="18" charset="2"/>
              </a:rPr>
              <a:t>D</a:t>
            </a:r>
            <a:r>
              <a:rPr lang="fr-FR" altLang="fr-FR" dirty="0" smtClean="0">
                <a:latin typeface="+mn-lt"/>
              </a:rPr>
              <a:t>D</a:t>
            </a:r>
            <a:endParaRPr lang="fr-FR" altLang="fr-FR" dirty="0">
              <a:latin typeface="+mn-lt"/>
            </a:endParaRPr>
          </a:p>
          <a:p>
            <a:r>
              <a:rPr lang="fr-FR" altLang="fr-FR" dirty="0"/>
              <a:t>1 Milliard</a:t>
            </a: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5350534" y="4079221"/>
            <a:ext cx="7191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5999821" y="3820458"/>
            <a:ext cx="10477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1pPr>
            <a:lvl2pPr marL="742950" indent="-285750"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2pPr>
            <a:lvl3pPr marL="1143000" indent="-228600"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3pPr>
            <a:lvl4pPr marL="1600200" indent="-228600"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4pPr>
            <a:lvl5pPr marL="2057400" indent="-228600"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dirty="0">
                <a:latin typeface="Symbol" panose="05050102010706020507" pitchFamily="18" charset="2"/>
              </a:rPr>
              <a:t>D</a:t>
            </a:r>
            <a:r>
              <a:rPr lang="fr-FR" altLang="fr-FR" dirty="0"/>
              <a:t>Y</a:t>
            </a:r>
          </a:p>
          <a:p>
            <a:r>
              <a:rPr lang="fr-FR" altLang="fr-FR" dirty="0"/>
              <a:t>1 Milliard</a:t>
            </a:r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>
            <a:off x="6688002" y="4061571"/>
            <a:ext cx="7191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0520667" y="3863162"/>
            <a:ext cx="132556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1pPr>
            <a:lvl2pPr marL="742950" indent="-285750"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2pPr>
            <a:lvl3pPr marL="1143000" indent="-228600"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3pPr>
            <a:lvl4pPr marL="1600200" indent="-228600"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4pPr>
            <a:lvl5pPr marL="2057400" indent="-228600"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dirty="0">
                <a:latin typeface="Symbol" panose="05050102010706020507" pitchFamily="18" charset="2"/>
              </a:rPr>
              <a:t>D</a:t>
            </a:r>
            <a:r>
              <a:rPr lang="fr-FR" altLang="fr-FR" dirty="0"/>
              <a:t>C</a:t>
            </a:r>
          </a:p>
          <a:p>
            <a:r>
              <a:rPr lang="fr-FR" altLang="fr-FR" dirty="0"/>
              <a:t>640 Millions</a:t>
            </a:r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>
            <a:off x="7007884" y="4511021"/>
            <a:ext cx="503237" cy="3603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7511121" y="4656323"/>
            <a:ext cx="132556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1pPr>
            <a:lvl2pPr marL="742950" indent="-285750"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2pPr>
            <a:lvl3pPr marL="1143000" indent="-228600"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3pPr>
            <a:lvl4pPr marL="1600200" indent="-228600"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4pPr>
            <a:lvl5pPr marL="2057400" indent="-228600"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dirty="0">
                <a:latin typeface="Symbol" panose="05050102010706020507" pitchFamily="18" charset="2"/>
              </a:rPr>
              <a:t>D</a:t>
            </a:r>
            <a:r>
              <a:rPr lang="fr-FR" altLang="fr-FR" dirty="0"/>
              <a:t>S</a:t>
            </a:r>
          </a:p>
          <a:p>
            <a:r>
              <a:rPr lang="fr-FR" altLang="fr-FR" dirty="0"/>
              <a:t>200 Millions</a:t>
            </a:r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>
            <a:off x="8015946" y="4034958"/>
            <a:ext cx="6477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8773184" y="3829983"/>
            <a:ext cx="132556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1pPr>
            <a:lvl2pPr marL="742950" indent="-285750"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2pPr>
            <a:lvl3pPr marL="1143000" indent="-228600"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3pPr>
            <a:lvl4pPr marL="1600200" indent="-228600"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4pPr>
            <a:lvl5pPr marL="2057400" indent="-228600"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>
                <a:latin typeface="Symbol" panose="05050102010706020507" pitchFamily="18" charset="2"/>
              </a:rPr>
              <a:t>D</a:t>
            </a:r>
            <a:r>
              <a:rPr lang="fr-FR" altLang="fr-FR"/>
              <a:t>Y</a:t>
            </a:r>
          </a:p>
          <a:p>
            <a:r>
              <a:rPr lang="fr-FR" altLang="fr-FR"/>
              <a:t>800 millions</a:t>
            </a:r>
          </a:p>
        </p:txBody>
      </p:sp>
      <p:sp>
        <p:nvSpPr>
          <p:cNvPr id="24" name="Line 17"/>
          <p:cNvSpPr>
            <a:spLocks noChangeShapeType="1"/>
          </p:cNvSpPr>
          <p:nvPr/>
        </p:nvSpPr>
        <p:spPr bwMode="auto">
          <a:xfrm>
            <a:off x="9743146" y="4079221"/>
            <a:ext cx="7191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7482546" y="3829983"/>
            <a:ext cx="132556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1pPr>
            <a:lvl2pPr marL="742950" indent="-285750"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2pPr>
            <a:lvl3pPr marL="1143000" indent="-228600"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3pPr>
            <a:lvl4pPr marL="1600200" indent="-228600"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4pPr>
            <a:lvl5pPr marL="2057400" indent="-228600"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>
                <a:latin typeface="Symbol" panose="05050102010706020507" pitchFamily="18" charset="2"/>
              </a:rPr>
              <a:t>D</a:t>
            </a:r>
            <a:r>
              <a:rPr lang="fr-FR" altLang="fr-FR"/>
              <a:t>C</a:t>
            </a:r>
          </a:p>
          <a:p>
            <a:r>
              <a:rPr lang="fr-FR" altLang="fr-FR"/>
              <a:t>800 Millions</a:t>
            </a: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9154319" y="4688821"/>
            <a:ext cx="132556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1pPr>
            <a:lvl2pPr marL="742950" indent="-285750"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2pPr>
            <a:lvl3pPr marL="1143000" indent="-228600"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3pPr>
            <a:lvl4pPr marL="1600200" indent="-228600"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4pPr>
            <a:lvl5pPr marL="2057400" indent="-228600"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00279F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fr-FR" dirty="0">
                <a:latin typeface="Symbol" panose="05050102010706020507" pitchFamily="18" charset="2"/>
              </a:rPr>
              <a:t>D</a:t>
            </a:r>
            <a:r>
              <a:rPr lang="fr-FR" altLang="fr-FR" dirty="0"/>
              <a:t>S</a:t>
            </a:r>
          </a:p>
          <a:p>
            <a:r>
              <a:rPr lang="fr-FR" altLang="fr-FR" dirty="0"/>
              <a:t>160 Millions</a:t>
            </a:r>
          </a:p>
        </p:txBody>
      </p:sp>
      <p:sp>
        <p:nvSpPr>
          <p:cNvPr id="27" name="Line 20"/>
          <p:cNvSpPr>
            <a:spLocks noChangeShapeType="1"/>
          </p:cNvSpPr>
          <p:nvPr/>
        </p:nvSpPr>
        <p:spPr bwMode="auto">
          <a:xfrm>
            <a:off x="9313864" y="4511021"/>
            <a:ext cx="503237" cy="3603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8" name="Line 21"/>
          <p:cNvSpPr>
            <a:spLocks noChangeShapeType="1"/>
          </p:cNvSpPr>
          <p:nvPr/>
        </p:nvSpPr>
        <p:spPr bwMode="auto">
          <a:xfrm>
            <a:off x="11329059" y="4079221"/>
            <a:ext cx="7191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89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2790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6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0" y="848214"/>
            <a:ext cx="117368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fr-FR" dirty="0"/>
          </a:p>
          <a:p>
            <a:pPr lvl="1" algn="just"/>
            <a:endParaRPr lang="fr-FR" sz="1400" dirty="0"/>
          </a:p>
          <a:p>
            <a:pPr algn="just"/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253A265-14CF-9F83-FEC5-BAA076E54D71}"/>
              </a:ext>
            </a:extLst>
          </p:cNvPr>
          <p:cNvGrpSpPr/>
          <p:nvPr/>
        </p:nvGrpSpPr>
        <p:grpSpPr>
          <a:xfrm>
            <a:off x="-11338" y="5910231"/>
            <a:ext cx="14184538" cy="932481"/>
            <a:chOff x="-17749" y="6061011"/>
            <a:chExt cx="12209748" cy="82161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7F9791A-089A-BC3A-06EE-C084F07F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749" y="6078514"/>
              <a:ext cx="12209748" cy="804114"/>
            </a:xfrm>
            <a:prstGeom prst="rect">
              <a:avLst/>
            </a:prstGeom>
          </p:spPr>
        </p:pic>
        <p:pic>
          <p:nvPicPr>
            <p:cNvPr id="17" name="Picture 2" descr="D:\3 - Administration\TEPP 2020\logo TEPP\ROUGE.png">
              <a:extLst>
                <a:ext uri="{FF2B5EF4-FFF2-40B4-BE49-F238E27FC236}">
                  <a16:creationId xmlns:a16="http://schemas.microsoft.com/office/drawing/2014/main" id="{17F75D18-B013-5D1B-6FDE-7501535DCB03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1519" y="6061011"/>
              <a:ext cx="827325" cy="817589"/>
            </a:xfrm>
            <a:prstGeom prst="rect">
              <a:avLst/>
            </a:prstGeom>
            <a:noFill/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95168170-88EB-ABBF-DB54-382ED72F4015}"/>
              </a:ext>
            </a:extLst>
          </p:cNvPr>
          <p:cNvSpPr txBox="1"/>
          <p:nvPr/>
        </p:nvSpPr>
        <p:spPr>
          <a:xfrm>
            <a:off x="253624" y="1110050"/>
            <a:ext cx="11644269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b="1" dirty="0"/>
              <a:t>Etude séminale de </a:t>
            </a:r>
            <a:r>
              <a:rPr lang="fr-FR" b="1" dirty="0" err="1"/>
              <a:t>Caffrey</a:t>
            </a:r>
            <a:r>
              <a:rPr lang="fr-FR" b="1" dirty="0"/>
              <a:t> et Isaacs (1971)</a:t>
            </a:r>
          </a:p>
          <a:p>
            <a:endParaRPr lang="fr-FR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Modèles d’inspiration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keynésienne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où l’impact comptable des dépenses des différentes catégories d’agents impliqués dans l’activité de l’établissement est renforcé par un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effet multiplicateur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qui tient compte de la proximité géographique.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kumimoji="0" lang="fr-FR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les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effets directs sur l’emploi local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, liés aux effectifs de l’établissement 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les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effets indirects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liés aux dépenses des étudiants et des personnels qui irriguent le tissu économique et soutiennent ainsi l’emploi local 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les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effets induits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qui correspondent aux effets de diffusion des dépenses et des revenus associés aux créations d’emplois.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fr-FR" b="0" kern="12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kumimoji="0" lang="fr-FR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Etudes les plus citées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kumimoji="0" lang="fr-FR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Harris (1997) sur l’université de Portsmouth ;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kumimoji="0" lang="fr-F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Felsenstein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(1996) sur l’université de </a:t>
            </a:r>
            <a:r>
              <a:rPr kumimoji="0" lang="fr-F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Northwestern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;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survol de Drucker et Goldstein (2007) identifient 21 études du même type, essentiellement sur des universités des Etats-Unis.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DC001B3-7C45-3A0F-6319-5723308AC9B2}"/>
              </a:ext>
            </a:extLst>
          </p:cNvPr>
          <p:cNvSpPr txBox="1"/>
          <p:nvPr/>
        </p:nvSpPr>
        <p:spPr>
          <a:xfrm>
            <a:off x="1905137" y="261188"/>
            <a:ext cx="8663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Etat </a:t>
            </a:r>
            <a:r>
              <a:rPr lang="fr-FR" sz="2000" b="1" dirty="0"/>
              <a:t>de </a:t>
            </a:r>
            <a:r>
              <a:rPr lang="fr-FR" sz="2000" b="1" dirty="0" smtClean="0"/>
              <a:t>l’art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69236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2790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7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0" y="848214"/>
            <a:ext cx="117368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fr-FR" dirty="0"/>
          </a:p>
          <a:p>
            <a:pPr lvl="1" algn="just"/>
            <a:endParaRPr lang="fr-FR" sz="1400" dirty="0"/>
          </a:p>
          <a:p>
            <a:pPr algn="just"/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253A265-14CF-9F83-FEC5-BAA076E54D71}"/>
              </a:ext>
            </a:extLst>
          </p:cNvPr>
          <p:cNvGrpSpPr/>
          <p:nvPr/>
        </p:nvGrpSpPr>
        <p:grpSpPr>
          <a:xfrm>
            <a:off x="-11338" y="5910231"/>
            <a:ext cx="14184538" cy="932481"/>
            <a:chOff x="-17749" y="6061011"/>
            <a:chExt cx="12209748" cy="82161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7F9791A-089A-BC3A-06EE-C084F07F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749" y="6078514"/>
              <a:ext cx="12209748" cy="804114"/>
            </a:xfrm>
            <a:prstGeom prst="rect">
              <a:avLst/>
            </a:prstGeom>
          </p:spPr>
        </p:pic>
        <p:pic>
          <p:nvPicPr>
            <p:cNvPr id="17" name="Picture 2" descr="D:\3 - Administration\TEPP 2020\logo TEPP\ROUGE.png">
              <a:extLst>
                <a:ext uri="{FF2B5EF4-FFF2-40B4-BE49-F238E27FC236}">
                  <a16:creationId xmlns:a16="http://schemas.microsoft.com/office/drawing/2014/main" id="{17F75D18-B013-5D1B-6FDE-7501535DCB03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1519" y="6061011"/>
              <a:ext cx="827325" cy="817589"/>
            </a:xfrm>
            <a:prstGeom prst="rect">
              <a:avLst/>
            </a:prstGeom>
            <a:noFill/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A37EDEA9-74FD-1C42-2F3B-334892939D12}"/>
              </a:ext>
            </a:extLst>
          </p:cNvPr>
          <p:cNvSpPr txBox="1"/>
          <p:nvPr/>
        </p:nvSpPr>
        <p:spPr>
          <a:xfrm>
            <a:off x="253625" y="1136067"/>
            <a:ext cx="1148326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Evaluations sur des établissements </a:t>
            </a:r>
            <a:r>
              <a:rPr kumimoji="0" lang="fr-FR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français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kumimoji="0" lang="fr-FR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Baslé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et Le </a:t>
            </a:r>
            <a:r>
              <a:rPr kumimoji="0" lang="fr-F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Boulch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(1999) à Rennes ;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kumimoji="0" lang="fr-F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Gagnol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et Héraud </a:t>
            </a:r>
            <a:r>
              <a:rPr lang="fr-FR" b="0" kern="1200" dirty="0"/>
              <a:t>(2001) à Strasbourg;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Mille (2004) pour l’Université de la Côte d’Opale 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kumimoji="0" lang="fr-F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Bouabdallah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et Rochette (2003) sur l’université Jean Monnet à Saint-Etienne 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Sabatier (2017) pour l’université de Savoie 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kumimoji="0" lang="fr-F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Chantreuil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, Lebon et </a:t>
            </a:r>
            <a:r>
              <a:rPr kumimoji="0" lang="fr-FR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Lerestif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(2018) pour l’académie de Caen 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…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fr-FR" b="0" kern="12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Limites </a:t>
            </a:r>
            <a:r>
              <a:rPr kumimoji="0" lang="fr-FR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méthodologiques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b="0" kern="1200" dirty="0" smtClean="0"/>
              <a:t>T</a:t>
            </a:r>
            <a:r>
              <a:rPr kumimoji="0" lang="fr-FR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erminologie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et méthodologie non 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harmonisée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b="0" kern="1200" dirty="0"/>
              <a:t>Forte </a:t>
            </a:r>
            <a:r>
              <a:rPr lang="fr-FR" b="0" kern="1200" dirty="0" err="1"/>
              <a:t>hétérogénéïté</a:t>
            </a:r>
            <a:r>
              <a:rPr lang="fr-FR" b="0" kern="1200" dirty="0"/>
              <a:t> des multiplicateurs régionaux 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Utilisation de données locales agrégées, le plus souvent issues d’enquêtes, qui ne permettent </a:t>
            </a:r>
            <a:r>
              <a:rPr lang="fr-FR" b="0" kern="1200" dirty="0"/>
              <a:t>ni de </a:t>
            </a:r>
            <a:r>
              <a:rPr lang="fr-FR" b="0" kern="1200" dirty="0" err="1"/>
              <a:t>géo-localiser</a:t>
            </a:r>
            <a:r>
              <a:rPr lang="fr-FR" b="0" kern="1200" dirty="0"/>
              <a:t> les personnels et les étudiants, ni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de spatialiser les dépenses en fonction de l’identité des 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fournisseurs; 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Hypothèses </a:t>
            </a:r>
            <a:r>
              <a:rPr kumimoji="0" lang="fr-FR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ad hoc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pour modéliser </a:t>
            </a:r>
            <a:r>
              <a:rPr lang="fr-FR" b="0" kern="1200" dirty="0"/>
              <a:t>l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es effets de diffusion spatiaux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dirty="0" smtClean="0"/>
              <a:t>Etudes ponctuelles, sans suivi temporel, non reproductibles 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519E2A8-5D1D-FA4B-8AEC-5E6DDEC8ED3F}"/>
              </a:ext>
            </a:extLst>
          </p:cNvPr>
          <p:cNvSpPr txBox="1"/>
          <p:nvPr/>
        </p:nvSpPr>
        <p:spPr>
          <a:xfrm>
            <a:off x="1107278" y="316988"/>
            <a:ext cx="8663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En France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1113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2790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8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0" y="848214"/>
            <a:ext cx="117368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just">
              <a:buFont typeface="Wingdings" panose="05000000000000000000" pitchFamily="2" charset="2"/>
              <a:buChar char="Ø"/>
            </a:pPr>
            <a:endParaRPr lang="fr-FR" dirty="0"/>
          </a:p>
          <a:p>
            <a:pPr lvl="1" algn="just"/>
            <a:endParaRPr lang="fr-FR" sz="1400" dirty="0"/>
          </a:p>
          <a:p>
            <a:pPr algn="just"/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253A265-14CF-9F83-FEC5-BAA076E54D71}"/>
              </a:ext>
            </a:extLst>
          </p:cNvPr>
          <p:cNvGrpSpPr/>
          <p:nvPr/>
        </p:nvGrpSpPr>
        <p:grpSpPr>
          <a:xfrm>
            <a:off x="-11338" y="5910231"/>
            <a:ext cx="14184538" cy="932481"/>
            <a:chOff x="-17749" y="6061011"/>
            <a:chExt cx="12209748" cy="82161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7F9791A-089A-BC3A-06EE-C084F07F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749" y="6078514"/>
              <a:ext cx="12209748" cy="804114"/>
            </a:xfrm>
            <a:prstGeom prst="rect">
              <a:avLst/>
            </a:prstGeom>
          </p:spPr>
        </p:pic>
        <p:pic>
          <p:nvPicPr>
            <p:cNvPr id="17" name="Picture 2" descr="D:\3 - Administration\TEPP 2020\logo TEPP\ROUGE.png">
              <a:extLst>
                <a:ext uri="{FF2B5EF4-FFF2-40B4-BE49-F238E27FC236}">
                  <a16:creationId xmlns:a16="http://schemas.microsoft.com/office/drawing/2014/main" id="{17F75D18-B013-5D1B-6FDE-7501535DCB03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1519" y="6061011"/>
              <a:ext cx="827325" cy="817589"/>
            </a:xfrm>
            <a:prstGeom prst="rect">
              <a:avLst/>
            </a:prstGeom>
            <a:noFill/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A37EDEA9-74FD-1C42-2F3B-334892939D12}"/>
              </a:ext>
            </a:extLst>
          </p:cNvPr>
          <p:cNvSpPr txBox="1"/>
          <p:nvPr/>
        </p:nvSpPr>
        <p:spPr>
          <a:xfrm>
            <a:off x="0" y="927909"/>
            <a:ext cx="1203602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fr-FR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Objectif</a:t>
            </a:r>
            <a:r>
              <a:rPr kumimoji="0" lang="fr-FR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:</a:t>
            </a:r>
            <a:r>
              <a:rPr kumimoji="0" lang="fr-FR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r-FR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</a:rPr>
              <a:t>créer un système de mesure </a:t>
            </a:r>
            <a:r>
              <a:rPr lang="fr-FR" dirty="0"/>
              <a:t>d</a:t>
            </a:r>
            <a:r>
              <a:rPr kumimoji="0" lang="fr-FR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</a:rPr>
              <a:t>es effets économiques des universités, sur l’emploi et l’activité local </a:t>
            </a:r>
          </a:p>
          <a:p>
            <a:pPr algn="just"/>
            <a:r>
              <a:rPr lang="fr-FR" b="1" dirty="0" smtClean="0"/>
              <a:t>			</a:t>
            </a:r>
            <a:r>
              <a:rPr lang="fr-FR" b="1" u="sng" dirty="0" smtClean="0"/>
              <a:t>Montrer combien l’université rapporte aux territoires !</a:t>
            </a:r>
            <a:endParaRPr kumimoji="0" lang="fr-FR" b="1" i="0" u="sng" strike="noStrike" kern="1200" cap="none" spc="0" normalizeH="0" noProof="0" dirty="0" smtClean="0">
              <a:ln>
                <a:noFill/>
              </a:ln>
              <a:effectLst/>
              <a:uLnTx/>
              <a:uFillTx/>
            </a:endParaRPr>
          </a:p>
          <a:p>
            <a:pPr algn="just"/>
            <a:endParaRPr lang="fr-FR" dirty="0" smtClean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dirty="0" smtClean="0"/>
              <a:t>En </a:t>
            </a:r>
            <a:r>
              <a:rPr lang="fr-FR" dirty="0"/>
              <a:t>s’appuyant sur les données de gestion des établissements volontaires, exhaustives et localisées à la commune </a:t>
            </a:r>
            <a:endParaRPr lang="fr-FR" dirty="0" smtClean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fr-FR" dirty="0" smtClean="0"/>
              <a:t>Et </a:t>
            </a:r>
            <a:r>
              <a:rPr lang="fr-FR" dirty="0"/>
              <a:t>sur des traitements harmonisés, </a:t>
            </a:r>
            <a:r>
              <a:rPr lang="fr-FR" dirty="0" smtClean="0"/>
              <a:t>robustes, transparents et reproductibles </a:t>
            </a:r>
            <a:endParaRPr lang="fr-FR" dirty="0"/>
          </a:p>
          <a:p>
            <a:pPr algn="just"/>
            <a:r>
              <a:rPr lang="fr-FR" dirty="0" smtClean="0"/>
              <a:t>Pour </a:t>
            </a:r>
            <a:r>
              <a:rPr lang="fr-FR" dirty="0"/>
              <a:t>couvrir a minima 4 chemins d’impact : les dépenses des personnels, des étudiants, des apprentis et de l’université auprès de ses prestataires</a:t>
            </a:r>
          </a:p>
          <a:p>
            <a:pPr algn="just"/>
            <a:r>
              <a:rPr lang="fr-FR" dirty="0" smtClean="0"/>
              <a:t>Et </a:t>
            </a:r>
            <a:r>
              <a:rPr lang="fr-FR" dirty="0"/>
              <a:t>des </a:t>
            </a:r>
            <a:r>
              <a:rPr lang="fr-FR" dirty="0" smtClean="0"/>
              <a:t>extensions </a:t>
            </a:r>
            <a:r>
              <a:rPr lang="fr-FR" dirty="0"/>
              <a:t>en fonction des problématiques locales : maintenance des bâtiments, création d’entreprises, insertion et mobilité des étudiants,…</a:t>
            </a:r>
            <a:endParaRPr lang="fr-FR" b="1" dirty="0"/>
          </a:p>
          <a:p>
            <a:pPr algn="just"/>
            <a:endParaRPr kumimoji="0" lang="fr-FR" b="1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algn="just"/>
            <a:r>
              <a:rPr kumimoji="0" lang="fr-FR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Répété dans l’espace : </a:t>
            </a:r>
            <a:r>
              <a:rPr kumimoji="0" lang="fr-FR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accessible à tous les établissements volontaires </a:t>
            </a:r>
          </a:p>
          <a:p>
            <a:pPr algn="just"/>
            <a:endParaRPr kumimoji="0" lang="fr-FR" b="1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algn="just"/>
            <a:r>
              <a:rPr kumimoji="0" lang="fr-FR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Répété dans le temps </a:t>
            </a:r>
            <a:r>
              <a:rPr kumimoji="0" lang="fr-FR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: utilisable à des fins de pilotage</a:t>
            </a:r>
          </a:p>
          <a:p>
            <a:pPr algn="just"/>
            <a:endParaRPr kumimoji="0" lang="fr-FR" b="1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algn="just"/>
            <a:r>
              <a:rPr kumimoji="0" lang="fr-FR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Animé par une communauté nationale de chercheurs</a:t>
            </a:r>
            <a:r>
              <a:rPr kumimoji="0" lang="fr-FR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(ouverte) : économistes, géographes</a:t>
            </a:r>
            <a:r>
              <a:rPr lang="fr-FR" dirty="0"/>
              <a:t>, </a:t>
            </a:r>
            <a:r>
              <a:rPr lang="fr-FR" dirty="0" smtClean="0"/>
              <a:t>aménageurs, </a:t>
            </a:r>
            <a:r>
              <a:rPr lang="fr-FR" dirty="0"/>
              <a:t>statisticiens</a:t>
            </a:r>
            <a:r>
              <a:rPr lang="fr-FR" dirty="0" smtClean="0"/>
              <a:t>,… </a:t>
            </a:r>
            <a:endParaRPr kumimoji="0" lang="fr-FR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algn="just"/>
            <a:endParaRPr lang="fr-FR" b="1" baseline="0" dirty="0" smtClean="0"/>
          </a:p>
          <a:p>
            <a:pPr algn="just"/>
            <a:r>
              <a:rPr lang="fr-FR" b="1" baseline="0" dirty="0" smtClean="0"/>
              <a:t>Avec le soutien du MESR,</a:t>
            </a:r>
            <a:r>
              <a:rPr lang="fr-FR" b="1" dirty="0" smtClean="0"/>
              <a:t> </a:t>
            </a:r>
            <a:r>
              <a:rPr lang="fr-FR" b="1" baseline="0" dirty="0" smtClean="0"/>
              <a:t>des collectivités,</a:t>
            </a:r>
            <a:r>
              <a:rPr lang="fr-FR" b="1" dirty="0" smtClean="0"/>
              <a:t> et </a:t>
            </a:r>
            <a:r>
              <a:rPr lang="fr-FR" b="1" baseline="0" dirty="0" smtClean="0"/>
              <a:t>l’accompagnement de France</a:t>
            </a:r>
            <a:r>
              <a:rPr lang="fr-FR" b="1" dirty="0" smtClean="0"/>
              <a:t> </a:t>
            </a:r>
            <a:r>
              <a:rPr lang="fr-FR" b="1" baseline="0" dirty="0" smtClean="0"/>
              <a:t>Universités</a:t>
            </a:r>
            <a:endParaRPr lang="fr-FR" b="1" baseline="0" dirty="0"/>
          </a:p>
          <a:p>
            <a:pPr algn="just"/>
            <a:r>
              <a:rPr lang="fr-FR" b="1" dirty="0" smtClean="0"/>
              <a:t> </a:t>
            </a:r>
            <a:endParaRPr lang="fr-FR" b="1" baseline="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b="1" baseline="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519E2A8-5D1D-FA4B-8AEC-5E6DDEC8ED3F}"/>
              </a:ext>
            </a:extLst>
          </p:cNvPr>
          <p:cNvSpPr txBox="1"/>
          <p:nvPr/>
        </p:nvSpPr>
        <p:spPr>
          <a:xfrm>
            <a:off x="1107278" y="316988"/>
            <a:ext cx="8663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Le projet In Situ</a:t>
            </a:r>
            <a:endParaRPr lang="fr-FR" sz="2000" b="1" dirty="0"/>
          </a:p>
        </p:txBody>
      </p:sp>
      <p:pic>
        <p:nvPicPr>
          <p:cNvPr id="10" name="Imag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706" y="-82423"/>
            <a:ext cx="1509749" cy="20206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535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13"/>
            <a:ext cx="12192000" cy="92790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0052-E332-40C3-94EC-6028112DE79A}" type="slidenum">
              <a:rPr lang="fr-FR" smtClean="0"/>
              <a:t>9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13869" y="923596"/>
            <a:ext cx="1123993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fr-FR" b="1" i="1" dirty="0" smtClean="0"/>
              <a:t>Le point de départ</a:t>
            </a:r>
          </a:p>
          <a:p>
            <a:pPr lvl="1" algn="just"/>
            <a:r>
              <a:rPr lang="fr-FR" dirty="0" smtClean="0"/>
              <a:t>Des relations établies entre l’Université Gustave Eiffel et la </a:t>
            </a:r>
            <a:r>
              <a:rPr lang="fr-FR" dirty="0"/>
              <a:t>Communauté d'agglomération Paris - Vallée de la </a:t>
            </a:r>
            <a:r>
              <a:rPr lang="fr-FR" dirty="0" smtClean="0"/>
              <a:t>Marne (CAPVM) 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dirty="0"/>
              <a:t>CAPVM </a:t>
            </a:r>
            <a:r>
              <a:rPr lang="fr-FR" dirty="0" smtClean="0"/>
              <a:t>membre du CA de l’Université Gustave Eiffel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dirty="0" smtClean="0"/>
              <a:t>Des conventions cadres et des projets communs, </a:t>
            </a:r>
            <a:r>
              <a:rPr lang="fr-FR" smtClean="0"/>
              <a:t>des financements</a:t>
            </a:r>
            <a:endParaRPr lang="fr-FR" dirty="0" smtClean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dirty="0" smtClean="0"/>
              <a:t>Des </a:t>
            </a:r>
            <a:r>
              <a:rPr lang="fr-FR" dirty="0"/>
              <a:t>comités conjoints de pilotage </a:t>
            </a:r>
            <a:r>
              <a:rPr lang="fr-FR" dirty="0" smtClean="0"/>
              <a:t>(stratégie </a:t>
            </a:r>
            <a:r>
              <a:rPr lang="fr-FR" dirty="0"/>
              <a:t>et cadre de vie) </a:t>
            </a:r>
            <a:endParaRPr lang="fr-FR" dirty="0" smtClean="0"/>
          </a:p>
          <a:p>
            <a:pPr lvl="1" algn="just"/>
            <a:endParaRPr lang="fr-FR" sz="1000" dirty="0" smtClean="0"/>
          </a:p>
          <a:p>
            <a:pPr lvl="1" algn="just"/>
            <a:r>
              <a:rPr lang="fr-FR" b="1" i="1" dirty="0" smtClean="0"/>
              <a:t>Des enjeux à partager</a:t>
            </a:r>
          </a:p>
          <a:p>
            <a:pPr lvl="1" algn="just"/>
            <a:r>
              <a:rPr lang="fr-FR" u="sng" dirty="0" smtClean="0"/>
              <a:t>Un enjeu pour la CAPVM 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dirty="0" smtClean="0"/>
              <a:t>Partager une conviction avec les élus du territoire : l’Université, un atout ?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dirty="0" smtClean="0"/>
              <a:t>Transformer une conviction </a:t>
            </a:r>
            <a:r>
              <a:rPr lang="fr-FR" dirty="0"/>
              <a:t>en élément de preuve </a:t>
            </a:r>
            <a:endParaRPr lang="fr-FR" dirty="0" smtClean="0"/>
          </a:p>
          <a:p>
            <a:pPr lvl="1" algn="just"/>
            <a:r>
              <a:rPr lang="fr-FR" u="sng" dirty="0"/>
              <a:t>Un enjeu pour l’Université 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dirty="0" smtClean="0"/>
              <a:t>Répondre positivement à la demande de </a:t>
            </a:r>
            <a:r>
              <a:rPr lang="fr-FR" dirty="0"/>
              <a:t>la CAPVM, </a:t>
            </a:r>
            <a:r>
              <a:rPr lang="fr-FR" dirty="0" smtClean="0"/>
              <a:t>avec une Université actrice </a:t>
            </a:r>
            <a:r>
              <a:rPr lang="fr-FR" dirty="0"/>
              <a:t>du développement </a:t>
            </a:r>
            <a:r>
              <a:rPr lang="fr-FR" dirty="0" smtClean="0"/>
              <a:t>local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dirty="0"/>
              <a:t>Être </a:t>
            </a:r>
            <a:r>
              <a:rPr lang="fr-FR" dirty="0" smtClean="0"/>
              <a:t>crédible dans la démarche en s’appuyant sur l’expertise scientifique de l’Université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fr-FR" sz="1000" dirty="0"/>
          </a:p>
          <a:p>
            <a:pPr lvl="1" algn="just"/>
            <a:r>
              <a:rPr lang="fr-FR" dirty="0" smtClean="0"/>
              <a:t>-&gt; Construire une démarche commune au bénéfice des deux parties</a:t>
            </a:r>
          </a:p>
          <a:p>
            <a:pPr lvl="1" algn="just"/>
            <a:r>
              <a:rPr lang="fr-FR" dirty="0" smtClean="0"/>
              <a:t>-&gt; Portée au plus haut niveau, par les élus et les présidences, la direction de cabinet et les service ad hoc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253A265-14CF-9F83-FEC5-BAA076E54D71}"/>
              </a:ext>
            </a:extLst>
          </p:cNvPr>
          <p:cNvGrpSpPr/>
          <p:nvPr/>
        </p:nvGrpSpPr>
        <p:grpSpPr>
          <a:xfrm>
            <a:off x="-11338" y="5910231"/>
            <a:ext cx="14184538" cy="932481"/>
            <a:chOff x="-17749" y="6061011"/>
            <a:chExt cx="12209748" cy="82161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7F9791A-089A-BC3A-06EE-C084F07FD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7749" y="6078514"/>
              <a:ext cx="12209748" cy="804114"/>
            </a:xfrm>
            <a:prstGeom prst="rect">
              <a:avLst/>
            </a:prstGeom>
          </p:spPr>
        </p:pic>
        <p:pic>
          <p:nvPicPr>
            <p:cNvPr id="17" name="Picture 2" descr="D:\3 - Administration\TEPP 2020\logo TEPP\ROUGE.png">
              <a:extLst>
                <a:ext uri="{FF2B5EF4-FFF2-40B4-BE49-F238E27FC236}">
                  <a16:creationId xmlns:a16="http://schemas.microsoft.com/office/drawing/2014/main" id="{17F75D18-B013-5D1B-6FDE-7501535DCB03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1519" y="6061011"/>
              <a:ext cx="827325" cy="817589"/>
            </a:xfrm>
            <a:prstGeom prst="rect">
              <a:avLst/>
            </a:prstGeom>
            <a:noFill/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326CDEAF-1DCD-5560-5580-EE7CE107FAC3}"/>
              </a:ext>
            </a:extLst>
          </p:cNvPr>
          <p:cNvSpPr txBox="1"/>
          <p:nvPr/>
        </p:nvSpPr>
        <p:spPr>
          <a:xfrm>
            <a:off x="1689984" y="191601"/>
            <a:ext cx="8663708" cy="50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b="1" dirty="0" smtClean="0"/>
              <a:t>A l’origine du programme : la demande d’une collectivité</a:t>
            </a:r>
            <a:endParaRPr lang="fr-FR" sz="2000" b="1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392" y="2126676"/>
            <a:ext cx="2243571" cy="46894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392" y="2748282"/>
            <a:ext cx="2542530" cy="104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5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7450</TotalTime>
  <Words>3971</Words>
  <Application>Microsoft Office PowerPoint</Application>
  <PresentationFormat>Grand écran</PresentationFormat>
  <Paragraphs>688</Paragraphs>
  <Slides>42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52" baseType="lpstr">
      <vt:lpstr>Arial</vt:lpstr>
      <vt:lpstr>Calibri</vt:lpstr>
      <vt:lpstr>Calibri Light</vt:lpstr>
      <vt:lpstr>Cambria Math</vt:lpstr>
      <vt:lpstr>Courier New</vt:lpstr>
      <vt:lpstr>Symbol</vt:lpstr>
      <vt:lpstr>Tahoma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U-PEM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Windows</dc:creator>
  <cp:lastModifiedBy>lhorty</cp:lastModifiedBy>
  <cp:revision>451</cp:revision>
  <cp:lastPrinted>2025-05-26T10:11:06Z</cp:lastPrinted>
  <dcterms:created xsi:type="dcterms:W3CDTF">2020-01-13T14:44:35Z</dcterms:created>
  <dcterms:modified xsi:type="dcterms:W3CDTF">2025-06-02T13:55:54Z</dcterms:modified>
</cp:coreProperties>
</file>