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73" r:id="rId3"/>
    <p:sldId id="274" r:id="rId4"/>
    <p:sldId id="262" r:id="rId5"/>
    <p:sldId id="263" r:id="rId6"/>
    <p:sldId id="265" r:id="rId7"/>
    <p:sldId id="264" r:id="rId8"/>
    <p:sldId id="266" r:id="rId9"/>
    <p:sldId id="267" r:id="rId10"/>
    <p:sldId id="258" r:id="rId11"/>
    <p:sldId id="268" r:id="rId12"/>
    <p:sldId id="271" r:id="rId13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4"/>
  </p:normalViewPr>
  <p:slideViewPr>
    <p:cSldViewPr>
      <p:cViewPr varScale="1">
        <p:scale>
          <a:sx n="145" d="100"/>
          <a:sy n="145" d="100"/>
        </p:scale>
        <p:origin x="68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7EFDEB-CEF5-443E-93DF-DE082CAF897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52A779B-7761-4ED9-A27A-F59D863B6DFE}">
      <dgm:prSet phldrT="[Texte]" custT="1"/>
      <dgm:spPr/>
      <dgm:t>
        <a:bodyPr/>
        <a:lstStyle/>
        <a:p>
          <a:r>
            <a:rPr lang="fr-FR" sz="900" dirty="0"/>
            <a:t>Connaissances associées</a:t>
          </a:r>
        </a:p>
      </dgm:t>
    </dgm:pt>
    <dgm:pt modelId="{45C5123A-537F-4913-A808-41A4779B0E68}" type="parTrans" cxnId="{CC710BFF-140D-4F14-9D8E-F73BEB3992AB}">
      <dgm:prSet/>
      <dgm:spPr/>
      <dgm:t>
        <a:bodyPr/>
        <a:lstStyle/>
        <a:p>
          <a:endParaRPr lang="fr-FR"/>
        </a:p>
      </dgm:t>
    </dgm:pt>
    <dgm:pt modelId="{14703A5F-A6FA-476A-8F19-0766F2CA9B8A}" type="sibTrans" cxnId="{CC710BFF-140D-4F14-9D8E-F73BEB3992AB}">
      <dgm:prSet/>
      <dgm:spPr/>
      <dgm:t>
        <a:bodyPr/>
        <a:lstStyle/>
        <a:p>
          <a:endParaRPr lang="fr-FR"/>
        </a:p>
      </dgm:t>
    </dgm:pt>
    <dgm:pt modelId="{143930A0-1BED-493B-AB73-78BADD0A588E}">
      <dgm:prSet phldrT="[Texte]"/>
      <dgm:spPr/>
      <dgm:t>
        <a:bodyPr/>
        <a:lstStyle/>
        <a:p>
          <a:r>
            <a:rPr lang="fr-FR" dirty="0"/>
            <a:t>..</a:t>
          </a:r>
        </a:p>
      </dgm:t>
    </dgm:pt>
    <dgm:pt modelId="{4F6275F8-2B49-4E58-8AA6-1624611AF88D}" type="parTrans" cxnId="{B9A341ED-EB0B-4AF3-BE47-AF7BAEB51DC3}">
      <dgm:prSet/>
      <dgm:spPr/>
      <dgm:t>
        <a:bodyPr/>
        <a:lstStyle/>
        <a:p>
          <a:endParaRPr lang="fr-FR"/>
        </a:p>
      </dgm:t>
    </dgm:pt>
    <dgm:pt modelId="{3DF08FE5-02B2-4170-880C-3F0DC5603B36}" type="sibTrans" cxnId="{B9A341ED-EB0B-4AF3-BE47-AF7BAEB51DC3}">
      <dgm:prSet/>
      <dgm:spPr/>
      <dgm:t>
        <a:bodyPr/>
        <a:lstStyle/>
        <a:p>
          <a:endParaRPr lang="fr-FR"/>
        </a:p>
      </dgm:t>
    </dgm:pt>
    <dgm:pt modelId="{7DE0C663-F9E0-4047-9157-C7A2BB993293}">
      <dgm:prSet phldrT="[Texte]"/>
      <dgm:spPr/>
      <dgm:t>
        <a:bodyPr/>
        <a:lstStyle/>
        <a:p>
          <a:r>
            <a:rPr lang="fr-FR" dirty="0"/>
            <a:t>..</a:t>
          </a:r>
        </a:p>
      </dgm:t>
    </dgm:pt>
    <dgm:pt modelId="{26F1F0CB-A6D7-4052-9424-A5A09D8EE313}" type="parTrans" cxnId="{26923A1E-2F2E-4A80-B85B-A1C83E497CA0}">
      <dgm:prSet/>
      <dgm:spPr/>
      <dgm:t>
        <a:bodyPr/>
        <a:lstStyle/>
        <a:p>
          <a:endParaRPr lang="fr-FR"/>
        </a:p>
      </dgm:t>
    </dgm:pt>
    <dgm:pt modelId="{36302FDD-EB57-4F77-81C5-B89C958A28A3}" type="sibTrans" cxnId="{26923A1E-2F2E-4A80-B85B-A1C83E497CA0}">
      <dgm:prSet/>
      <dgm:spPr/>
      <dgm:t>
        <a:bodyPr/>
        <a:lstStyle/>
        <a:p>
          <a:endParaRPr lang="fr-FR"/>
        </a:p>
      </dgm:t>
    </dgm:pt>
    <dgm:pt modelId="{0A03C232-7AC0-4E42-B8A5-6A6BA57BB8C5}">
      <dgm:prSet phldrT="[Texte]" custT="1"/>
      <dgm:spPr/>
      <dgm:t>
        <a:bodyPr/>
        <a:lstStyle/>
        <a:p>
          <a:r>
            <a:rPr lang="fr-FR" sz="900" dirty="0"/>
            <a:t>Savoir faire</a:t>
          </a:r>
        </a:p>
      </dgm:t>
    </dgm:pt>
    <dgm:pt modelId="{9EAE7A2C-9458-4F0A-8F88-081F04763E7F}" type="parTrans" cxnId="{113EF64B-B8B0-47DF-B4B9-07E3102AB4B4}">
      <dgm:prSet/>
      <dgm:spPr/>
      <dgm:t>
        <a:bodyPr/>
        <a:lstStyle/>
        <a:p>
          <a:endParaRPr lang="fr-FR"/>
        </a:p>
      </dgm:t>
    </dgm:pt>
    <dgm:pt modelId="{512CB732-A30C-4738-8AA5-B909D0075E32}" type="sibTrans" cxnId="{113EF64B-B8B0-47DF-B4B9-07E3102AB4B4}">
      <dgm:prSet/>
      <dgm:spPr/>
      <dgm:t>
        <a:bodyPr/>
        <a:lstStyle/>
        <a:p>
          <a:endParaRPr lang="fr-FR"/>
        </a:p>
      </dgm:t>
    </dgm:pt>
    <dgm:pt modelId="{E50BE537-C892-4058-B1F8-527F5C9E0B11}">
      <dgm:prSet phldrT="[Texte]"/>
      <dgm:spPr/>
      <dgm:t>
        <a:bodyPr/>
        <a:lstStyle/>
        <a:p>
          <a:r>
            <a:rPr lang="fr-FR" dirty="0"/>
            <a:t>..</a:t>
          </a:r>
        </a:p>
      </dgm:t>
    </dgm:pt>
    <dgm:pt modelId="{D2F975D4-0848-4BEB-8FE1-B6A9BC627FB0}" type="parTrans" cxnId="{A9A6CD63-3921-4787-92EF-0E39FCE96122}">
      <dgm:prSet/>
      <dgm:spPr/>
      <dgm:t>
        <a:bodyPr/>
        <a:lstStyle/>
        <a:p>
          <a:endParaRPr lang="fr-FR"/>
        </a:p>
      </dgm:t>
    </dgm:pt>
    <dgm:pt modelId="{666A3032-A7D2-4A5F-9147-F7F6DAF8647D}" type="sibTrans" cxnId="{A9A6CD63-3921-4787-92EF-0E39FCE96122}">
      <dgm:prSet/>
      <dgm:spPr/>
      <dgm:t>
        <a:bodyPr/>
        <a:lstStyle/>
        <a:p>
          <a:endParaRPr lang="fr-FR"/>
        </a:p>
      </dgm:t>
    </dgm:pt>
    <dgm:pt modelId="{46B1C97A-53C1-4409-AE47-087FFB7BA7D1}">
      <dgm:prSet phldrT="[Texte]"/>
      <dgm:spPr/>
      <dgm:t>
        <a:bodyPr/>
        <a:lstStyle/>
        <a:p>
          <a:r>
            <a:rPr lang="fr-FR" dirty="0"/>
            <a:t>..</a:t>
          </a:r>
        </a:p>
      </dgm:t>
    </dgm:pt>
    <dgm:pt modelId="{656393E7-97F6-490B-AD14-37467BA02CCB}" type="parTrans" cxnId="{4F60D2DB-394E-44E6-BF60-31E0D4DB6ABE}">
      <dgm:prSet/>
      <dgm:spPr/>
      <dgm:t>
        <a:bodyPr/>
        <a:lstStyle/>
        <a:p>
          <a:endParaRPr lang="fr-FR"/>
        </a:p>
      </dgm:t>
    </dgm:pt>
    <dgm:pt modelId="{5E90F1D2-6776-41CB-A6AC-96D0E422E1BE}" type="sibTrans" cxnId="{4F60D2DB-394E-44E6-BF60-31E0D4DB6ABE}">
      <dgm:prSet/>
      <dgm:spPr/>
      <dgm:t>
        <a:bodyPr/>
        <a:lstStyle/>
        <a:p>
          <a:endParaRPr lang="fr-FR"/>
        </a:p>
      </dgm:t>
    </dgm:pt>
    <dgm:pt modelId="{4337C15A-AF03-4034-A9E3-3DE99A9B9670}">
      <dgm:prSet phldrT="[Texte]" custT="1"/>
      <dgm:spPr/>
      <dgm:t>
        <a:bodyPr/>
        <a:lstStyle/>
        <a:p>
          <a:r>
            <a:rPr lang="fr-FR" sz="900" dirty="0"/>
            <a:t>Compétences comportementales adaptées</a:t>
          </a:r>
        </a:p>
      </dgm:t>
    </dgm:pt>
    <dgm:pt modelId="{246228EB-2DDF-4136-9A23-6A52DCBF8E2E}" type="parTrans" cxnId="{4153C755-ADC9-4C4C-8453-9466B94705FE}">
      <dgm:prSet/>
      <dgm:spPr/>
      <dgm:t>
        <a:bodyPr/>
        <a:lstStyle/>
        <a:p>
          <a:endParaRPr lang="fr-FR"/>
        </a:p>
      </dgm:t>
    </dgm:pt>
    <dgm:pt modelId="{38E85664-25C3-4451-A966-514DE309AF02}" type="sibTrans" cxnId="{4153C755-ADC9-4C4C-8453-9466B94705FE}">
      <dgm:prSet/>
      <dgm:spPr/>
      <dgm:t>
        <a:bodyPr/>
        <a:lstStyle/>
        <a:p>
          <a:endParaRPr lang="fr-FR"/>
        </a:p>
      </dgm:t>
    </dgm:pt>
    <dgm:pt modelId="{F60B2FB4-7EC7-4280-AC56-2F8FB388A14C}">
      <dgm:prSet phldrT="[Texte]"/>
      <dgm:spPr/>
      <dgm:t>
        <a:bodyPr/>
        <a:lstStyle/>
        <a:p>
          <a:r>
            <a:rPr lang="fr-FR" dirty="0"/>
            <a:t>..</a:t>
          </a:r>
        </a:p>
      </dgm:t>
    </dgm:pt>
    <dgm:pt modelId="{24B44B45-5116-48E9-B5F5-22891BCBE5BB}" type="parTrans" cxnId="{5EF48ABB-5DAE-49E4-80D1-0F6DFA148347}">
      <dgm:prSet/>
      <dgm:spPr/>
      <dgm:t>
        <a:bodyPr/>
        <a:lstStyle/>
        <a:p>
          <a:endParaRPr lang="fr-FR"/>
        </a:p>
      </dgm:t>
    </dgm:pt>
    <dgm:pt modelId="{0A5200A1-A211-4FC4-993A-4EFC01E5606E}" type="sibTrans" cxnId="{5EF48ABB-5DAE-49E4-80D1-0F6DFA148347}">
      <dgm:prSet/>
      <dgm:spPr/>
      <dgm:t>
        <a:bodyPr/>
        <a:lstStyle/>
        <a:p>
          <a:endParaRPr lang="fr-FR"/>
        </a:p>
      </dgm:t>
    </dgm:pt>
    <dgm:pt modelId="{2E42934B-A49B-464E-866C-78B73F27492A}">
      <dgm:prSet phldrT="[Texte]"/>
      <dgm:spPr/>
      <dgm:t>
        <a:bodyPr/>
        <a:lstStyle/>
        <a:p>
          <a:r>
            <a:rPr lang="fr-FR" dirty="0"/>
            <a:t>..</a:t>
          </a:r>
        </a:p>
      </dgm:t>
    </dgm:pt>
    <dgm:pt modelId="{6FC99CF5-2133-4FBB-9588-D8C4CB031E98}" type="parTrans" cxnId="{75064032-640B-4F08-B3A6-93FD050A0CDD}">
      <dgm:prSet/>
      <dgm:spPr/>
      <dgm:t>
        <a:bodyPr/>
        <a:lstStyle/>
        <a:p>
          <a:endParaRPr lang="fr-FR"/>
        </a:p>
      </dgm:t>
    </dgm:pt>
    <dgm:pt modelId="{3C1A8190-5D61-4764-9D13-A9E18B3ADE9A}" type="sibTrans" cxnId="{75064032-640B-4F08-B3A6-93FD050A0CDD}">
      <dgm:prSet/>
      <dgm:spPr/>
      <dgm:t>
        <a:bodyPr/>
        <a:lstStyle/>
        <a:p>
          <a:endParaRPr lang="fr-FR"/>
        </a:p>
      </dgm:t>
    </dgm:pt>
    <dgm:pt modelId="{40FC3354-F024-4840-8FA8-BAA41E49243B}">
      <dgm:prSet phldrT="[Texte]"/>
      <dgm:spPr/>
      <dgm:t>
        <a:bodyPr/>
        <a:lstStyle/>
        <a:p>
          <a:r>
            <a:rPr lang="fr-FR" dirty="0"/>
            <a:t>..</a:t>
          </a:r>
        </a:p>
      </dgm:t>
    </dgm:pt>
    <dgm:pt modelId="{02C758E7-227F-4C37-A8E5-AB24BDDFA533}" type="parTrans" cxnId="{0B60CAB5-7385-469C-8296-08346B93C98E}">
      <dgm:prSet/>
      <dgm:spPr/>
      <dgm:t>
        <a:bodyPr/>
        <a:lstStyle/>
        <a:p>
          <a:endParaRPr lang="fr-FR"/>
        </a:p>
      </dgm:t>
    </dgm:pt>
    <dgm:pt modelId="{3A016EB4-C292-412A-9906-123BCD430969}" type="sibTrans" cxnId="{0B60CAB5-7385-469C-8296-08346B93C98E}">
      <dgm:prSet/>
      <dgm:spPr/>
      <dgm:t>
        <a:bodyPr/>
        <a:lstStyle/>
        <a:p>
          <a:endParaRPr lang="fr-FR"/>
        </a:p>
      </dgm:t>
    </dgm:pt>
    <dgm:pt modelId="{F21A001A-9B79-4030-A6C1-25C15BF5A8C7}">
      <dgm:prSet phldrT="[Texte]"/>
      <dgm:spPr/>
      <dgm:t>
        <a:bodyPr/>
        <a:lstStyle/>
        <a:p>
          <a:r>
            <a:rPr lang="fr-FR" dirty="0"/>
            <a:t>..</a:t>
          </a:r>
        </a:p>
      </dgm:t>
    </dgm:pt>
    <dgm:pt modelId="{EFB7EBEF-A9FD-4F28-8C0A-C043988B7DCF}" type="parTrans" cxnId="{8FF850F9-4B02-4120-A7D9-9D6E2A73B74F}">
      <dgm:prSet/>
      <dgm:spPr/>
      <dgm:t>
        <a:bodyPr/>
        <a:lstStyle/>
        <a:p>
          <a:endParaRPr lang="fr-FR"/>
        </a:p>
      </dgm:t>
    </dgm:pt>
    <dgm:pt modelId="{04D22006-A4DF-43CE-A641-4DD321B144BE}" type="sibTrans" cxnId="{8FF850F9-4B02-4120-A7D9-9D6E2A73B74F}">
      <dgm:prSet/>
      <dgm:spPr/>
      <dgm:t>
        <a:bodyPr/>
        <a:lstStyle/>
        <a:p>
          <a:endParaRPr lang="fr-FR"/>
        </a:p>
      </dgm:t>
    </dgm:pt>
    <dgm:pt modelId="{72788EF8-CF45-47E8-8C03-BECD9289FE4E}">
      <dgm:prSet phldrT="[Texte]"/>
      <dgm:spPr/>
      <dgm:t>
        <a:bodyPr/>
        <a:lstStyle/>
        <a:p>
          <a:r>
            <a:rPr lang="fr-FR" dirty="0"/>
            <a:t>..</a:t>
          </a:r>
        </a:p>
      </dgm:t>
    </dgm:pt>
    <dgm:pt modelId="{998B6CAE-11F3-459F-BCC4-5668EC84F7D2}" type="parTrans" cxnId="{B9AD69D9-625F-456D-9070-38126F62318D}">
      <dgm:prSet/>
      <dgm:spPr/>
      <dgm:t>
        <a:bodyPr/>
        <a:lstStyle/>
        <a:p>
          <a:endParaRPr lang="fr-FR"/>
        </a:p>
      </dgm:t>
    </dgm:pt>
    <dgm:pt modelId="{EC115A17-1DA7-4B56-9B8A-DB453E8E74DF}" type="sibTrans" cxnId="{B9AD69D9-625F-456D-9070-38126F62318D}">
      <dgm:prSet/>
      <dgm:spPr/>
      <dgm:t>
        <a:bodyPr/>
        <a:lstStyle/>
        <a:p>
          <a:endParaRPr lang="fr-FR"/>
        </a:p>
      </dgm:t>
    </dgm:pt>
    <dgm:pt modelId="{B3A5F013-A68E-47D7-8F17-B8E0481046D0}" type="pres">
      <dgm:prSet presAssocID="{997EFDEB-CEF5-443E-93DF-DE082CAF897C}" presName="linearFlow" presStyleCnt="0">
        <dgm:presLayoutVars>
          <dgm:dir/>
          <dgm:animLvl val="lvl"/>
          <dgm:resizeHandles val="exact"/>
        </dgm:presLayoutVars>
      </dgm:prSet>
      <dgm:spPr/>
    </dgm:pt>
    <dgm:pt modelId="{7BD4D63D-02C0-4614-AE84-F691E856A5CA}" type="pres">
      <dgm:prSet presAssocID="{B52A779B-7761-4ED9-A27A-F59D863B6DFE}" presName="composite" presStyleCnt="0"/>
      <dgm:spPr/>
    </dgm:pt>
    <dgm:pt modelId="{84BE5BB7-B1F6-4318-B923-1041998E99CD}" type="pres">
      <dgm:prSet presAssocID="{B52A779B-7761-4ED9-A27A-F59D863B6DFE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EABDE0A-E96B-4690-A75A-D51EE585B51D}" type="pres">
      <dgm:prSet presAssocID="{B52A779B-7761-4ED9-A27A-F59D863B6DFE}" presName="descendantText" presStyleLbl="alignAcc1" presStyleIdx="0" presStyleCnt="3" custScaleY="129715">
        <dgm:presLayoutVars>
          <dgm:bulletEnabled val="1"/>
        </dgm:presLayoutVars>
      </dgm:prSet>
      <dgm:spPr/>
    </dgm:pt>
    <dgm:pt modelId="{540F6A08-EACE-47E6-9DAA-0AA32FBCC6EC}" type="pres">
      <dgm:prSet presAssocID="{14703A5F-A6FA-476A-8F19-0766F2CA9B8A}" presName="sp" presStyleCnt="0"/>
      <dgm:spPr/>
    </dgm:pt>
    <dgm:pt modelId="{6A9DF9BC-459E-47DD-B54A-315B9EB78F56}" type="pres">
      <dgm:prSet presAssocID="{0A03C232-7AC0-4E42-B8A5-6A6BA57BB8C5}" presName="composite" presStyleCnt="0"/>
      <dgm:spPr/>
    </dgm:pt>
    <dgm:pt modelId="{17CDD216-E30F-4640-AB65-A2D6967BD5CE}" type="pres">
      <dgm:prSet presAssocID="{0A03C232-7AC0-4E42-B8A5-6A6BA57BB8C5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22FF5744-77F3-44BF-82DA-53397021B737}" type="pres">
      <dgm:prSet presAssocID="{0A03C232-7AC0-4E42-B8A5-6A6BA57BB8C5}" presName="descendantText" presStyleLbl="alignAcc1" presStyleIdx="1" presStyleCnt="3" custScaleY="123111" custLinFactNeighborX="2517" custLinFactNeighborY="-2342">
        <dgm:presLayoutVars>
          <dgm:bulletEnabled val="1"/>
        </dgm:presLayoutVars>
      </dgm:prSet>
      <dgm:spPr/>
    </dgm:pt>
    <dgm:pt modelId="{6F0E84E5-8A1C-47B0-BC71-4E0D58216D38}" type="pres">
      <dgm:prSet presAssocID="{512CB732-A30C-4738-8AA5-B909D0075E32}" presName="sp" presStyleCnt="0"/>
      <dgm:spPr/>
    </dgm:pt>
    <dgm:pt modelId="{BB7DA6A5-75D3-4985-9D31-5B22B781F9AE}" type="pres">
      <dgm:prSet presAssocID="{4337C15A-AF03-4034-A9E3-3DE99A9B9670}" presName="composite" presStyleCnt="0"/>
      <dgm:spPr/>
    </dgm:pt>
    <dgm:pt modelId="{AC73C71C-360A-4725-992C-4131055576F3}" type="pres">
      <dgm:prSet presAssocID="{4337C15A-AF03-4034-A9E3-3DE99A9B9670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B6FDC9B-1DC9-4D69-8ED4-CB3FC62A51F2}" type="pres">
      <dgm:prSet presAssocID="{4337C15A-AF03-4034-A9E3-3DE99A9B9670}" presName="descendantText" presStyleLbl="alignAcc1" presStyleIdx="2" presStyleCnt="3" custScaleY="100000">
        <dgm:presLayoutVars>
          <dgm:bulletEnabled val="1"/>
        </dgm:presLayoutVars>
      </dgm:prSet>
      <dgm:spPr/>
    </dgm:pt>
  </dgm:ptLst>
  <dgm:cxnLst>
    <dgm:cxn modelId="{757D031A-ACDC-489B-A274-CF0099185BB0}" type="presOf" srcId="{F60B2FB4-7EC7-4280-AC56-2F8FB388A14C}" destId="{0B6FDC9B-1DC9-4D69-8ED4-CB3FC62A51F2}" srcOrd="0" destOrd="0" presId="urn:microsoft.com/office/officeart/2005/8/layout/chevron2"/>
    <dgm:cxn modelId="{26923A1E-2F2E-4A80-B85B-A1C83E497CA0}" srcId="{B52A779B-7761-4ED9-A27A-F59D863B6DFE}" destId="{7DE0C663-F9E0-4047-9157-C7A2BB993293}" srcOrd="2" destOrd="0" parTransId="{26F1F0CB-A6D7-4052-9424-A5A09D8EE313}" sibTransId="{36302FDD-EB57-4F77-81C5-B89C958A28A3}"/>
    <dgm:cxn modelId="{7E20DB20-BA59-4B04-B0EE-95C651DFA51E}" type="presOf" srcId="{B52A779B-7761-4ED9-A27A-F59D863B6DFE}" destId="{84BE5BB7-B1F6-4318-B923-1041998E99CD}" srcOrd="0" destOrd="0" presId="urn:microsoft.com/office/officeart/2005/8/layout/chevron2"/>
    <dgm:cxn modelId="{75064032-640B-4F08-B3A6-93FD050A0CDD}" srcId="{4337C15A-AF03-4034-A9E3-3DE99A9B9670}" destId="{2E42934B-A49B-464E-866C-78B73F27492A}" srcOrd="1" destOrd="0" parTransId="{6FC99CF5-2133-4FBB-9588-D8C4CB031E98}" sibTransId="{3C1A8190-5D61-4764-9D13-A9E18B3ADE9A}"/>
    <dgm:cxn modelId="{36B9A337-62E4-482E-805E-4F43A940CBB9}" type="presOf" srcId="{143930A0-1BED-493B-AB73-78BADD0A588E}" destId="{EEABDE0A-E96B-4690-A75A-D51EE585B51D}" srcOrd="0" destOrd="0" presId="urn:microsoft.com/office/officeart/2005/8/layout/chevron2"/>
    <dgm:cxn modelId="{E554E439-68BC-4794-B3BA-CC251E0981E0}" type="presOf" srcId="{F21A001A-9B79-4030-A6C1-25C15BF5A8C7}" destId="{EEABDE0A-E96B-4690-A75A-D51EE585B51D}" srcOrd="0" destOrd="1" presId="urn:microsoft.com/office/officeart/2005/8/layout/chevron2"/>
    <dgm:cxn modelId="{113EF64B-B8B0-47DF-B4B9-07E3102AB4B4}" srcId="{997EFDEB-CEF5-443E-93DF-DE082CAF897C}" destId="{0A03C232-7AC0-4E42-B8A5-6A6BA57BB8C5}" srcOrd="1" destOrd="0" parTransId="{9EAE7A2C-9458-4F0A-8F88-081F04763E7F}" sibTransId="{512CB732-A30C-4738-8AA5-B909D0075E32}"/>
    <dgm:cxn modelId="{4153C755-ADC9-4C4C-8453-9466B94705FE}" srcId="{997EFDEB-CEF5-443E-93DF-DE082CAF897C}" destId="{4337C15A-AF03-4034-A9E3-3DE99A9B9670}" srcOrd="2" destOrd="0" parTransId="{246228EB-2DDF-4136-9A23-6A52DCBF8E2E}" sibTransId="{38E85664-25C3-4451-A966-514DE309AF02}"/>
    <dgm:cxn modelId="{EA8CD75C-5DF2-47E0-9B03-A0D28AA1ACF9}" type="presOf" srcId="{0A03C232-7AC0-4E42-B8A5-6A6BA57BB8C5}" destId="{17CDD216-E30F-4640-AB65-A2D6967BD5CE}" srcOrd="0" destOrd="0" presId="urn:microsoft.com/office/officeart/2005/8/layout/chevron2"/>
    <dgm:cxn modelId="{A9A6CD63-3921-4787-92EF-0E39FCE96122}" srcId="{0A03C232-7AC0-4E42-B8A5-6A6BA57BB8C5}" destId="{E50BE537-C892-4058-B1F8-527F5C9E0B11}" srcOrd="0" destOrd="0" parTransId="{D2F975D4-0848-4BEB-8FE1-B6A9BC627FB0}" sibTransId="{666A3032-A7D2-4A5F-9147-F7F6DAF8647D}"/>
    <dgm:cxn modelId="{48B9DF88-BC71-4BCA-AD63-9747330D277D}" type="presOf" srcId="{997EFDEB-CEF5-443E-93DF-DE082CAF897C}" destId="{B3A5F013-A68E-47D7-8F17-B8E0481046D0}" srcOrd="0" destOrd="0" presId="urn:microsoft.com/office/officeart/2005/8/layout/chevron2"/>
    <dgm:cxn modelId="{0AF00B89-41F3-41FE-B47E-2FD756697B80}" type="presOf" srcId="{72788EF8-CF45-47E8-8C03-BECD9289FE4E}" destId="{0B6FDC9B-1DC9-4D69-8ED4-CB3FC62A51F2}" srcOrd="0" destOrd="2" presId="urn:microsoft.com/office/officeart/2005/8/layout/chevron2"/>
    <dgm:cxn modelId="{0D8E099B-ED50-41ED-BD61-D65841665D65}" type="presOf" srcId="{4337C15A-AF03-4034-A9E3-3DE99A9B9670}" destId="{AC73C71C-360A-4725-992C-4131055576F3}" srcOrd="0" destOrd="0" presId="urn:microsoft.com/office/officeart/2005/8/layout/chevron2"/>
    <dgm:cxn modelId="{A61FCF9F-9EE4-45A2-96ED-87A374BC839E}" type="presOf" srcId="{40FC3354-F024-4840-8FA8-BAA41E49243B}" destId="{22FF5744-77F3-44BF-82DA-53397021B737}" srcOrd="0" destOrd="2" presId="urn:microsoft.com/office/officeart/2005/8/layout/chevron2"/>
    <dgm:cxn modelId="{73F560AD-FF24-45AF-A915-DA22E2CA91DD}" type="presOf" srcId="{2E42934B-A49B-464E-866C-78B73F27492A}" destId="{0B6FDC9B-1DC9-4D69-8ED4-CB3FC62A51F2}" srcOrd="0" destOrd="1" presId="urn:microsoft.com/office/officeart/2005/8/layout/chevron2"/>
    <dgm:cxn modelId="{0B60CAB5-7385-469C-8296-08346B93C98E}" srcId="{0A03C232-7AC0-4E42-B8A5-6A6BA57BB8C5}" destId="{40FC3354-F024-4840-8FA8-BAA41E49243B}" srcOrd="2" destOrd="0" parTransId="{02C758E7-227F-4C37-A8E5-AB24BDDFA533}" sibTransId="{3A016EB4-C292-412A-9906-123BCD430969}"/>
    <dgm:cxn modelId="{5EF48ABB-5DAE-49E4-80D1-0F6DFA148347}" srcId="{4337C15A-AF03-4034-A9E3-3DE99A9B9670}" destId="{F60B2FB4-7EC7-4280-AC56-2F8FB388A14C}" srcOrd="0" destOrd="0" parTransId="{24B44B45-5116-48E9-B5F5-22891BCBE5BB}" sibTransId="{0A5200A1-A211-4FC4-993A-4EFC01E5606E}"/>
    <dgm:cxn modelId="{5EB59AC3-722B-4B65-B354-B84582CE18FA}" type="presOf" srcId="{7DE0C663-F9E0-4047-9157-C7A2BB993293}" destId="{EEABDE0A-E96B-4690-A75A-D51EE585B51D}" srcOrd="0" destOrd="2" presId="urn:microsoft.com/office/officeart/2005/8/layout/chevron2"/>
    <dgm:cxn modelId="{1DD2B2CF-0257-4923-80FF-5E1EBCFCEF8C}" type="presOf" srcId="{46B1C97A-53C1-4409-AE47-087FFB7BA7D1}" destId="{22FF5744-77F3-44BF-82DA-53397021B737}" srcOrd="0" destOrd="1" presId="urn:microsoft.com/office/officeart/2005/8/layout/chevron2"/>
    <dgm:cxn modelId="{B9AD69D9-625F-456D-9070-38126F62318D}" srcId="{4337C15A-AF03-4034-A9E3-3DE99A9B9670}" destId="{72788EF8-CF45-47E8-8C03-BECD9289FE4E}" srcOrd="2" destOrd="0" parTransId="{998B6CAE-11F3-459F-BCC4-5668EC84F7D2}" sibTransId="{EC115A17-1DA7-4B56-9B8A-DB453E8E74DF}"/>
    <dgm:cxn modelId="{4F60D2DB-394E-44E6-BF60-31E0D4DB6ABE}" srcId="{0A03C232-7AC0-4E42-B8A5-6A6BA57BB8C5}" destId="{46B1C97A-53C1-4409-AE47-087FFB7BA7D1}" srcOrd="1" destOrd="0" parTransId="{656393E7-97F6-490B-AD14-37467BA02CCB}" sibTransId="{5E90F1D2-6776-41CB-A6AC-96D0E422E1BE}"/>
    <dgm:cxn modelId="{B9A341ED-EB0B-4AF3-BE47-AF7BAEB51DC3}" srcId="{B52A779B-7761-4ED9-A27A-F59D863B6DFE}" destId="{143930A0-1BED-493B-AB73-78BADD0A588E}" srcOrd="0" destOrd="0" parTransId="{4F6275F8-2B49-4E58-8AA6-1624611AF88D}" sibTransId="{3DF08FE5-02B2-4170-880C-3F0DC5603B36}"/>
    <dgm:cxn modelId="{A22A5EEE-D407-4F21-82AC-110DC98BEA02}" type="presOf" srcId="{E50BE537-C892-4058-B1F8-527F5C9E0B11}" destId="{22FF5744-77F3-44BF-82DA-53397021B737}" srcOrd="0" destOrd="0" presId="urn:microsoft.com/office/officeart/2005/8/layout/chevron2"/>
    <dgm:cxn modelId="{8FF850F9-4B02-4120-A7D9-9D6E2A73B74F}" srcId="{B52A779B-7761-4ED9-A27A-F59D863B6DFE}" destId="{F21A001A-9B79-4030-A6C1-25C15BF5A8C7}" srcOrd="1" destOrd="0" parTransId="{EFB7EBEF-A9FD-4F28-8C0A-C043988B7DCF}" sibTransId="{04D22006-A4DF-43CE-A641-4DD321B144BE}"/>
    <dgm:cxn modelId="{CC710BFF-140D-4F14-9D8E-F73BEB3992AB}" srcId="{997EFDEB-CEF5-443E-93DF-DE082CAF897C}" destId="{B52A779B-7761-4ED9-A27A-F59D863B6DFE}" srcOrd="0" destOrd="0" parTransId="{45C5123A-537F-4913-A808-41A4779B0E68}" sibTransId="{14703A5F-A6FA-476A-8F19-0766F2CA9B8A}"/>
    <dgm:cxn modelId="{9B46282A-0AAF-4A30-A395-27973B2CA0D5}" type="presParOf" srcId="{B3A5F013-A68E-47D7-8F17-B8E0481046D0}" destId="{7BD4D63D-02C0-4614-AE84-F691E856A5CA}" srcOrd="0" destOrd="0" presId="urn:microsoft.com/office/officeart/2005/8/layout/chevron2"/>
    <dgm:cxn modelId="{96D63E07-1827-40F3-8CCA-125C79E549AD}" type="presParOf" srcId="{7BD4D63D-02C0-4614-AE84-F691E856A5CA}" destId="{84BE5BB7-B1F6-4318-B923-1041998E99CD}" srcOrd="0" destOrd="0" presId="urn:microsoft.com/office/officeart/2005/8/layout/chevron2"/>
    <dgm:cxn modelId="{24839822-15C2-4BC9-B15C-81A5C2C406AC}" type="presParOf" srcId="{7BD4D63D-02C0-4614-AE84-F691E856A5CA}" destId="{EEABDE0A-E96B-4690-A75A-D51EE585B51D}" srcOrd="1" destOrd="0" presId="urn:microsoft.com/office/officeart/2005/8/layout/chevron2"/>
    <dgm:cxn modelId="{27AE6F94-15F6-43AA-A54A-37A56AF589E0}" type="presParOf" srcId="{B3A5F013-A68E-47D7-8F17-B8E0481046D0}" destId="{540F6A08-EACE-47E6-9DAA-0AA32FBCC6EC}" srcOrd="1" destOrd="0" presId="urn:microsoft.com/office/officeart/2005/8/layout/chevron2"/>
    <dgm:cxn modelId="{47FF5EEB-96B8-4C42-8175-839586E54992}" type="presParOf" srcId="{B3A5F013-A68E-47D7-8F17-B8E0481046D0}" destId="{6A9DF9BC-459E-47DD-B54A-315B9EB78F56}" srcOrd="2" destOrd="0" presId="urn:microsoft.com/office/officeart/2005/8/layout/chevron2"/>
    <dgm:cxn modelId="{6F824949-F29A-4799-A06A-657B70BC5089}" type="presParOf" srcId="{6A9DF9BC-459E-47DD-B54A-315B9EB78F56}" destId="{17CDD216-E30F-4640-AB65-A2D6967BD5CE}" srcOrd="0" destOrd="0" presId="urn:microsoft.com/office/officeart/2005/8/layout/chevron2"/>
    <dgm:cxn modelId="{9E94B216-3383-4F96-999C-8617F5E73452}" type="presParOf" srcId="{6A9DF9BC-459E-47DD-B54A-315B9EB78F56}" destId="{22FF5744-77F3-44BF-82DA-53397021B737}" srcOrd="1" destOrd="0" presId="urn:microsoft.com/office/officeart/2005/8/layout/chevron2"/>
    <dgm:cxn modelId="{AD5DA6EB-9271-482B-9329-FE56AE3FE0D6}" type="presParOf" srcId="{B3A5F013-A68E-47D7-8F17-B8E0481046D0}" destId="{6F0E84E5-8A1C-47B0-BC71-4E0D58216D38}" srcOrd="3" destOrd="0" presId="urn:microsoft.com/office/officeart/2005/8/layout/chevron2"/>
    <dgm:cxn modelId="{F50684FC-DD4A-49B3-81DD-5245846A71D2}" type="presParOf" srcId="{B3A5F013-A68E-47D7-8F17-B8E0481046D0}" destId="{BB7DA6A5-75D3-4985-9D31-5B22B781F9AE}" srcOrd="4" destOrd="0" presId="urn:microsoft.com/office/officeart/2005/8/layout/chevron2"/>
    <dgm:cxn modelId="{BDC431E2-7BC6-4A10-87E3-0B678494061F}" type="presParOf" srcId="{BB7DA6A5-75D3-4985-9D31-5B22B781F9AE}" destId="{AC73C71C-360A-4725-992C-4131055576F3}" srcOrd="0" destOrd="0" presId="urn:microsoft.com/office/officeart/2005/8/layout/chevron2"/>
    <dgm:cxn modelId="{E0870BEC-65F7-46F2-9B58-BF397C6765DD}" type="presParOf" srcId="{BB7DA6A5-75D3-4985-9D31-5B22B781F9AE}" destId="{0B6FDC9B-1DC9-4D69-8ED4-CB3FC62A51F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E5BB7-B1F6-4318-B923-1041998E99CD}">
      <dsp:nvSpPr>
        <dsp:cNvPr id="0" name=""/>
        <dsp:cNvSpPr/>
      </dsp:nvSpPr>
      <dsp:spPr>
        <a:xfrm rot="5400000">
          <a:off x="-114179" y="188794"/>
          <a:ext cx="761194" cy="5328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Connaissances associées</a:t>
          </a:r>
        </a:p>
      </dsp:txBody>
      <dsp:txXfrm rot="-5400000">
        <a:off x="0" y="341033"/>
        <a:ext cx="532836" cy="228358"/>
      </dsp:txXfrm>
    </dsp:sp>
    <dsp:sp modelId="{EEABDE0A-E96B-4690-A75A-D51EE585B51D}">
      <dsp:nvSpPr>
        <dsp:cNvPr id="0" name=""/>
        <dsp:cNvSpPr/>
      </dsp:nvSpPr>
      <dsp:spPr>
        <a:xfrm rot="5400000">
          <a:off x="1862562" y="-1328661"/>
          <a:ext cx="642136" cy="33015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900" kern="1200" dirty="0"/>
            <a:t>..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900" kern="1200" dirty="0"/>
            <a:t>..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900" kern="1200" dirty="0"/>
            <a:t>..</a:t>
          </a:r>
        </a:p>
      </dsp:txBody>
      <dsp:txXfrm rot="-5400000">
        <a:off x="532836" y="32411"/>
        <a:ext cx="3270243" cy="579444"/>
      </dsp:txXfrm>
    </dsp:sp>
    <dsp:sp modelId="{17CDD216-E30F-4640-AB65-A2D6967BD5CE}">
      <dsp:nvSpPr>
        <dsp:cNvPr id="0" name=""/>
        <dsp:cNvSpPr/>
      </dsp:nvSpPr>
      <dsp:spPr>
        <a:xfrm rot="5400000">
          <a:off x="-114179" y="804388"/>
          <a:ext cx="761194" cy="5328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Savoir faire</a:t>
          </a:r>
        </a:p>
      </dsp:txBody>
      <dsp:txXfrm rot="-5400000">
        <a:off x="0" y="956627"/>
        <a:ext cx="532836" cy="228358"/>
      </dsp:txXfrm>
    </dsp:sp>
    <dsp:sp modelId="{22FF5744-77F3-44BF-82DA-53397021B737}">
      <dsp:nvSpPr>
        <dsp:cNvPr id="0" name=""/>
        <dsp:cNvSpPr/>
      </dsp:nvSpPr>
      <dsp:spPr>
        <a:xfrm rot="5400000">
          <a:off x="1879068" y="-724784"/>
          <a:ext cx="609124" cy="33015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900" kern="1200" dirty="0"/>
            <a:t>..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900" kern="1200" dirty="0"/>
            <a:t>..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900" kern="1200" dirty="0"/>
            <a:t>..</a:t>
          </a:r>
        </a:p>
      </dsp:txBody>
      <dsp:txXfrm rot="-5400000">
        <a:off x="532836" y="651183"/>
        <a:ext cx="3271854" cy="549654"/>
      </dsp:txXfrm>
    </dsp:sp>
    <dsp:sp modelId="{AC73C71C-360A-4725-992C-4131055576F3}">
      <dsp:nvSpPr>
        <dsp:cNvPr id="0" name=""/>
        <dsp:cNvSpPr/>
      </dsp:nvSpPr>
      <dsp:spPr>
        <a:xfrm rot="5400000">
          <a:off x="-114179" y="1362809"/>
          <a:ext cx="761194" cy="5328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Compétences comportementales adaptées</a:t>
          </a:r>
        </a:p>
      </dsp:txBody>
      <dsp:txXfrm rot="-5400000">
        <a:off x="0" y="1515048"/>
        <a:ext cx="532836" cy="228358"/>
      </dsp:txXfrm>
    </dsp:sp>
    <dsp:sp modelId="{0B6FDC9B-1DC9-4D69-8ED4-CB3FC62A51F2}">
      <dsp:nvSpPr>
        <dsp:cNvPr id="0" name=""/>
        <dsp:cNvSpPr/>
      </dsp:nvSpPr>
      <dsp:spPr>
        <a:xfrm rot="5400000">
          <a:off x="1936242" y="-154776"/>
          <a:ext cx="494776" cy="33015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900" kern="1200" dirty="0"/>
            <a:t>..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900" kern="1200" dirty="0"/>
            <a:t>..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900" kern="1200" dirty="0"/>
            <a:t>..</a:t>
          </a:r>
        </a:p>
      </dsp:txBody>
      <dsp:txXfrm rot="-5400000">
        <a:off x="532836" y="1272783"/>
        <a:ext cx="3277436" cy="446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6027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33D-CFD5-4B07-AA59-0978A6771265}" type="datetimeFigureOut">
              <a:rPr lang="fr-FR" smtClean="0"/>
              <a:t>19/01/2020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B602-D251-4836-9716-632C274485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40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33D-CFD5-4B07-AA59-0978A6771265}" type="datetimeFigureOut">
              <a:rPr lang="fr-FR" smtClean="0"/>
              <a:t>19/01/2020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B602-D251-4836-9716-632C274485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748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33D-CFD5-4B07-AA59-0978A6771265}" type="datetimeFigureOut">
              <a:rPr lang="fr-FR" smtClean="0"/>
              <a:t>19/01/2020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B602-D251-4836-9716-632C274485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758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33D-CFD5-4B07-AA59-0978A6771265}" type="datetimeFigureOut">
              <a:rPr lang="fr-FR" smtClean="0"/>
              <a:t>19/01/2020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B602-D251-4836-9716-632C274485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495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Fond1.pd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62"/>
            <a:ext cx="9144000" cy="513873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body" idx="1"/>
          </p:nvPr>
        </p:nvSpPr>
        <p:spPr>
          <a:xfrm>
            <a:off x="652464" y="790575"/>
            <a:ext cx="7839075" cy="3652838"/>
          </a:xfrm>
          <a:prstGeom prst="rect">
            <a:avLst/>
          </a:prstGeom>
        </p:spPr>
        <p:txBody>
          <a:bodyPr lIns="21336" tIns="21336" rIns="21336" bIns="21336" anchor="ctr"/>
          <a:lstStyle>
            <a:lvl1pPr marL="352044" indent="-252032" algn="l">
              <a:spcBef>
                <a:spcPts val="2300"/>
              </a:spcBef>
              <a:buSzPct val="171000"/>
              <a:buChar char="•"/>
              <a:defRPr sz="1800" i="0"/>
            </a:lvl1pPr>
            <a:lvl2pPr marL="492062" indent="-252032" algn="l">
              <a:spcBef>
                <a:spcPts val="2300"/>
              </a:spcBef>
              <a:buSzPct val="171000"/>
              <a:buChar char="•"/>
              <a:defRPr sz="1800" i="0">
                <a:latin typeface="Gill Sans"/>
                <a:ea typeface="Gill Sans"/>
                <a:cs typeface="Gill Sans"/>
                <a:sym typeface="Gill Sans"/>
              </a:defRPr>
            </a:lvl2pPr>
            <a:lvl3pPr marL="632079" indent="-252032" algn="l">
              <a:spcBef>
                <a:spcPts val="2300"/>
              </a:spcBef>
              <a:buSzPct val="171000"/>
              <a:buChar char="•"/>
              <a:defRPr sz="1800" i="0">
                <a:latin typeface="Gill Sans"/>
                <a:ea typeface="Gill Sans"/>
                <a:cs typeface="Gill Sans"/>
                <a:sym typeface="Gill Sans"/>
              </a:defRPr>
            </a:lvl3pPr>
            <a:lvl4pPr marL="772097" indent="-252032" algn="l">
              <a:spcBef>
                <a:spcPts val="2300"/>
              </a:spcBef>
              <a:buSzPct val="171000"/>
              <a:buChar char="•"/>
              <a:defRPr sz="1800" i="0">
                <a:latin typeface="Gill Sans"/>
                <a:ea typeface="Gill Sans"/>
                <a:cs typeface="Gill Sans"/>
                <a:sym typeface="Gill Sans"/>
              </a:defRPr>
            </a:lvl4pPr>
            <a:lvl5pPr marL="912114" indent="-252032" algn="l">
              <a:spcBef>
                <a:spcPts val="2300"/>
              </a:spcBef>
              <a:buSzPct val="171000"/>
              <a:buChar char="•"/>
              <a:defRPr sz="1800" i="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1800" dirty="0"/>
              <a:t>Texte niveau 1</a:t>
            </a:r>
          </a:p>
          <a:p>
            <a:pPr lvl="1">
              <a:defRPr sz="1800"/>
            </a:pPr>
            <a:r>
              <a:rPr sz="1800" dirty="0"/>
              <a:t>Texte niveau 2</a:t>
            </a:r>
          </a:p>
          <a:p>
            <a:pPr lvl="2">
              <a:defRPr sz="1800"/>
            </a:pPr>
            <a:r>
              <a:rPr sz="1800" dirty="0"/>
              <a:t>Texte niveau 3</a:t>
            </a:r>
          </a:p>
          <a:p>
            <a:pPr lvl="3">
              <a:defRPr sz="1800"/>
            </a:pPr>
            <a:r>
              <a:rPr sz="1800" dirty="0"/>
              <a:t>Texte niveau 4</a:t>
            </a:r>
          </a:p>
          <a:p>
            <a:pPr lvl="4">
              <a:defRPr sz="1800"/>
            </a:pPr>
            <a:r>
              <a:rPr sz="1800" dirty="0"/>
              <a:t>Texte niveau 5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120569" y="4778090"/>
            <a:ext cx="6809621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75" b="0" kern="1200" dirty="0">
                <a:solidFill>
                  <a:schemeClr val="bg1"/>
                </a:solidFill>
                <a:effectLst/>
                <a:latin typeface="Gill Sans MT" charset="0"/>
                <a:ea typeface="Gill Sans MT" charset="0"/>
                <a:cs typeface="Gill Sans MT" charset="0"/>
              </a:rPr>
              <a:t>Méthodes actives et situations d'apprentissage pour faire émerger ou développer des compétences </a:t>
            </a:r>
            <a:r>
              <a:rPr lang="fr-FR" sz="1275" b="0" dirty="0">
                <a:solidFill>
                  <a:schemeClr val="bg1"/>
                </a:solidFill>
                <a:effectLst/>
                <a:latin typeface="Gill Sans MT" charset="0"/>
                <a:ea typeface="Gill Sans MT" charset="0"/>
                <a:cs typeface="Gill Sans MT" charset="0"/>
              </a:rPr>
              <a:t> </a:t>
            </a:r>
            <a:endParaRPr lang="fr-FR" sz="1275" b="0" dirty="0">
              <a:solidFill>
                <a:schemeClr val="bg1"/>
              </a:solidFill>
              <a:latin typeface="Gill Sans MT" charset="0"/>
              <a:ea typeface="Gill Sans MT" charset="0"/>
              <a:cs typeface="Gill Sans MT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652463" y="4451577"/>
            <a:ext cx="2362880" cy="2183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100" dirty="0">
                <a:solidFill>
                  <a:srgbClr val="941100"/>
                </a:solidFill>
                <a:latin typeface="Gill Sans MT" charset="0"/>
                <a:ea typeface="Gill Sans MT" charset="0"/>
                <a:cs typeface="Gill Sans MT" charset="0"/>
              </a:rPr>
              <a:t>JIPES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6215743" y="208979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>
                <a:solidFill>
                  <a:srgbClr val="941100"/>
                </a:solidFill>
                <a:latin typeface="Gill Sans MT" charset="0"/>
                <a:ea typeface="Gill Sans MT" charset="0"/>
                <a:cs typeface="Gill Sans MT" charset="0"/>
              </a:rPr>
              <a:t>24 / 01 /2020</a:t>
            </a:r>
          </a:p>
        </p:txBody>
      </p:sp>
    </p:spTree>
    <p:extLst>
      <p:ext uri="{BB962C8B-B14F-4D97-AF65-F5344CB8AC3E}">
        <p14:creationId xmlns:p14="http://schemas.microsoft.com/office/powerpoint/2010/main" val="3268886756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Fond1.pd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62"/>
            <a:ext cx="9144000" cy="513873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body" idx="1"/>
          </p:nvPr>
        </p:nvSpPr>
        <p:spPr>
          <a:xfrm>
            <a:off x="652464" y="790575"/>
            <a:ext cx="7839075" cy="3652838"/>
          </a:xfrm>
          <a:prstGeom prst="rect">
            <a:avLst/>
          </a:prstGeom>
        </p:spPr>
        <p:txBody>
          <a:bodyPr lIns="21336" tIns="21336" rIns="21336" bIns="21336" anchor="ctr"/>
          <a:lstStyle>
            <a:lvl1pPr marL="352044" indent="-252032" algn="l">
              <a:spcBef>
                <a:spcPts val="2300"/>
              </a:spcBef>
              <a:buSzPct val="171000"/>
              <a:buChar char="•"/>
              <a:defRPr sz="1800" i="0"/>
            </a:lvl1pPr>
            <a:lvl2pPr marL="492062" indent="-252032" algn="l">
              <a:spcBef>
                <a:spcPts val="2300"/>
              </a:spcBef>
              <a:buSzPct val="171000"/>
              <a:buChar char="•"/>
              <a:defRPr sz="1800" i="0">
                <a:latin typeface="Gill Sans"/>
                <a:ea typeface="Gill Sans"/>
                <a:cs typeface="Gill Sans"/>
                <a:sym typeface="Gill Sans"/>
              </a:defRPr>
            </a:lvl2pPr>
            <a:lvl3pPr marL="632079" indent="-252032" algn="l">
              <a:spcBef>
                <a:spcPts val="2300"/>
              </a:spcBef>
              <a:buSzPct val="171000"/>
              <a:buChar char="•"/>
              <a:defRPr sz="1800" i="0">
                <a:latin typeface="Gill Sans"/>
                <a:ea typeface="Gill Sans"/>
                <a:cs typeface="Gill Sans"/>
                <a:sym typeface="Gill Sans"/>
              </a:defRPr>
            </a:lvl3pPr>
            <a:lvl4pPr marL="772097" indent="-252032" algn="l">
              <a:spcBef>
                <a:spcPts val="2300"/>
              </a:spcBef>
              <a:buSzPct val="171000"/>
              <a:buChar char="•"/>
              <a:defRPr sz="1800" i="0">
                <a:latin typeface="Gill Sans"/>
                <a:ea typeface="Gill Sans"/>
                <a:cs typeface="Gill Sans"/>
                <a:sym typeface="Gill Sans"/>
              </a:defRPr>
            </a:lvl4pPr>
            <a:lvl5pPr marL="912114" indent="-252032" algn="l">
              <a:spcBef>
                <a:spcPts val="2300"/>
              </a:spcBef>
              <a:buSzPct val="171000"/>
              <a:buChar char="•"/>
              <a:defRPr sz="1800" i="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1800" dirty="0"/>
              <a:t>Texte niveau 1</a:t>
            </a:r>
          </a:p>
          <a:p>
            <a:pPr lvl="1">
              <a:defRPr sz="1800"/>
            </a:pPr>
            <a:r>
              <a:rPr sz="1800" dirty="0"/>
              <a:t>Texte niveau 2</a:t>
            </a:r>
          </a:p>
          <a:p>
            <a:pPr lvl="2">
              <a:defRPr sz="1800"/>
            </a:pPr>
            <a:r>
              <a:rPr sz="1800" dirty="0"/>
              <a:t>Texte niveau 3</a:t>
            </a:r>
          </a:p>
          <a:p>
            <a:pPr lvl="3">
              <a:defRPr sz="1800"/>
            </a:pPr>
            <a:r>
              <a:rPr sz="1800" dirty="0"/>
              <a:t>Texte niveau 4</a:t>
            </a:r>
          </a:p>
          <a:p>
            <a:pPr lvl="4">
              <a:defRPr sz="1800"/>
            </a:pPr>
            <a:r>
              <a:rPr sz="1800" dirty="0"/>
              <a:t>Texte niveau 5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120569" y="4778090"/>
            <a:ext cx="6809621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75" b="0" kern="1200" dirty="0">
                <a:solidFill>
                  <a:schemeClr val="bg1"/>
                </a:solidFill>
                <a:effectLst/>
                <a:latin typeface="Gill Sans MT" charset="0"/>
                <a:ea typeface="Gill Sans MT" charset="0"/>
                <a:cs typeface="Gill Sans MT" charset="0"/>
              </a:rPr>
              <a:t>Méthodes actives et situations d'apprentissage pour faire émerger ou développer des compétences </a:t>
            </a:r>
            <a:r>
              <a:rPr lang="fr-FR" sz="1275" b="0" dirty="0">
                <a:solidFill>
                  <a:schemeClr val="bg1"/>
                </a:solidFill>
                <a:effectLst/>
                <a:latin typeface="Gill Sans MT" charset="0"/>
                <a:ea typeface="Gill Sans MT" charset="0"/>
                <a:cs typeface="Gill Sans MT" charset="0"/>
              </a:rPr>
              <a:t> </a:t>
            </a:r>
            <a:endParaRPr lang="fr-FR" sz="1275" b="0" dirty="0">
              <a:solidFill>
                <a:schemeClr val="bg1"/>
              </a:solidFill>
              <a:latin typeface="Gill Sans MT" charset="0"/>
              <a:ea typeface="Gill Sans MT" charset="0"/>
              <a:cs typeface="Gill Sans MT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652463" y="4451577"/>
            <a:ext cx="2362880" cy="2183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100" dirty="0">
                <a:solidFill>
                  <a:srgbClr val="941100"/>
                </a:solidFill>
                <a:latin typeface="Gill Sans MT" charset="0"/>
                <a:ea typeface="Gill Sans MT" charset="0"/>
                <a:cs typeface="Gill Sans MT" charset="0"/>
              </a:rPr>
              <a:t>JIPES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6215743" y="208979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>
                <a:solidFill>
                  <a:srgbClr val="941100"/>
                </a:solidFill>
                <a:latin typeface="Gill Sans MT" charset="0"/>
                <a:ea typeface="Gill Sans MT" charset="0"/>
                <a:cs typeface="Gill Sans MT" charset="0"/>
              </a:rPr>
              <a:t>24 / 01 /2020</a:t>
            </a:r>
          </a:p>
        </p:txBody>
      </p:sp>
    </p:spTree>
    <p:extLst>
      <p:ext uri="{BB962C8B-B14F-4D97-AF65-F5344CB8AC3E}">
        <p14:creationId xmlns:p14="http://schemas.microsoft.com/office/powerpoint/2010/main" val="1857300973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33D-CFD5-4B07-AA59-0978A6771265}" type="datetimeFigureOut">
              <a:rPr lang="fr-FR" smtClean="0"/>
              <a:t>19/01/2020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B602-D251-4836-9716-632C274485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764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33D-CFD5-4B07-AA59-0978A6771265}" type="datetimeFigureOut">
              <a:rPr lang="fr-FR" smtClean="0"/>
              <a:t>19/01/2020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B602-D251-4836-9716-632C274485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514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33D-CFD5-4B07-AA59-0978A6771265}" type="datetimeFigureOut">
              <a:rPr lang="fr-FR" smtClean="0"/>
              <a:t>19/01/2020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B602-D251-4836-9716-632C274485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362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33D-CFD5-4B07-AA59-0978A6771265}" type="datetimeFigureOut">
              <a:rPr lang="fr-FR" smtClean="0"/>
              <a:t>19/01/2020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B602-D251-4836-9716-632C274485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362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33D-CFD5-4B07-AA59-0978A6771265}" type="datetimeFigureOut">
              <a:rPr lang="fr-FR" smtClean="0"/>
              <a:t>19/01/2020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B602-D251-4836-9716-632C274485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421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33D-CFD5-4B07-AA59-0978A6771265}" type="datetimeFigureOut">
              <a:rPr lang="fr-FR" smtClean="0"/>
              <a:t>19/01/2020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B602-D251-4836-9716-632C274485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9764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33D-CFD5-4B07-AA59-0978A6771265}" type="datetimeFigureOut">
              <a:rPr lang="fr-FR" smtClean="0"/>
              <a:t>19/01/2020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B602-D251-4836-9716-632C274485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6542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hemon\Desktop\jipes19_slides_1920x1080_022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603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B333D-CFD5-4B07-AA59-0978A6771265}" type="datetimeFigureOut">
              <a:rPr lang="fr-FR" smtClean="0"/>
              <a:t>19/01/2020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7B602-D251-4836-9716-632C274485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6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3" r:id="rId1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ctr" defTabSz="685800">
              <a:spcBef>
                <a:spcPts val="0"/>
              </a:spcBef>
              <a:buSzTx/>
              <a:buNone/>
              <a:defRPr/>
            </a:pPr>
            <a:r>
              <a:rPr lang="fr-FR" sz="2400" b="1" dirty="0">
                <a:latin typeface="Gill Sans MT" charset="0"/>
                <a:ea typeface="Gill Sans MT" charset="0"/>
                <a:cs typeface="Gill Sans MT" charset="0"/>
              </a:rPr>
              <a:t>Méthodes actives et situations d'apprentissage pour faire émerger ou développer des compétences  </a:t>
            </a:r>
          </a:p>
        </p:txBody>
      </p:sp>
    </p:spTree>
    <p:extLst>
      <p:ext uri="{BB962C8B-B14F-4D97-AF65-F5344CB8AC3E}">
        <p14:creationId xmlns:p14="http://schemas.microsoft.com/office/powerpoint/2010/main" val="3722154098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213662" y="4862879"/>
            <a:ext cx="24929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050" i="1" dirty="0">
                <a:solidFill>
                  <a:prstClr val="black"/>
                </a:solidFill>
                <a:latin typeface="Calibri"/>
              </a:rPr>
              <a:t>D’après les travaux de Denis BERTHIAUME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061610" y="2355726"/>
          <a:ext cx="7020781" cy="2437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3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13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80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130">
                <a:tc gridSpan="3"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2 /   Choisir une méthode d’évaluation selon</a:t>
                      </a:r>
                      <a:r>
                        <a:rPr lang="fr-FR" sz="1000" baseline="0" dirty="0"/>
                        <a:t> </a:t>
                      </a:r>
                      <a:r>
                        <a:rPr lang="fr-FR" sz="1000" dirty="0"/>
                        <a:t>le registre et le niveau de l’apprentissage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/>
                        <a:t>REGISTRES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/>
                        <a:t>NIVEAUX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/>
                        <a:t>METHODES D’EVALUATION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740">
                <a:tc rowSpan="3">
                  <a:txBody>
                    <a:bodyPr/>
                    <a:lstStyle/>
                    <a:p>
                      <a:pPr algn="ctr"/>
                      <a:endParaRPr lang="fr-FR" sz="900" b="1" dirty="0"/>
                    </a:p>
                    <a:p>
                      <a:pPr algn="ctr"/>
                      <a:r>
                        <a:rPr lang="fr-FR" sz="900" b="1" dirty="0"/>
                        <a:t>Cognitif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 dirty="0"/>
                        <a:t>En surface: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QCM, Vrai/Faux,</a:t>
                      </a:r>
                      <a:r>
                        <a:rPr lang="fr-FR" sz="900" baseline="0" dirty="0"/>
                        <a:t>  réponses brèves</a:t>
                      </a:r>
                      <a:endParaRPr lang="fr-FR" sz="9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 dirty="0"/>
                        <a:t>Intermédiaire:</a:t>
                      </a:r>
                      <a:r>
                        <a:rPr lang="fr-FR" sz="900" baseline="0" dirty="0"/>
                        <a:t> </a:t>
                      </a:r>
                      <a:endParaRPr lang="fr-FR" sz="9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Réponses développées,</a:t>
                      </a:r>
                      <a:r>
                        <a:rPr lang="fr-FR" sz="900" baseline="0" dirty="0"/>
                        <a:t> </a:t>
                      </a:r>
                      <a:r>
                        <a:rPr lang="fr-FR" sz="900" dirty="0"/>
                        <a:t>travail long, exposé oral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16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 dirty="0"/>
                        <a:t>En profondeur: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Travail long, exposé oral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24">
                <a:tc rowSpan="3">
                  <a:txBody>
                    <a:bodyPr/>
                    <a:lstStyle/>
                    <a:p>
                      <a:pPr algn="ctr"/>
                      <a:endParaRPr lang="fr-FR" sz="900" b="1" dirty="0"/>
                    </a:p>
                    <a:p>
                      <a:pPr algn="ctr"/>
                      <a:r>
                        <a:rPr lang="fr-FR" sz="900" b="1" dirty="0"/>
                        <a:t>Affectif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 dirty="0"/>
                        <a:t>En surface: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QCM, réponses brèves, observation (sans échelle)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 dirty="0"/>
                        <a:t>Intermédiaire:</a:t>
                      </a:r>
                      <a:r>
                        <a:rPr lang="fr-FR" sz="900" baseline="0" dirty="0"/>
                        <a:t> </a:t>
                      </a:r>
                      <a:endParaRPr lang="fr-FR" sz="9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Travail</a:t>
                      </a:r>
                      <a:r>
                        <a:rPr lang="fr-FR" sz="900" baseline="0" dirty="0"/>
                        <a:t> long, exposé oral, observation (avec échelle)</a:t>
                      </a:r>
                      <a:endParaRPr lang="fr-FR" sz="9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 dirty="0"/>
                        <a:t>En profondeur: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Travail</a:t>
                      </a:r>
                      <a:r>
                        <a:rPr lang="fr-FR" sz="900" baseline="0" dirty="0"/>
                        <a:t> long, exposé oral, observation (avec échelle)</a:t>
                      </a:r>
                      <a:endParaRPr lang="fr-FR" sz="9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6024">
                <a:tc rowSpan="3">
                  <a:txBody>
                    <a:bodyPr/>
                    <a:lstStyle/>
                    <a:p>
                      <a:pPr algn="ctr"/>
                      <a:endParaRPr lang="fr-FR" sz="900" b="1" dirty="0"/>
                    </a:p>
                    <a:p>
                      <a:pPr algn="ctr"/>
                      <a:r>
                        <a:rPr lang="fr-FR" sz="900" b="1" dirty="0"/>
                        <a:t>Psychomoteur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 dirty="0"/>
                        <a:t>En surface: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Observation (sans échelle)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 dirty="0"/>
                        <a:t>Intermédiaire:</a:t>
                      </a:r>
                      <a:r>
                        <a:rPr lang="fr-FR" sz="900" baseline="0" dirty="0"/>
                        <a:t> </a:t>
                      </a:r>
                      <a:endParaRPr lang="fr-FR" sz="9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Observation (avec échelle)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 dirty="0"/>
                        <a:t>En profondeur: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Observation (sans échelle),</a:t>
                      </a:r>
                      <a:r>
                        <a:rPr lang="fr-FR" sz="900" baseline="0" dirty="0"/>
                        <a:t> travail long, exposé oral</a:t>
                      </a:r>
                      <a:endParaRPr lang="fr-FR" sz="9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115616" y="519522"/>
          <a:ext cx="5724636" cy="1338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0030">
                <a:tc gridSpan="4"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 1/     Quels</a:t>
                      </a:r>
                      <a:r>
                        <a:rPr lang="fr-FR" sz="1000" baseline="0" dirty="0"/>
                        <a:t> niveaux d’apprentissage veut-on évaluer?</a:t>
                      </a:r>
                      <a:endParaRPr lang="fr-FR" sz="10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806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APPRENTISSAGE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Cognitif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Affectif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Psychomoteur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En surface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0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74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Intermédiaire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0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45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En profondeur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7002270" y="357503"/>
            <a:ext cx="1178528" cy="17081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685800"/>
            <a:r>
              <a:rPr lang="fr-FR" sz="1050" i="1" u="sng" dirty="0">
                <a:solidFill>
                  <a:prstClr val="black"/>
                </a:solidFill>
                <a:latin typeface="Calibri"/>
              </a:rPr>
              <a:t>Niveaux à placer:</a:t>
            </a:r>
          </a:p>
          <a:p>
            <a:pPr defTabSz="685800"/>
            <a:r>
              <a:rPr lang="fr-FR" sz="1050" dirty="0">
                <a:solidFill>
                  <a:prstClr val="black"/>
                </a:solidFill>
                <a:latin typeface="Calibri"/>
              </a:rPr>
              <a:t>Adoption</a:t>
            </a:r>
          </a:p>
          <a:p>
            <a:pPr defTabSz="685800"/>
            <a:r>
              <a:rPr lang="fr-FR" sz="1050" dirty="0">
                <a:solidFill>
                  <a:prstClr val="black"/>
                </a:solidFill>
                <a:latin typeface="Calibri"/>
              </a:rPr>
              <a:t>Compréhension</a:t>
            </a:r>
          </a:p>
          <a:p>
            <a:pPr defTabSz="685800"/>
            <a:r>
              <a:rPr lang="fr-FR" sz="1050" dirty="0">
                <a:solidFill>
                  <a:prstClr val="black"/>
                </a:solidFill>
                <a:latin typeface="Calibri"/>
              </a:rPr>
              <a:t>Perception</a:t>
            </a:r>
          </a:p>
          <a:p>
            <a:pPr defTabSz="685800"/>
            <a:r>
              <a:rPr lang="fr-FR" sz="1050" dirty="0">
                <a:solidFill>
                  <a:prstClr val="black"/>
                </a:solidFill>
                <a:latin typeface="Calibri"/>
              </a:rPr>
              <a:t>Perfectionnement</a:t>
            </a:r>
          </a:p>
          <a:p>
            <a:pPr defTabSz="685800"/>
            <a:r>
              <a:rPr lang="fr-FR" sz="1050" dirty="0">
                <a:solidFill>
                  <a:prstClr val="black"/>
                </a:solidFill>
                <a:latin typeface="Calibri"/>
              </a:rPr>
              <a:t>Réception</a:t>
            </a:r>
          </a:p>
          <a:p>
            <a:pPr defTabSz="685800"/>
            <a:r>
              <a:rPr lang="fr-FR" sz="1050" dirty="0">
                <a:solidFill>
                  <a:prstClr val="black"/>
                </a:solidFill>
                <a:latin typeface="Calibri"/>
              </a:rPr>
              <a:t>Réflexion</a:t>
            </a:r>
          </a:p>
          <a:p>
            <a:pPr defTabSz="685800"/>
            <a:r>
              <a:rPr lang="fr-FR" sz="1050" dirty="0">
                <a:solidFill>
                  <a:prstClr val="black"/>
                </a:solidFill>
                <a:latin typeface="Calibri"/>
              </a:rPr>
              <a:t>Reproduction</a:t>
            </a:r>
          </a:p>
          <a:p>
            <a:pPr defTabSz="685800"/>
            <a:r>
              <a:rPr lang="fr-FR" sz="1050" dirty="0">
                <a:solidFill>
                  <a:prstClr val="black"/>
                </a:solidFill>
                <a:latin typeface="Calibri"/>
              </a:rPr>
              <a:t>Rétention</a:t>
            </a:r>
          </a:p>
          <a:p>
            <a:pPr defTabSz="685800"/>
            <a:r>
              <a:rPr lang="fr-FR" sz="1050" dirty="0">
                <a:solidFill>
                  <a:prstClr val="black"/>
                </a:solidFill>
                <a:latin typeface="Calibri"/>
              </a:rPr>
              <a:t>Valorisation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933004" y="4932290"/>
            <a:ext cx="6751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900" i="1" dirty="0">
                <a:solidFill>
                  <a:prstClr val="black"/>
                </a:solidFill>
                <a:latin typeface="Calibri"/>
              </a:rPr>
              <a:t>JIPES 2019</a:t>
            </a:r>
          </a:p>
        </p:txBody>
      </p:sp>
    </p:spTree>
    <p:extLst>
      <p:ext uri="{BB962C8B-B14F-4D97-AF65-F5344CB8AC3E}">
        <p14:creationId xmlns:p14="http://schemas.microsoft.com/office/powerpoint/2010/main" val="3903144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"/>
          <p:cNvSpPr txBox="1">
            <a:spLocks/>
          </p:cNvSpPr>
          <p:nvPr/>
        </p:nvSpPr>
        <p:spPr>
          <a:xfrm>
            <a:off x="1451991" y="909700"/>
            <a:ext cx="6057583" cy="3652838"/>
          </a:xfrm>
          <a:prstGeom prst="rect">
            <a:avLst/>
          </a:prstGeom>
        </p:spPr>
        <p:txBody>
          <a:bodyPr vert="horz" lIns="16002" tIns="16002" rIns="16002" bIns="16002" rtlCol="0" anchor="ctr">
            <a:normAutofit/>
          </a:bodyPr>
          <a:lstStyle>
            <a:lvl1pPr marL="469392" indent="-336042" algn="l" defTabSz="457200" rtl="0" eaLnBrk="1" latinLnBrk="0" hangingPunct="1">
              <a:spcBef>
                <a:spcPts val="3066"/>
              </a:spcBef>
              <a:buSzPct val="171000"/>
              <a:buFont typeface="Arial"/>
              <a:buChar char="•"/>
              <a:defRPr sz="24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6082" indent="-336042" algn="l" defTabSz="457200" rtl="0" eaLnBrk="1" latinLnBrk="0" hangingPunct="1">
              <a:spcBef>
                <a:spcPts val="3066"/>
              </a:spcBef>
              <a:buSzPct val="171000"/>
              <a:buFont typeface="Arial"/>
              <a:buChar char="•"/>
              <a:defRPr sz="2400" i="0" kern="1200">
                <a:solidFill>
                  <a:schemeClr val="tx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842772" indent="-336042" algn="l" defTabSz="457200" rtl="0" eaLnBrk="1" latinLnBrk="0" hangingPunct="1">
              <a:spcBef>
                <a:spcPts val="3066"/>
              </a:spcBef>
              <a:buSzPct val="171000"/>
              <a:buFont typeface="Arial"/>
              <a:buChar char="•"/>
              <a:defRPr sz="2400" i="0" kern="1200">
                <a:solidFill>
                  <a:schemeClr val="tx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029462" indent="-336042" algn="l" defTabSz="457200" rtl="0" eaLnBrk="1" latinLnBrk="0" hangingPunct="1">
              <a:spcBef>
                <a:spcPts val="3066"/>
              </a:spcBef>
              <a:buSzPct val="171000"/>
              <a:buFont typeface="Arial"/>
              <a:buChar char="•"/>
              <a:defRPr sz="2400" i="0" kern="1200">
                <a:solidFill>
                  <a:schemeClr val="tx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216152" indent="-336042" algn="l" defTabSz="457200" rtl="0" eaLnBrk="1" latinLnBrk="0" hangingPunct="1">
              <a:spcBef>
                <a:spcPts val="3066"/>
              </a:spcBef>
              <a:buSzPct val="171000"/>
              <a:buFont typeface="Arial"/>
              <a:buChar char="•"/>
              <a:defRPr sz="2400" i="0" kern="1200">
                <a:solidFill>
                  <a:schemeClr val="tx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>
              <a:spcBef>
                <a:spcPts val="0"/>
              </a:spcBef>
              <a:buSzTx/>
              <a:buNone/>
              <a:defRPr/>
            </a:pPr>
            <a:r>
              <a:rPr lang="fr-FR" sz="1800" b="1" dirty="0">
                <a:latin typeface="Gill Sans MT" charset="0"/>
                <a:ea typeface="Gill Sans MT" charset="0"/>
                <a:cs typeface="Gill Sans MT" charset="0"/>
              </a:rPr>
              <a:t>RESTITUTION (20’)</a:t>
            </a:r>
          </a:p>
          <a:p>
            <a:pPr marL="0" indent="0" algn="ctr" defTabSz="685800">
              <a:spcBef>
                <a:spcPts val="0"/>
              </a:spcBef>
              <a:buSzTx/>
              <a:buNone/>
              <a:defRPr/>
            </a:pPr>
            <a:r>
              <a:rPr lang="fr-FR" sz="1800" b="1" dirty="0">
                <a:latin typeface="Gill Sans MT" charset="0"/>
                <a:ea typeface="Gill Sans MT" charset="0"/>
                <a:cs typeface="Gill Sans MT" charset="0"/>
              </a:rPr>
              <a:t>Et </a:t>
            </a:r>
          </a:p>
          <a:p>
            <a:pPr marL="0" indent="0" algn="ctr" defTabSz="685800">
              <a:spcBef>
                <a:spcPts val="0"/>
              </a:spcBef>
              <a:buSzTx/>
              <a:buNone/>
              <a:defRPr/>
            </a:pPr>
            <a:r>
              <a:rPr lang="fr-FR" sz="1800" b="1" dirty="0">
                <a:latin typeface="Gill Sans MT" charset="0"/>
                <a:ea typeface="Gill Sans MT" charset="0"/>
                <a:cs typeface="Gill Sans MT" charset="0"/>
              </a:rPr>
              <a:t>Tour de table des réactions</a:t>
            </a:r>
          </a:p>
        </p:txBody>
      </p:sp>
    </p:spTree>
    <p:extLst>
      <p:ext uri="{BB962C8B-B14F-4D97-AF65-F5344CB8AC3E}">
        <p14:creationId xmlns:p14="http://schemas.microsoft.com/office/powerpoint/2010/main" val="881404433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defTabSz="685800">
              <a:spcBef>
                <a:spcPts val="0"/>
              </a:spcBef>
              <a:buSzTx/>
              <a:buNone/>
              <a:defRPr/>
            </a:pPr>
            <a:r>
              <a:rPr lang="fr-FR" b="1" dirty="0">
                <a:latin typeface="Gill Sans MT" charset="0"/>
                <a:ea typeface="Gill Sans MT" charset="0"/>
                <a:cs typeface="Gill Sans MT" charset="0"/>
              </a:rPr>
              <a:t>Déroulé proposé:</a:t>
            </a:r>
          </a:p>
          <a:p>
            <a:pPr marL="0" indent="0" defTabSz="685800">
              <a:spcBef>
                <a:spcPts val="0"/>
              </a:spcBef>
              <a:buSzTx/>
              <a:buNone/>
              <a:defRPr/>
            </a:pPr>
            <a:endParaRPr lang="fr-FR" b="1" dirty="0">
              <a:latin typeface="Gill Sans MT" charset="0"/>
              <a:ea typeface="Gill Sans MT" charset="0"/>
              <a:cs typeface="Gill Sans MT" charset="0"/>
            </a:endParaRPr>
          </a:p>
          <a:p>
            <a:pPr marL="285750" indent="-285750" defTabSz="685800">
              <a:spcBef>
                <a:spcPts val="0"/>
              </a:spcBef>
              <a:buSzTx/>
              <a:defRPr/>
            </a:pPr>
            <a:r>
              <a:rPr lang="fr-FR" dirty="0">
                <a:latin typeface="Gill Sans MT" charset="0"/>
                <a:ea typeface="Gill Sans MT" charset="0"/>
                <a:cs typeface="Gill Sans MT" charset="0"/>
              </a:rPr>
              <a:t>Tour de table : présentation, motivations, attendus (10’)</a:t>
            </a:r>
          </a:p>
          <a:p>
            <a:pPr marL="285750" indent="-285750" defTabSz="685800">
              <a:spcBef>
                <a:spcPts val="0"/>
              </a:spcBef>
              <a:buSzTx/>
              <a:defRPr/>
            </a:pPr>
            <a:r>
              <a:rPr lang="fr-FR" dirty="0">
                <a:latin typeface="Gill Sans MT" charset="0"/>
                <a:ea typeface="Gill Sans MT" charset="0"/>
                <a:cs typeface="Gill Sans MT" charset="0"/>
              </a:rPr>
              <a:t>Présentation du scénario et des objectifs (10’)</a:t>
            </a:r>
          </a:p>
          <a:p>
            <a:pPr marL="285750" indent="-285750" defTabSz="685800">
              <a:spcBef>
                <a:spcPts val="0"/>
              </a:spcBef>
              <a:buSzTx/>
              <a:defRPr/>
            </a:pPr>
            <a:r>
              <a:rPr lang="fr-FR" dirty="0">
                <a:latin typeface="Gill Sans MT" charset="0"/>
                <a:ea typeface="Gill Sans MT" charset="0"/>
                <a:cs typeface="Gill Sans MT" charset="0"/>
              </a:rPr>
              <a:t>Atelier n°1 : Travail sur les compétences (20’)</a:t>
            </a:r>
          </a:p>
          <a:p>
            <a:pPr marL="285750" indent="-285750" defTabSz="685800">
              <a:spcBef>
                <a:spcPts val="0"/>
              </a:spcBef>
              <a:buSzTx/>
              <a:defRPr/>
            </a:pPr>
            <a:r>
              <a:rPr lang="fr-FR" dirty="0">
                <a:latin typeface="Gill Sans MT" charset="0"/>
                <a:ea typeface="Gill Sans MT" charset="0"/>
                <a:cs typeface="Gill Sans MT" charset="0"/>
              </a:rPr>
              <a:t>Restitution et synthèse (20’) </a:t>
            </a:r>
          </a:p>
          <a:p>
            <a:pPr marL="285750" indent="-285750" defTabSz="685800">
              <a:spcBef>
                <a:spcPts val="0"/>
              </a:spcBef>
              <a:buSzTx/>
              <a:defRPr/>
            </a:pPr>
            <a:r>
              <a:rPr lang="fr-FR" dirty="0">
                <a:latin typeface="Gill Sans MT" charset="0"/>
                <a:ea typeface="Gill Sans MT" charset="0"/>
                <a:cs typeface="Gill Sans MT" charset="0"/>
              </a:rPr>
              <a:t>Atelier n°2 : Travail sur les modalités pédagogiques (20’)</a:t>
            </a:r>
          </a:p>
          <a:p>
            <a:pPr marL="285750" indent="-285750" defTabSz="685800">
              <a:spcBef>
                <a:spcPts val="0"/>
              </a:spcBef>
              <a:buSzTx/>
              <a:defRPr/>
            </a:pPr>
            <a:r>
              <a:rPr lang="fr-FR" dirty="0">
                <a:latin typeface="Gill Sans MT" charset="0"/>
                <a:ea typeface="Gill Sans MT" charset="0"/>
                <a:cs typeface="Gill Sans MT" charset="0"/>
              </a:rPr>
              <a:t>Restitution et synthèse (20’)</a:t>
            </a:r>
          </a:p>
          <a:p>
            <a:pPr marL="285750" indent="-285750" defTabSz="685800">
              <a:spcBef>
                <a:spcPts val="0"/>
              </a:spcBef>
              <a:buSzTx/>
              <a:defRPr/>
            </a:pPr>
            <a:endParaRPr lang="fr-FR" dirty="0">
              <a:latin typeface="Gill Sans MT" charset="0"/>
              <a:ea typeface="Gill Sans MT" charset="0"/>
              <a:cs typeface="Gill Sans MT" charset="0"/>
            </a:endParaRPr>
          </a:p>
          <a:p>
            <a:pPr marL="285750" indent="-285750" defTabSz="685800">
              <a:spcBef>
                <a:spcPts val="0"/>
              </a:spcBef>
              <a:buSzTx/>
              <a:defRPr/>
            </a:pPr>
            <a:r>
              <a:rPr lang="fr-FR" dirty="0">
                <a:latin typeface="Gill Sans MT" charset="0"/>
                <a:ea typeface="Gill Sans MT" charset="0"/>
                <a:cs typeface="Gill Sans MT" charset="0"/>
              </a:rPr>
              <a:t>Tour de table final (15’)</a:t>
            </a:r>
          </a:p>
          <a:p>
            <a:pPr marL="0" indent="0" defTabSz="685800">
              <a:spcBef>
                <a:spcPts val="0"/>
              </a:spcBef>
              <a:buSzTx/>
              <a:buNone/>
              <a:defRPr/>
            </a:pPr>
            <a:endParaRPr lang="fr-FR" b="1" dirty="0">
              <a:latin typeface="Gill Sans MT" charset="0"/>
              <a:ea typeface="Gill Sans MT" charset="0"/>
              <a:cs typeface="Gill Sans MT" charset="0"/>
            </a:endParaRPr>
          </a:p>
          <a:p>
            <a:pPr marL="0" indent="0" defTabSz="685800">
              <a:spcBef>
                <a:spcPts val="0"/>
              </a:spcBef>
              <a:buSzTx/>
              <a:buNone/>
              <a:defRPr/>
            </a:pPr>
            <a:endParaRPr lang="fr-FR" b="1" dirty="0">
              <a:latin typeface="Gill Sans MT" charset="0"/>
              <a:ea typeface="Gill Sans MT" charset="0"/>
              <a:cs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960516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BB9136-6DD0-D142-A9DC-AEEC8512520D}"/>
              </a:ext>
            </a:extLst>
          </p:cNvPr>
          <p:cNvSpPr/>
          <p:nvPr/>
        </p:nvSpPr>
        <p:spPr>
          <a:xfrm>
            <a:off x="899592" y="1347614"/>
            <a:ext cx="78661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u="sng" dirty="0"/>
              <a:t>Atelier proposé, basé sur le scénario suivant : </a:t>
            </a:r>
          </a:p>
          <a:p>
            <a:endParaRPr lang="fr-FR" dirty="0"/>
          </a:p>
          <a:p>
            <a:pPr lvl="0"/>
            <a:r>
              <a:rPr lang="fr-FR" dirty="0"/>
              <a:t>A partir d’un programme d’enseignements et d’une liste de compétences à atteindre (données du scénario), les participants construisent les modalités pédagogiques des enseignements et d’évaluation des compétences</a:t>
            </a:r>
          </a:p>
          <a:p>
            <a:pPr lvl="0"/>
            <a:endParaRPr lang="fr-FR" dirty="0"/>
          </a:p>
          <a:p>
            <a:pPr lvl="0"/>
            <a:endParaRPr lang="fr-FR" u="sng" dirty="0"/>
          </a:p>
          <a:p>
            <a:pPr lvl="0"/>
            <a:r>
              <a:rPr lang="fr-FR" u="sng" dirty="0"/>
              <a:t>Animation : </a:t>
            </a:r>
            <a:r>
              <a:rPr lang="fr-FR" dirty="0"/>
              <a:t>Lise Martinez, Sophie </a:t>
            </a:r>
            <a:r>
              <a:rPr lang="fr-FR" dirty="0" err="1"/>
              <a:t>Kenel</a:t>
            </a:r>
            <a:r>
              <a:rPr lang="fr-FR" dirty="0"/>
              <a:t>, Philippe Dufourcq</a:t>
            </a:r>
          </a:p>
          <a:p>
            <a:r>
              <a:rPr lang="fr-FR" sz="2400" dirty="0"/>
              <a:t> </a:t>
            </a:r>
          </a:p>
          <a:p>
            <a:r>
              <a:rPr lang="fr-FR" sz="2400" dirty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6642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661987"/>
            <a:ext cx="5915025" cy="381952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38E0F45-DAAE-9244-A545-13B0E85D8C26}"/>
              </a:ext>
            </a:extLst>
          </p:cNvPr>
          <p:cNvSpPr txBox="1"/>
          <p:nvPr/>
        </p:nvSpPr>
        <p:spPr>
          <a:xfrm>
            <a:off x="107504" y="987574"/>
            <a:ext cx="2592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Nous allons nous consacrer à ces 4 derniers points :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Evaluer le profil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Construire les enseignements et les formations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Mesurer/attester l’acquisition des compétences</a:t>
            </a:r>
          </a:p>
          <a:p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00FD7E-2943-9C49-9D5C-6B404357E71E}"/>
              </a:ext>
            </a:extLst>
          </p:cNvPr>
          <p:cNvSpPr/>
          <p:nvPr/>
        </p:nvSpPr>
        <p:spPr>
          <a:xfrm>
            <a:off x="4572000" y="661987"/>
            <a:ext cx="4042817" cy="38195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C772CE5-8A8B-F54F-ABE3-D86CF790683B}"/>
              </a:ext>
            </a:extLst>
          </p:cNvPr>
          <p:cNvCxnSpPr>
            <a:cxnSpLocks/>
          </p:cNvCxnSpPr>
          <p:nvPr/>
        </p:nvCxnSpPr>
        <p:spPr>
          <a:xfrm>
            <a:off x="2123728" y="1347614"/>
            <a:ext cx="2448272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412149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D0FD3F6-0807-3240-BA71-B3959653567C}"/>
              </a:ext>
            </a:extLst>
          </p:cNvPr>
          <p:cNvSpPr txBox="1"/>
          <p:nvPr/>
        </p:nvSpPr>
        <p:spPr>
          <a:xfrm>
            <a:off x="215515" y="915566"/>
            <a:ext cx="8712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Les données de l’atelier</a:t>
            </a:r>
          </a:p>
          <a:p>
            <a:pPr algn="ctr"/>
            <a:r>
              <a:rPr lang="fr-FR" b="1" dirty="0"/>
              <a:t>Voici le scénario, un programme de 10 enseignements, pour 5 compétences attendues</a:t>
            </a:r>
          </a:p>
          <a:p>
            <a:r>
              <a:rPr lang="fr-FR" dirty="0"/>
              <a:t> </a:t>
            </a:r>
          </a:p>
          <a:p>
            <a:endParaRPr lang="fr-FR" dirty="0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FF68F8B-C30B-E54B-84B2-F41BAED08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006153"/>
              </p:ext>
            </p:extLst>
          </p:nvPr>
        </p:nvGraphicFramePr>
        <p:xfrm>
          <a:off x="1606549" y="1707654"/>
          <a:ext cx="5930900" cy="2934970"/>
        </p:xfrm>
        <a:graphic>
          <a:graphicData uri="http://schemas.openxmlformats.org/drawingml/2006/table">
            <a:tbl>
              <a:tblPr/>
              <a:tblGrid>
                <a:gridCol w="2503735">
                  <a:extLst>
                    <a:ext uri="{9D8B030D-6E8A-4147-A177-3AD203B41FA5}">
                      <a16:colId xmlns:a16="http://schemas.microsoft.com/office/drawing/2014/main" val="312265125"/>
                    </a:ext>
                  </a:extLst>
                </a:gridCol>
                <a:gridCol w="2237177">
                  <a:extLst>
                    <a:ext uri="{9D8B030D-6E8A-4147-A177-3AD203B41FA5}">
                      <a16:colId xmlns:a16="http://schemas.microsoft.com/office/drawing/2014/main" val="1811810140"/>
                    </a:ext>
                  </a:extLst>
                </a:gridCol>
                <a:gridCol w="1189988">
                  <a:extLst>
                    <a:ext uri="{9D8B030D-6E8A-4147-A177-3AD203B41FA5}">
                      <a16:colId xmlns:a16="http://schemas.microsoft.com/office/drawing/2014/main" val="2153494968"/>
                    </a:ext>
                  </a:extLst>
                </a:gridCol>
              </a:tblGrid>
              <a:tr h="7776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Formation chef de projet en 1 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0253203"/>
                  </a:ext>
                </a:extLst>
              </a:tr>
              <a:tr h="2159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Ouvert à des élèves titulaires d'une licence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33568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enseignements (60h chacun)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compétences 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attendues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Modalités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55187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72534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Gestion des risques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Savoir …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165347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Economie d'entreprise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Manager une équipe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70065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Planifier et gérer les ressources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Ateliers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41713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Planification de projet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Communiquer (interne et externe)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Cours inversés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6221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Analyse transactionnelle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Gérer les risques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84672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Anglais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 agir de façon éthique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Stages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56450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Comptabilité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Visites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511171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Théorie et sociologie des organisations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Conférences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361092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Marketing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Autres …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7233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Droit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0632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82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D0FD3F6-0807-3240-BA71-B3959653567C}"/>
              </a:ext>
            </a:extLst>
          </p:cNvPr>
          <p:cNvSpPr txBox="1"/>
          <p:nvPr/>
        </p:nvSpPr>
        <p:spPr>
          <a:xfrm>
            <a:off x="431031" y="1203598"/>
            <a:ext cx="871296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r>
              <a:rPr lang="fr-FR" b="1" dirty="0"/>
              <a:t>Premier atelier : Intégrer les compétences dans les enseignements (20’)</a:t>
            </a:r>
          </a:p>
          <a:p>
            <a:endParaRPr lang="fr-FR" b="1" dirty="0"/>
          </a:p>
          <a:p>
            <a:r>
              <a:rPr lang="fr-FR" dirty="0"/>
              <a:t>Chaque groupe choisit</a:t>
            </a:r>
            <a:r>
              <a:rPr lang="fr-FR" u="sng" dirty="0"/>
              <a:t> une </a:t>
            </a:r>
            <a:r>
              <a:rPr lang="fr-FR" dirty="0"/>
              <a:t>compétence et :</a:t>
            </a:r>
          </a:p>
          <a:p>
            <a:pPr marL="285750" indent="-285750">
              <a:buFontTx/>
              <a:buChar char="-"/>
            </a:pPr>
            <a:r>
              <a:rPr lang="fr-FR" dirty="0"/>
              <a:t>Définit une épreuve de recrutement permettant de mesurer le potentiel/niveau initial de l’élève dans cette compétence</a:t>
            </a:r>
          </a:p>
          <a:p>
            <a:pPr marL="285750" indent="-285750">
              <a:buFontTx/>
              <a:buChar char="-"/>
            </a:pPr>
            <a:r>
              <a:rPr lang="fr-FR" dirty="0"/>
              <a:t>Détermine les enseignements qui participent au développement de cette compétence, en terme de savoir, savoir faire et savoir être – attribuer des %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algn="ctr"/>
            <a:r>
              <a:rPr lang="fr-FR" b="1" dirty="0"/>
              <a:t>Restitution commune, synthèse : 20’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967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BB9136-6DD0-D142-A9DC-AEEC8512520D}"/>
              </a:ext>
            </a:extLst>
          </p:cNvPr>
          <p:cNvSpPr/>
          <p:nvPr/>
        </p:nvSpPr>
        <p:spPr>
          <a:xfrm>
            <a:off x="467544" y="1635646"/>
            <a:ext cx="78661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/>
              <a:t>Livrable du premier atelier : </a:t>
            </a:r>
            <a:r>
              <a:rPr lang="fr-FR" b="1" dirty="0"/>
              <a:t>1 fiche par compétence </a:t>
            </a:r>
            <a:r>
              <a:rPr lang="fr-FR" dirty="0"/>
              <a:t>(slide suivant)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Qui décline la compétence en savoirs, savoirs être et savoirs faire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Indique dans quels enseignements cette compétence doit être développée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Evoque des situations d’apprentissage possibles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9205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half" idx="2"/>
          </p:nvPr>
        </p:nvSpPr>
        <p:spPr>
          <a:xfrm>
            <a:off x="1035022" y="555527"/>
            <a:ext cx="1998222" cy="2706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900" dirty="0"/>
              <a:t>Atelier : </a:t>
            </a:r>
          </a:p>
        </p:txBody>
      </p:sp>
      <p:sp>
        <p:nvSpPr>
          <p:cNvPr id="8" name="Espace réservé du texte 5"/>
          <p:cNvSpPr txBox="1">
            <a:spLocks/>
          </p:cNvSpPr>
          <p:nvPr/>
        </p:nvSpPr>
        <p:spPr>
          <a:xfrm>
            <a:off x="3053516" y="555526"/>
            <a:ext cx="1977950" cy="2706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/>
            <a:r>
              <a:rPr lang="fr-FR" sz="900" dirty="0">
                <a:solidFill>
                  <a:prstClr val="black"/>
                </a:solidFill>
                <a:latin typeface="Calibri"/>
              </a:rPr>
              <a:t>Diplôme visé : </a:t>
            </a:r>
          </a:p>
        </p:txBody>
      </p:sp>
      <p:sp>
        <p:nvSpPr>
          <p:cNvPr id="9" name="Espace réservé du texte 5"/>
          <p:cNvSpPr txBox="1">
            <a:spLocks/>
          </p:cNvSpPr>
          <p:nvPr/>
        </p:nvSpPr>
        <p:spPr>
          <a:xfrm>
            <a:off x="5085473" y="555526"/>
            <a:ext cx="3024335" cy="30936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/>
            <a:r>
              <a:rPr lang="fr-FR" sz="1000" b="1" dirty="0">
                <a:solidFill>
                  <a:prstClr val="black"/>
                </a:solidFill>
                <a:latin typeface="Calibri"/>
              </a:rPr>
              <a:t>Compétence visée: </a:t>
            </a:r>
          </a:p>
        </p:txBody>
      </p:sp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1002118750"/>
              </p:ext>
            </p:extLst>
          </p:nvPr>
        </p:nvGraphicFramePr>
        <p:xfrm>
          <a:off x="1035022" y="1257604"/>
          <a:ext cx="3834426" cy="2010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Espace réservé du texte 5"/>
          <p:cNvSpPr txBox="1">
            <a:spLocks/>
          </p:cNvSpPr>
          <p:nvPr/>
        </p:nvSpPr>
        <p:spPr>
          <a:xfrm>
            <a:off x="981016" y="1041580"/>
            <a:ext cx="3942438" cy="246399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/>
            <a:r>
              <a:rPr lang="fr-FR" sz="900" dirty="0">
                <a:solidFill>
                  <a:prstClr val="black"/>
                </a:solidFill>
                <a:latin typeface="Calibri"/>
              </a:rPr>
              <a:t>Appropriation</a:t>
            </a:r>
            <a:r>
              <a:rPr lang="fr-FR" sz="1050" dirty="0">
                <a:solidFill>
                  <a:prstClr val="black"/>
                </a:solidFill>
                <a:latin typeface="Calibri"/>
              </a:rPr>
              <a:t>  </a:t>
            </a:r>
            <a:r>
              <a:rPr lang="fr-FR" sz="750" dirty="0">
                <a:solidFill>
                  <a:prstClr val="black"/>
                </a:solidFill>
                <a:latin typeface="Calibri"/>
              </a:rPr>
              <a:t>(explicitation des composantes de la compétence)</a:t>
            </a:r>
          </a:p>
        </p:txBody>
      </p:sp>
      <p:sp>
        <p:nvSpPr>
          <p:cNvPr id="12" name="Espace réservé du texte 5"/>
          <p:cNvSpPr txBox="1">
            <a:spLocks/>
          </p:cNvSpPr>
          <p:nvPr/>
        </p:nvSpPr>
        <p:spPr>
          <a:xfrm>
            <a:off x="5085473" y="1041581"/>
            <a:ext cx="3024335" cy="111484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/>
            <a:r>
              <a:rPr lang="fr-FR" sz="900" dirty="0">
                <a:solidFill>
                  <a:prstClr val="black"/>
                </a:solidFill>
                <a:latin typeface="Calibri"/>
              </a:rPr>
              <a:t>Evaluation des niveaux de développement de la compétence</a:t>
            </a:r>
          </a:p>
          <a:p>
            <a:pPr defTabSz="685800"/>
            <a:r>
              <a:rPr lang="fr-FR" sz="750" u="sng" dirty="0">
                <a:solidFill>
                  <a:prstClr val="black"/>
                </a:solidFill>
                <a:latin typeface="Calibri"/>
              </a:rPr>
              <a:t>Apprentissages critiques:</a:t>
            </a: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r>
              <a:rPr lang="fr-FR" sz="750" dirty="0">
                <a:solidFill>
                  <a:prstClr val="black"/>
                </a:solidFill>
                <a:latin typeface="Calibri"/>
              </a:rPr>
              <a:t>Mise(s) en situation pour évaluer la compétence:</a:t>
            </a: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r>
              <a:rPr lang="fr-FR" sz="750" dirty="0">
                <a:solidFill>
                  <a:prstClr val="black"/>
                </a:solidFill>
                <a:latin typeface="Calibri"/>
              </a:rPr>
              <a:t>Modalités (projet, compte-rendu, oral….) :</a:t>
            </a: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r>
              <a:rPr lang="fr-FR" sz="750" dirty="0">
                <a:solidFill>
                  <a:prstClr val="black"/>
                </a:solidFill>
                <a:latin typeface="Calibri"/>
              </a:rPr>
              <a:t>Qui évalue?    </a:t>
            </a:r>
            <a:r>
              <a:rPr lang="fr-FR" sz="750" dirty="0">
                <a:solidFill>
                  <a:prstClr val="black"/>
                </a:solidFill>
                <a:latin typeface="Calibri"/>
                <a:sym typeface="Wingdings"/>
              </a:rPr>
              <a:t> </a:t>
            </a:r>
            <a:r>
              <a:rPr lang="fr-FR" sz="750" dirty="0">
                <a:solidFill>
                  <a:prstClr val="black"/>
                </a:solidFill>
                <a:latin typeface="Calibri"/>
              </a:rPr>
              <a:t>auto-</a:t>
            </a:r>
            <a:r>
              <a:rPr lang="fr-FR" sz="750" dirty="0" err="1">
                <a:solidFill>
                  <a:prstClr val="black"/>
                </a:solidFill>
                <a:latin typeface="Calibri"/>
              </a:rPr>
              <a:t>éval</a:t>
            </a:r>
            <a:r>
              <a:rPr lang="fr-FR" sz="750" dirty="0">
                <a:solidFill>
                  <a:prstClr val="black"/>
                </a:solidFill>
                <a:latin typeface="Calibri"/>
              </a:rPr>
              <a:t>     </a:t>
            </a:r>
            <a:r>
              <a:rPr lang="fr-FR" sz="750" dirty="0">
                <a:solidFill>
                  <a:prstClr val="black"/>
                </a:solidFill>
                <a:latin typeface="Calibri"/>
                <a:sym typeface="Wingdings"/>
              </a:rPr>
              <a:t> </a:t>
            </a:r>
            <a:r>
              <a:rPr lang="fr-FR" sz="750" dirty="0">
                <a:solidFill>
                  <a:prstClr val="black"/>
                </a:solidFill>
                <a:latin typeface="Calibri"/>
              </a:rPr>
              <a:t>hétéro-</a:t>
            </a:r>
            <a:r>
              <a:rPr lang="fr-FR" sz="750" dirty="0" err="1">
                <a:solidFill>
                  <a:prstClr val="black"/>
                </a:solidFill>
                <a:latin typeface="Calibri"/>
              </a:rPr>
              <a:t>éval</a:t>
            </a:r>
            <a:r>
              <a:rPr lang="fr-FR" sz="750" dirty="0">
                <a:solidFill>
                  <a:prstClr val="black"/>
                </a:solidFill>
                <a:latin typeface="Calibri"/>
              </a:rPr>
              <a:t>    </a:t>
            </a:r>
            <a:r>
              <a:rPr lang="fr-FR" sz="750" dirty="0">
                <a:solidFill>
                  <a:prstClr val="black"/>
                </a:solidFill>
                <a:latin typeface="Calibri"/>
                <a:sym typeface="Wingdings"/>
              </a:rPr>
              <a:t> </a:t>
            </a:r>
            <a:r>
              <a:rPr lang="fr-FR" sz="750" dirty="0" err="1">
                <a:solidFill>
                  <a:prstClr val="black"/>
                </a:solidFill>
                <a:latin typeface="Calibri"/>
              </a:rPr>
              <a:t>co-éval</a:t>
            </a:r>
            <a:r>
              <a:rPr lang="fr-FR" sz="750" dirty="0">
                <a:solidFill>
                  <a:prstClr val="black"/>
                </a:solidFill>
                <a:latin typeface="Calibri"/>
              </a:rPr>
              <a:t>       </a:t>
            </a:r>
            <a:r>
              <a:rPr lang="fr-FR" sz="750" dirty="0">
                <a:solidFill>
                  <a:prstClr val="black"/>
                </a:solidFill>
                <a:latin typeface="Calibri"/>
                <a:sym typeface="Wingdings"/>
              </a:rPr>
              <a:t> </a:t>
            </a:r>
            <a:r>
              <a:rPr lang="fr-FR" sz="750" dirty="0">
                <a:solidFill>
                  <a:prstClr val="black"/>
                </a:solidFill>
                <a:latin typeface="Calibri"/>
              </a:rPr>
              <a:t>pairs</a:t>
            </a:r>
          </a:p>
          <a:p>
            <a:pPr defTabSz="685800"/>
            <a:r>
              <a:rPr lang="fr-FR" sz="750" dirty="0">
                <a:solidFill>
                  <a:prstClr val="black"/>
                </a:solidFill>
                <a:latin typeface="Calibri"/>
              </a:rPr>
              <a:t>Type d’évaluation :     </a:t>
            </a:r>
            <a:r>
              <a:rPr lang="fr-FR" sz="750" dirty="0">
                <a:solidFill>
                  <a:prstClr val="black"/>
                </a:solidFill>
                <a:latin typeface="Calibri"/>
                <a:sym typeface="Wingdings"/>
              </a:rPr>
              <a:t>  formative      sommative      certificative</a:t>
            </a:r>
          </a:p>
          <a:p>
            <a:pPr defTabSz="685800"/>
            <a:r>
              <a:rPr lang="fr-FR" sz="750" dirty="0">
                <a:solidFill>
                  <a:prstClr val="black"/>
                </a:solidFill>
                <a:latin typeface="Calibri"/>
              </a:rPr>
              <a:t>Registre</a:t>
            </a:r>
            <a:r>
              <a:rPr lang="fr-FR" sz="750" dirty="0">
                <a:solidFill>
                  <a:srgbClr val="FF0000"/>
                </a:solidFill>
                <a:latin typeface="Calibri"/>
              </a:rPr>
              <a:t> </a:t>
            </a:r>
            <a:r>
              <a:rPr lang="fr-FR" sz="750" dirty="0">
                <a:solidFill>
                  <a:prstClr val="black"/>
                </a:solidFill>
                <a:latin typeface="Calibri"/>
              </a:rPr>
              <a:t>visé :  </a:t>
            </a:r>
            <a:r>
              <a:rPr lang="fr-FR" sz="750" dirty="0">
                <a:solidFill>
                  <a:prstClr val="black"/>
                </a:solidFill>
                <a:latin typeface="Calibri"/>
                <a:sym typeface="Wingdings"/>
              </a:rPr>
              <a:t>  cognitif        affectif         psychomoteur</a:t>
            </a:r>
          </a:p>
          <a:p>
            <a:pPr defTabSz="685800"/>
            <a:r>
              <a:rPr lang="fr-FR" sz="750" dirty="0">
                <a:solidFill>
                  <a:prstClr val="black"/>
                </a:solidFill>
                <a:latin typeface="Calibri"/>
                <a:sym typeface="Wingdings"/>
              </a:rPr>
              <a:t>Niveau visé (grille </a:t>
            </a:r>
            <a:r>
              <a:rPr lang="fr-FR" sz="750" dirty="0" err="1">
                <a:solidFill>
                  <a:prstClr val="black"/>
                </a:solidFill>
                <a:latin typeface="Calibri"/>
                <a:sym typeface="Wingdings"/>
              </a:rPr>
              <a:t>critériée</a:t>
            </a:r>
            <a:r>
              <a:rPr lang="fr-FR" sz="750" dirty="0">
                <a:solidFill>
                  <a:prstClr val="black"/>
                </a:solidFill>
                <a:latin typeface="Calibri"/>
                <a:sym typeface="Wingdings"/>
              </a:rPr>
              <a:t>):</a:t>
            </a: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Espace réservé du texte 5"/>
          <p:cNvSpPr txBox="1">
            <a:spLocks/>
          </p:cNvSpPr>
          <p:nvPr/>
        </p:nvSpPr>
        <p:spPr>
          <a:xfrm>
            <a:off x="981017" y="3720932"/>
            <a:ext cx="7128791" cy="122708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/>
            <a:r>
              <a:rPr lang="fr-FR" sz="900" dirty="0">
                <a:solidFill>
                  <a:prstClr val="black"/>
                </a:solidFill>
                <a:latin typeface="Calibri"/>
              </a:rPr>
              <a:t>                            </a:t>
            </a:r>
            <a:r>
              <a:rPr lang="fr-FR" sz="900" u="sng" dirty="0">
                <a:solidFill>
                  <a:prstClr val="black"/>
                </a:solidFill>
                <a:latin typeface="Calibri"/>
              </a:rPr>
              <a:t>Situations d’apprentissage à mettre en place  (indiquer dans quels enseignements)</a:t>
            </a:r>
            <a:r>
              <a:rPr lang="fr-FR" sz="9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43020" y="957605"/>
            <a:ext cx="33855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/>
                <a:sym typeface="Wingdings"/>
              </a:rPr>
              <a:t></a:t>
            </a:r>
            <a:endParaRPr lang="fr-FR" sz="13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925432" y="946159"/>
            <a:ext cx="33855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/>
                <a:sym typeface="Wingdings"/>
              </a:rPr>
              <a:t></a:t>
            </a:r>
            <a:endParaRPr lang="fr-FR" sz="13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Espace réservé du texte 5"/>
          <p:cNvSpPr txBox="1">
            <a:spLocks/>
          </p:cNvSpPr>
          <p:nvPr/>
        </p:nvSpPr>
        <p:spPr>
          <a:xfrm>
            <a:off x="5085473" y="2418136"/>
            <a:ext cx="3024335" cy="111484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/>
            <a:r>
              <a:rPr lang="fr-FR" sz="900" dirty="0">
                <a:solidFill>
                  <a:prstClr val="black"/>
                </a:solidFill>
                <a:latin typeface="Calibri"/>
              </a:rPr>
              <a:t>Contexte </a:t>
            </a:r>
            <a:r>
              <a:rPr lang="fr-FR" sz="750" dirty="0">
                <a:solidFill>
                  <a:prstClr val="black"/>
                </a:solidFill>
                <a:latin typeface="Calibri"/>
              </a:rPr>
              <a:t>(</a:t>
            </a:r>
            <a:r>
              <a:rPr lang="fr-FR" sz="750" dirty="0" err="1">
                <a:solidFill>
                  <a:prstClr val="black"/>
                </a:solidFill>
                <a:latin typeface="Calibri"/>
              </a:rPr>
              <a:t>pré-requis</a:t>
            </a:r>
            <a:r>
              <a:rPr lang="fr-FR" sz="750" dirty="0">
                <a:solidFill>
                  <a:prstClr val="black"/>
                </a:solidFill>
                <a:latin typeface="Calibri"/>
              </a:rPr>
              <a:t>, nombre d’étudiants, équipe pédagogique…)</a:t>
            </a: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r>
              <a:rPr lang="fr-FR" sz="750" dirty="0">
                <a:solidFill>
                  <a:prstClr val="black"/>
                </a:solidFill>
                <a:latin typeface="Calibri"/>
              </a:rPr>
              <a:t>Freins pressentis:</a:t>
            </a: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r>
              <a:rPr lang="fr-FR" sz="750" dirty="0">
                <a:solidFill>
                  <a:prstClr val="black"/>
                </a:solidFill>
                <a:latin typeface="Calibri"/>
              </a:rPr>
              <a:t>Opportunités:</a:t>
            </a: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  <a:p>
            <a:pPr defTabSz="685800"/>
            <a:endParaRPr lang="fr-FR" sz="7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25432" y="2582323"/>
            <a:ext cx="33855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/>
                <a:sym typeface="Wingdings"/>
              </a:rPr>
              <a:t></a:t>
            </a:r>
            <a:endParaRPr lang="fr-FR" sz="13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906148" y="3836042"/>
            <a:ext cx="33855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/>
                <a:sym typeface="Wingdings"/>
              </a:rPr>
              <a:t></a:t>
            </a:r>
            <a:endParaRPr lang="fr-FR" sz="13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960422" y="5346336"/>
            <a:ext cx="6751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900" i="1" dirty="0">
                <a:solidFill>
                  <a:prstClr val="black"/>
                </a:solidFill>
                <a:latin typeface="Calibri"/>
              </a:rPr>
              <a:t>JIPES 2019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24BBB3E-441F-9E48-9F8B-6D3B6587AE01}"/>
              </a:ext>
            </a:extLst>
          </p:cNvPr>
          <p:cNvSpPr/>
          <p:nvPr/>
        </p:nvSpPr>
        <p:spPr>
          <a:xfrm>
            <a:off x="109435" y="104898"/>
            <a:ext cx="7866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/>
              <a:t>Livrable du premier atelier : 1 fiche complétée par compétence</a:t>
            </a:r>
          </a:p>
        </p:txBody>
      </p:sp>
    </p:spTree>
    <p:extLst>
      <p:ext uri="{BB962C8B-B14F-4D97-AF65-F5344CB8AC3E}">
        <p14:creationId xmlns:p14="http://schemas.microsoft.com/office/powerpoint/2010/main" val="1021351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D0FD3F6-0807-3240-BA71-B3959653567C}"/>
              </a:ext>
            </a:extLst>
          </p:cNvPr>
          <p:cNvSpPr txBox="1"/>
          <p:nvPr/>
        </p:nvSpPr>
        <p:spPr>
          <a:xfrm>
            <a:off x="251520" y="1275606"/>
            <a:ext cx="87129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r>
              <a:rPr lang="fr-FR" b="1" dirty="0"/>
              <a:t>Deuxième atelier (20’) : Définir les modalités pédagogiques des enseignements </a:t>
            </a:r>
            <a:r>
              <a:rPr lang="fr-FR" dirty="0"/>
              <a:t>(afin de développer et faire émerger les compétences)</a:t>
            </a:r>
          </a:p>
          <a:p>
            <a:r>
              <a:rPr lang="fr-FR" dirty="0"/>
              <a:t>Chaque groupe choisit </a:t>
            </a:r>
            <a:r>
              <a:rPr lang="fr-FR" u="sng" dirty="0"/>
              <a:t>2 enseignements</a:t>
            </a:r>
            <a:r>
              <a:rPr lang="fr-FR" dirty="0"/>
              <a:t>, et en utilisant les résultats du premier atelier :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Définit les modalités pédagogiques de ces enseignements, au service des compétences</a:t>
            </a:r>
          </a:p>
          <a:p>
            <a:pPr marL="285750" indent="-285750">
              <a:buFontTx/>
              <a:buChar char="-"/>
            </a:pPr>
            <a:r>
              <a:rPr lang="fr-FR" dirty="0"/>
              <a:t>Explicite les modalités touchant au savoir, savoir être et savoir faire de cette compétence</a:t>
            </a:r>
          </a:p>
          <a:p>
            <a:r>
              <a:rPr lang="fr-FR" dirty="0"/>
              <a:t>	(volets cognitif, affectif, psychomoteur de la compétence)</a:t>
            </a:r>
          </a:p>
          <a:p>
            <a:pPr marL="285750" indent="-285750">
              <a:buFontTx/>
              <a:buChar char="-"/>
            </a:pPr>
            <a:r>
              <a:rPr lang="fr-FR" dirty="0"/>
              <a:t>Définit les modalités d’évaluation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algn="ctr"/>
            <a:r>
              <a:rPr lang="fr-FR" dirty="0"/>
              <a:t>On peut utiliser si nécessaire la fiche de la slide suivante</a:t>
            </a:r>
            <a:endParaRPr lang="fr-FR" b="1" dirty="0"/>
          </a:p>
          <a:p>
            <a:r>
              <a:rPr lang="fr-FR" dirty="0"/>
              <a:t>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32801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768</Words>
  <Application>Microsoft Macintosh PowerPoint</Application>
  <PresentationFormat>Affichage à l'écran (16:9)</PresentationFormat>
  <Paragraphs>209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Gill Sans</vt:lpstr>
      <vt:lpstr>Gill Sans MT</vt:lpstr>
      <vt:lpstr>Thème Office</vt:lpstr>
      <vt:lpstr>1_Thème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Administration centrale</dc:creator>
  <cp:lastModifiedBy>Philippe Dufourcq</cp:lastModifiedBy>
  <cp:revision>17</cp:revision>
  <dcterms:created xsi:type="dcterms:W3CDTF">2019-11-27T10:31:51Z</dcterms:created>
  <dcterms:modified xsi:type="dcterms:W3CDTF">2020-01-19T21:11:12Z</dcterms:modified>
</cp:coreProperties>
</file>