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56" r:id="rId3"/>
    <p:sldId id="274" r:id="rId4"/>
    <p:sldId id="277" r:id="rId5"/>
    <p:sldId id="278" r:id="rId6"/>
    <p:sldId id="262" r:id="rId7"/>
    <p:sldId id="279" r:id="rId8"/>
  </p:sldIdLst>
  <p:sldSz cx="9906000" cy="6858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CCCC00"/>
    <a:srgbClr val="33CC33"/>
    <a:srgbClr val="FF7C80"/>
    <a:srgbClr val="FF3399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 snapToGrid="0" showGuides="1">
      <p:cViewPr varScale="1">
        <p:scale>
          <a:sx n="96" d="100"/>
          <a:sy n="96" d="100"/>
        </p:scale>
        <p:origin x="-102" y="-198"/>
      </p:cViewPr>
      <p:guideLst>
        <p:guide orient="horz" pos="2518"/>
        <p:guide pos="31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70" cy="496998"/>
          </a:xfrm>
          <a:prstGeom prst="rect">
            <a:avLst/>
          </a:prstGeom>
        </p:spPr>
        <p:txBody>
          <a:bodyPr vert="horz" lIns="92677" tIns="46338" rIns="92677" bIns="46338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98" y="0"/>
            <a:ext cx="2946873" cy="496998"/>
          </a:xfrm>
          <a:prstGeom prst="rect">
            <a:avLst/>
          </a:prstGeom>
        </p:spPr>
        <p:txBody>
          <a:bodyPr vert="horz" lIns="92677" tIns="46338" rIns="92677" bIns="46338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DAECC20-7B05-4C8C-9739-94203B172E38}" type="datetimeFigureOut">
              <a:rPr lang="fr-FR"/>
              <a:pPr>
                <a:defRPr/>
              </a:pPr>
              <a:t>13/05/2014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31"/>
            <a:ext cx="2945770" cy="496998"/>
          </a:xfrm>
          <a:prstGeom prst="rect">
            <a:avLst/>
          </a:prstGeom>
        </p:spPr>
        <p:txBody>
          <a:bodyPr vert="horz" lIns="92677" tIns="46338" rIns="92677" bIns="46338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98" y="9428531"/>
            <a:ext cx="2946873" cy="496998"/>
          </a:xfrm>
          <a:prstGeom prst="rect">
            <a:avLst/>
          </a:prstGeom>
        </p:spPr>
        <p:txBody>
          <a:bodyPr vert="horz" lIns="92677" tIns="46338" rIns="92677" bIns="46338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54035AD-EEC0-47C1-887C-E2248FA947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99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70" cy="495889"/>
          </a:xfrm>
          <a:prstGeom prst="rect">
            <a:avLst/>
          </a:prstGeom>
        </p:spPr>
        <p:txBody>
          <a:bodyPr vert="horz" lIns="63761" tIns="31881" rIns="63761" bIns="31881" rtlCol="0"/>
          <a:lstStyle>
            <a:lvl1pPr algn="l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802" y="0"/>
            <a:ext cx="2945769" cy="495889"/>
          </a:xfrm>
          <a:prstGeom prst="rect">
            <a:avLst/>
          </a:prstGeom>
        </p:spPr>
        <p:txBody>
          <a:bodyPr vert="horz" lIns="63761" tIns="31881" rIns="63761" bIns="31881" rtlCol="0"/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8FC0A81E-E25B-4263-91BA-2A51563550C8}" type="datetimeFigureOut">
              <a:rPr lang="fr-FR"/>
              <a:pPr>
                <a:defRPr/>
              </a:pPr>
              <a:t>13/05/2014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761" tIns="31881" rIns="63761" bIns="31881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878" y="4714821"/>
            <a:ext cx="5437919" cy="4467431"/>
          </a:xfrm>
          <a:prstGeom prst="rect">
            <a:avLst/>
          </a:prstGeom>
        </p:spPr>
        <p:txBody>
          <a:bodyPr vert="horz" lIns="63761" tIns="31881" rIns="63761" bIns="31881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31"/>
            <a:ext cx="2945770" cy="495888"/>
          </a:xfrm>
          <a:prstGeom prst="rect">
            <a:avLst/>
          </a:prstGeom>
        </p:spPr>
        <p:txBody>
          <a:bodyPr vert="horz" lIns="63761" tIns="31881" rIns="63761" bIns="31881" rtlCol="0" anchor="b"/>
          <a:lstStyle>
            <a:lvl1pPr algn="l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802" y="9428531"/>
            <a:ext cx="2945769" cy="495888"/>
          </a:xfrm>
          <a:prstGeom prst="rect">
            <a:avLst/>
          </a:prstGeom>
        </p:spPr>
        <p:txBody>
          <a:bodyPr vert="horz" lIns="63761" tIns="31881" rIns="63761" bIns="31881" rtlCol="0" anchor="b"/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CDA7BB95-62D3-47A0-86E6-1622C2A2CD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025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A7BB95-62D3-47A0-86E6-1622C2A2CD4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359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18059" indent="-19925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797014" indent="-1594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115819" indent="-1594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434625" indent="-1594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753431" indent="-1594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072236" indent="-1594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391042" indent="-1594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709847" indent="-1594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CA039F-C3D0-475F-BC1D-4E3C7B5B1DD2}" type="slidenum">
              <a:rPr lang="fr-FR" altLang="fr-FR" smtClean="0"/>
              <a:pPr eaLnBrk="1" hangingPunct="1"/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12E16-1063-420D-BDCB-C1B9308305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47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3BE6-9824-4218-A17A-14DDE81975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12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CBBC-57EB-4468-9DC9-DAF65DED0B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18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E219-9E3C-4DC4-B505-3B4526CED4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33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7827A-4704-412A-B1D3-2EFD899418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53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569DD-397E-47B7-A311-074E66B6F2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2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839D9-DAA3-4FA4-BD55-7748566C85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67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2628C-1EB7-413E-A6AC-C4CD4788DD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79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ED04-687B-4B34-908D-C721F3149D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98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3467D-8CA3-442B-899F-181F0EF46B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6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28F76-2671-43E4-8AC5-C548C2C0FF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9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les styles du texte du masque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A4F4DFF5-88EA-456D-BEE0-CB06F3EB20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43688"/>
            <a:ext cx="203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800" dirty="0" smtClean="0">
                <a:latin typeface="Arial" pitchFamily="34" charset="0"/>
              </a:rPr>
              <a:t>MENESR </a:t>
            </a:r>
            <a:r>
              <a:rPr lang="fr-FR" sz="800" dirty="0">
                <a:latin typeface="Arial" pitchFamily="34" charset="0"/>
              </a:rPr>
              <a:t>Secrétariat Général DGRH C1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070350" y="6643688"/>
            <a:ext cx="1334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800" dirty="0">
                <a:latin typeface="Arial" pitchFamily="34" charset="0"/>
              </a:rPr>
              <a:t>Bilan AT MP année </a:t>
            </a:r>
            <a:r>
              <a:rPr lang="fr-FR" sz="800" dirty="0" smtClean="0">
                <a:latin typeface="Arial" pitchFamily="34" charset="0"/>
              </a:rPr>
              <a:t>2013</a:t>
            </a:r>
            <a:endParaRPr lang="fr-FR" sz="800" dirty="0">
              <a:latin typeface="Arial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8661749" y="6618129"/>
            <a:ext cx="12442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800" dirty="0" smtClean="0"/>
              <a:t>CHSCT ESR mai 2014</a:t>
            </a:r>
          </a:p>
        </p:txBody>
      </p:sp>
      <p:pic>
        <p:nvPicPr>
          <p:cNvPr id="12" name="Image 1" descr="C:\Users\ORDINA~1\AppData\Local\Temp\notes266CAB\2014_logoMENESR_we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3365" cy="55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57"/>
          <p:cNvSpPr txBox="1">
            <a:spLocks noChangeArrowheads="1"/>
          </p:cNvSpPr>
          <p:nvPr/>
        </p:nvSpPr>
        <p:spPr bwMode="auto">
          <a:xfrm>
            <a:off x="945247" y="977178"/>
            <a:ext cx="350645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400" b="1" dirty="0"/>
              <a:t>Taux de réponses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altLang="fr-FR" sz="2000" b="1" dirty="0" smtClean="0">
                <a:solidFill>
                  <a:srgbClr val="FF0000"/>
                </a:solidFill>
              </a:rPr>
              <a:t>81 % </a:t>
            </a:r>
            <a:r>
              <a:rPr lang="fr-FR" altLang="fr-FR" sz="2000" b="1" dirty="0" smtClean="0"/>
              <a:t>en 2013</a:t>
            </a:r>
          </a:p>
          <a:p>
            <a:pPr algn="ctr" eaLnBrk="1" hangingPunct="1"/>
            <a:r>
              <a:rPr lang="fr-FR" altLang="fr-FR" sz="1400" b="1" dirty="0" smtClean="0">
                <a:solidFill>
                  <a:srgbClr val="FF0000"/>
                </a:solidFill>
              </a:rPr>
              <a:t>92 </a:t>
            </a:r>
            <a:r>
              <a:rPr lang="fr-FR" altLang="fr-FR" sz="1400" b="1" dirty="0">
                <a:solidFill>
                  <a:srgbClr val="FF0000"/>
                </a:solidFill>
              </a:rPr>
              <a:t>%</a:t>
            </a:r>
            <a:r>
              <a:rPr lang="fr-FR" altLang="fr-FR" sz="1400" b="1" dirty="0">
                <a:solidFill>
                  <a:srgbClr val="009900"/>
                </a:solidFill>
              </a:rPr>
              <a:t> </a:t>
            </a:r>
            <a:r>
              <a:rPr lang="fr-FR" altLang="fr-FR" sz="1400" b="1" dirty="0"/>
              <a:t>en 2012</a:t>
            </a:r>
          </a:p>
          <a:p>
            <a:pPr algn="ctr" eaLnBrk="1" hangingPunct="1"/>
            <a:r>
              <a:rPr lang="fr-FR" altLang="fr-FR" sz="1400" b="1" dirty="0">
                <a:solidFill>
                  <a:srgbClr val="FF0000"/>
                </a:solidFill>
              </a:rPr>
              <a:t>77 %</a:t>
            </a:r>
            <a:r>
              <a:rPr lang="fr-FR" altLang="fr-FR" sz="1400" b="1" dirty="0">
                <a:solidFill>
                  <a:srgbClr val="009900"/>
                </a:solidFill>
              </a:rPr>
              <a:t> </a:t>
            </a:r>
            <a:r>
              <a:rPr lang="fr-FR" altLang="fr-FR" sz="1400" b="1" dirty="0"/>
              <a:t>en </a:t>
            </a:r>
            <a:r>
              <a:rPr lang="fr-FR" altLang="fr-FR" sz="1400" b="1" dirty="0" smtClean="0"/>
              <a:t>2011,</a:t>
            </a:r>
            <a:r>
              <a:rPr lang="fr-FR" altLang="fr-FR" sz="1400" b="1" dirty="0" smtClean="0">
                <a:solidFill>
                  <a:srgbClr val="009900"/>
                </a:solidFill>
              </a:rPr>
              <a:t>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74 </a:t>
            </a:r>
            <a:r>
              <a:rPr lang="fr-FR" altLang="fr-FR" sz="1400" b="1" dirty="0">
                <a:solidFill>
                  <a:srgbClr val="FF0000"/>
                </a:solidFill>
              </a:rPr>
              <a:t>%</a:t>
            </a:r>
            <a:r>
              <a:rPr lang="fr-FR" altLang="fr-FR" sz="1400" b="1" dirty="0">
                <a:solidFill>
                  <a:srgbClr val="009900"/>
                </a:solidFill>
              </a:rPr>
              <a:t> </a:t>
            </a:r>
            <a:r>
              <a:rPr lang="fr-FR" altLang="fr-FR" sz="1400" b="1" dirty="0"/>
              <a:t>en 2010</a:t>
            </a:r>
          </a:p>
        </p:txBody>
      </p:sp>
      <p:grpSp>
        <p:nvGrpSpPr>
          <p:cNvPr id="2051" name="Groupe 8"/>
          <p:cNvGrpSpPr>
            <a:grpSpLocks/>
          </p:cNvGrpSpPr>
          <p:nvPr/>
        </p:nvGrpSpPr>
        <p:grpSpPr bwMode="auto">
          <a:xfrm>
            <a:off x="4879975" y="887413"/>
            <a:ext cx="4568825" cy="1384995"/>
            <a:chOff x="4836421" y="5052182"/>
            <a:chExt cx="5129213" cy="1603314"/>
          </a:xfrm>
        </p:grpSpPr>
        <p:sp>
          <p:nvSpPr>
            <p:cNvPr id="2056" name="Text Box 1523"/>
            <p:cNvSpPr txBox="1">
              <a:spLocks noChangeArrowheads="1"/>
            </p:cNvSpPr>
            <p:nvPr/>
          </p:nvSpPr>
          <p:spPr bwMode="auto">
            <a:xfrm>
              <a:off x="4836421" y="5052182"/>
              <a:ext cx="5129213" cy="1603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fr-FR" altLang="fr-FR" sz="1400" dirty="0"/>
                <a:t>Les </a:t>
              </a:r>
              <a:r>
                <a:rPr lang="fr-FR" altLang="fr-FR" sz="1400" dirty="0" smtClean="0">
                  <a:solidFill>
                    <a:srgbClr val="FF0000"/>
                  </a:solidFill>
                </a:rPr>
                <a:t>153</a:t>
              </a:r>
              <a:r>
                <a:rPr lang="fr-FR" altLang="fr-FR" sz="1400" dirty="0" smtClean="0"/>
                <a:t> </a:t>
              </a:r>
              <a:r>
                <a:rPr lang="fr-FR" altLang="fr-FR" sz="1400" dirty="0"/>
                <a:t>établissements </a:t>
              </a:r>
              <a:r>
                <a:rPr lang="fr-FR" altLang="fr-FR" sz="1400" dirty="0" smtClean="0"/>
                <a:t>(</a:t>
              </a:r>
              <a:r>
                <a:rPr lang="fr-FR" altLang="fr-FR" sz="1400" dirty="0" smtClean="0">
                  <a:solidFill>
                    <a:srgbClr val="FF0000"/>
                  </a:solidFill>
                </a:rPr>
                <a:t>81 </a:t>
              </a:r>
              <a:r>
                <a:rPr lang="fr-FR" altLang="fr-FR" sz="1400" dirty="0">
                  <a:solidFill>
                    <a:srgbClr val="FF0000"/>
                  </a:solidFill>
                </a:rPr>
                <a:t>%</a:t>
              </a:r>
              <a:r>
                <a:rPr lang="fr-FR" altLang="fr-FR" sz="1400" dirty="0"/>
                <a:t>) ayant répondu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400" dirty="0"/>
                <a:t>représentent </a:t>
              </a:r>
              <a:r>
                <a:rPr lang="fr-FR" altLang="fr-FR" sz="1400" dirty="0" smtClean="0">
                  <a:solidFill>
                    <a:srgbClr val="FF0000"/>
                  </a:solidFill>
                </a:rPr>
                <a:t>229 262 </a:t>
              </a:r>
              <a:r>
                <a:rPr lang="fr-FR" altLang="fr-FR" sz="1400" dirty="0" smtClean="0"/>
                <a:t>agents</a:t>
              </a:r>
              <a:r>
                <a:rPr lang="fr-FR" altLang="fr-FR" sz="1400" dirty="0"/>
                <a:t>,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400" dirty="0"/>
                <a:t>soit </a:t>
              </a:r>
              <a:r>
                <a:rPr lang="fr-FR" altLang="fr-FR" sz="1400" dirty="0" smtClean="0">
                  <a:solidFill>
                    <a:srgbClr val="FF0000"/>
                  </a:solidFill>
                </a:rPr>
                <a:t>87 </a:t>
              </a:r>
              <a:r>
                <a:rPr lang="fr-FR" altLang="fr-FR" sz="1400" dirty="0">
                  <a:solidFill>
                    <a:srgbClr val="FF0000"/>
                  </a:solidFill>
                </a:rPr>
                <a:t>%</a:t>
              </a:r>
              <a:r>
                <a:rPr lang="fr-FR" altLang="fr-FR" sz="1400" dirty="0"/>
                <a:t> du nombre d’agents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400" dirty="0"/>
                <a:t>des </a:t>
              </a:r>
              <a:r>
                <a:rPr lang="fr-FR" altLang="fr-FR" sz="1400" dirty="0" smtClean="0">
                  <a:solidFill>
                    <a:srgbClr val="FF0000"/>
                  </a:solidFill>
                </a:rPr>
                <a:t>190</a:t>
              </a:r>
              <a:r>
                <a:rPr lang="fr-FR" altLang="fr-FR" sz="1400" dirty="0" smtClean="0"/>
                <a:t> </a:t>
              </a:r>
              <a:r>
                <a:rPr lang="fr-FR" altLang="fr-FR" sz="1400" dirty="0"/>
                <a:t>établissements interrogés</a:t>
              </a:r>
            </a:p>
          </p:txBody>
        </p:sp>
        <p:sp>
          <p:nvSpPr>
            <p:cNvPr id="2057" name="Rectangle à coins arrondis 6"/>
            <p:cNvSpPr>
              <a:spLocks noChangeArrowheads="1"/>
            </p:cNvSpPr>
            <p:nvPr/>
          </p:nvSpPr>
          <p:spPr bwMode="auto">
            <a:xfrm>
              <a:off x="5238272" y="5128454"/>
              <a:ext cx="4362861" cy="1439863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sp>
        <p:nvSpPr>
          <p:cNvPr id="2054" name="ZoneTexte 12"/>
          <p:cNvSpPr txBox="1">
            <a:spLocks noChangeArrowheads="1"/>
          </p:cNvSpPr>
          <p:nvPr/>
        </p:nvSpPr>
        <p:spPr bwMode="auto">
          <a:xfrm>
            <a:off x="3667125" y="546100"/>
            <a:ext cx="255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b="1"/>
              <a:t>Réponses à l’enquête</a:t>
            </a: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25" y="2272409"/>
            <a:ext cx="8610600" cy="437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à coins arrondis 6"/>
          <p:cNvSpPr>
            <a:spLocks noChangeArrowheads="1"/>
          </p:cNvSpPr>
          <p:nvPr/>
        </p:nvSpPr>
        <p:spPr bwMode="auto">
          <a:xfrm>
            <a:off x="755374" y="966788"/>
            <a:ext cx="3886200" cy="1243801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FR" altLang="fr-FR" sz="1400" b="1"/>
          </a:p>
        </p:txBody>
      </p:sp>
      <p:sp>
        <p:nvSpPr>
          <p:cNvPr id="11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962869" y="2590595"/>
            <a:ext cx="2463647" cy="465827"/>
            <a:chOff x="1254278" y="2981671"/>
            <a:chExt cx="2463647" cy="465827"/>
          </a:xfrm>
        </p:grpSpPr>
        <p:grpSp>
          <p:nvGrpSpPr>
            <p:cNvPr id="3076" name="Groupe 12"/>
            <p:cNvGrpSpPr>
              <a:grpSpLocks/>
            </p:cNvGrpSpPr>
            <p:nvPr/>
          </p:nvGrpSpPr>
          <p:grpSpPr bwMode="auto">
            <a:xfrm>
              <a:off x="1254278" y="3041098"/>
              <a:ext cx="2231873" cy="406400"/>
              <a:chOff x="1257482" y="3149957"/>
              <a:chExt cx="2231153" cy="407504"/>
            </a:xfrm>
          </p:grpSpPr>
          <p:sp>
            <p:nvSpPr>
              <p:cNvPr id="3086" name="Text Box 46"/>
              <p:cNvSpPr txBox="1">
                <a:spLocks noChangeArrowheads="1"/>
              </p:cNvSpPr>
              <p:nvPr/>
            </p:nvSpPr>
            <p:spPr bwMode="auto">
              <a:xfrm>
                <a:off x="1257482" y="3156264"/>
                <a:ext cx="2230981" cy="401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altLang="fr-FR" sz="1000" dirty="0"/>
                  <a:t>Pourcentage des accidents</a:t>
                </a:r>
              </a:p>
              <a:p>
                <a:pPr algn="ctr" eaLnBrk="1" hangingPunct="1"/>
                <a:r>
                  <a:rPr lang="fr-FR" altLang="fr-FR" sz="1000" b="1" dirty="0"/>
                  <a:t>sans arrêt </a:t>
                </a:r>
                <a:r>
                  <a:rPr lang="fr-FR" altLang="fr-FR" sz="1000" dirty="0"/>
                  <a:t>sur le total des accidents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92243" y="3149957"/>
                <a:ext cx="2196392" cy="40750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15" name="Connecteur droit avec flèche 14"/>
            <p:cNvCxnSpPr/>
            <p:nvPr/>
          </p:nvCxnSpPr>
          <p:spPr>
            <a:xfrm flipV="1">
              <a:off x="3479800" y="2981671"/>
              <a:ext cx="238125" cy="2381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"/>
          <p:cNvGrpSpPr/>
          <p:nvPr/>
        </p:nvGrpSpPr>
        <p:grpSpPr>
          <a:xfrm>
            <a:off x="4922390" y="2613234"/>
            <a:ext cx="2508626" cy="451549"/>
            <a:chOff x="5073651" y="3027363"/>
            <a:chExt cx="2508626" cy="451549"/>
          </a:xfrm>
        </p:grpSpPr>
        <p:grpSp>
          <p:nvGrpSpPr>
            <p:cNvPr id="3077" name="Groupe 11"/>
            <p:cNvGrpSpPr>
              <a:grpSpLocks/>
            </p:cNvGrpSpPr>
            <p:nvPr/>
          </p:nvGrpSpPr>
          <p:grpSpPr bwMode="auto">
            <a:xfrm>
              <a:off x="5358590" y="3072512"/>
              <a:ext cx="2223687" cy="406400"/>
              <a:chOff x="5230613" y="3210859"/>
              <a:chExt cx="2222548" cy="407887"/>
            </a:xfrm>
          </p:grpSpPr>
          <p:sp>
            <p:nvSpPr>
              <p:cNvPr id="3084" name="Text Box 46"/>
              <p:cNvSpPr txBox="1">
                <a:spLocks noChangeArrowheads="1"/>
              </p:cNvSpPr>
              <p:nvPr/>
            </p:nvSpPr>
            <p:spPr bwMode="auto">
              <a:xfrm>
                <a:off x="5230613" y="3210859"/>
                <a:ext cx="2222548" cy="401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altLang="fr-FR" sz="1000" dirty="0"/>
                  <a:t>Pourcentage des accidents</a:t>
                </a:r>
              </a:p>
              <a:p>
                <a:pPr algn="ctr" eaLnBrk="1" hangingPunct="1"/>
                <a:r>
                  <a:rPr lang="fr-FR" altLang="fr-FR" sz="1000" b="1" dirty="0"/>
                  <a:t>avec</a:t>
                </a:r>
                <a:r>
                  <a:rPr lang="fr-FR" altLang="fr-FR" sz="1000" dirty="0"/>
                  <a:t> </a:t>
                </a:r>
                <a:r>
                  <a:rPr lang="fr-FR" altLang="fr-FR" sz="1000" b="1" dirty="0"/>
                  <a:t>arrêt</a:t>
                </a:r>
                <a:r>
                  <a:rPr lang="fr-FR" altLang="fr-FR" sz="1000" dirty="0"/>
                  <a:t> sur le total des accidents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257187" y="3210859"/>
                <a:ext cx="2195974" cy="407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17" name="Connecteur droit avec flèche 16"/>
            <p:cNvCxnSpPr>
              <a:stCxn id="3084" idx="1"/>
            </p:cNvCxnSpPr>
            <p:nvPr/>
          </p:nvCxnSpPr>
          <p:spPr>
            <a:xfrm flipH="1" flipV="1">
              <a:off x="5073651" y="3027363"/>
              <a:ext cx="284939" cy="2452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82" y="833438"/>
            <a:ext cx="8391525" cy="178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9" y="3097394"/>
            <a:ext cx="4841141" cy="1152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20" y="3097395"/>
            <a:ext cx="4841141" cy="1152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896072" y="5287254"/>
            <a:ext cx="3807462" cy="1246495"/>
            <a:chOff x="19103" y="4883976"/>
            <a:chExt cx="3807462" cy="1246495"/>
          </a:xfrm>
        </p:grpSpPr>
        <p:sp>
          <p:nvSpPr>
            <p:cNvPr id="4" name="ZoneTexte 3"/>
            <p:cNvSpPr txBox="1"/>
            <p:nvPr/>
          </p:nvSpPr>
          <p:spPr>
            <a:xfrm>
              <a:off x="112300" y="4883976"/>
              <a:ext cx="3618602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fr-FR" altLang="fr-FR" sz="1000" dirty="0"/>
                <a:t>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15 % </a:t>
              </a:r>
              <a:r>
                <a:rPr lang="fr-FR" altLang="fr-FR" sz="1000" dirty="0"/>
                <a:t>des accidents nécessitent un </a:t>
              </a:r>
              <a:r>
                <a:rPr lang="fr-FR" altLang="fr-FR" sz="1000" b="1" dirty="0"/>
                <a:t>arrêt</a:t>
              </a:r>
              <a:r>
                <a:rPr lang="fr-FR" altLang="fr-FR" sz="1000" dirty="0"/>
                <a:t> de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1 à 3 </a:t>
              </a:r>
              <a:r>
                <a:rPr lang="fr-FR" altLang="fr-FR" sz="1000" dirty="0"/>
                <a:t>jours </a:t>
              </a: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fr-FR" altLang="fr-FR" sz="1000" dirty="0"/>
                <a:t>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43 % </a:t>
              </a:r>
              <a:r>
                <a:rPr lang="fr-FR" altLang="fr-FR" sz="1000" dirty="0"/>
                <a:t>des accidents nécessitent un </a:t>
              </a:r>
              <a:r>
                <a:rPr lang="fr-FR" altLang="fr-FR" sz="1000" b="1" dirty="0"/>
                <a:t>arrêt</a:t>
              </a:r>
              <a:r>
                <a:rPr lang="fr-FR" altLang="fr-FR" sz="1000" dirty="0"/>
                <a:t> de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4 à 14 </a:t>
              </a:r>
              <a:r>
                <a:rPr lang="fr-FR" altLang="fr-FR" sz="1000" dirty="0"/>
                <a:t>jours</a:t>
              </a: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fr-FR" altLang="fr-FR" sz="1000" dirty="0"/>
                <a:t>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37 % </a:t>
              </a:r>
              <a:r>
                <a:rPr lang="fr-FR" altLang="fr-FR" sz="1000" dirty="0"/>
                <a:t>des accidents nécessitent un </a:t>
              </a:r>
              <a:r>
                <a:rPr lang="fr-FR" altLang="fr-FR" sz="1000" b="1" dirty="0"/>
                <a:t>arrêt</a:t>
              </a:r>
              <a:r>
                <a:rPr lang="fr-FR" altLang="fr-FR" sz="1000" dirty="0"/>
                <a:t> de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15 à 89 </a:t>
              </a:r>
              <a:r>
                <a:rPr lang="fr-FR" altLang="fr-FR" sz="1000" dirty="0"/>
                <a:t>jours</a:t>
              </a: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fr-FR" altLang="fr-FR" sz="1000" dirty="0"/>
                <a:t>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6 % </a:t>
              </a:r>
              <a:r>
                <a:rPr lang="fr-FR" altLang="fr-FR" sz="1000" dirty="0"/>
                <a:t>des accidents nécessitent un </a:t>
              </a:r>
              <a:r>
                <a:rPr lang="fr-FR" altLang="fr-FR" sz="1000" b="1" dirty="0"/>
                <a:t>arrêt</a:t>
              </a:r>
              <a:r>
                <a:rPr lang="fr-FR" altLang="fr-FR" sz="1000" dirty="0"/>
                <a:t> de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plus de 90 </a:t>
              </a:r>
              <a:r>
                <a:rPr lang="fr-FR" altLang="fr-FR" sz="1000" dirty="0"/>
                <a:t>jours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000" dirty="0"/>
                <a:t>Répartition identique à l’année précédente  </a:t>
              </a: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19103" y="4890443"/>
              <a:ext cx="3807462" cy="1240028"/>
            </a:xfrm>
            <a:prstGeom prst="roundRect">
              <a:avLst>
                <a:gd name="adj" fmla="val 8602"/>
              </a:avLst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5207329" y="5756871"/>
            <a:ext cx="3807462" cy="784830"/>
            <a:chOff x="207963" y="4883976"/>
            <a:chExt cx="3807462" cy="784830"/>
          </a:xfrm>
        </p:grpSpPr>
        <p:sp>
          <p:nvSpPr>
            <p:cNvPr id="27" name="ZoneTexte 26"/>
            <p:cNvSpPr txBox="1"/>
            <p:nvPr/>
          </p:nvSpPr>
          <p:spPr>
            <a:xfrm>
              <a:off x="207963" y="4883976"/>
              <a:ext cx="361860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lnSpc>
                  <a:spcPct val="150000"/>
                </a:lnSpc>
                <a:buFont typeface="Arial" charset="0"/>
                <a:buChar char="•"/>
                <a:tabLst>
                  <a:tab pos="268288" algn="l"/>
                </a:tabLst>
              </a:pPr>
              <a:r>
                <a:rPr lang="fr-FR" altLang="fr-FR" sz="1000" dirty="0"/>
                <a:t>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12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% </a:t>
              </a:r>
              <a:r>
                <a:rPr lang="fr-FR" altLang="fr-FR" sz="1000" dirty="0"/>
                <a:t>des accidents </a:t>
              </a:r>
              <a:r>
                <a:rPr lang="fr-FR" altLang="fr-FR" sz="1000" dirty="0" smtClean="0"/>
                <a:t>pour les agents de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moins de 30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ans</a:t>
              </a:r>
              <a:endParaRPr lang="fr-FR" altLang="fr-FR" sz="1000" b="1" dirty="0">
                <a:solidFill>
                  <a:srgbClr val="FF0000"/>
                </a:solidFill>
              </a:endParaRP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  <a:tabLst>
                  <a:tab pos="268288" algn="l"/>
                </a:tabLst>
              </a:pPr>
              <a:r>
                <a:rPr lang="fr-FR" altLang="fr-FR" sz="1000" dirty="0" smtClean="0"/>
                <a:t>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52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% </a:t>
              </a:r>
              <a:r>
                <a:rPr lang="fr-FR" altLang="fr-FR" sz="1000" dirty="0"/>
                <a:t>des accidents </a:t>
              </a:r>
              <a:r>
                <a:rPr lang="fr-FR" altLang="fr-FR" sz="1000" dirty="0" smtClean="0"/>
                <a:t>pour les  agents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entre 30 et 49 ans</a:t>
              </a:r>
              <a:endParaRPr lang="fr-FR" altLang="fr-FR" sz="1000" dirty="0"/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  <a:tabLst>
                  <a:tab pos="268288" algn="l"/>
                </a:tabLst>
              </a:pPr>
              <a:r>
                <a:rPr lang="fr-FR" altLang="fr-FR" sz="1000" dirty="0"/>
                <a:t>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36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% </a:t>
              </a:r>
              <a:r>
                <a:rPr lang="fr-FR" altLang="fr-FR" sz="1000" dirty="0"/>
                <a:t>des accidents </a:t>
              </a:r>
              <a:r>
                <a:rPr lang="fr-FR" altLang="fr-FR" sz="1000" dirty="0" smtClean="0"/>
                <a:t>pour les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plus de 49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ans</a:t>
              </a:r>
              <a:endParaRPr lang="fr-FR" altLang="fr-FR" sz="1000" dirty="0"/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207963" y="4890443"/>
              <a:ext cx="3807462" cy="778363"/>
            </a:xfrm>
            <a:prstGeom prst="roundRect">
              <a:avLst>
                <a:gd name="adj" fmla="val 8602"/>
              </a:avLst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5208879" y="4374990"/>
            <a:ext cx="3805912" cy="1061713"/>
            <a:chOff x="212051" y="3405163"/>
            <a:chExt cx="3805912" cy="1061713"/>
          </a:xfrm>
        </p:grpSpPr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212051" y="3405163"/>
              <a:ext cx="380591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fr-FR" altLang="fr-FR" sz="1000" dirty="0"/>
                <a:t>A</a:t>
              </a:r>
              <a:r>
                <a:rPr lang="fr-FR" altLang="fr-FR" sz="1000" dirty="0" smtClean="0"/>
                <a:t>gents </a:t>
              </a:r>
              <a:r>
                <a:rPr lang="fr-FR" altLang="fr-FR" sz="1000" b="1" dirty="0" smtClean="0"/>
                <a:t>titulaires</a:t>
              </a:r>
              <a:r>
                <a:rPr lang="fr-FR" altLang="fr-FR" sz="1000" b="1" dirty="0" smtClean="0"/>
                <a:t>, </a:t>
              </a:r>
              <a:endParaRPr lang="fr-FR" altLang="fr-FR" sz="1000" b="1" dirty="0"/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000" b="1" dirty="0" smtClean="0">
                  <a:solidFill>
                    <a:srgbClr val="FF0000"/>
                  </a:solidFill>
                </a:rPr>
                <a:t>70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%</a:t>
              </a:r>
              <a:r>
                <a:rPr lang="fr-FR" altLang="fr-FR" sz="1000" b="1" dirty="0"/>
                <a:t> </a:t>
              </a:r>
              <a:r>
                <a:rPr lang="fr-FR" altLang="fr-FR" sz="1000" dirty="0"/>
                <a:t>des </a:t>
              </a:r>
              <a:r>
                <a:rPr lang="fr-FR" altLang="fr-FR" sz="1000" dirty="0" smtClean="0"/>
                <a:t>agents</a:t>
              </a:r>
              <a:r>
                <a:rPr lang="fr-FR" altLang="fr-FR" sz="1000" b="1" dirty="0"/>
                <a:t> </a:t>
              </a:r>
              <a:r>
                <a:rPr lang="fr-FR" altLang="fr-FR" sz="1000" b="1" dirty="0" smtClean="0">
                  <a:sym typeface="Wingdings"/>
                </a:rPr>
                <a:t>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71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%</a:t>
              </a:r>
              <a:r>
                <a:rPr lang="fr-FR" altLang="fr-FR" sz="1000" b="1" dirty="0" smtClean="0"/>
                <a:t> </a:t>
              </a:r>
              <a:r>
                <a:rPr lang="fr-FR" altLang="fr-FR" sz="1000" dirty="0" smtClean="0"/>
                <a:t>des accidents </a:t>
              </a:r>
              <a:r>
                <a:rPr lang="fr-FR" altLang="fr-FR" sz="1000" dirty="0"/>
                <a:t>de service ou de </a:t>
              </a:r>
              <a:r>
                <a:rPr lang="fr-FR" altLang="fr-FR" sz="1000" dirty="0" smtClean="0"/>
                <a:t>travail</a:t>
              </a:r>
              <a:endParaRPr lang="fr-FR" altLang="fr-FR" sz="1000" b="1" dirty="0"/>
            </a:p>
            <a:p>
              <a:pPr eaLnBrk="1" hangingPunct="1">
                <a:lnSpc>
                  <a:spcPct val="150000"/>
                </a:lnSpc>
              </a:pPr>
              <a:r>
                <a:rPr lang="fr-FR" altLang="fr-FR" sz="1000" dirty="0" smtClean="0"/>
                <a:t>Agents</a:t>
              </a:r>
              <a:r>
                <a:rPr lang="fr-FR" altLang="fr-FR" sz="1000" b="1" dirty="0" smtClean="0"/>
                <a:t> </a:t>
              </a:r>
              <a:r>
                <a:rPr lang="fr-FR" altLang="fr-FR" sz="1000" b="1" dirty="0" smtClean="0"/>
                <a:t>non titulaires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000" b="1" dirty="0" smtClean="0">
                  <a:solidFill>
                    <a:srgbClr val="FF0000"/>
                  </a:solidFill>
                </a:rPr>
                <a:t>30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%</a:t>
              </a:r>
              <a:r>
                <a:rPr lang="fr-FR" altLang="fr-FR" sz="1000" b="1" dirty="0" smtClean="0"/>
                <a:t> </a:t>
              </a:r>
              <a:r>
                <a:rPr lang="fr-FR" altLang="fr-FR" sz="1000" dirty="0"/>
                <a:t>des agents</a:t>
              </a:r>
              <a:r>
                <a:rPr lang="fr-FR" altLang="fr-FR" sz="1000" b="1" dirty="0"/>
                <a:t> </a:t>
              </a:r>
              <a:r>
                <a:rPr lang="fr-FR" altLang="fr-FR" sz="1000" b="1" dirty="0">
                  <a:sym typeface="Wingdings"/>
                </a:rPr>
                <a:t>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29 % </a:t>
              </a:r>
              <a:r>
                <a:rPr lang="fr-FR" altLang="fr-FR" sz="1000" dirty="0"/>
                <a:t>des accidents de service ou de </a:t>
              </a:r>
              <a:r>
                <a:rPr lang="fr-FR" altLang="fr-FR" sz="1000" dirty="0" smtClean="0"/>
                <a:t>travail</a:t>
              </a:r>
              <a:endParaRPr lang="fr-FR" altLang="fr-FR" sz="1000" b="1" dirty="0" smtClean="0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212051" y="3458941"/>
              <a:ext cx="3805912" cy="1007935"/>
            </a:xfrm>
            <a:prstGeom prst="roundRect">
              <a:avLst>
                <a:gd name="adj" fmla="val 8602"/>
              </a:avLst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29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  <p:grpSp>
        <p:nvGrpSpPr>
          <p:cNvPr id="7" name="Groupe 6"/>
          <p:cNvGrpSpPr/>
          <p:nvPr/>
        </p:nvGrpSpPr>
        <p:grpSpPr>
          <a:xfrm>
            <a:off x="896072" y="4389622"/>
            <a:ext cx="3807462" cy="784830"/>
            <a:chOff x="896072" y="4389622"/>
            <a:chExt cx="3807462" cy="784830"/>
          </a:xfrm>
        </p:grpSpPr>
        <p:sp>
          <p:nvSpPr>
            <p:cNvPr id="3082" name="Text Box 46"/>
            <p:cNvSpPr txBox="1">
              <a:spLocks noChangeArrowheads="1"/>
            </p:cNvSpPr>
            <p:nvPr/>
          </p:nvSpPr>
          <p:spPr bwMode="auto">
            <a:xfrm>
              <a:off x="1084932" y="4389622"/>
              <a:ext cx="3438762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fr-FR" altLang="fr-FR" sz="1000" b="1" dirty="0"/>
                <a:t>La durée moyenne des arrêts des accidents du travail</a:t>
              </a:r>
              <a:br>
                <a:rPr lang="fr-FR" altLang="fr-FR" sz="1000" b="1" dirty="0"/>
              </a:br>
              <a:r>
                <a:rPr lang="fr-FR" altLang="fr-FR" sz="1000" b="1" dirty="0"/>
                <a:t>est de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24,5 jours 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fr-FR" altLang="fr-FR" sz="1000" b="1" dirty="0" smtClean="0">
                  <a:solidFill>
                    <a:srgbClr val="FF0000"/>
                  </a:solidFill>
                </a:rPr>
                <a:t>27,3</a:t>
              </a:r>
              <a:r>
                <a:rPr lang="fr-FR" altLang="fr-FR" sz="1000" b="1" dirty="0" smtClean="0"/>
                <a:t> jours en 2012, </a:t>
              </a:r>
              <a:r>
                <a:rPr lang="fr-FR" altLang="fr-FR" sz="1000" b="1" dirty="0" smtClean="0">
                  <a:solidFill>
                    <a:srgbClr val="FF0000"/>
                  </a:solidFill>
                </a:rPr>
                <a:t>27,4</a:t>
              </a:r>
              <a:r>
                <a:rPr lang="fr-FR" altLang="fr-FR" sz="1000" b="1" dirty="0" smtClean="0"/>
                <a:t> </a:t>
              </a:r>
              <a:r>
                <a:rPr lang="fr-FR" altLang="fr-FR" sz="1000" b="1" dirty="0"/>
                <a:t>en 2011 et </a:t>
              </a:r>
              <a:r>
                <a:rPr lang="fr-FR" altLang="fr-FR" sz="1000" b="1" dirty="0">
                  <a:solidFill>
                    <a:srgbClr val="FF0000"/>
                  </a:solidFill>
                </a:rPr>
                <a:t>29,3</a:t>
              </a:r>
              <a:r>
                <a:rPr lang="fr-FR" altLang="fr-FR" sz="1000" b="1" dirty="0"/>
                <a:t> en </a:t>
              </a:r>
              <a:r>
                <a:rPr lang="fr-FR" altLang="fr-FR" sz="1000" b="1" dirty="0" smtClean="0"/>
                <a:t>2010</a:t>
              </a:r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896072" y="4443401"/>
              <a:ext cx="3807462" cy="731051"/>
            </a:xfrm>
            <a:prstGeom prst="roundRect">
              <a:avLst>
                <a:gd name="adj" fmla="val 8602"/>
              </a:avLst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2322" y="472253"/>
            <a:ext cx="2802825" cy="235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1802" y="766210"/>
            <a:ext cx="1988849" cy="177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926" y="422399"/>
            <a:ext cx="2439227" cy="2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ZoneTexte 12"/>
          <p:cNvSpPr txBox="1">
            <a:spLocks noChangeArrowheads="1"/>
          </p:cNvSpPr>
          <p:nvPr/>
        </p:nvSpPr>
        <p:spPr bwMode="auto">
          <a:xfrm>
            <a:off x="7664951" y="1451053"/>
            <a:ext cx="765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/>
              <a:t>TOTAL</a:t>
            </a:r>
          </a:p>
        </p:txBody>
      </p:sp>
      <p:sp>
        <p:nvSpPr>
          <p:cNvPr id="4105" name="ZoneTexte 25"/>
          <p:cNvSpPr txBox="1">
            <a:spLocks noChangeArrowheads="1"/>
          </p:cNvSpPr>
          <p:nvPr/>
        </p:nvSpPr>
        <p:spPr bwMode="auto">
          <a:xfrm>
            <a:off x="2013404" y="1582486"/>
            <a:ext cx="662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 smtClean="0">
                <a:solidFill>
                  <a:srgbClr val="FF0000"/>
                </a:solidFill>
              </a:rPr>
              <a:t>25,1 %</a:t>
            </a:r>
            <a:endParaRPr lang="fr-FR" altLang="fr-FR" sz="1200" b="1" dirty="0">
              <a:solidFill>
                <a:srgbClr val="FF0000"/>
              </a:solidFill>
            </a:endParaRPr>
          </a:p>
        </p:txBody>
      </p:sp>
      <p:sp>
        <p:nvSpPr>
          <p:cNvPr id="4106" name="ZoneTexte 26"/>
          <p:cNvSpPr txBox="1">
            <a:spLocks noChangeArrowheads="1"/>
          </p:cNvSpPr>
          <p:nvPr/>
        </p:nvSpPr>
        <p:spPr bwMode="auto">
          <a:xfrm>
            <a:off x="1396917" y="1103312"/>
            <a:ext cx="662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 smtClean="0">
                <a:solidFill>
                  <a:srgbClr val="008000"/>
                </a:solidFill>
              </a:rPr>
              <a:t>59,2 %</a:t>
            </a:r>
            <a:endParaRPr lang="fr-FR" altLang="fr-FR" sz="1200" b="1" dirty="0">
              <a:solidFill>
                <a:srgbClr val="008000"/>
              </a:solidFill>
            </a:endParaRPr>
          </a:p>
        </p:txBody>
      </p:sp>
      <p:sp>
        <p:nvSpPr>
          <p:cNvPr id="4107" name="ZoneTexte 27"/>
          <p:cNvSpPr txBox="1">
            <a:spLocks noChangeArrowheads="1"/>
          </p:cNvSpPr>
          <p:nvPr/>
        </p:nvSpPr>
        <p:spPr bwMode="auto">
          <a:xfrm>
            <a:off x="1903978" y="1110821"/>
            <a:ext cx="662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 smtClean="0">
                <a:solidFill>
                  <a:srgbClr val="0033CC"/>
                </a:solidFill>
              </a:rPr>
              <a:t>15,7 %</a:t>
            </a:r>
            <a:endParaRPr lang="fr-FR" altLang="fr-FR" sz="1200" b="1" dirty="0">
              <a:solidFill>
                <a:srgbClr val="0033CC"/>
              </a:solidFill>
            </a:endParaRPr>
          </a:p>
        </p:txBody>
      </p:sp>
      <p:sp>
        <p:nvSpPr>
          <p:cNvPr id="4108" name="ZoneTexte 28"/>
          <p:cNvSpPr txBox="1">
            <a:spLocks noChangeArrowheads="1"/>
          </p:cNvSpPr>
          <p:nvPr/>
        </p:nvSpPr>
        <p:spPr bwMode="auto">
          <a:xfrm>
            <a:off x="60553" y="713621"/>
            <a:ext cx="1063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>
                <a:solidFill>
                  <a:srgbClr val="00B050"/>
                </a:solidFill>
              </a:rPr>
              <a:t>Technique</a:t>
            </a:r>
          </a:p>
        </p:txBody>
      </p:sp>
      <p:sp>
        <p:nvSpPr>
          <p:cNvPr id="4109" name="ZoneTexte 29"/>
          <p:cNvSpPr txBox="1">
            <a:spLocks noChangeArrowheads="1"/>
          </p:cNvSpPr>
          <p:nvPr/>
        </p:nvSpPr>
        <p:spPr bwMode="auto">
          <a:xfrm>
            <a:off x="-59705" y="2224435"/>
            <a:ext cx="1289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>
                <a:solidFill>
                  <a:srgbClr val="FF0000"/>
                </a:solidFill>
              </a:rPr>
              <a:t>Administratif</a:t>
            </a:r>
          </a:p>
        </p:txBody>
      </p:sp>
      <p:sp>
        <p:nvSpPr>
          <p:cNvPr id="4110" name="ZoneTexte 30"/>
          <p:cNvSpPr txBox="1">
            <a:spLocks noChangeArrowheads="1"/>
          </p:cNvSpPr>
          <p:nvPr/>
        </p:nvSpPr>
        <p:spPr bwMode="auto">
          <a:xfrm>
            <a:off x="2809479" y="704808"/>
            <a:ext cx="11480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400" b="1" dirty="0" smtClean="0">
                <a:solidFill>
                  <a:srgbClr val="0033CC"/>
                </a:solidFill>
              </a:rPr>
              <a:t>Enseignant</a:t>
            </a:r>
            <a:endParaRPr lang="fr-FR" altLang="fr-FR" sz="1400" b="1" dirty="0">
              <a:solidFill>
                <a:srgbClr val="0033CC"/>
              </a:solidFill>
            </a:endParaRPr>
          </a:p>
        </p:txBody>
      </p:sp>
      <p:sp>
        <p:nvSpPr>
          <p:cNvPr id="4111" name="ZoneTexte 31"/>
          <p:cNvSpPr txBox="1">
            <a:spLocks noChangeArrowheads="1"/>
          </p:cNvSpPr>
          <p:nvPr/>
        </p:nvSpPr>
        <p:spPr bwMode="auto">
          <a:xfrm>
            <a:off x="1259240" y="1353142"/>
            <a:ext cx="9156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900" dirty="0"/>
              <a:t>Répartition</a:t>
            </a:r>
          </a:p>
          <a:p>
            <a:pPr algn="ctr" eaLnBrk="1" hangingPunct="1"/>
            <a:r>
              <a:rPr lang="fr-FR" altLang="fr-FR" sz="900" dirty="0"/>
              <a:t>des accidents</a:t>
            </a:r>
          </a:p>
          <a:p>
            <a:pPr algn="ctr" eaLnBrk="1" hangingPunct="1"/>
            <a:r>
              <a:rPr lang="fr-FR" altLang="fr-FR" sz="900" dirty="0"/>
              <a:t>par catégories</a:t>
            </a:r>
          </a:p>
          <a:p>
            <a:pPr algn="ctr" eaLnBrk="1" hangingPunct="1"/>
            <a:r>
              <a:rPr lang="fr-FR" altLang="fr-FR" sz="900" dirty="0"/>
              <a:t>d’agents</a:t>
            </a:r>
          </a:p>
        </p:txBody>
      </p:sp>
      <p:sp>
        <p:nvSpPr>
          <p:cNvPr id="4113" name="ZoneTexte 33"/>
          <p:cNvSpPr txBox="1">
            <a:spLocks noChangeArrowheads="1"/>
          </p:cNvSpPr>
          <p:nvPr/>
        </p:nvSpPr>
        <p:spPr bwMode="auto">
          <a:xfrm>
            <a:off x="3743947" y="1147922"/>
            <a:ext cx="1149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200" b="1" dirty="0"/>
              <a:t>Répartition</a:t>
            </a:r>
          </a:p>
          <a:p>
            <a:pPr algn="ctr" eaLnBrk="1" hangingPunct="1"/>
            <a:r>
              <a:rPr lang="fr-FR" altLang="fr-FR" sz="1200" b="1" dirty="0"/>
              <a:t>des agents</a:t>
            </a:r>
          </a:p>
          <a:p>
            <a:pPr algn="ctr" eaLnBrk="1" hangingPunct="1"/>
            <a:r>
              <a:rPr lang="fr-FR" altLang="fr-FR" sz="1200" b="1" dirty="0"/>
              <a:t>par catégorie</a:t>
            </a:r>
          </a:p>
        </p:txBody>
      </p:sp>
      <p:sp>
        <p:nvSpPr>
          <p:cNvPr id="4114" name="ZoneTexte 34"/>
          <p:cNvSpPr txBox="1">
            <a:spLocks noChangeArrowheads="1"/>
          </p:cNvSpPr>
          <p:nvPr/>
        </p:nvSpPr>
        <p:spPr bwMode="auto">
          <a:xfrm>
            <a:off x="5038757" y="1103312"/>
            <a:ext cx="12017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200" b="1" dirty="0"/>
              <a:t>Répartition</a:t>
            </a:r>
          </a:p>
          <a:p>
            <a:pPr algn="ctr" eaLnBrk="1" hangingPunct="1"/>
            <a:r>
              <a:rPr lang="fr-FR" altLang="fr-FR" sz="1200" b="1" dirty="0"/>
              <a:t>des accidents</a:t>
            </a:r>
          </a:p>
          <a:p>
            <a:pPr algn="ctr" eaLnBrk="1" hangingPunct="1"/>
            <a:r>
              <a:rPr lang="fr-FR" altLang="fr-FR" sz="1200" b="1" dirty="0"/>
              <a:t>par types</a:t>
            </a:r>
          </a:p>
          <a:p>
            <a:pPr algn="ctr" eaLnBrk="1" hangingPunct="1"/>
            <a:r>
              <a:rPr lang="fr-FR" altLang="fr-FR" sz="1200" b="1" dirty="0"/>
              <a:t>d’accidents</a:t>
            </a:r>
          </a:p>
        </p:txBody>
      </p:sp>
      <p:sp>
        <p:nvSpPr>
          <p:cNvPr id="4115" name="ZoneTexte 35"/>
          <p:cNvSpPr txBox="1">
            <a:spLocks noChangeArrowheads="1"/>
          </p:cNvSpPr>
          <p:nvPr/>
        </p:nvSpPr>
        <p:spPr bwMode="auto">
          <a:xfrm>
            <a:off x="6566312" y="695740"/>
            <a:ext cx="595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/>
              <a:t>Trajet</a:t>
            </a:r>
          </a:p>
        </p:txBody>
      </p:sp>
      <p:sp>
        <p:nvSpPr>
          <p:cNvPr id="4116" name="ZoneTexte 36"/>
          <p:cNvSpPr txBox="1">
            <a:spLocks noChangeArrowheads="1"/>
          </p:cNvSpPr>
          <p:nvPr/>
        </p:nvSpPr>
        <p:spPr bwMode="auto">
          <a:xfrm>
            <a:off x="8754965" y="695740"/>
            <a:ext cx="1101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200" b="1" dirty="0"/>
              <a:t>Accident</a:t>
            </a:r>
          </a:p>
          <a:p>
            <a:pPr algn="ctr" eaLnBrk="1" hangingPunct="1"/>
            <a:r>
              <a:rPr lang="fr-FR" altLang="fr-FR" sz="1200" b="1" dirty="0"/>
              <a:t>de service</a:t>
            </a:r>
          </a:p>
          <a:p>
            <a:pPr algn="ctr" eaLnBrk="1" hangingPunct="1"/>
            <a:r>
              <a:rPr lang="fr-FR" altLang="fr-FR" sz="1200" b="1" dirty="0"/>
              <a:t>ou du travail</a:t>
            </a:r>
          </a:p>
        </p:txBody>
      </p:sp>
      <p:sp>
        <p:nvSpPr>
          <p:cNvPr id="4117" name="ZoneTexte 37"/>
          <p:cNvSpPr txBox="1">
            <a:spLocks noChangeArrowheads="1"/>
          </p:cNvSpPr>
          <p:nvPr/>
        </p:nvSpPr>
        <p:spPr bwMode="auto">
          <a:xfrm>
            <a:off x="6230698" y="1649411"/>
            <a:ext cx="757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/>
              <a:t>Mission</a:t>
            </a:r>
          </a:p>
        </p:txBody>
      </p:sp>
      <p:sp>
        <p:nvSpPr>
          <p:cNvPr id="4119" name="AutoShape 14"/>
          <p:cNvSpPr>
            <a:spLocks noChangeAspect="1" noChangeArrowheads="1"/>
          </p:cNvSpPr>
          <p:nvPr/>
        </p:nvSpPr>
        <p:spPr bwMode="auto">
          <a:xfrm>
            <a:off x="1149350" y="173038"/>
            <a:ext cx="205105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124" name="AutoShape 48"/>
          <p:cNvSpPr>
            <a:spLocks noChangeAspect="1" noChangeArrowheads="1"/>
          </p:cNvSpPr>
          <p:nvPr/>
        </p:nvSpPr>
        <p:spPr bwMode="auto">
          <a:xfrm>
            <a:off x="931863" y="-112713"/>
            <a:ext cx="2400300" cy="306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0" name="ZoneTexte 12"/>
          <p:cNvSpPr txBox="1">
            <a:spLocks noChangeArrowheads="1"/>
          </p:cNvSpPr>
          <p:nvPr/>
        </p:nvSpPr>
        <p:spPr bwMode="auto">
          <a:xfrm>
            <a:off x="1123497" y="5642925"/>
            <a:ext cx="1263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200" b="1" dirty="0">
                <a:solidFill>
                  <a:srgbClr val="00B050"/>
                </a:solidFill>
              </a:rPr>
              <a:t>TECHNIQUE</a:t>
            </a:r>
          </a:p>
          <a:p>
            <a:pPr algn="ctr" eaLnBrk="1" hangingPunct="1"/>
            <a:r>
              <a:rPr lang="fr-FR" altLang="fr-FR" sz="800" b="1" i="1" dirty="0">
                <a:solidFill>
                  <a:srgbClr val="00B050"/>
                </a:solidFill>
              </a:rPr>
              <a:t>(IT et ITRF BAP A à G)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874474" y="5078654"/>
            <a:ext cx="1761535" cy="1630386"/>
            <a:chOff x="900113" y="4852988"/>
            <a:chExt cx="1800225" cy="1744663"/>
          </a:xfrm>
        </p:grpSpPr>
        <p:grpSp>
          <p:nvGrpSpPr>
            <p:cNvPr id="16" name="Groupe 15"/>
            <p:cNvGrpSpPr/>
            <p:nvPr/>
          </p:nvGrpSpPr>
          <p:grpSpPr>
            <a:xfrm>
              <a:off x="900113" y="4852988"/>
              <a:ext cx="1800225" cy="1744663"/>
              <a:chOff x="900113" y="4852988"/>
              <a:chExt cx="1800225" cy="1744663"/>
            </a:xfrm>
          </p:grpSpPr>
          <p:sp>
            <p:nvSpPr>
              <p:cNvPr id="4" name="Freeform 9"/>
              <p:cNvSpPr>
                <a:spLocks/>
              </p:cNvSpPr>
              <p:nvPr/>
            </p:nvSpPr>
            <p:spPr bwMode="auto">
              <a:xfrm>
                <a:off x="900113" y="4884738"/>
                <a:ext cx="1800225" cy="1712913"/>
              </a:xfrm>
              <a:custGeom>
                <a:avLst/>
                <a:gdLst>
                  <a:gd name="T0" fmla="*/ 733 w 11287"/>
                  <a:gd name="T1" fmla="*/ 3759 h 10731"/>
                  <a:gd name="T2" fmla="*/ 4316 w 11287"/>
                  <a:gd name="T3" fmla="*/ 9998 h 10731"/>
                  <a:gd name="T4" fmla="*/ 10554 w 11287"/>
                  <a:gd name="T5" fmla="*/ 6415 h 10731"/>
                  <a:gd name="T6" fmla="*/ 6971 w 11287"/>
                  <a:gd name="T7" fmla="*/ 177 h 10731"/>
                  <a:gd name="T8" fmla="*/ 5643 w 11287"/>
                  <a:gd name="T9" fmla="*/ 0 h 10731"/>
                  <a:gd name="T10" fmla="*/ 5643 w 11287"/>
                  <a:gd name="T11" fmla="*/ 1272 h 10731"/>
                  <a:gd name="T12" fmla="*/ 9458 w 11287"/>
                  <a:gd name="T13" fmla="*/ 5087 h 10731"/>
                  <a:gd name="T14" fmla="*/ 5643 w 11287"/>
                  <a:gd name="T15" fmla="*/ 8902 h 10731"/>
                  <a:gd name="T16" fmla="*/ 1828 w 11287"/>
                  <a:gd name="T17" fmla="*/ 5087 h 10731"/>
                  <a:gd name="T18" fmla="*/ 1961 w 11287"/>
                  <a:gd name="T19" fmla="*/ 4091 h 10731"/>
                  <a:gd name="T20" fmla="*/ 733 w 11287"/>
                  <a:gd name="T21" fmla="*/ 3759 h 10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287" h="10731">
                    <a:moveTo>
                      <a:pt x="733" y="3759"/>
                    </a:moveTo>
                    <a:cubicBezTo>
                      <a:pt x="0" y="6471"/>
                      <a:pt x="1604" y="9264"/>
                      <a:pt x="4316" y="9998"/>
                    </a:cubicBezTo>
                    <a:cubicBezTo>
                      <a:pt x="7028" y="10731"/>
                      <a:pt x="9821" y="9127"/>
                      <a:pt x="10554" y="6415"/>
                    </a:cubicBezTo>
                    <a:cubicBezTo>
                      <a:pt x="11287" y="3703"/>
                      <a:pt x="9683" y="910"/>
                      <a:pt x="6971" y="177"/>
                    </a:cubicBezTo>
                    <a:cubicBezTo>
                      <a:pt x="6538" y="60"/>
                      <a:pt x="6092" y="0"/>
                      <a:pt x="5643" y="0"/>
                    </a:cubicBezTo>
                    <a:lnTo>
                      <a:pt x="5643" y="1272"/>
                    </a:lnTo>
                    <a:cubicBezTo>
                      <a:pt x="7750" y="1272"/>
                      <a:pt x="9458" y="2980"/>
                      <a:pt x="9458" y="5087"/>
                    </a:cubicBezTo>
                    <a:cubicBezTo>
                      <a:pt x="9459" y="7194"/>
                      <a:pt x="7750" y="8902"/>
                      <a:pt x="5643" y="8902"/>
                    </a:cubicBezTo>
                    <a:cubicBezTo>
                      <a:pt x="3537" y="8902"/>
                      <a:pt x="1828" y="7194"/>
                      <a:pt x="1828" y="5087"/>
                    </a:cubicBezTo>
                    <a:cubicBezTo>
                      <a:pt x="1828" y="4751"/>
                      <a:pt x="1873" y="4416"/>
                      <a:pt x="1961" y="4091"/>
                    </a:cubicBezTo>
                    <a:lnTo>
                      <a:pt x="733" y="3759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" name="Freeform 10"/>
              <p:cNvSpPr>
                <a:spLocks noEditPoints="1"/>
              </p:cNvSpPr>
              <p:nvPr/>
            </p:nvSpPr>
            <p:spPr bwMode="auto">
              <a:xfrm>
                <a:off x="957263" y="4852988"/>
                <a:ext cx="1685925" cy="1689100"/>
              </a:xfrm>
              <a:custGeom>
                <a:avLst/>
                <a:gdLst>
                  <a:gd name="T0" fmla="*/ 399 w 10574"/>
                  <a:gd name="T1" fmla="*/ 5237 h 10576"/>
                  <a:gd name="T2" fmla="*/ 663 w 10574"/>
                  <a:gd name="T3" fmla="*/ 6873 h 10576"/>
                  <a:gd name="T4" fmla="*/ 1446 w 10574"/>
                  <a:gd name="T5" fmla="*/ 8309 h 10576"/>
                  <a:gd name="T6" fmla="*/ 2670 w 10574"/>
                  <a:gd name="T7" fmla="*/ 9417 h 10576"/>
                  <a:gd name="T8" fmla="*/ 4261 w 10574"/>
                  <a:gd name="T9" fmla="*/ 10067 h 10576"/>
                  <a:gd name="T10" fmla="*/ 5954 w 10574"/>
                  <a:gd name="T11" fmla="*/ 10132 h 10576"/>
                  <a:gd name="T12" fmla="*/ 7520 w 10574"/>
                  <a:gd name="T13" fmla="*/ 9636 h 10576"/>
                  <a:gd name="T14" fmla="*/ 8831 w 10574"/>
                  <a:gd name="T15" fmla="*/ 8655 h 10576"/>
                  <a:gd name="T16" fmla="*/ 9757 w 10574"/>
                  <a:gd name="T17" fmla="*/ 7263 h 10576"/>
                  <a:gd name="T18" fmla="*/ 10166 w 10574"/>
                  <a:gd name="T19" fmla="*/ 5582 h 10576"/>
                  <a:gd name="T20" fmla="*/ 9981 w 10574"/>
                  <a:gd name="T21" fmla="*/ 3929 h 10576"/>
                  <a:gd name="T22" fmla="*/ 9269 w 10574"/>
                  <a:gd name="T23" fmla="*/ 2457 h 10576"/>
                  <a:gd name="T24" fmla="*/ 8103 w 10574"/>
                  <a:gd name="T25" fmla="*/ 1293 h 10576"/>
                  <a:gd name="T26" fmla="*/ 6558 w 10574"/>
                  <a:gd name="T27" fmla="*/ 570 h 10576"/>
                  <a:gd name="T28" fmla="*/ 5292 w 10574"/>
                  <a:gd name="T29" fmla="*/ 1274 h 10576"/>
                  <a:gd name="T30" fmla="*/ 6661 w 10574"/>
                  <a:gd name="T31" fmla="*/ 1515 h 10576"/>
                  <a:gd name="T32" fmla="*/ 7837 w 10574"/>
                  <a:gd name="T33" fmla="*/ 2187 h 10576"/>
                  <a:gd name="T34" fmla="*/ 8718 w 10574"/>
                  <a:gd name="T35" fmla="*/ 3202 h 10576"/>
                  <a:gd name="T36" fmla="*/ 9219 w 10574"/>
                  <a:gd name="T37" fmla="*/ 4475 h 10576"/>
                  <a:gd name="T38" fmla="*/ 9256 w 10574"/>
                  <a:gd name="T39" fmla="*/ 5894 h 10576"/>
                  <a:gd name="T40" fmla="*/ 8819 w 10574"/>
                  <a:gd name="T41" fmla="*/ 7198 h 10576"/>
                  <a:gd name="T42" fmla="*/ 7989 w 10574"/>
                  <a:gd name="T43" fmla="*/ 8258 h 10576"/>
                  <a:gd name="T44" fmla="*/ 6853 w 10574"/>
                  <a:gd name="T45" fmla="*/ 8986 h 10576"/>
                  <a:gd name="T46" fmla="*/ 5498 w 10574"/>
                  <a:gd name="T47" fmla="*/ 9298 h 10576"/>
                  <a:gd name="T48" fmla="*/ 4097 w 10574"/>
                  <a:gd name="T49" fmla="*/ 9124 h 10576"/>
                  <a:gd name="T50" fmla="*/ 2889 w 10574"/>
                  <a:gd name="T51" fmla="*/ 8508 h 10576"/>
                  <a:gd name="T52" fmla="*/ 1960 w 10574"/>
                  <a:gd name="T53" fmla="*/ 7537 h 10576"/>
                  <a:gd name="T54" fmla="*/ 1399 w 10574"/>
                  <a:gd name="T55" fmla="*/ 6297 h 10576"/>
                  <a:gd name="T56" fmla="*/ 1307 w 10574"/>
                  <a:gd name="T57" fmla="*/ 4766 h 10576"/>
                  <a:gd name="T58" fmla="*/ 1744 w 10574"/>
                  <a:gd name="T59" fmla="*/ 4570 h 10576"/>
                  <a:gd name="T60" fmla="*/ 1744 w 10574"/>
                  <a:gd name="T61" fmla="*/ 6013 h 10576"/>
                  <a:gd name="T62" fmla="*/ 2193 w 10574"/>
                  <a:gd name="T63" fmla="*/ 7159 h 10576"/>
                  <a:gd name="T64" fmla="*/ 2984 w 10574"/>
                  <a:gd name="T65" fmla="*/ 8075 h 10576"/>
                  <a:gd name="T66" fmla="*/ 4039 w 10574"/>
                  <a:gd name="T67" fmla="*/ 8683 h 10576"/>
                  <a:gd name="T68" fmla="*/ 5281 w 10574"/>
                  <a:gd name="T69" fmla="*/ 8904 h 10576"/>
                  <a:gd name="T70" fmla="*/ 6525 w 10574"/>
                  <a:gd name="T71" fmla="*/ 8685 h 10576"/>
                  <a:gd name="T72" fmla="*/ 7582 w 10574"/>
                  <a:gd name="T73" fmla="*/ 8082 h 10576"/>
                  <a:gd name="T74" fmla="*/ 8376 w 10574"/>
                  <a:gd name="T75" fmla="*/ 7167 h 10576"/>
                  <a:gd name="T76" fmla="*/ 8827 w 10574"/>
                  <a:gd name="T77" fmla="*/ 6023 h 10576"/>
                  <a:gd name="T78" fmla="*/ 8861 w 10574"/>
                  <a:gd name="T79" fmla="*/ 4743 h 10576"/>
                  <a:gd name="T80" fmla="*/ 8467 w 10574"/>
                  <a:gd name="T81" fmla="*/ 3569 h 10576"/>
                  <a:gd name="T82" fmla="*/ 7720 w 10574"/>
                  <a:gd name="T83" fmla="*/ 2615 h 10576"/>
                  <a:gd name="T84" fmla="*/ 6697 w 10574"/>
                  <a:gd name="T85" fmla="*/ 1959 h 10576"/>
                  <a:gd name="T86" fmla="*/ 5477 w 10574"/>
                  <a:gd name="T87" fmla="*/ 1678 h 10576"/>
                  <a:gd name="T88" fmla="*/ 5989 w 10574"/>
                  <a:gd name="T89" fmla="*/ 49 h 10576"/>
                  <a:gd name="T90" fmla="*/ 7902 w 10574"/>
                  <a:gd name="T91" fmla="*/ 693 h 10576"/>
                  <a:gd name="T92" fmla="*/ 9288 w 10574"/>
                  <a:gd name="T93" fmla="*/ 1833 h 10576"/>
                  <a:gd name="T94" fmla="*/ 10204 w 10574"/>
                  <a:gd name="T95" fmla="*/ 3346 h 10576"/>
                  <a:gd name="T96" fmla="*/ 10571 w 10574"/>
                  <a:gd name="T97" fmla="*/ 5094 h 10576"/>
                  <a:gd name="T98" fmla="*/ 10311 w 10574"/>
                  <a:gd name="T99" fmla="*/ 6934 h 10576"/>
                  <a:gd name="T100" fmla="*/ 9449 w 10574"/>
                  <a:gd name="T101" fmla="*/ 8550 h 10576"/>
                  <a:gd name="T102" fmla="*/ 8133 w 10574"/>
                  <a:gd name="T103" fmla="*/ 9745 h 10576"/>
                  <a:gd name="T104" fmla="*/ 6502 w 10574"/>
                  <a:gd name="T105" fmla="*/ 10435 h 10576"/>
                  <a:gd name="T106" fmla="*/ 4694 w 10574"/>
                  <a:gd name="T107" fmla="*/ 10543 h 10576"/>
                  <a:gd name="T108" fmla="*/ 2902 w 10574"/>
                  <a:gd name="T109" fmla="*/ 10008 h 10576"/>
                  <a:gd name="T110" fmla="*/ 1457 w 10574"/>
                  <a:gd name="T111" fmla="*/ 8934 h 10576"/>
                  <a:gd name="T112" fmla="*/ 470 w 10574"/>
                  <a:gd name="T113" fmla="*/ 7466 h 10576"/>
                  <a:gd name="T114" fmla="*/ 19 w 10574"/>
                  <a:gd name="T115" fmla="*/ 5742 h 10576"/>
                  <a:gd name="T116" fmla="*/ 182 w 10574"/>
                  <a:gd name="T117" fmla="*/ 3913 h 10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574" h="10576">
                    <a:moveTo>
                      <a:pt x="324" y="4154"/>
                    </a:moveTo>
                    <a:lnTo>
                      <a:pt x="571" y="4008"/>
                    </a:lnTo>
                    <a:lnTo>
                      <a:pt x="509" y="4262"/>
                    </a:lnTo>
                    <a:lnTo>
                      <a:pt x="463" y="4506"/>
                    </a:lnTo>
                    <a:lnTo>
                      <a:pt x="428" y="4752"/>
                    </a:lnTo>
                    <a:lnTo>
                      <a:pt x="408" y="4995"/>
                    </a:lnTo>
                    <a:lnTo>
                      <a:pt x="399" y="5237"/>
                    </a:lnTo>
                    <a:lnTo>
                      <a:pt x="402" y="5478"/>
                    </a:lnTo>
                    <a:lnTo>
                      <a:pt x="418" y="5717"/>
                    </a:lnTo>
                    <a:lnTo>
                      <a:pt x="444" y="5955"/>
                    </a:lnTo>
                    <a:lnTo>
                      <a:pt x="483" y="6188"/>
                    </a:lnTo>
                    <a:lnTo>
                      <a:pt x="532" y="6420"/>
                    </a:lnTo>
                    <a:lnTo>
                      <a:pt x="593" y="6648"/>
                    </a:lnTo>
                    <a:lnTo>
                      <a:pt x="663" y="6873"/>
                    </a:lnTo>
                    <a:lnTo>
                      <a:pt x="745" y="7093"/>
                    </a:lnTo>
                    <a:lnTo>
                      <a:pt x="837" y="7309"/>
                    </a:lnTo>
                    <a:lnTo>
                      <a:pt x="940" y="7521"/>
                    </a:lnTo>
                    <a:lnTo>
                      <a:pt x="1052" y="7726"/>
                    </a:lnTo>
                    <a:lnTo>
                      <a:pt x="1174" y="7927"/>
                    </a:lnTo>
                    <a:lnTo>
                      <a:pt x="1305" y="8122"/>
                    </a:lnTo>
                    <a:lnTo>
                      <a:pt x="1446" y="8309"/>
                    </a:lnTo>
                    <a:lnTo>
                      <a:pt x="1595" y="8491"/>
                    </a:lnTo>
                    <a:lnTo>
                      <a:pt x="1754" y="8665"/>
                    </a:lnTo>
                    <a:lnTo>
                      <a:pt x="1921" y="8832"/>
                    </a:lnTo>
                    <a:lnTo>
                      <a:pt x="2096" y="8992"/>
                    </a:lnTo>
                    <a:lnTo>
                      <a:pt x="2279" y="9142"/>
                    </a:lnTo>
                    <a:lnTo>
                      <a:pt x="2471" y="9284"/>
                    </a:lnTo>
                    <a:lnTo>
                      <a:pt x="2670" y="9417"/>
                    </a:lnTo>
                    <a:lnTo>
                      <a:pt x="2876" y="9541"/>
                    </a:lnTo>
                    <a:lnTo>
                      <a:pt x="3091" y="9655"/>
                    </a:lnTo>
                    <a:lnTo>
                      <a:pt x="3312" y="9760"/>
                    </a:lnTo>
                    <a:lnTo>
                      <a:pt x="3541" y="9854"/>
                    </a:lnTo>
                    <a:lnTo>
                      <a:pt x="3775" y="9936"/>
                    </a:lnTo>
                    <a:lnTo>
                      <a:pt x="4017" y="10008"/>
                    </a:lnTo>
                    <a:lnTo>
                      <a:pt x="4261" y="10067"/>
                    </a:lnTo>
                    <a:lnTo>
                      <a:pt x="4505" y="10113"/>
                    </a:lnTo>
                    <a:lnTo>
                      <a:pt x="4751" y="10147"/>
                    </a:lnTo>
                    <a:lnTo>
                      <a:pt x="4994" y="10168"/>
                    </a:lnTo>
                    <a:lnTo>
                      <a:pt x="5236" y="10177"/>
                    </a:lnTo>
                    <a:lnTo>
                      <a:pt x="5477" y="10173"/>
                    </a:lnTo>
                    <a:lnTo>
                      <a:pt x="5716" y="10158"/>
                    </a:lnTo>
                    <a:lnTo>
                      <a:pt x="5954" y="10132"/>
                    </a:lnTo>
                    <a:lnTo>
                      <a:pt x="6187" y="10093"/>
                    </a:lnTo>
                    <a:lnTo>
                      <a:pt x="6419" y="10044"/>
                    </a:lnTo>
                    <a:lnTo>
                      <a:pt x="6646" y="9983"/>
                    </a:lnTo>
                    <a:lnTo>
                      <a:pt x="6871" y="9912"/>
                    </a:lnTo>
                    <a:lnTo>
                      <a:pt x="7093" y="9831"/>
                    </a:lnTo>
                    <a:lnTo>
                      <a:pt x="7308" y="9739"/>
                    </a:lnTo>
                    <a:lnTo>
                      <a:pt x="7520" y="9636"/>
                    </a:lnTo>
                    <a:lnTo>
                      <a:pt x="7725" y="9524"/>
                    </a:lnTo>
                    <a:lnTo>
                      <a:pt x="7926" y="9402"/>
                    </a:lnTo>
                    <a:lnTo>
                      <a:pt x="8119" y="9271"/>
                    </a:lnTo>
                    <a:lnTo>
                      <a:pt x="8308" y="9130"/>
                    </a:lnTo>
                    <a:lnTo>
                      <a:pt x="8490" y="8981"/>
                    </a:lnTo>
                    <a:lnTo>
                      <a:pt x="8664" y="8822"/>
                    </a:lnTo>
                    <a:lnTo>
                      <a:pt x="8831" y="8655"/>
                    </a:lnTo>
                    <a:lnTo>
                      <a:pt x="8989" y="8480"/>
                    </a:lnTo>
                    <a:lnTo>
                      <a:pt x="9140" y="8296"/>
                    </a:lnTo>
                    <a:lnTo>
                      <a:pt x="9282" y="8105"/>
                    </a:lnTo>
                    <a:lnTo>
                      <a:pt x="9415" y="7905"/>
                    </a:lnTo>
                    <a:lnTo>
                      <a:pt x="9539" y="7699"/>
                    </a:lnTo>
                    <a:lnTo>
                      <a:pt x="9654" y="7484"/>
                    </a:lnTo>
                    <a:lnTo>
                      <a:pt x="9757" y="7263"/>
                    </a:lnTo>
                    <a:lnTo>
                      <a:pt x="9852" y="7035"/>
                    </a:lnTo>
                    <a:lnTo>
                      <a:pt x="9934" y="6801"/>
                    </a:lnTo>
                    <a:lnTo>
                      <a:pt x="10006" y="6559"/>
                    </a:lnTo>
                    <a:lnTo>
                      <a:pt x="10065" y="6315"/>
                    </a:lnTo>
                    <a:lnTo>
                      <a:pt x="10111" y="6070"/>
                    </a:lnTo>
                    <a:lnTo>
                      <a:pt x="10145" y="5825"/>
                    </a:lnTo>
                    <a:lnTo>
                      <a:pt x="10166" y="5582"/>
                    </a:lnTo>
                    <a:lnTo>
                      <a:pt x="10175" y="5340"/>
                    </a:lnTo>
                    <a:lnTo>
                      <a:pt x="10171" y="5099"/>
                    </a:lnTo>
                    <a:lnTo>
                      <a:pt x="10156" y="4860"/>
                    </a:lnTo>
                    <a:lnTo>
                      <a:pt x="10130" y="4622"/>
                    </a:lnTo>
                    <a:lnTo>
                      <a:pt x="10091" y="4389"/>
                    </a:lnTo>
                    <a:lnTo>
                      <a:pt x="10042" y="4157"/>
                    </a:lnTo>
                    <a:lnTo>
                      <a:pt x="9981" y="3929"/>
                    </a:lnTo>
                    <a:lnTo>
                      <a:pt x="9910" y="3705"/>
                    </a:lnTo>
                    <a:lnTo>
                      <a:pt x="9829" y="3483"/>
                    </a:lnTo>
                    <a:lnTo>
                      <a:pt x="9737" y="3268"/>
                    </a:lnTo>
                    <a:lnTo>
                      <a:pt x="9634" y="3056"/>
                    </a:lnTo>
                    <a:lnTo>
                      <a:pt x="9522" y="2851"/>
                    </a:lnTo>
                    <a:lnTo>
                      <a:pt x="9400" y="2650"/>
                    </a:lnTo>
                    <a:lnTo>
                      <a:pt x="9269" y="2457"/>
                    </a:lnTo>
                    <a:lnTo>
                      <a:pt x="9128" y="2268"/>
                    </a:lnTo>
                    <a:lnTo>
                      <a:pt x="8979" y="2086"/>
                    </a:lnTo>
                    <a:lnTo>
                      <a:pt x="8820" y="1912"/>
                    </a:lnTo>
                    <a:lnTo>
                      <a:pt x="8653" y="1745"/>
                    </a:lnTo>
                    <a:lnTo>
                      <a:pt x="8478" y="1587"/>
                    </a:lnTo>
                    <a:lnTo>
                      <a:pt x="8294" y="1435"/>
                    </a:lnTo>
                    <a:lnTo>
                      <a:pt x="8103" y="1293"/>
                    </a:lnTo>
                    <a:lnTo>
                      <a:pt x="7903" y="1160"/>
                    </a:lnTo>
                    <a:lnTo>
                      <a:pt x="7697" y="1036"/>
                    </a:lnTo>
                    <a:lnTo>
                      <a:pt x="7482" y="922"/>
                    </a:lnTo>
                    <a:lnTo>
                      <a:pt x="7261" y="817"/>
                    </a:lnTo>
                    <a:lnTo>
                      <a:pt x="7034" y="725"/>
                    </a:lnTo>
                    <a:lnTo>
                      <a:pt x="6798" y="641"/>
                    </a:lnTo>
                    <a:lnTo>
                      <a:pt x="6558" y="570"/>
                    </a:lnTo>
                    <a:lnTo>
                      <a:pt x="6242" y="496"/>
                    </a:lnTo>
                    <a:lnTo>
                      <a:pt x="5924" y="444"/>
                    </a:lnTo>
                    <a:lnTo>
                      <a:pt x="5602" y="411"/>
                    </a:lnTo>
                    <a:lnTo>
                      <a:pt x="5280" y="401"/>
                    </a:lnTo>
                    <a:lnTo>
                      <a:pt x="5486" y="201"/>
                    </a:lnTo>
                    <a:lnTo>
                      <a:pt x="5486" y="1473"/>
                    </a:lnTo>
                    <a:lnTo>
                      <a:pt x="5292" y="1274"/>
                    </a:lnTo>
                    <a:lnTo>
                      <a:pt x="5488" y="1279"/>
                    </a:lnTo>
                    <a:lnTo>
                      <a:pt x="5692" y="1294"/>
                    </a:lnTo>
                    <a:lnTo>
                      <a:pt x="5892" y="1319"/>
                    </a:lnTo>
                    <a:lnTo>
                      <a:pt x="6091" y="1355"/>
                    </a:lnTo>
                    <a:lnTo>
                      <a:pt x="6284" y="1398"/>
                    </a:lnTo>
                    <a:lnTo>
                      <a:pt x="6476" y="1453"/>
                    </a:lnTo>
                    <a:lnTo>
                      <a:pt x="6661" y="1515"/>
                    </a:lnTo>
                    <a:lnTo>
                      <a:pt x="6846" y="1588"/>
                    </a:lnTo>
                    <a:lnTo>
                      <a:pt x="7022" y="1667"/>
                    </a:lnTo>
                    <a:lnTo>
                      <a:pt x="7196" y="1755"/>
                    </a:lnTo>
                    <a:lnTo>
                      <a:pt x="7364" y="1852"/>
                    </a:lnTo>
                    <a:lnTo>
                      <a:pt x="7528" y="1957"/>
                    </a:lnTo>
                    <a:lnTo>
                      <a:pt x="7685" y="2068"/>
                    </a:lnTo>
                    <a:lnTo>
                      <a:pt x="7837" y="2187"/>
                    </a:lnTo>
                    <a:lnTo>
                      <a:pt x="7983" y="2314"/>
                    </a:lnTo>
                    <a:lnTo>
                      <a:pt x="8122" y="2445"/>
                    </a:lnTo>
                    <a:lnTo>
                      <a:pt x="8256" y="2586"/>
                    </a:lnTo>
                    <a:lnTo>
                      <a:pt x="8381" y="2730"/>
                    </a:lnTo>
                    <a:lnTo>
                      <a:pt x="8501" y="2882"/>
                    </a:lnTo>
                    <a:lnTo>
                      <a:pt x="8613" y="3040"/>
                    </a:lnTo>
                    <a:lnTo>
                      <a:pt x="8718" y="3202"/>
                    </a:lnTo>
                    <a:lnTo>
                      <a:pt x="8814" y="3370"/>
                    </a:lnTo>
                    <a:lnTo>
                      <a:pt x="8903" y="3543"/>
                    </a:lnTo>
                    <a:lnTo>
                      <a:pt x="8984" y="3721"/>
                    </a:lnTo>
                    <a:lnTo>
                      <a:pt x="9056" y="3903"/>
                    </a:lnTo>
                    <a:lnTo>
                      <a:pt x="9119" y="4089"/>
                    </a:lnTo>
                    <a:lnTo>
                      <a:pt x="9174" y="4279"/>
                    </a:lnTo>
                    <a:lnTo>
                      <a:pt x="9219" y="4475"/>
                    </a:lnTo>
                    <a:lnTo>
                      <a:pt x="9254" y="4672"/>
                    </a:lnTo>
                    <a:lnTo>
                      <a:pt x="9280" y="4874"/>
                    </a:lnTo>
                    <a:lnTo>
                      <a:pt x="9296" y="5076"/>
                    </a:lnTo>
                    <a:lnTo>
                      <a:pt x="9301" y="5283"/>
                    </a:lnTo>
                    <a:lnTo>
                      <a:pt x="9296" y="5490"/>
                    </a:lnTo>
                    <a:lnTo>
                      <a:pt x="9281" y="5694"/>
                    </a:lnTo>
                    <a:lnTo>
                      <a:pt x="9256" y="5894"/>
                    </a:lnTo>
                    <a:lnTo>
                      <a:pt x="9221" y="6092"/>
                    </a:lnTo>
                    <a:lnTo>
                      <a:pt x="9176" y="6287"/>
                    </a:lnTo>
                    <a:lnTo>
                      <a:pt x="9123" y="6477"/>
                    </a:lnTo>
                    <a:lnTo>
                      <a:pt x="9060" y="6664"/>
                    </a:lnTo>
                    <a:lnTo>
                      <a:pt x="8989" y="6847"/>
                    </a:lnTo>
                    <a:lnTo>
                      <a:pt x="8907" y="7025"/>
                    </a:lnTo>
                    <a:lnTo>
                      <a:pt x="8819" y="7198"/>
                    </a:lnTo>
                    <a:lnTo>
                      <a:pt x="8723" y="7366"/>
                    </a:lnTo>
                    <a:lnTo>
                      <a:pt x="8619" y="7529"/>
                    </a:lnTo>
                    <a:lnTo>
                      <a:pt x="8508" y="7687"/>
                    </a:lnTo>
                    <a:lnTo>
                      <a:pt x="8387" y="7840"/>
                    </a:lnTo>
                    <a:lnTo>
                      <a:pt x="8261" y="7985"/>
                    </a:lnTo>
                    <a:lnTo>
                      <a:pt x="8130" y="8124"/>
                    </a:lnTo>
                    <a:lnTo>
                      <a:pt x="7989" y="8258"/>
                    </a:lnTo>
                    <a:lnTo>
                      <a:pt x="7845" y="8383"/>
                    </a:lnTo>
                    <a:lnTo>
                      <a:pt x="7693" y="8503"/>
                    </a:lnTo>
                    <a:lnTo>
                      <a:pt x="7535" y="8615"/>
                    </a:lnTo>
                    <a:lnTo>
                      <a:pt x="7373" y="8720"/>
                    </a:lnTo>
                    <a:lnTo>
                      <a:pt x="7205" y="8816"/>
                    </a:lnTo>
                    <a:lnTo>
                      <a:pt x="7032" y="8905"/>
                    </a:lnTo>
                    <a:lnTo>
                      <a:pt x="6853" y="8986"/>
                    </a:lnTo>
                    <a:lnTo>
                      <a:pt x="6672" y="9058"/>
                    </a:lnTo>
                    <a:lnTo>
                      <a:pt x="6486" y="9121"/>
                    </a:lnTo>
                    <a:lnTo>
                      <a:pt x="6296" y="9176"/>
                    </a:lnTo>
                    <a:lnTo>
                      <a:pt x="6100" y="9221"/>
                    </a:lnTo>
                    <a:lnTo>
                      <a:pt x="5903" y="9256"/>
                    </a:lnTo>
                    <a:lnTo>
                      <a:pt x="5701" y="9282"/>
                    </a:lnTo>
                    <a:lnTo>
                      <a:pt x="5498" y="9298"/>
                    </a:lnTo>
                    <a:lnTo>
                      <a:pt x="5292" y="9303"/>
                    </a:lnTo>
                    <a:lnTo>
                      <a:pt x="5085" y="9298"/>
                    </a:lnTo>
                    <a:lnTo>
                      <a:pt x="4881" y="9283"/>
                    </a:lnTo>
                    <a:lnTo>
                      <a:pt x="4681" y="9258"/>
                    </a:lnTo>
                    <a:lnTo>
                      <a:pt x="4482" y="9222"/>
                    </a:lnTo>
                    <a:lnTo>
                      <a:pt x="4289" y="9178"/>
                    </a:lnTo>
                    <a:lnTo>
                      <a:pt x="4097" y="9124"/>
                    </a:lnTo>
                    <a:lnTo>
                      <a:pt x="3912" y="9062"/>
                    </a:lnTo>
                    <a:lnTo>
                      <a:pt x="3728" y="8989"/>
                    </a:lnTo>
                    <a:lnTo>
                      <a:pt x="3550" y="8910"/>
                    </a:lnTo>
                    <a:lnTo>
                      <a:pt x="3377" y="8821"/>
                    </a:lnTo>
                    <a:lnTo>
                      <a:pt x="3209" y="8725"/>
                    </a:lnTo>
                    <a:lnTo>
                      <a:pt x="3045" y="8620"/>
                    </a:lnTo>
                    <a:lnTo>
                      <a:pt x="2889" y="8508"/>
                    </a:lnTo>
                    <a:lnTo>
                      <a:pt x="2737" y="8390"/>
                    </a:lnTo>
                    <a:lnTo>
                      <a:pt x="2591" y="8264"/>
                    </a:lnTo>
                    <a:lnTo>
                      <a:pt x="2451" y="8131"/>
                    </a:lnTo>
                    <a:lnTo>
                      <a:pt x="2318" y="7992"/>
                    </a:lnTo>
                    <a:lnTo>
                      <a:pt x="2192" y="7847"/>
                    </a:lnTo>
                    <a:lnTo>
                      <a:pt x="2072" y="7695"/>
                    </a:lnTo>
                    <a:lnTo>
                      <a:pt x="1960" y="7537"/>
                    </a:lnTo>
                    <a:lnTo>
                      <a:pt x="1856" y="7374"/>
                    </a:lnTo>
                    <a:lnTo>
                      <a:pt x="1759" y="7206"/>
                    </a:lnTo>
                    <a:lnTo>
                      <a:pt x="1670" y="7035"/>
                    </a:lnTo>
                    <a:lnTo>
                      <a:pt x="1589" y="6855"/>
                    </a:lnTo>
                    <a:lnTo>
                      <a:pt x="1517" y="6674"/>
                    </a:lnTo>
                    <a:lnTo>
                      <a:pt x="1454" y="6486"/>
                    </a:lnTo>
                    <a:lnTo>
                      <a:pt x="1399" y="6297"/>
                    </a:lnTo>
                    <a:lnTo>
                      <a:pt x="1354" y="6102"/>
                    </a:lnTo>
                    <a:lnTo>
                      <a:pt x="1319" y="5905"/>
                    </a:lnTo>
                    <a:lnTo>
                      <a:pt x="1293" y="5703"/>
                    </a:lnTo>
                    <a:lnTo>
                      <a:pt x="1277" y="5500"/>
                    </a:lnTo>
                    <a:lnTo>
                      <a:pt x="1272" y="5294"/>
                    </a:lnTo>
                    <a:lnTo>
                      <a:pt x="1280" y="5030"/>
                    </a:lnTo>
                    <a:lnTo>
                      <a:pt x="1307" y="4766"/>
                    </a:lnTo>
                    <a:lnTo>
                      <a:pt x="1349" y="4505"/>
                    </a:lnTo>
                    <a:lnTo>
                      <a:pt x="1410" y="4246"/>
                    </a:lnTo>
                    <a:lnTo>
                      <a:pt x="1552" y="4486"/>
                    </a:lnTo>
                    <a:lnTo>
                      <a:pt x="324" y="4154"/>
                    </a:lnTo>
                    <a:close/>
                    <a:moveTo>
                      <a:pt x="1657" y="4099"/>
                    </a:moveTo>
                    <a:cubicBezTo>
                      <a:pt x="1761" y="4128"/>
                      <a:pt x="1824" y="4233"/>
                      <a:pt x="1799" y="4339"/>
                    </a:cubicBezTo>
                    <a:lnTo>
                      <a:pt x="1744" y="4570"/>
                    </a:lnTo>
                    <a:lnTo>
                      <a:pt x="1704" y="4807"/>
                    </a:lnTo>
                    <a:lnTo>
                      <a:pt x="1679" y="5043"/>
                    </a:lnTo>
                    <a:lnTo>
                      <a:pt x="1671" y="5283"/>
                    </a:lnTo>
                    <a:lnTo>
                      <a:pt x="1676" y="5469"/>
                    </a:lnTo>
                    <a:lnTo>
                      <a:pt x="1690" y="5654"/>
                    </a:lnTo>
                    <a:lnTo>
                      <a:pt x="1712" y="5834"/>
                    </a:lnTo>
                    <a:lnTo>
                      <a:pt x="1744" y="6013"/>
                    </a:lnTo>
                    <a:lnTo>
                      <a:pt x="1784" y="6186"/>
                    </a:lnTo>
                    <a:lnTo>
                      <a:pt x="1833" y="6359"/>
                    </a:lnTo>
                    <a:lnTo>
                      <a:pt x="1890" y="6527"/>
                    </a:lnTo>
                    <a:lnTo>
                      <a:pt x="1954" y="6691"/>
                    </a:lnTo>
                    <a:lnTo>
                      <a:pt x="2025" y="6850"/>
                    </a:lnTo>
                    <a:lnTo>
                      <a:pt x="2106" y="7007"/>
                    </a:lnTo>
                    <a:lnTo>
                      <a:pt x="2193" y="7159"/>
                    </a:lnTo>
                    <a:lnTo>
                      <a:pt x="2287" y="7306"/>
                    </a:lnTo>
                    <a:lnTo>
                      <a:pt x="2387" y="7448"/>
                    </a:lnTo>
                    <a:lnTo>
                      <a:pt x="2493" y="7584"/>
                    </a:lnTo>
                    <a:lnTo>
                      <a:pt x="2607" y="7715"/>
                    </a:lnTo>
                    <a:lnTo>
                      <a:pt x="2728" y="7842"/>
                    </a:lnTo>
                    <a:lnTo>
                      <a:pt x="2852" y="7961"/>
                    </a:lnTo>
                    <a:lnTo>
                      <a:pt x="2984" y="8075"/>
                    </a:lnTo>
                    <a:lnTo>
                      <a:pt x="3120" y="8183"/>
                    </a:lnTo>
                    <a:lnTo>
                      <a:pt x="3262" y="8283"/>
                    </a:lnTo>
                    <a:lnTo>
                      <a:pt x="3408" y="8378"/>
                    </a:lnTo>
                    <a:lnTo>
                      <a:pt x="3560" y="8465"/>
                    </a:lnTo>
                    <a:lnTo>
                      <a:pt x="3714" y="8545"/>
                    </a:lnTo>
                    <a:lnTo>
                      <a:pt x="3875" y="8618"/>
                    </a:lnTo>
                    <a:lnTo>
                      <a:pt x="4039" y="8683"/>
                    </a:lnTo>
                    <a:lnTo>
                      <a:pt x="4208" y="8739"/>
                    </a:lnTo>
                    <a:lnTo>
                      <a:pt x="4378" y="8788"/>
                    </a:lnTo>
                    <a:lnTo>
                      <a:pt x="4553" y="8829"/>
                    </a:lnTo>
                    <a:lnTo>
                      <a:pt x="4730" y="8861"/>
                    </a:lnTo>
                    <a:lnTo>
                      <a:pt x="4912" y="8884"/>
                    </a:lnTo>
                    <a:lnTo>
                      <a:pt x="5096" y="8899"/>
                    </a:lnTo>
                    <a:lnTo>
                      <a:pt x="5281" y="8904"/>
                    </a:lnTo>
                    <a:lnTo>
                      <a:pt x="5467" y="8899"/>
                    </a:lnTo>
                    <a:lnTo>
                      <a:pt x="5652" y="8885"/>
                    </a:lnTo>
                    <a:lnTo>
                      <a:pt x="5832" y="8863"/>
                    </a:lnTo>
                    <a:lnTo>
                      <a:pt x="6011" y="8830"/>
                    </a:lnTo>
                    <a:lnTo>
                      <a:pt x="6185" y="8791"/>
                    </a:lnTo>
                    <a:lnTo>
                      <a:pt x="6357" y="8742"/>
                    </a:lnTo>
                    <a:lnTo>
                      <a:pt x="6525" y="8685"/>
                    </a:lnTo>
                    <a:lnTo>
                      <a:pt x="6689" y="8621"/>
                    </a:lnTo>
                    <a:lnTo>
                      <a:pt x="6849" y="8550"/>
                    </a:lnTo>
                    <a:lnTo>
                      <a:pt x="7006" y="8469"/>
                    </a:lnTo>
                    <a:lnTo>
                      <a:pt x="7156" y="8383"/>
                    </a:lnTo>
                    <a:lnTo>
                      <a:pt x="7304" y="8288"/>
                    </a:lnTo>
                    <a:lnTo>
                      <a:pt x="7446" y="8188"/>
                    </a:lnTo>
                    <a:lnTo>
                      <a:pt x="7582" y="8082"/>
                    </a:lnTo>
                    <a:lnTo>
                      <a:pt x="7714" y="7967"/>
                    </a:lnTo>
                    <a:lnTo>
                      <a:pt x="7839" y="7849"/>
                    </a:lnTo>
                    <a:lnTo>
                      <a:pt x="7960" y="7722"/>
                    </a:lnTo>
                    <a:lnTo>
                      <a:pt x="8074" y="7591"/>
                    </a:lnTo>
                    <a:lnTo>
                      <a:pt x="8181" y="7456"/>
                    </a:lnTo>
                    <a:lnTo>
                      <a:pt x="8282" y="7314"/>
                    </a:lnTo>
                    <a:lnTo>
                      <a:pt x="8376" y="7167"/>
                    </a:lnTo>
                    <a:lnTo>
                      <a:pt x="8463" y="7015"/>
                    </a:lnTo>
                    <a:lnTo>
                      <a:pt x="8543" y="6860"/>
                    </a:lnTo>
                    <a:lnTo>
                      <a:pt x="8616" y="6700"/>
                    </a:lnTo>
                    <a:lnTo>
                      <a:pt x="8681" y="6537"/>
                    </a:lnTo>
                    <a:lnTo>
                      <a:pt x="8738" y="6368"/>
                    </a:lnTo>
                    <a:lnTo>
                      <a:pt x="8787" y="6196"/>
                    </a:lnTo>
                    <a:lnTo>
                      <a:pt x="8827" y="6023"/>
                    </a:lnTo>
                    <a:lnTo>
                      <a:pt x="8859" y="5845"/>
                    </a:lnTo>
                    <a:lnTo>
                      <a:pt x="8882" y="5663"/>
                    </a:lnTo>
                    <a:lnTo>
                      <a:pt x="8897" y="5479"/>
                    </a:lnTo>
                    <a:lnTo>
                      <a:pt x="8902" y="5294"/>
                    </a:lnTo>
                    <a:lnTo>
                      <a:pt x="8897" y="5107"/>
                    </a:lnTo>
                    <a:lnTo>
                      <a:pt x="8883" y="4923"/>
                    </a:lnTo>
                    <a:lnTo>
                      <a:pt x="8861" y="4743"/>
                    </a:lnTo>
                    <a:lnTo>
                      <a:pt x="8828" y="4564"/>
                    </a:lnTo>
                    <a:lnTo>
                      <a:pt x="8789" y="4390"/>
                    </a:lnTo>
                    <a:lnTo>
                      <a:pt x="8740" y="4218"/>
                    </a:lnTo>
                    <a:lnTo>
                      <a:pt x="8683" y="4050"/>
                    </a:lnTo>
                    <a:lnTo>
                      <a:pt x="8619" y="3885"/>
                    </a:lnTo>
                    <a:lnTo>
                      <a:pt x="8548" y="3726"/>
                    </a:lnTo>
                    <a:lnTo>
                      <a:pt x="8467" y="3569"/>
                    </a:lnTo>
                    <a:lnTo>
                      <a:pt x="8381" y="3419"/>
                    </a:lnTo>
                    <a:lnTo>
                      <a:pt x="8286" y="3271"/>
                    </a:lnTo>
                    <a:lnTo>
                      <a:pt x="8186" y="3129"/>
                    </a:lnTo>
                    <a:lnTo>
                      <a:pt x="8080" y="2993"/>
                    </a:lnTo>
                    <a:lnTo>
                      <a:pt x="7965" y="2861"/>
                    </a:lnTo>
                    <a:lnTo>
                      <a:pt x="7847" y="2736"/>
                    </a:lnTo>
                    <a:lnTo>
                      <a:pt x="7720" y="2615"/>
                    </a:lnTo>
                    <a:lnTo>
                      <a:pt x="7590" y="2502"/>
                    </a:lnTo>
                    <a:lnTo>
                      <a:pt x="7454" y="2395"/>
                    </a:lnTo>
                    <a:lnTo>
                      <a:pt x="7311" y="2294"/>
                    </a:lnTo>
                    <a:lnTo>
                      <a:pt x="7165" y="2199"/>
                    </a:lnTo>
                    <a:lnTo>
                      <a:pt x="7013" y="2111"/>
                    </a:lnTo>
                    <a:lnTo>
                      <a:pt x="6858" y="2032"/>
                    </a:lnTo>
                    <a:lnTo>
                      <a:pt x="6697" y="1959"/>
                    </a:lnTo>
                    <a:lnTo>
                      <a:pt x="6536" y="1894"/>
                    </a:lnTo>
                    <a:lnTo>
                      <a:pt x="6365" y="1838"/>
                    </a:lnTo>
                    <a:lnTo>
                      <a:pt x="6195" y="1788"/>
                    </a:lnTo>
                    <a:lnTo>
                      <a:pt x="6020" y="1748"/>
                    </a:lnTo>
                    <a:lnTo>
                      <a:pt x="5843" y="1716"/>
                    </a:lnTo>
                    <a:lnTo>
                      <a:pt x="5661" y="1693"/>
                    </a:lnTo>
                    <a:lnTo>
                      <a:pt x="5477" y="1678"/>
                    </a:lnTo>
                    <a:lnTo>
                      <a:pt x="5281" y="1673"/>
                    </a:lnTo>
                    <a:cubicBezTo>
                      <a:pt x="5173" y="1671"/>
                      <a:pt x="5086" y="1582"/>
                      <a:pt x="5086" y="1473"/>
                    </a:cubicBezTo>
                    <a:lnTo>
                      <a:pt x="5086" y="201"/>
                    </a:lnTo>
                    <a:cubicBezTo>
                      <a:pt x="5086" y="147"/>
                      <a:pt x="5108" y="95"/>
                      <a:pt x="5147" y="58"/>
                    </a:cubicBezTo>
                    <a:cubicBezTo>
                      <a:pt x="5186" y="20"/>
                      <a:pt x="5239" y="0"/>
                      <a:pt x="5293" y="2"/>
                    </a:cubicBezTo>
                    <a:lnTo>
                      <a:pt x="5643" y="13"/>
                    </a:lnTo>
                    <a:lnTo>
                      <a:pt x="5989" y="49"/>
                    </a:lnTo>
                    <a:lnTo>
                      <a:pt x="6333" y="107"/>
                    </a:lnTo>
                    <a:lnTo>
                      <a:pt x="6671" y="187"/>
                    </a:lnTo>
                    <a:lnTo>
                      <a:pt x="6933" y="264"/>
                    </a:lnTo>
                    <a:lnTo>
                      <a:pt x="7185" y="354"/>
                    </a:lnTo>
                    <a:lnTo>
                      <a:pt x="7432" y="456"/>
                    </a:lnTo>
                    <a:lnTo>
                      <a:pt x="7671" y="569"/>
                    </a:lnTo>
                    <a:lnTo>
                      <a:pt x="7902" y="693"/>
                    </a:lnTo>
                    <a:lnTo>
                      <a:pt x="8126" y="827"/>
                    </a:lnTo>
                    <a:lnTo>
                      <a:pt x="8342" y="972"/>
                    </a:lnTo>
                    <a:lnTo>
                      <a:pt x="8549" y="1126"/>
                    </a:lnTo>
                    <a:lnTo>
                      <a:pt x="8747" y="1290"/>
                    </a:lnTo>
                    <a:lnTo>
                      <a:pt x="8936" y="1462"/>
                    </a:lnTo>
                    <a:lnTo>
                      <a:pt x="9117" y="1643"/>
                    </a:lnTo>
                    <a:lnTo>
                      <a:pt x="9288" y="1833"/>
                    </a:lnTo>
                    <a:lnTo>
                      <a:pt x="9449" y="2029"/>
                    </a:lnTo>
                    <a:lnTo>
                      <a:pt x="9600" y="2232"/>
                    </a:lnTo>
                    <a:lnTo>
                      <a:pt x="9743" y="2443"/>
                    </a:lnTo>
                    <a:lnTo>
                      <a:pt x="9873" y="2660"/>
                    </a:lnTo>
                    <a:lnTo>
                      <a:pt x="9995" y="2883"/>
                    </a:lnTo>
                    <a:lnTo>
                      <a:pt x="10104" y="3111"/>
                    </a:lnTo>
                    <a:lnTo>
                      <a:pt x="10204" y="3346"/>
                    </a:lnTo>
                    <a:lnTo>
                      <a:pt x="10291" y="3584"/>
                    </a:lnTo>
                    <a:lnTo>
                      <a:pt x="10368" y="3826"/>
                    </a:lnTo>
                    <a:lnTo>
                      <a:pt x="10433" y="4074"/>
                    </a:lnTo>
                    <a:lnTo>
                      <a:pt x="10486" y="4324"/>
                    </a:lnTo>
                    <a:lnTo>
                      <a:pt x="10527" y="4579"/>
                    </a:lnTo>
                    <a:lnTo>
                      <a:pt x="10555" y="4835"/>
                    </a:lnTo>
                    <a:lnTo>
                      <a:pt x="10571" y="5094"/>
                    </a:lnTo>
                    <a:lnTo>
                      <a:pt x="10574" y="5355"/>
                    </a:lnTo>
                    <a:lnTo>
                      <a:pt x="10565" y="5617"/>
                    </a:lnTo>
                    <a:lnTo>
                      <a:pt x="10541" y="5882"/>
                    </a:lnTo>
                    <a:lnTo>
                      <a:pt x="10504" y="6144"/>
                    </a:lnTo>
                    <a:lnTo>
                      <a:pt x="10454" y="6410"/>
                    </a:lnTo>
                    <a:lnTo>
                      <a:pt x="10389" y="6674"/>
                    </a:lnTo>
                    <a:lnTo>
                      <a:pt x="10311" y="6934"/>
                    </a:lnTo>
                    <a:lnTo>
                      <a:pt x="10221" y="7188"/>
                    </a:lnTo>
                    <a:lnTo>
                      <a:pt x="10120" y="7433"/>
                    </a:lnTo>
                    <a:lnTo>
                      <a:pt x="10007" y="7673"/>
                    </a:lnTo>
                    <a:lnTo>
                      <a:pt x="9882" y="7904"/>
                    </a:lnTo>
                    <a:lnTo>
                      <a:pt x="9748" y="8128"/>
                    </a:lnTo>
                    <a:lnTo>
                      <a:pt x="9603" y="8344"/>
                    </a:lnTo>
                    <a:lnTo>
                      <a:pt x="9449" y="8550"/>
                    </a:lnTo>
                    <a:lnTo>
                      <a:pt x="9286" y="8749"/>
                    </a:lnTo>
                    <a:lnTo>
                      <a:pt x="9114" y="8938"/>
                    </a:lnTo>
                    <a:lnTo>
                      <a:pt x="8933" y="9119"/>
                    </a:lnTo>
                    <a:lnTo>
                      <a:pt x="8743" y="9290"/>
                    </a:lnTo>
                    <a:lnTo>
                      <a:pt x="8547" y="9451"/>
                    </a:lnTo>
                    <a:lnTo>
                      <a:pt x="8344" y="9602"/>
                    </a:lnTo>
                    <a:lnTo>
                      <a:pt x="8133" y="9745"/>
                    </a:lnTo>
                    <a:lnTo>
                      <a:pt x="7916" y="9875"/>
                    </a:lnTo>
                    <a:lnTo>
                      <a:pt x="7693" y="9997"/>
                    </a:lnTo>
                    <a:lnTo>
                      <a:pt x="7465" y="10106"/>
                    </a:lnTo>
                    <a:lnTo>
                      <a:pt x="7230" y="10206"/>
                    </a:lnTo>
                    <a:lnTo>
                      <a:pt x="6992" y="10293"/>
                    </a:lnTo>
                    <a:lnTo>
                      <a:pt x="6749" y="10370"/>
                    </a:lnTo>
                    <a:lnTo>
                      <a:pt x="6502" y="10435"/>
                    </a:lnTo>
                    <a:lnTo>
                      <a:pt x="6252" y="10488"/>
                    </a:lnTo>
                    <a:lnTo>
                      <a:pt x="5997" y="10529"/>
                    </a:lnTo>
                    <a:lnTo>
                      <a:pt x="5741" y="10557"/>
                    </a:lnTo>
                    <a:lnTo>
                      <a:pt x="5482" y="10573"/>
                    </a:lnTo>
                    <a:lnTo>
                      <a:pt x="5221" y="10576"/>
                    </a:lnTo>
                    <a:lnTo>
                      <a:pt x="4959" y="10567"/>
                    </a:lnTo>
                    <a:lnTo>
                      <a:pt x="4694" y="10543"/>
                    </a:lnTo>
                    <a:lnTo>
                      <a:pt x="4431" y="10506"/>
                    </a:lnTo>
                    <a:lnTo>
                      <a:pt x="4166" y="10456"/>
                    </a:lnTo>
                    <a:lnTo>
                      <a:pt x="3902" y="10391"/>
                    </a:lnTo>
                    <a:lnTo>
                      <a:pt x="3642" y="10313"/>
                    </a:lnTo>
                    <a:lnTo>
                      <a:pt x="3388" y="10223"/>
                    </a:lnTo>
                    <a:lnTo>
                      <a:pt x="3141" y="10121"/>
                    </a:lnTo>
                    <a:lnTo>
                      <a:pt x="2902" y="10008"/>
                    </a:lnTo>
                    <a:lnTo>
                      <a:pt x="2671" y="9884"/>
                    </a:lnTo>
                    <a:lnTo>
                      <a:pt x="2447" y="9750"/>
                    </a:lnTo>
                    <a:lnTo>
                      <a:pt x="2232" y="9605"/>
                    </a:lnTo>
                    <a:lnTo>
                      <a:pt x="2025" y="9451"/>
                    </a:lnTo>
                    <a:lnTo>
                      <a:pt x="1827" y="9287"/>
                    </a:lnTo>
                    <a:lnTo>
                      <a:pt x="1638" y="9115"/>
                    </a:lnTo>
                    <a:lnTo>
                      <a:pt x="1457" y="8934"/>
                    </a:lnTo>
                    <a:lnTo>
                      <a:pt x="1286" y="8744"/>
                    </a:lnTo>
                    <a:lnTo>
                      <a:pt x="1125" y="8548"/>
                    </a:lnTo>
                    <a:lnTo>
                      <a:pt x="974" y="8345"/>
                    </a:lnTo>
                    <a:lnTo>
                      <a:pt x="831" y="8134"/>
                    </a:lnTo>
                    <a:lnTo>
                      <a:pt x="701" y="7917"/>
                    </a:lnTo>
                    <a:lnTo>
                      <a:pt x="579" y="7694"/>
                    </a:lnTo>
                    <a:lnTo>
                      <a:pt x="470" y="7466"/>
                    </a:lnTo>
                    <a:lnTo>
                      <a:pt x="370" y="7232"/>
                    </a:lnTo>
                    <a:lnTo>
                      <a:pt x="282" y="6992"/>
                    </a:lnTo>
                    <a:lnTo>
                      <a:pt x="206" y="6751"/>
                    </a:lnTo>
                    <a:lnTo>
                      <a:pt x="141" y="6503"/>
                    </a:lnTo>
                    <a:lnTo>
                      <a:pt x="88" y="6253"/>
                    </a:lnTo>
                    <a:lnTo>
                      <a:pt x="47" y="5998"/>
                    </a:lnTo>
                    <a:lnTo>
                      <a:pt x="19" y="5742"/>
                    </a:lnTo>
                    <a:lnTo>
                      <a:pt x="2" y="5483"/>
                    </a:lnTo>
                    <a:lnTo>
                      <a:pt x="0" y="5222"/>
                    </a:lnTo>
                    <a:lnTo>
                      <a:pt x="9" y="4960"/>
                    </a:lnTo>
                    <a:lnTo>
                      <a:pt x="32" y="4695"/>
                    </a:lnTo>
                    <a:lnTo>
                      <a:pt x="70" y="4432"/>
                    </a:lnTo>
                    <a:lnTo>
                      <a:pt x="120" y="4167"/>
                    </a:lnTo>
                    <a:lnTo>
                      <a:pt x="182" y="3913"/>
                    </a:lnTo>
                    <a:cubicBezTo>
                      <a:pt x="195" y="3861"/>
                      <a:pt x="228" y="3816"/>
                      <a:pt x="275" y="3788"/>
                    </a:cubicBezTo>
                    <a:cubicBezTo>
                      <a:pt x="321" y="3761"/>
                      <a:pt x="377" y="3753"/>
                      <a:pt x="429" y="3767"/>
                    </a:cubicBezTo>
                    <a:lnTo>
                      <a:pt x="1657" y="4099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>
                <a:solidFill>
                  <a:srgbClr val="00B05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" name="Freeform 11"/>
              <p:cNvSpPr>
                <a:spLocks/>
              </p:cNvSpPr>
              <p:nvPr/>
            </p:nvSpPr>
            <p:spPr bwMode="auto">
              <a:xfrm>
                <a:off x="1017588" y="5359400"/>
                <a:ext cx="228600" cy="179388"/>
              </a:xfrm>
              <a:custGeom>
                <a:avLst/>
                <a:gdLst>
                  <a:gd name="T0" fmla="*/ 285 w 1441"/>
                  <a:gd name="T1" fmla="*/ 0 h 1119"/>
                  <a:gd name="T2" fmla="*/ 0 w 1441"/>
                  <a:gd name="T3" fmla="*/ 787 h 1119"/>
                  <a:gd name="T4" fmla="*/ 1228 w 1441"/>
                  <a:gd name="T5" fmla="*/ 1119 h 1119"/>
                  <a:gd name="T6" fmla="*/ 1441 w 1441"/>
                  <a:gd name="T7" fmla="*/ 528 h 1119"/>
                  <a:gd name="T8" fmla="*/ 285 w 1441"/>
                  <a:gd name="T9" fmla="*/ 0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1" h="1119">
                    <a:moveTo>
                      <a:pt x="285" y="0"/>
                    </a:moveTo>
                    <a:cubicBezTo>
                      <a:pt x="168" y="254"/>
                      <a:pt x="73" y="517"/>
                      <a:pt x="0" y="787"/>
                    </a:cubicBezTo>
                    <a:lnTo>
                      <a:pt x="1228" y="1119"/>
                    </a:lnTo>
                    <a:cubicBezTo>
                      <a:pt x="1282" y="917"/>
                      <a:pt x="1354" y="719"/>
                      <a:pt x="1441" y="528"/>
                    </a:cubicBez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92D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" name="Freeform 12"/>
              <p:cNvSpPr>
                <a:spLocks noEditPoints="1"/>
              </p:cNvSpPr>
              <p:nvPr/>
            </p:nvSpPr>
            <p:spPr bwMode="auto">
              <a:xfrm>
                <a:off x="984250" y="5327650"/>
                <a:ext cx="298450" cy="246063"/>
              </a:xfrm>
              <a:custGeom>
                <a:avLst/>
                <a:gdLst>
                  <a:gd name="T0" fmla="*/ 409 w 1875"/>
                  <a:gd name="T1" fmla="*/ 387 h 1546"/>
                  <a:gd name="T2" fmla="*/ 676 w 1875"/>
                  <a:gd name="T3" fmla="*/ 286 h 1546"/>
                  <a:gd name="T4" fmla="*/ 592 w 1875"/>
                  <a:gd name="T5" fmla="*/ 478 h 1546"/>
                  <a:gd name="T6" fmla="*/ 520 w 1875"/>
                  <a:gd name="T7" fmla="*/ 665 h 1546"/>
                  <a:gd name="T8" fmla="*/ 456 w 1875"/>
                  <a:gd name="T9" fmla="*/ 856 h 1546"/>
                  <a:gd name="T10" fmla="*/ 399 w 1875"/>
                  <a:gd name="T11" fmla="*/ 1049 h 1546"/>
                  <a:gd name="T12" fmla="*/ 260 w 1875"/>
                  <a:gd name="T13" fmla="*/ 799 h 1546"/>
                  <a:gd name="T14" fmla="*/ 1488 w 1875"/>
                  <a:gd name="T15" fmla="*/ 1131 h 1546"/>
                  <a:gd name="T16" fmla="*/ 1243 w 1875"/>
                  <a:gd name="T17" fmla="*/ 1269 h 1546"/>
                  <a:gd name="T18" fmla="*/ 1287 w 1875"/>
                  <a:gd name="T19" fmla="*/ 1118 h 1546"/>
                  <a:gd name="T20" fmla="*/ 1340 w 1875"/>
                  <a:gd name="T21" fmla="*/ 961 h 1546"/>
                  <a:gd name="T22" fmla="*/ 1400 w 1875"/>
                  <a:gd name="T23" fmla="*/ 806 h 1546"/>
                  <a:gd name="T24" fmla="*/ 1465 w 1875"/>
                  <a:gd name="T25" fmla="*/ 655 h 1546"/>
                  <a:gd name="T26" fmla="*/ 1565 w 1875"/>
                  <a:gd name="T27" fmla="*/ 915 h 1546"/>
                  <a:gd name="T28" fmla="*/ 409 w 1875"/>
                  <a:gd name="T29" fmla="*/ 387 h 1546"/>
                  <a:gd name="T30" fmla="*/ 1732 w 1875"/>
                  <a:gd name="T31" fmla="*/ 552 h 1546"/>
                  <a:gd name="T32" fmla="*/ 1832 w 1875"/>
                  <a:gd name="T33" fmla="*/ 812 h 1546"/>
                  <a:gd name="T34" fmla="*/ 1773 w 1875"/>
                  <a:gd name="T35" fmla="*/ 951 h 1546"/>
                  <a:gd name="T36" fmla="*/ 1719 w 1875"/>
                  <a:gd name="T37" fmla="*/ 1088 h 1546"/>
                  <a:gd name="T38" fmla="*/ 1671 w 1875"/>
                  <a:gd name="T39" fmla="*/ 1229 h 1546"/>
                  <a:gd name="T40" fmla="*/ 1627 w 1875"/>
                  <a:gd name="T41" fmla="*/ 1380 h 1546"/>
                  <a:gd name="T42" fmla="*/ 1383 w 1875"/>
                  <a:gd name="T43" fmla="*/ 1518 h 1546"/>
                  <a:gd name="T44" fmla="*/ 155 w 1875"/>
                  <a:gd name="T45" fmla="*/ 1186 h 1546"/>
                  <a:gd name="T46" fmla="*/ 33 w 1875"/>
                  <a:gd name="T47" fmla="*/ 1090 h 1546"/>
                  <a:gd name="T48" fmla="*/ 16 w 1875"/>
                  <a:gd name="T49" fmla="*/ 936 h 1546"/>
                  <a:gd name="T50" fmla="*/ 77 w 1875"/>
                  <a:gd name="T51" fmla="*/ 727 h 1546"/>
                  <a:gd name="T52" fmla="*/ 147 w 1875"/>
                  <a:gd name="T53" fmla="*/ 522 h 1546"/>
                  <a:gd name="T54" fmla="*/ 225 w 1875"/>
                  <a:gd name="T55" fmla="*/ 317 h 1546"/>
                  <a:gd name="T56" fmla="*/ 309 w 1875"/>
                  <a:gd name="T57" fmla="*/ 125 h 1546"/>
                  <a:gd name="T58" fmla="*/ 421 w 1875"/>
                  <a:gd name="T59" fmla="*/ 19 h 1546"/>
                  <a:gd name="T60" fmla="*/ 576 w 1875"/>
                  <a:gd name="T61" fmla="*/ 24 h 1546"/>
                  <a:gd name="T62" fmla="*/ 1732 w 1875"/>
                  <a:gd name="T63" fmla="*/ 552 h 1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75" h="1546">
                    <a:moveTo>
                      <a:pt x="409" y="387"/>
                    </a:moveTo>
                    <a:lnTo>
                      <a:pt x="676" y="286"/>
                    </a:lnTo>
                    <a:lnTo>
                      <a:pt x="592" y="478"/>
                    </a:lnTo>
                    <a:lnTo>
                      <a:pt x="520" y="665"/>
                    </a:lnTo>
                    <a:lnTo>
                      <a:pt x="456" y="856"/>
                    </a:lnTo>
                    <a:lnTo>
                      <a:pt x="399" y="1049"/>
                    </a:lnTo>
                    <a:lnTo>
                      <a:pt x="260" y="799"/>
                    </a:lnTo>
                    <a:lnTo>
                      <a:pt x="1488" y="1131"/>
                    </a:lnTo>
                    <a:lnTo>
                      <a:pt x="1243" y="1269"/>
                    </a:lnTo>
                    <a:lnTo>
                      <a:pt x="1287" y="1118"/>
                    </a:lnTo>
                    <a:lnTo>
                      <a:pt x="1340" y="961"/>
                    </a:lnTo>
                    <a:lnTo>
                      <a:pt x="1400" y="806"/>
                    </a:lnTo>
                    <a:lnTo>
                      <a:pt x="1465" y="655"/>
                    </a:lnTo>
                    <a:lnTo>
                      <a:pt x="1565" y="915"/>
                    </a:lnTo>
                    <a:lnTo>
                      <a:pt x="409" y="387"/>
                    </a:lnTo>
                    <a:close/>
                    <a:moveTo>
                      <a:pt x="1732" y="552"/>
                    </a:moveTo>
                    <a:cubicBezTo>
                      <a:pt x="1830" y="597"/>
                      <a:pt x="1875" y="712"/>
                      <a:pt x="1832" y="812"/>
                    </a:cubicBezTo>
                    <a:lnTo>
                      <a:pt x="1773" y="951"/>
                    </a:lnTo>
                    <a:lnTo>
                      <a:pt x="1719" y="1088"/>
                    </a:lnTo>
                    <a:lnTo>
                      <a:pt x="1671" y="1229"/>
                    </a:lnTo>
                    <a:lnTo>
                      <a:pt x="1627" y="1380"/>
                    </a:lnTo>
                    <a:cubicBezTo>
                      <a:pt x="1597" y="1485"/>
                      <a:pt x="1488" y="1546"/>
                      <a:pt x="1383" y="1518"/>
                    </a:cubicBezTo>
                    <a:lnTo>
                      <a:pt x="155" y="1186"/>
                    </a:lnTo>
                    <a:cubicBezTo>
                      <a:pt x="103" y="1171"/>
                      <a:pt x="59" y="1137"/>
                      <a:pt x="33" y="1090"/>
                    </a:cubicBezTo>
                    <a:cubicBezTo>
                      <a:pt x="7" y="1043"/>
                      <a:pt x="0" y="988"/>
                      <a:pt x="16" y="936"/>
                    </a:cubicBezTo>
                    <a:lnTo>
                      <a:pt x="77" y="727"/>
                    </a:lnTo>
                    <a:lnTo>
                      <a:pt x="147" y="522"/>
                    </a:lnTo>
                    <a:lnTo>
                      <a:pt x="225" y="317"/>
                    </a:lnTo>
                    <a:lnTo>
                      <a:pt x="309" y="125"/>
                    </a:lnTo>
                    <a:cubicBezTo>
                      <a:pt x="331" y="76"/>
                      <a:pt x="371" y="38"/>
                      <a:pt x="421" y="19"/>
                    </a:cubicBezTo>
                    <a:cubicBezTo>
                      <a:pt x="471" y="0"/>
                      <a:pt x="527" y="1"/>
                      <a:pt x="576" y="24"/>
                    </a:cubicBezTo>
                    <a:lnTo>
                      <a:pt x="1732" y="552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>
                <a:solidFill>
                  <a:srgbClr val="00B05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" name="Freeform 13"/>
              <p:cNvSpPr>
                <a:spLocks/>
              </p:cNvSpPr>
              <p:nvPr/>
            </p:nvSpPr>
            <p:spPr bwMode="auto">
              <a:xfrm>
                <a:off x="1062038" y="4884738"/>
                <a:ext cx="738188" cy="558800"/>
              </a:xfrm>
              <a:custGeom>
                <a:avLst/>
                <a:gdLst>
                  <a:gd name="T0" fmla="*/ 4625 w 4625"/>
                  <a:gd name="T1" fmla="*/ 0 h 3500"/>
                  <a:gd name="T2" fmla="*/ 0 w 4625"/>
                  <a:gd name="T3" fmla="*/ 2972 h 3500"/>
                  <a:gd name="T4" fmla="*/ 1156 w 4625"/>
                  <a:gd name="T5" fmla="*/ 3500 h 3500"/>
                  <a:gd name="T6" fmla="*/ 4625 w 4625"/>
                  <a:gd name="T7" fmla="*/ 1272 h 3500"/>
                  <a:gd name="T8" fmla="*/ 4625 w 4625"/>
                  <a:gd name="T9" fmla="*/ 0 h 3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25" h="3500">
                    <a:moveTo>
                      <a:pt x="4625" y="0"/>
                    </a:moveTo>
                    <a:cubicBezTo>
                      <a:pt x="2635" y="0"/>
                      <a:pt x="828" y="1161"/>
                      <a:pt x="0" y="2972"/>
                    </a:cubicBezTo>
                    <a:lnTo>
                      <a:pt x="1156" y="3500"/>
                    </a:lnTo>
                    <a:cubicBezTo>
                      <a:pt x="1777" y="2143"/>
                      <a:pt x="3133" y="1272"/>
                      <a:pt x="4625" y="1272"/>
                    </a:cubicBezTo>
                    <a:lnTo>
                      <a:pt x="4625" y="0"/>
                    </a:lnTo>
                    <a:close/>
                  </a:path>
                </a:pathLst>
              </a:custGeom>
              <a:solidFill>
                <a:srgbClr val="C6D9F1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1030288" y="4852988"/>
              <a:ext cx="801688" cy="627063"/>
            </a:xfrm>
            <a:custGeom>
              <a:avLst/>
              <a:gdLst>
                <a:gd name="T0" fmla="*/ 4835 w 5031"/>
                <a:gd name="T1" fmla="*/ 400 h 3927"/>
                <a:gd name="T2" fmla="*/ 4471 w 5031"/>
                <a:gd name="T3" fmla="*/ 413 h 3927"/>
                <a:gd name="T4" fmla="*/ 4121 w 5031"/>
                <a:gd name="T5" fmla="*/ 452 h 3927"/>
                <a:gd name="T6" fmla="*/ 3776 w 5031"/>
                <a:gd name="T7" fmla="*/ 516 h 3927"/>
                <a:gd name="T8" fmla="*/ 3439 w 5031"/>
                <a:gd name="T9" fmla="*/ 603 h 3927"/>
                <a:gd name="T10" fmla="*/ 3111 w 5031"/>
                <a:gd name="T11" fmla="*/ 714 h 3927"/>
                <a:gd name="T12" fmla="*/ 2481 w 5031"/>
                <a:gd name="T13" fmla="*/ 1003 h 3927"/>
                <a:gd name="T14" fmla="*/ 1902 w 5031"/>
                <a:gd name="T15" fmla="*/ 1376 h 3927"/>
                <a:gd name="T16" fmla="*/ 1381 w 5031"/>
                <a:gd name="T17" fmla="*/ 1827 h 3927"/>
                <a:gd name="T18" fmla="*/ 926 w 5031"/>
                <a:gd name="T19" fmla="*/ 2351 h 3927"/>
                <a:gd name="T20" fmla="*/ 545 w 5031"/>
                <a:gd name="T21" fmla="*/ 2943 h 3927"/>
                <a:gd name="T22" fmla="*/ 290 w 5031"/>
                <a:gd name="T23" fmla="*/ 2991 h 3927"/>
                <a:gd name="T24" fmla="*/ 1184 w 5031"/>
                <a:gd name="T25" fmla="*/ 3611 h 3927"/>
                <a:gd name="T26" fmla="*/ 1457 w 5031"/>
                <a:gd name="T27" fmla="*/ 3113 h 3927"/>
                <a:gd name="T28" fmla="*/ 1801 w 5031"/>
                <a:gd name="T29" fmla="*/ 2654 h 3927"/>
                <a:gd name="T30" fmla="*/ 2204 w 5031"/>
                <a:gd name="T31" fmla="*/ 2253 h 3927"/>
                <a:gd name="T32" fmla="*/ 2657 w 5031"/>
                <a:gd name="T33" fmla="*/ 1913 h 3927"/>
                <a:gd name="T34" fmla="*/ 3151 w 5031"/>
                <a:gd name="T35" fmla="*/ 1641 h 3927"/>
                <a:gd name="T36" fmla="*/ 3684 w 5031"/>
                <a:gd name="T37" fmla="*/ 1440 h 3927"/>
                <a:gd name="T38" fmla="*/ 4244 w 5031"/>
                <a:gd name="T39" fmla="*/ 1316 h 3927"/>
                <a:gd name="T40" fmla="*/ 4824 w 5031"/>
                <a:gd name="T41" fmla="*/ 1273 h 3927"/>
                <a:gd name="T42" fmla="*/ 4631 w 5031"/>
                <a:gd name="T43" fmla="*/ 200 h 3927"/>
                <a:gd name="T44" fmla="*/ 4839 w 5031"/>
                <a:gd name="T45" fmla="*/ 1672 h 3927"/>
                <a:gd name="T46" fmla="*/ 4315 w 5031"/>
                <a:gd name="T47" fmla="*/ 1709 h 3927"/>
                <a:gd name="T48" fmla="*/ 3811 w 5031"/>
                <a:gd name="T49" fmla="*/ 1819 h 3927"/>
                <a:gd name="T50" fmla="*/ 3332 w 5031"/>
                <a:gd name="T51" fmla="*/ 1998 h 3927"/>
                <a:gd name="T52" fmla="*/ 2884 w 5031"/>
                <a:gd name="T53" fmla="*/ 2242 h 3927"/>
                <a:gd name="T54" fmla="*/ 2475 w 5031"/>
                <a:gd name="T55" fmla="*/ 2546 h 3927"/>
                <a:gd name="T56" fmla="*/ 2112 w 5031"/>
                <a:gd name="T57" fmla="*/ 2905 h 3927"/>
                <a:gd name="T58" fmla="*/ 1800 w 5031"/>
                <a:gd name="T59" fmla="*/ 3318 h 3927"/>
                <a:gd name="T60" fmla="*/ 1541 w 5031"/>
                <a:gd name="T61" fmla="*/ 3790 h 3927"/>
                <a:gd name="T62" fmla="*/ 123 w 5031"/>
                <a:gd name="T63" fmla="*/ 3354 h 3927"/>
                <a:gd name="T64" fmla="*/ 28 w 5031"/>
                <a:gd name="T65" fmla="*/ 3083 h 3927"/>
                <a:gd name="T66" fmla="*/ 398 w 5031"/>
                <a:gd name="T67" fmla="*/ 2410 h 3927"/>
                <a:gd name="T68" fmla="*/ 853 w 5031"/>
                <a:gd name="T69" fmla="*/ 1807 h 3927"/>
                <a:gd name="T70" fmla="*/ 1384 w 5031"/>
                <a:gd name="T71" fmla="*/ 1281 h 3927"/>
                <a:gd name="T72" fmla="*/ 1981 w 5031"/>
                <a:gd name="T73" fmla="*/ 836 h 3927"/>
                <a:gd name="T74" fmla="*/ 2635 w 5031"/>
                <a:gd name="T75" fmla="*/ 479 h 3927"/>
                <a:gd name="T76" fmla="*/ 3154 w 5031"/>
                <a:gd name="T77" fmla="*/ 274 h 3927"/>
                <a:gd name="T78" fmla="*/ 3514 w 5031"/>
                <a:gd name="T79" fmla="*/ 167 h 3927"/>
                <a:gd name="T80" fmla="*/ 3883 w 5031"/>
                <a:gd name="T81" fmla="*/ 86 h 3927"/>
                <a:gd name="T82" fmla="*/ 4259 w 5031"/>
                <a:gd name="T83" fmla="*/ 31 h 3927"/>
                <a:gd name="T84" fmla="*/ 4642 w 5031"/>
                <a:gd name="T85" fmla="*/ 3 h 3927"/>
                <a:gd name="T86" fmla="*/ 4972 w 5031"/>
                <a:gd name="T87" fmla="*/ 58 h 3927"/>
                <a:gd name="T88" fmla="*/ 5031 w 5031"/>
                <a:gd name="T89" fmla="*/ 1472 h 3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31" h="3927">
                  <a:moveTo>
                    <a:pt x="4631" y="200"/>
                  </a:moveTo>
                  <a:lnTo>
                    <a:pt x="4835" y="400"/>
                  </a:lnTo>
                  <a:lnTo>
                    <a:pt x="4649" y="403"/>
                  </a:lnTo>
                  <a:lnTo>
                    <a:pt x="4471" y="413"/>
                  </a:lnTo>
                  <a:lnTo>
                    <a:pt x="4296" y="430"/>
                  </a:lnTo>
                  <a:lnTo>
                    <a:pt x="4121" y="452"/>
                  </a:lnTo>
                  <a:lnTo>
                    <a:pt x="3948" y="481"/>
                  </a:lnTo>
                  <a:lnTo>
                    <a:pt x="3776" y="516"/>
                  </a:lnTo>
                  <a:lnTo>
                    <a:pt x="3607" y="556"/>
                  </a:lnTo>
                  <a:lnTo>
                    <a:pt x="3439" y="603"/>
                  </a:lnTo>
                  <a:lnTo>
                    <a:pt x="3273" y="655"/>
                  </a:lnTo>
                  <a:lnTo>
                    <a:pt x="3111" y="714"/>
                  </a:lnTo>
                  <a:lnTo>
                    <a:pt x="2788" y="848"/>
                  </a:lnTo>
                  <a:lnTo>
                    <a:pt x="2481" y="1003"/>
                  </a:lnTo>
                  <a:lnTo>
                    <a:pt x="2186" y="1179"/>
                  </a:lnTo>
                  <a:lnTo>
                    <a:pt x="1902" y="1376"/>
                  </a:lnTo>
                  <a:lnTo>
                    <a:pt x="1635" y="1592"/>
                  </a:lnTo>
                  <a:lnTo>
                    <a:pt x="1381" y="1827"/>
                  </a:lnTo>
                  <a:lnTo>
                    <a:pt x="1144" y="2080"/>
                  </a:lnTo>
                  <a:lnTo>
                    <a:pt x="926" y="2351"/>
                  </a:lnTo>
                  <a:lnTo>
                    <a:pt x="725" y="2639"/>
                  </a:lnTo>
                  <a:lnTo>
                    <a:pt x="545" y="2943"/>
                  </a:lnTo>
                  <a:lnTo>
                    <a:pt x="385" y="3262"/>
                  </a:lnTo>
                  <a:lnTo>
                    <a:pt x="290" y="2991"/>
                  </a:lnTo>
                  <a:lnTo>
                    <a:pt x="1446" y="3519"/>
                  </a:lnTo>
                  <a:lnTo>
                    <a:pt x="1184" y="3611"/>
                  </a:lnTo>
                  <a:lnTo>
                    <a:pt x="1309" y="3362"/>
                  </a:lnTo>
                  <a:lnTo>
                    <a:pt x="1457" y="3113"/>
                  </a:lnTo>
                  <a:lnTo>
                    <a:pt x="1621" y="2876"/>
                  </a:lnTo>
                  <a:lnTo>
                    <a:pt x="1801" y="2654"/>
                  </a:lnTo>
                  <a:lnTo>
                    <a:pt x="1996" y="2446"/>
                  </a:lnTo>
                  <a:lnTo>
                    <a:pt x="2204" y="2253"/>
                  </a:lnTo>
                  <a:lnTo>
                    <a:pt x="2424" y="2075"/>
                  </a:lnTo>
                  <a:lnTo>
                    <a:pt x="2657" y="1913"/>
                  </a:lnTo>
                  <a:lnTo>
                    <a:pt x="2899" y="1768"/>
                  </a:lnTo>
                  <a:lnTo>
                    <a:pt x="3151" y="1641"/>
                  </a:lnTo>
                  <a:lnTo>
                    <a:pt x="3413" y="1531"/>
                  </a:lnTo>
                  <a:lnTo>
                    <a:pt x="3684" y="1440"/>
                  </a:lnTo>
                  <a:lnTo>
                    <a:pt x="3960" y="1368"/>
                  </a:lnTo>
                  <a:lnTo>
                    <a:pt x="4244" y="1316"/>
                  </a:lnTo>
                  <a:lnTo>
                    <a:pt x="4532" y="1284"/>
                  </a:lnTo>
                  <a:lnTo>
                    <a:pt x="4824" y="1273"/>
                  </a:lnTo>
                  <a:lnTo>
                    <a:pt x="4631" y="1472"/>
                  </a:lnTo>
                  <a:lnTo>
                    <a:pt x="4631" y="200"/>
                  </a:lnTo>
                  <a:close/>
                  <a:moveTo>
                    <a:pt x="5031" y="1472"/>
                  </a:moveTo>
                  <a:cubicBezTo>
                    <a:pt x="5031" y="1580"/>
                    <a:pt x="4946" y="1668"/>
                    <a:pt x="4839" y="1672"/>
                  </a:cubicBezTo>
                  <a:lnTo>
                    <a:pt x="4575" y="1681"/>
                  </a:lnTo>
                  <a:lnTo>
                    <a:pt x="4315" y="1709"/>
                  </a:lnTo>
                  <a:lnTo>
                    <a:pt x="4061" y="1755"/>
                  </a:lnTo>
                  <a:lnTo>
                    <a:pt x="3811" y="1819"/>
                  </a:lnTo>
                  <a:lnTo>
                    <a:pt x="3568" y="1900"/>
                  </a:lnTo>
                  <a:lnTo>
                    <a:pt x="3332" y="1998"/>
                  </a:lnTo>
                  <a:lnTo>
                    <a:pt x="3103" y="2112"/>
                  </a:lnTo>
                  <a:lnTo>
                    <a:pt x="2884" y="2242"/>
                  </a:lnTo>
                  <a:lnTo>
                    <a:pt x="2675" y="2386"/>
                  </a:lnTo>
                  <a:lnTo>
                    <a:pt x="2475" y="2546"/>
                  </a:lnTo>
                  <a:lnTo>
                    <a:pt x="2287" y="2719"/>
                  </a:lnTo>
                  <a:lnTo>
                    <a:pt x="2112" y="2905"/>
                  </a:lnTo>
                  <a:lnTo>
                    <a:pt x="1949" y="3105"/>
                  </a:lnTo>
                  <a:lnTo>
                    <a:pt x="1800" y="3318"/>
                  </a:lnTo>
                  <a:lnTo>
                    <a:pt x="1666" y="3541"/>
                  </a:lnTo>
                  <a:lnTo>
                    <a:pt x="1541" y="3790"/>
                  </a:lnTo>
                  <a:cubicBezTo>
                    <a:pt x="1493" y="3886"/>
                    <a:pt x="1377" y="3927"/>
                    <a:pt x="1279" y="3882"/>
                  </a:cubicBezTo>
                  <a:lnTo>
                    <a:pt x="123" y="3354"/>
                  </a:lnTo>
                  <a:cubicBezTo>
                    <a:pt x="74" y="3332"/>
                    <a:pt x="36" y="3290"/>
                    <a:pt x="18" y="3239"/>
                  </a:cubicBezTo>
                  <a:cubicBezTo>
                    <a:pt x="0" y="3188"/>
                    <a:pt x="3" y="3131"/>
                    <a:pt x="28" y="3083"/>
                  </a:cubicBezTo>
                  <a:lnTo>
                    <a:pt x="202" y="2738"/>
                  </a:lnTo>
                  <a:lnTo>
                    <a:pt x="398" y="2410"/>
                  </a:lnTo>
                  <a:lnTo>
                    <a:pt x="615" y="2100"/>
                  </a:lnTo>
                  <a:lnTo>
                    <a:pt x="853" y="1807"/>
                  </a:lnTo>
                  <a:lnTo>
                    <a:pt x="1110" y="1534"/>
                  </a:lnTo>
                  <a:lnTo>
                    <a:pt x="1384" y="1281"/>
                  </a:lnTo>
                  <a:lnTo>
                    <a:pt x="1675" y="1047"/>
                  </a:lnTo>
                  <a:lnTo>
                    <a:pt x="1981" y="836"/>
                  </a:lnTo>
                  <a:lnTo>
                    <a:pt x="2302" y="646"/>
                  </a:lnTo>
                  <a:lnTo>
                    <a:pt x="2635" y="479"/>
                  </a:lnTo>
                  <a:lnTo>
                    <a:pt x="2976" y="337"/>
                  </a:lnTo>
                  <a:lnTo>
                    <a:pt x="3154" y="274"/>
                  </a:lnTo>
                  <a:lnTo>
                    <a:pt x="3332" y="218"/>
                  </a:lnTo>
                  <a:lnTo>
                    <a:pt x="3514" y="167"/>
                  </a:lnTo>
                  <a:lnTo>
                    <a:pt x="3697" y="123"/>
                  </a:lnTo>
                  <a:lnTo>
                    <a:pt x="3883" y="86"/>
                  </a:lnTo>
                  <a:lnTo>
                    <a:pt x="4070" y="55"/>
                  </a:lnTo>
                  <a:lnTo>
                    <a:pt x="4259" y="31"/>
                  </a:lnTo>
                  <a:lnTo>
                    <a:pt x="4450" y="14"/>
                  </a:lnTo>
                  <a:lnTo>
                    <a:pt x="4642" y="3"/>
                  </a:lnTo>
                  <a:lnTo>
                    <a:pt x="4828" y="0"/>
                  </a:lnTo>
                  <a:cubicBezTo>
                    <a:pt x="4882" y="0"/>
                    <a:pt x="4934" y="20"/>
                    <a:pt x="4972" y="58"/>
                  </a:cubicBezTo>
                  <a:cubicBezTo>
                    <a:pt x="5010" y="96"/>
                    <a:pt x="5031" y="147"/>
                    <a:pt x="5031" y="200"/>
                  </a:cubicBezTo>
                  <a:lnTo>
                    <a:pt x="5031" y="1472"/>
                  </a:lnTo>
                  <a:close/>
                </a:path>
              </a:pathLst>
            </a:custGeom>
            <a:solidFill>
              <a:srgbClr val="00B050"/>
            </a:solidFill>
            <a:ln w="3175" cap="flat">
              <a:solidFill>
                <a:srgbClr val="00B05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2634639" y="5826929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79,2 %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63937" y="5497859"/>
            <a:ext cx="45685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2,6 %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542322" y="4879206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18,2 %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004" y="4862664"/>
            <a:ext cx="2314463" cy="194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5824187" y="5835067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55,3 %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7" name="Rectangle 17"/>
          <p:cNvSpPr>
            <a:spLocks noChangeArrowheads="1"/>
          </p:cNvSpPr>
          <p:nvPr/>
        </p:nvSpPr>
        <p:spPr bwMode="auto">
          <a:xfrm>
            <a:off x="3671492" y="6191168"/>
            <a:ext cx="45685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3,4 %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8" name="Rectangle 19"/>
          <p:cNvSpPr>
            <a:spLocks noChangeArrowheads="1"/>
          </p:cNvSpPr>
          <p:nvPr/>
        </p:nvSpPr>
        <p:spPr bwMode="auto">
          <a:xfrm>
            <a:off x="3517672" y="5059453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41,3 %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085" y="4808277"/>
            <a:ext cx="2180424" cy="1987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ZoneTexte 13"/>
          <p:cNvSpPr txBox="1">
            <a:spLocks noChangeArrowheads="1"/>
          </p:cNvSpPr>
          <p:nvPr/>
        </p:nvSpPr>
        <p:spPr bwMode="auto">
          <a:xfrm>
            <a:off x="4266858" y="5663527"/>
            <a:ext cx="13706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>
                <a:solidFill>
                  <a:srgbClr val="FF0000"/>
                </a:solidFill>
              </a:rPr>
              <a:t>ADMINISTRATIF</a:t>
            </a:r>
          </a:p>
        </p:txBody>
      </p:sp>
      <p:sp>
        <p:nvSpPr>
          <p:cNvPr id="81" name="ZoneTexte 14"/>
          <p:cNvSpPr txBox="1">
            <a:spLocks noChangeArrowheads="1"/>
          </p:cNvSpPr>
          <p:nvPr/>
        </p:nvSpPr>
        <p:spPr bwMode="auto">
          <a:xfrm>
            <a:off x="7375978" y="5605582"/>
            <a:ext cx="11929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b="1" dirty="0" smtClean="0">
                <a:solidFill>
                  <a:srgbClr val="0070C0"/>
                </a:solidFill>
              </a:rPr>
              <a:t>ENSEIGNANT</a:t>
            </a:r>
            <a:endParaRPr lang="fr-FR" altLang="fr-FR" sz="1200" b="1" dirty="0">
              <a:solidFill>
                <a:srgbClr val="0070C0"/>
              </a:solidFill>
            </a:endParaRP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8848114" y="5723276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59,5 %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5" name="Rectangle 17"/>
          <p:cNvSpPr>
            <a:spLocks noChangeArrowheads="1"/>
          </p:cNvSpPr>
          <p:nvPr/>
        </p:nvSpPr>
        <p:spPr bwMode="auto">
          <a:xfrm>
            <a:off x="6745633" y="6164673"/>
            <a:ext cx="45685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7,2 %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6428921" y="5077646"/>
            <a:ext cx="561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33,3 %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2" name="Rectangle 15"/>
          <p:cNvSpPr>
            <a:spLocks noChangeArrowheads="1"/>
          </p:cNvSpPr>
          <p:nvPr/>
        </p:nvSpPr>
        <p:spPr bwMode="auto">
          <a:xfrm>
            <a:off x="9128639" y="1358820"/>
            <a:ext cx="5610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70,1 %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3" name="Rectangle 17"/>
          <p:cNvSpPr>
            <a:spLocks noChangeArrowheads="1"/>
          </p:cNvSpPr>
          <p:nvPr/>
        </p:nvSpPr>
        <p:spPr bwMode="auto">
          <a:xfrm>
            <a:off x="6392336" y="1878841"/>
            <a:ext cx="4568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3,5 %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4" name="Rectangle 19"/>
          <p:cNvSpPr>
            <a:spLocks noChangeArrowheads="1"/>
          </p:cNvSpPr>
          <p:nvPr/>
        </p:nvSpPr>
        <p:spPr bwMode="auto">
          <a:xfrm>
            <a:off x="6638401" y="965582"/>
            <a:ext cx="56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26,4 %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7" name="Rectangle 15"/>
          <p:cNvSpPr>
            <a:spLocks noChangeArrowheads="1"/>
          </p:cNvSpPr>
          <p:nvPr/>
        </p:nvSpPr>
        <p:spPr bwMode="auto">
          <a:xfrm>
            <a:off x="3117825" y="1003646"/>
            <a:ext cx="5610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Calibri" pitchFamily="34" charset="0"/>
                <a:cs typeface="Arial" pitchFamily="34" charset="0"/>
              </a:rPr>
              <a:t>47,5 %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cs typeface="Arial" pitchFamily="34" charset="0"/>
            </a:endParaRPr>
          </a:p>
        </p:txBody>
      </p:sp>
      <p:sp>
        <p:nvSpPr>
          <p:cNvPr id="98" name="Rectangle 17"/>
          <p:cNvSpPr>
            <a:spLocks noChangeArrowheads="1"/>
          </p:cNvSpPr>
          <p:nvPr/>
        </p:nvSpPr>
        <p:spPr bwMode="auto">
          <a:xfrm>
            <a:off x="244589" y="2497982"/>
            <a:ext cx="5610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21,1 %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99" name="Rectangle 19"/>
          <p:cNvSpPr>
            <a:spLocks noChangeArrowheads="1"/>
          </p:cNvSpPr>
          <p:nvPr/>
        </p:nvSpPr>
        <p:spPr bwMode="auto">
          <a:xfrm>
            <a:off x="261673" y="981681"/>
            <a:ext cx="6315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31,4 %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517672" y="3886201"/>
            <a:ext cx="554217" cy="498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à coins arrondis 102"/>
          <p:cNvSpPr/>
          <p:nvPr/>
        </p:nvSpPr>
        <p:spPr>
          <a:xfrm>
            <a:off x="6311348" y="3886200"/>
            <a:ext cx="533737" cy="498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à coins arrondis 103"/>
          <p:cNvSpPr/>
          <p:nvPr/>
        </p:nvSpPr>
        <p:spPr>
          <a:xfrm>
            <a:off x="4893297" y="3886200"/>
            <a:ext cx="592520" cy="498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à coins arrondis 104"/>
          <p:cNvSpPr/>
          <p:nvPr/>
        </p:nvSpPr>
        <p:spPr>
          <a:xfrm>
            <a:off x="3761102" y="1155458"/>
            <a:ext cx="1059375" cy="652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2" y="2752071"/>
            <a:ext cx="8561474" cy="2127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8"/>
          <p:cNvSpPr txBox="1">
            <a:spLocks noChangeArrowheads="1"/>
          </p:cNvSpPr>
          <p:nvPr/>
        </p:nvSpPr>
        <p:spPr bwMode="auto">
          <a:xfrm>
            <a:off x="1871663" y="658813"/>
            <a:ext cx="61420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400"/>
              <a:t>Accident avec arrêt, de service ou travail et accident en mission (hors trajet)</a:t>
            </a:r>
          </a:p>
        </p:txBody>
      </p:sp>
      <p:sp>
        <p:nvSpPr>
          <p:cNvPr id="5124" name="ZoneTexte 4"/>
          <p:cNvSpPr txBox="1">
            <a:spLocks noChangeArrowheads="1"/>
          </p:cNvSpPr>
          <p:nvPr/>
        </p:nvSpPr>
        <p:spPr bwMode="auto">
          <a:xfrm>
            <a:off x="2114550" y="946150"/>
            <a:ext cx="5661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/>
              <a:t>Indice de fréquence IF, Taux de fréquence TF, Taux de gravité TG</a:t>
            </a:r>
          </a:p>
        </p:txBody>
      </p:sp>
      <p:sp>
        <p:nvSpPr>
          <p:cNvPr id="5126" name="ZoneTexte 17"/>
          <p:cNvSpPr txBox="1">
            <a:spLocks noChangeArrowheads="1"/>
          </p:cNvSpPr>
          <p:nvPr/>
        </p:nvSpPr>
        <p:spPr bwMode="auto">
          <a:xfrm>
            <a:off x="2246313" y="1231900"/>
            <a:ext cx="5348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/>
              <a:t>Personnels techniques, administratifs, enseignants et chercheurs</a:t>
            </a:r>
          </a:p>
        </p:txBody>
      </p:sp>
      <p:sp>
        <p:nvSpPr>
          <p:cNvPr id="5127" name="ZoneTexte 18"/>
          <p:cNvSpPr txBox="1">
            <a:spLocks noChangeArrowheads="1"/>
          </p:cNvSpPr>
          <p:nvPr/>
        </p:nvSpPr>
        <p:spPr bwMode="auto">
          <a:xfrm>
            <a:off x="7775575" y="4150517"/>
            <a:ext cx="11684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/>
              <a:t>Année </a:t>
            </a:r>
            <a:r>
              <a:rPr lang="fr-FR" altLang="fr-FR" sz="1400" b="1" dirty="0" smtClean="0"/>
              <a:t>2012</a:t>
            </a:r>
            <a:endParaRPr lang="fr-FR" altLang="fr-FR" sz="1400" b="1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262687"/>
              </p:ext>
            </p:extLst>
          </p:nvPr>
        </p:nvGraphicFramePr>
        <p:xfrm>
          <a:off x="6345238" y="2025306"/>
          <a:ext cx="3328987" cy="381000"/>
        </p:xfrm>
        <a:graphic>
          <a:graphicData uri="http://schemas.openxmlformats.org/drawingml/2006/table">
            <a:tbl>
              <a:tblPr/>
              <a:tblGrid>
                <a:gridCol w="862569"/>
                <a:gridCol w="2466418"/>
              </a:tblGrid>
              <a:tr h="190500">
                <a:tc rowSpan="2"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latin typeface="Arial Unicode MS"/>
                        </a:rPr>
                        <a:t>IF =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latin typeface="Arial Unicode MS"/>
                        </a:rPr>
                        <a:t>Nbre </a:t>
                      </a:r>
                      <a:r>
                        <a:rPr lang="fr-FR" sz="1200" b="1" i="0" u="none" strike="noStrike" dirty="0" smtClean="0">
                          <a:latin typeface="Arial Unicode MS"/>
                        </a:rPr>
                        <a:t>accidents avec arrêt</a:t>
                      </a:r>
                      <a:r>
                        <a:rPr lang="fr-FR" sz="900" b="1" i="0" u="none" strike="noStrike" dirty="0" smtClean="0">
                          <a:latin typeface="Arial Unicode MS"/>
                        </a:rPr>
                        <a:t> * 1000</a:t>
                      </a:r>
                      <a:endParaRPr lang="fr-FR" sz="900" b="1" i="0" u="none" strike="noStrike" dirty="0">
                        <a:latin typeface="Arial Unicode M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latin typeface="Arial Unicode MS"/>
                        </a:rPr>
                        <a:t>Nombre agents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9529"/>
              </p:ext>
            </p:extLst>
          </p:nvPr>
        </p:nvGraphicFramePr>
        <p:xfrm>
          <a:off x="6367463" y="3241331"/>
          <a:ext cx="3205162" cy="381000"/>
        </p:xfrm>
        <a:graphic>
          <a:graphicData uri="http://schemas.openxmlformats.org/drawingml/2006/table">
            <a:tbl>
              <a:tblPr/>
              <a:tblGrid>
                <a:gridCol w="830487"/>
                <a:gridCol w="2374675"/>
              </a:tblGrid>
              <a:tr h="190500">
                <a:tc rowSpan="2"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 smtClean="0">
                          <a:latin typeface="Arial Unicode MS"/>
                        </a:rPr>
                        <a:t>TG </a:t>
                      </a:r>
                      <a:r>
                        <a:rPr lang="fr-FR" sz="900" b="1" i="0" u="none" strike="noStrike" dirty="0">
                          <a:latin typeface="Arial Unicode MS"/>
                        </a:rPr>
                        <a:t>=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latin typeface="Arial Unicode MS"/>
                        </a:rPr>
                        <a:t>Nbre </a:t>
                      </a:r>
                      <a:r>
                        <a:rPr lang="fr-FR" sz="1200" b="1" i="0" u="none" strike="noStrike" dirty="0" smtClean="0">
                          <a:latin typeface="Arial Unicode MS"/>
                        </a:rPr>
                        <a:t>journées d’arrêt * 1000</a:t>
                      </a:r>
                      <a:endParaRPr lang="fr-FR" sz="1200" b="1" i="0" u="none" strike="noStrike" dirty="0">
                        <a:latin typeface="Arial Unicode M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latin typeface="Arial Unicode MS"/>
                        </a:rPr>
                        <a:t>Nombre </a:t>
                      </a:r>
                      <a:r>
                        <a:rPr lang="fr-FR" sz="1200" b="1" i="0" u="none" strike="noStrike" dirty="0" smtClean="0">
                          <a:latin typeface="Arial Unicode MS"/>
                        </a:rPr>
                        <a:t>heures travaillées</a:t>
                      </a:r>
                      <a:endParaRPr lang="fr-FR" sz="1200" b="1" i="0" u="none" strike="noStrike" dirty="0">
                        <a:latin typeface="Arial Unicode M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727895"/>
              </p:ext>
            </p:extLst>
          </p:nvPr>
        </p:nvGraphicFramePr>
        <p:xfrm>
          <a:off x="6321425" y="2619031"/>
          <a:ext cx="3402013" cy="381000"/>
        </p:xfrm>
        <a:graphic>
          <a:graphicData uri="http://schemas.openxmlformats.org/drawingml/2006/table">
            <a:tbl>
              <a:tblPr/>
              <a:tblGrid>
                <a:gridCol w="881493"/>
                <a:gridCol w="2520520"/>
              </a:tblGrid>
              <a:tr h="190500">
                <a:tc rowSpan="2"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 smtClean="0">
                          <a:latin typeface="Arial Unicode MS"/>
                        </a:rPr>
                        <a:t>TF </a:t>
                      </a:r>
                      <a:r>
                        <a:rPr lang="fr-FR" sz="900" b="1" i="0" u="none" strike="noStrike" dirty="0">
                          <a:latin typeface="Arial Unicode MS"/>
                        </a:rPr>
                        <a:t>=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latin typeface="Arial Unicode MS"/>
                        </a:rPr>
                        <a:t>Nbre </a:t>
                      </a:r>
                      <a:r>
                        <a:rPr lang="fr-FR" sz="1200" b="1" i="0" u="none" strike="noStrike" dirty="0" smtClean="0">
                          <a:latin typeface="Arial Unicode MS"/>
                        </a:rPr>
                        <a:t>accidents avec arrêt * 10</a:t>
                      </a:r>
                      <a:r>
                        <a:rPr lang="fr-FR" sz="1200" b="1" i="0" u="none" strike="noStrike" baseline="30000" dirty="0" smtClean="0">
                          <a:latin typeface="Arial Unicode MS"/>
                        </a:rPr>
                        <a:t>6</a:t>
                      </a:r>
                      <a:endParaRPr lang="fr-FR" sz="1200" b="1" i="0" u="none" strike="noStrike" baseline="30000" dirty="0">
                        <a:latin typeface="Arial Unicode M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latin typeface="Arial Unicode MS"/>
                        </a:rPr>
                        <a:t>Nombre </a:t>
                      </a:r>
                      <a:r>
                        <a:rPr lang="fr-FR" sz="1200" b="1" i="0" u="none" strike="noStrike" dirty="0" smtClean="0">
                          <a:latin typeface="Arial Unicode MS"/>
                        </a:rPr>
                        <a:t>heures travaillées</a:t>
                      </a:r>
                      <a:endParaRPr lang="fr-FR" sz="1200" b="1" i="0" u="none" strike="noStrike" dirty="0">
                        <a:latin typeface="Arial Unicode M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Groupe 1"/>
          <p:cNvGrpSpPr/>
          <p:nvPr/>
        </p:nvGrpSpPr>
        <p:grpSpPr>
          <a:xfrm>
            <a:off x="6844706" y="4592164"/>
            <a:ext cx="2984544" cy="340213"/>
            <a:chOff x="6928695" y="4485227"/>
            <a:chExt cx="2897793" cy="340213"/>
          </a:xfrm>
        </p:grpSpPr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695" y="4485227"/>
              <a:ext cx="1807801" cy="34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6435" y="4485227"/>
              <a:ext cx="1080053" cy="325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1829523"/>
            <a:ext cx="6574873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706" y="5019261"/>
            <a:ext cx="2984544" cy="137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8"/>
          <p:cNvSpPr txBox="1">
            <a:spLocks noChangeArrowheads="1"/>
          </p:cNvSpPr>
          <p:nvPr/>
        </p:nvSpPr>
        <p:spPr bwMode="auto">
          <a:xfrm>
            <a:off x="1871663" y="619125"/>
            <a:ext cx="61420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400"/>
              <a:t>Accident avec arrêt, de service ou travail et accident en mission (hors trajet)</a:t>
            </a:r>
          </a:p>
        </p:txBody>
      </p:sp>
      <p:sp>
        <p:nvSpPr>
          <p:cNvPr id="6147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b="1" dirty="0"/>
              <a:t>Enquêtes accidents de service et du travail, et</a:t>
            </a:r>
            <a:br>
              <a:rPr lang="fr-FR" altLang="fr-FR" b="1" dirty="0"/>
            </a:br>
            <a:r>
              <a:rPr lang="fr-FR" altLang="fr-FR" b="1" dirty="0"/>
              <a:t>maladies professionnelles portant sur l’ année </a:t>
            </a:r>
            <a:r>
              <a:rPr lang="fr-FR" altLang="fr-FR" b="1" dirty="0" smtClean="0"/>
              <a:t>2013</a:t>
            </a:r>
            <a:endParaRPr lang="fr-FR" altLang="fr-FR" b="1" dirty="0"/>
          </a:p>
        </p:txBody>
      </p:sp>
      <p:sp>
        <p:nvSpPr>
          <p:cNvPr id="6149" name="ZoneTexte 4"/>
          <p:cNvSpPr txBox="1">
            <a:spLocks noChangeArrowheads="1"/>
          </p:cNvSpPr>
          <p:nvPr/>
        </p:nvSpPr>
        <p:spPr bwMode="auto">
          <a:xfrm>
            <a:off x="2114550" y="827088"/>
            <a:ext cx="5661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/>
              <a:t>Indice de fréquence IF, Taux de fréquence TF, Taux de gravité TG</a:t>
            </a:r>
          </a:p>
        </p:txBody>
      </p:sp>
      <p:sp>
        <p:nvSpPr>
          <p:cNvPr id="6151" name="ZoneTexte 9"/>
          <p:cNvSpPr txBox="1">
            <a:spLocks noChangeArrowheads="1"/>
          </p:cNvSpPr>
          <p:nvPr/>
        </p:nvSpPr>
        <p:spPr bwMode="auto">
          <a:xfrm>
            <a:off x="625475" y="6351588"/>
            <a:ext cx="1881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000" b="1"/>
              <a:t>Taux par catégorie d’agents</a:t>
            </a:r>
          </a:p>
        </p:txBody>
      </p:sp>
      <p:sp>
        <p:nvSpPr>
          <p:cNvPr id="6153" name="ZoneTexte 12"/>
          <p:cNvSpPr txBox="1">
            <a:spLocks noChangeArrowheads="1"/>
          </p:cNvSpPr>
          <p:nvPr/>
        </p:nvSpPr>
        <p:spPr bwMode="auto">
          <a:xfrm>
            <a:off x="1601912" y="6049647"/>
            <a:ext cx="5822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 smtClean="0"/>
              <a:t>2012</a:t>
            </a:r>
            <a:endParaRPr lang="fr-FR" altLang="fr-FR" sz="1400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399" y="1431925"/>
            <a:ext cx="342900" cy="436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563" y="1431925"/>
            <a:ext cx="7525682" cy="431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83" y="1863312"/>
            <a:ext cx="7528062" cy="4149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83" y="6075363"/>
            <a:ext cx="75280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à coins arrondis 2"/>
          <p:cNvSpPr/>
          <p:nvPr/>
        </p:nvSpPr>
        <p:spPr>
          <a:xfrm>
            <a:off x="3568148" y="5188226"/>
            <a:ext cx="735495" cy="2484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6097864" y="5188226"/>
            <a:ext cx="735495" cy="2484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5"/>
          <a:stretch/>
        </p:blipFill>
        <p:spPr bwMode="auto">
          <a:xfrm>
            <a:off x="177800" y="1779104"/>
            <a:ext cx="2051499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431925"/>
            <a:ext cx="1693863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e 12"/>
          <p:cNvGrpSpPr/>
          <p:nvPr/>
        </p:nvGrpSpPr>
        <p:grpSpPr>
          <a:xfrm>
            <a:off x="2600325" y="1202086"/>
            <a:ext cx="7134225" cy="227013"/>
            <a:chOff x="2600325" y="1231903"/>
            <a:chExt cx="7134225" cy="22701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0325" y="1231903"/>
              <a:ext cx="71342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7432675" y="1287466"/>
              <a:ext cx="7620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Arial" pitchFamily="34" charset="0"/>
                  <a:cs typeface="Arial" pitchFamily="34" charset="0"/>
                </a:rPr>
                <a:t>Personnels 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156575" y="1296991"/>
              <a:ext cx="723900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Arial" pitchFamily="34" charset="0"/>
                  <a:cs typeface="Arial" pitchFamily="34" charset="0"/>
                </a:rPr>
                <a:t>enseignants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8861425" y="1287466"/>
              <a:ext cx="86677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Arial" pitchFamily="34" charset="0"/>
                  <a:cs typeface="Arial" pitchFamily="34" charset="0"/>
                </a:rPr>
                <a:t>et chercheurs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657475" y="1287466"/>
              <a:ext cx="7620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Arial" pitchFamily="34" charset="0"/>
                  <a:cs typeface="Arial" pitchFamily="34" charset="0"/>
                </a:rPr>
                <a:t>Personnels 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371850" y="1296991"/>
              <a:ext cx="657225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Arial" pitchFamily="34" charset="0"/>
                  <a:cs typeface="Arial" pitchFamily="34" charset="0"/>
                </a:rPr>
                <a:t>techniques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29075" y="1287466"/>
              <a:ext cx="7048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Arial" pitchFamily="34" charset="0"/>
                  <a:cs typeface="Arial" pitchFamily="34" charset="0"/>
                </a:rPr>
                <a:t>BAP A à G 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846638" y="1296991"/>
              <a:ext cx="974725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Pers. </a:t>
              </a:r>
              <a:r>
                <a:rPr kumimoji="0" lang="fr-FR" altLang="fr-FR" sz="9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Adm</a:t>
              </a:r>
              <a:r>
                <a:rPr kumimoji="0" lang="fr-FR" altLang="fr-FR" sz="9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. BAP J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808663" y="1306516"/>
              <a:ext cx="1204913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, AENES, Bib, sociaux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69"/>
          <p:cNvSpPr txBox="1">
            <a:spLocks noChangeArrowheads="1"/>
          </p:cNvSpPr>
          <p:nvPr/>
        </p:nvSpPr>
        <p:spPr bwMode="auto">
          <a:xfrm>
            <a:off x="2300872" y="598014"/>
            <a:ext cx="53249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dirty="0"/>
              <a:t>Nature des </a:t>
            </a:r>
            <a:r>
              <a:rPr lang="fr-FR" altLang="fr-FR" dirty="0" smtClean="0"/>
              <a:t>accidents sans </a:t>
            </a:r>
            <a:r>
              <a:rPr lang="fr-FR" altLang="fr-FR" dirty="0"/>
              <a:t>et avec arrêts</a:t>
            </a:r>
          </a:p>
        </p:txBody>
      </p:sp>
      <p:sp>
        <p:nvSpPr>
          <p:cNvPr id="7175" name="Text Box 469"/>
          <p:cNvSpPr txBox="1">
            <a:spLocks noChangeArrowheads="1"/>
          </p:cNvSpPr>
          <p:nvPr/>
        </p:nvSpPr>
        <p:spPr bwMode="auto">
          <a:xfrm>
            <a:off x="182703" y="3696765"/>
            <a:ext cx="57547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dirty="0"/>
              <a:t>Nature des </a:t>
            </a:r>
            <a:r>
              <a:rPr lang="fr-FR" altLang="fr-FR" dirty="0" smtClean="0"/>
              <a:t>lésions des accidents sans </a:t>
            </a:r>
            <a:r>
              <a:rPr lang="fr-FR" altLang="fr-FR" dirty="0"/>
              <a:t>et avec arrêts</a:t>
            </a:r>
          </a:p>
        </p:txBody>
      </p:sp>
      <p:sp>
        <p:nvSpPr>
          <p:cNvPr id="199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7" y="971308"/>
            <a:ext cx="9240837" cy="2557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1" y="4163161"/>
            <a:ext cx="542296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96" y="4019953"/>
            <a:ext cx="2579627" cy="2535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" name="Rectangle 80"/>
          <p:cNvSpPr>
            <a:spLocks noChangeArrowheads="1"/>
          </p:cNvSpPr>
          <p:nvPr/>
        </p:nvSpPr>
        <p:spPr bwMode="auto">
          <a:xfrm>
            <a:off x="6902688" y="3769256"/>
            <a:ext cx="1905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dirty="0">
                <a:solidFill>
                  <a:srgbClr val="000000"/>
                </a:solidFill>
              </a:rPr>
              <a:t>Sièges des lésions</a:t>
            </a:r>
          </a:p>
        </p:txBody>
      </p:sp>
      <p:sp>
        <p:nvSpPr>
          <p:cNvPr id="119" name="ZoneTexte 224"/>
          <p:cNvSpPr txBox="1">
            <a:spLocks noChangeArrowheads="1"/>
          </p:cNvSpPr>
          <p:nvPr/>
        </p:nvSpPr>
        <p:spPr bwMode="auto">
          <a:xfrm>
            <a:off x="6669918" y="6438027"/>
            <a:ext cx="2651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000" i="1" dirty="0"/>
              <a:t>Répartition </a:t>
            </a:r>
            <a:r>
              <a:rPr lang="fr-FR" altLang="fr-FR" sz="1000" i="1" dirty="0" smtClean="0"/>
              <a:t>identique </a:t>
            </a:r>
            <a:r>
              <a:rPr lang="fr-FR" altLang="fr-FR" sz="1000" i="1" dirty="0"/>
              <a:t>à </a:t>
            </a:r>
            <a:r>
              <a:rPr lang="fr-FR" altLang="fr-FR" sz="1000" i="1" dirty="0" smtClean="0"/>
              <a:t>2012, 2011 </a:t>
            </a:r>
            <a:r>
              <a:rPr lang="fr-FR" altLang="fr-FR" sz="1000" i="1" dirty="0"/>
              <a:t>et 2010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35" r="68254" b="39285"/>
          <a:stretch>
            <a:fillRect/>
          </a:stretch>
        </p:blipFill>
        <p:spPr bwMode="auto">
          <a:xfrm>
            <a:off x="7553325" y="33099375"/>
            <a:ext cx="3048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1"/>
          <p:cNvSpPr>
            <a:spLocks noChangeAspect="1" noChangeArrowheads="1"/>
          </p:cNvSpPr>
          <p:nvPr/>
        </p:nvSpPr>
        <p:spPr bwMode="auto">
          <a:xfrm>
            <a:off x="333375" y="6353175"/>
            <a:ext cx="3048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9220" name="Text Box 356"/>
          <p:cNvSpPr txBox="1">
            <a:spLocks noChangeArrowheads="1"/>
          </p:cNvSpPr>
          <p:nvPr/>
        </p:nvSpPr>
        <p:spPr bwMode="auto">
          <a:xfrm>
            <a:off x="331788" y="9525"/>
            <a:ext cx="9240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600" b="1" dirty="0"/>
              <a:t>Enquêtes accidents de service et du travail, et</a:t>
            </a:r>
            <a:br>
              <a:rPr lang="fr-FR" altLang="fr-FR" sz="1600" b="1" dirty="0"/>
            </a:br>
            <a:r>
              <a:rPr lang="fr-FR" altLang="fr-FR" sz="1600" b="1" dirty="0"/>
              <a:t>maladies professionnelles portant sur l’ année </a:t>
            </a:r>
            <a:r>
              <a:rPr lang="fr-FR" altLang="fr-FR" sz="1600" b="1" dirty="0" smtClean="0"/>
              <a:t>2013</a:t>
            </a:r>
            <a:endParaRPr lang="fr-FR" altLang="fr-FR" sz="1600" b="1" dirty="0"/>
          </a:p>
        </p:txBody>
      </p:sp>
      <p:sp>
        <p:nvSpPr>
          <p:cNvPr id="9221" name="ZoneTexte 27"/>
          <p:cNvSpPr txBox="1">
            <a:spLocks noChangeArrowheads="1"/>
          </p:cNvSpPr>
          <p:nvPr/>
        </p:nvSpPr>
        <p:spPr bwMode="auto">
          <a:xfrm>
            <a:off x="1344485" y="832102"/>
            <a:ext cx="7215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 smtClean="0">
                <a:solidFill>
                  <a:srgbClr val="FF0000"/>
                </a:solidFill>
              </a:rPr>
              <a:t>54</a:t>
            </a:r>
            <a:r>
              <a:rPr lang="fr-FR" altLang="fr-FR" sz="1400" dirty="0" smtClean="0"/>
              <a:t> établissements </a:t>
            </a:r>
            <a:r>
              <a:rPr lang="fr-FR" altLang="fr-FR" sz="1400" dirty="0"/>
              <a:t>ont déclaré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149</a:t>
            </a:r>
            <a:r>
              <a:rPr lang="fr-FR" altLang="fr-FR" sz="1400" dirty="0" smtClean="0"/>
              <a:t> maladies </a:t>
            </a:r>
            <a:r>
              <a:rPr lang="fr-FR" altLang="fr-FR" sz="1400" dirty="0"/>
              <a:t>professionnelles pour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8 807 </a:t>
            </a:r>
            <a:r>
              <a:rPr lang="fr-FR" altLang="fr-FR" sz="1400" dirty="0"/>
              <a:t>journées d’arrêt</a:t>
            </a:r>
          </a:p>
        </p:txBody>
      </p:sp>
      <p:sp>
        <p:nvSpPr>
          <p:cNvPr id="9222" name="ZoneTexte 28"/>
          <p:cNvSpPr txBox="1">
            <a:spLocks noChangeArrowheads="1"/>
          </p:cNvSpPr>
          <p:nvPr/>
        </p:nvSpPr>
        <p:spPr bwMode="auto">
          <a:xfrm>
            <a:off x="2472901" y="1041890"/>
            <a:ext cx="49792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b="1" dirty="0" smtClean="0">
                <a:solidFill>
                  <a:srgbClr val="FF0000"/>
                </a:solidFill>
              </a:rPr>
              <a:t>50</a:t>
            </a:r>
            <a:r>
              <a:rPr lang="fr-FR" altLang="fr-FR" sz="1400" dirty="0" smtClean="0">
                <a:solidFill>
                  <a:srgbClr val="FF0000"/>
                </a:solidFill>
              </a:rPr>
              <a:t> </a:t>
            </a:r>
            <a:r>
              <a:rPr lang="fr-FR" altLang="fr-FR" sz="1400" dirty="0"/>
              <a:t>établissements ont reconnu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93</a:t>
            </a:r>
            <a:r>
              <a:rPr lang="fr-FR" altLang="fr-FR" sz="1400" dirty="0" smtClean="0">
                <a:solidFill>
                  <a:srgbClr val="FF0000"/>
                </a:solidFill>
              </a:rPr>
              <a:t> </a:t>
            </a:r>
            <a:r>
              <a:rPr lang="fr-FR" altLang="fr-FR" sz="1400" dirty="0"/>
              <a:t>maladies professionnelles</a:t>
            </a:r>
          </a:p>
        </p:txBody>
      </p:sp>
      <p:sp>
        <p:nvSpPr>
          <p:cNvPr id="8" name="ZoneTexte 28"/>
          <p:cNvSpPr txBox="1">
            <a:spLocks noChangeArrowheads="1"/>
          </p:cNvSpPr>
          <p:nvPr/>
        </p:nvSpPr>
        <p:spPr bwMode="auto">
          <a:xfrm>
            <a:off x="1027894" y="520907"/>
            <a:ext cx="784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1400" b="1" dirty="0" smtClean="0">
                <a:solidFill>
                  <a:srgbClr val="FF0000"/>
                </a:solidFill>
              </a:rPr>
              <a:t>142</a:t>
            </a:r>
            <a:r>
              <a:rPr lang="fr-FR" altLang="fr-FR" sz="1400" dirty="0" smtClean="0">
                <a:solidFill>
                  <a:srgbClr val="FF0000"/>
                </a:solidFill>
              </a:rPr>
              <a:t> </a:t>
            </a:r>
            <a:r>
              <a:rPr lang="fr-FR" altLang="fr-FR" sz="1400" dirty="0"/>
              <a:t>établissements </a:t>
            </a:r>
            <a:r>
              <a:rPr lang="fr-FR" altLang="fr-FR" sz="1400" dirty="0" smtClean="0"/>
              <a:t>sur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190</a:t>
            </a:r>
            <a:r>
              <a:rPr lang="fr-FR" altLang="fr-FR" sz="1400" dirty="0" smtClean="0"/>
              <a:t> (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75 %) </a:t>
            </a:r>
            <a:r>
              <a:rPr lang="fr-FR" altLang="fr-FR" sz="1400" dirty="0" smtClean="0"/>
              <a:t>ont répondu à l’enquête sur les maladies professionnelles</a:t>
            </a:r>
            <a:endParaRPr lang="fr-FR" altLang="fr-FR" sz="1400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344485" y="832102"/>
            <a:ext cx="7215437" cy="517565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027894" y="1431235"/>
            <a:ext cx="7848623" cy="329614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27"/>
          <p:cNvSpPr txBox="1">
            <a:spLocks noChangeArrowheads="1"/>
          </p:cNvSpPr>
          <p:nvPr/>
        </p:nvSpPr>
        <p:spPr bwMode="auto">
          <a:xfrm>
            <a:off x="1235538" y="1431235"/>
            <a:ext cx="74366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 dirty="0" smtClean="0"/>
              <a:t>Les </a:t>
            </a:r>
            <a:r>
              <a:rPr lang="fr-FR" altLang="fr-FR" sz="1400" b="1" dirty="0" smtClean="0"/>
              <a:t>CROUS</a:t>
            </a:r>
            <a:r>
              <a:rPr lang="fr-FR" altLang="fr-FR" sz="1400" dirty="0" smtClean="0"/>
              <a:t> représentant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5 % </a:t>
            </a:r>
            <a:r>
              <a:rPr lang="fr-FR" altLang="fr-FR" sz="1400" dirty="0" smtClean="0"/>
              <a:t>des agents déclarent 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32 % </a:t>
            </a:r>
            <a:r>
              <a:rPr lang="fr-FR" altLang="fr-FR" sz="1400" dirty="0" smtClean="0"/>
              <a:t>des</a:t>
            </a:r>
            <a:r>
              <a:rPr lang="fr-FR" altLang="fr-FR" sz="1400" b="1" dirty="0" smtClean="0">
                <a:solidFill>
                  <a:srgbClr val="FF0000"/>
                </a:solidFill>
              </a:rPr>
              <a:t> </a:t>
            </a:r>
            <a:r>
              <a:rPr lang="fr-FR" altLang="fr-FR" sz="1400" dirty="0" smtClean="0"/>
              <a:t>maladies professionnelles</a:t>
            </a:r>
            <a:endParaRPr lang="fr-FR" altLang="fr-FR" sz="1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78" y="1848678"/>
            <a:ext cx="9620250" cy="4712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7548</TotalTime>
  <Words>556</Words>
  <Application>Microsoft Office PowerPoint</Application>
  <PresentationFormat>Format A4 (210 x 297 mm)</PresentationFormat>
  <Paragraphs>120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dgrh</dc:creator>
  <cp:lastModifiedBy>Ordinateur Personnel</cp:lastModifiedBy>
  <cp:revision>287</cp:revision>
  <cp:lastPrinted>2014-05-06T12:36:55Z</cp:lastPrinted>
  <dcterms:created xsi:type="dcterms:W3CDTF">2012-04-18T12:42:31Z</dcterms:created>
  <dcterms:modified xsi:type="dcterms:W3CDTF">2014-05-13T09:10:09Z</dcterms:modified>
</cp:coreProperties>
</file>