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0" r:id="rId3"/>
    <p:sldId id="264" r:id="rId4"/>
    <p:sldId id="261" r:id="rId5"/>
    <p:sldId id="263" r:id="rId6"/>
    <p:sldId id="262" r:id="rId7"/>
    <p:sldId id="265" r:id="rId8"/>
    <p:sldId id="266" r:id="rId9"/>
    <p:sldId id="267" r:id="rId10"/>
    <p:sldId id="268" r:id="rId11"/>
    <p:sldId id="258" r:id="rId12"/>
    <p:sldId id="257" r:id="rId13"/>
    <p:sldId id="259" r:id="rId14"/>
    <p:sldId id="269"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452E36-819F-40EB-A3F4-BFF99D8653EF}" v="57" dt="2018-09-18T14:03:15.931"/>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60"/>
  </p:normalViewPr>
  <p:slideViewPr>
    <p:cSldViewPr>
      <p:cViewPr>
        <p:scale>
          <a:sx n="110" d="100"/>
          <a:sy n="110" d="100"/>
        </p:scale>
        <p:origin x="-93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érie Theis" userId="d4b03e97c7803db4" providerId="LiveId" clId="{64A90A33-D0EB-4994-B321-FB1B132CD0BF}"/>
  </pc:docChgLst>
  <pc:docChgLst>
    <pc:chgData name="Valérie Theis" userId="d4b03e97c7803db4" providerId="LiveId" clId="{6C53BD39-B3A7-473F-A088-EF7D0DB8DA60}"/>
  </pc:docChgLst>
  <pc:docChgLst>
    <pc:chgData name="Valérie Theis" userId="d4b03e97c7803db4" providerId="LiveId" clId="{F6452E36-819F-40EB-A3F4-BFF99D8653EF}"/>
    <pc:docChg chg="custSel modSld">
      <pc:chgData name="Valérie Theis" userId="d4b03e97c7803db4" providerId="LiveId" clId="{F6452E36-819F-40EB-A3F4-BFF99D8653EF}" dt="2018-09-18T14:03:15.931" v="56" actId="20577"/>
      <pc:docMkLst>
        <pc:docMk/>
      </pc:docMkLst>
      <pc:sldChg chg="modSp">
        <pc:chgData name="Valérie Theis" userId="d4b03e97c7803db4" providerId="LiveId" clId="{F6452E36-819F-40EB-A3F4-BFF99D8653EF}" dt="2018-09-18T14:02:40.659" v="32" actId="20577"/>
        <pc:sldMkLst>
          <pc:docMk/>
          <pc:sldMk cId="16993803" sldId="257"/>
        </pc:sldMkLst>
        <pc:spChg chg="mod">
          <ac:chgData name="Valérie Theis" userId="d4b03e97c7803db4" providerId="LiveId" clId="{F6452E36-819F-40EB-A3F4-BFF99D8653EF}" dt="2018-09-18T14:02:40.659" v="32" actId="20577"/>
          <ac:spMkLst>
            <pc:docMk/>
            <pc:sldMk cId="16993803" sldId="257"/>
            <ac:spMk id="4" creationId="{620EE140-E0E5-4066-9A04-5DE6F79D83E1}"/>
          </ac:spMkLst>
        </pc:spChg>
      </pc:sldChg>
      <pc:sldChg chg="modSp">
        <pc:chgData name="Valérie Theis" userId="d4b03e97c7803db4" providerId="LiveId" clId="{F6452E36-819F-40EB-A3F4-BFF99D8653EF}" dt="2018-09-18T14:03:15.931" v="56" actId="20577"/>
        <pc:sldMkLst>
          <pc:docMk/>
          <pc:sldMk cId="1697877329" sldId="259"/>
        </pc:sldMkLst>
        <pc:spChg chg="mod">
          <ac:chgData name="Valérie Theis" userId="d4b03e97c7803db4" providerId="LiveId" clId="{F6452E36-819F-40EB-A3F4-BFF99D8653EF}" dt="2018-09-18T14:03:15.931" v="56" actId="20577"/>
          <ac:spMkLst>
            <pc:docMk/>
            <pc:sldMk cId="1697877329" sldId="259"/>
            <ac:spMk id="2" creationId="{FD9C6A36-6242-4279-80EE-37AA6281D3E1}"/>
          </ac:spMkLst>
        </pc:spChg>
      </pc:sldChg>
    </pc:docChg>
  </pc:docChgLst>
</pc:chgInfo>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https://d.docs.live.net/d4b03e97c7803db4/Documents%20Etienne/Annales/Annales%20synth&#232;se/Donn&#233;es%20Annales.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https://d.docs.live.net/d4b03e97c7803db4/Documents%20Etienne/Annales/Annales%20synth&#232;se/Donn&#233;es%20Annales.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https://d.docs.live.net/d4b03e97c7803db4/Documents%20Etienne/Annales/Annales%20synth&#232;se/Donn&#233;es%20Annal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Nombre d'abonnés</c:v>
          </c:tx>
          <c:spPr>
            <a:ln w="28575" cap="rnd">
              <a:solidFill>
                <a:schemeClr val="accent1"/>
              </a:solidFill>
              <a:round/>
            </a:ln>
            <a:effectLst/>
          </c:spPr>
          <c:marker>
            <c:symbol val="none"/>
          </c:marker>
          <c:cat>
            <c:numRef>
              <c:f>'[Données Annales.xlsx]Feuil1'!$A$1:$A$10</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'[Données Annales.xlsx]Feuil1'!$B$1:$B$10</c:f>
              <c:numCache>
                <c:formatCode>General</c:formatCode>
                <c:ptCount val="10"/>
                <c:pt idx="0">
                  <c:v>2029</c:v>
                </c:pt>
                <c:pt idx="1">
                  <c:v>1905</c:v>
                </c:pt>
                <c:pt idx="2">
                  <c:v>1780</c:v>
                </c:pt>
                <c:pt idx="3">
                  <c:v>1609</c:v>
                </c:pt>
                <c:pt idx="4">
                  <c:v>1504</c:v>
                </c:pt>
                <c:pt idx="5">
                  <c:v>1371</c:v>
                </c:pt>
                <c:pt idx="6">
                  <c:v>1269</c:v>
                </c:pt>
                <c:pt idx="7">
                  <c:v>1144</c:v>
                </c:pt>
                <c:pt idx="8">
                  <c:v>1022</c:v>
                </c:pt>
                <c:pt idx="9">
                  <c:v>1046</c:v>
                </c:pt>
              </c:numCache>
            </c:numRef>
          </c:val>
          <c:smooth val="0"/>
          <c:extLst xmlns:c16r2="http://schemas.microsoft.com/office/drawing/2015/06/chart">
            <c:ext xmlns:c16="http://schemas.microsoft.com/office/drawing/2014/chart" uri="{C3380CC4-5D6E-409C-BE32-E72D297353CC}">
              <c16:uniqueId val="{00000000-77EE-40E9-AB7F-62401A33AA95}"/>
            </c:ext>
          </c:extLst>
        </c:ser>
        <c:dLbls>
          <c:showLegendKey val="0"/>
          <c:showVal val="0"/>
          <c:showCatName val="0"/>
          <c:showSerName val="0"/>
          <c:showPercent val="0"/>
          <c:showBubbleSize val="0"/>
        </c:dLbls>
        <c:marker val="1"/>
        <c:smooth val="0"/>
        <c:axId val="85896192"/>
        <c:axId val="85949440"/>
      </c:lineChart>
      <c:catAx>
        <c:axId val="85896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85949440"/>
        <c:crosses val="autoZero"/>
        <c:auto val="1"/>
        <c:lblAlgn val="ctr"/>
        <c:lblOffset val="100"/>
        <c:noMultiLvlLbl val="0"/>
      </c:catAx>
      <c:valAx>
        <c:axId val="859494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85896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Chiffre d'affaires</c:v>
          </c:tx>
          <c:spPr>
            <a:solidFill>
              <a:schemeClr val="accent1"/>
            </a:solidFill>
            <a:ln>
              <a:noFill/>
            </a:ln>
            <a:effectLst/>
          </c:spPr>
          <c:invertIfNegative val="0"/>
          <c:cat>
            <c:numRef>
              <c:f>'[Données Annales.xlsx]Feuil1'!$A$5:$A$10</c:f>
              <c:numCache>
                <c:formatCode>General</c:formatCode>
                <c:ptCount val="6"/>
                <c:pt idx="0">
                  <c:v>2012</c:v>
                </c:pt>
                <c:pt idx="1">
                  <c:v>2013</c:v>
                </c:pt>
                <c:pt idx="2">
                  <c:v>2014</c:v>
                </c:pt>
                <c:pt idx="3">
                  <c:v>2015</c:v>
                </c:pt>
                <c:pt idx="4">
                  <c:v>2016</c:v>
                </c:pt>
                <c:pt idx="5">
                  <c:v>2017</c:v>
                </c:pt>
              </c:numCache>
            </c:numRef>
          </c:cat>
          <c:val>
            <c:numRef>
              <c:f>'[Données Annales.xlsx]Feuil1'!$C$5:$C$10</c:f>
              <c:numCache>
                <c:formatCode>General</c:formatCode>
                <c:ptCount val="6"/>
                <c:pt idx="0">
                  <c:v>219359</c:v>
                </c:pt>
                <c:pt idx="1">
                  <c:v>183488</c:v>
                </c:pt>
                <c:pt idx="2">
                  <c:v>165287</c:v>
                </c:pt>
                <c:pt idx="3" formatCode="#,##0">
                  <c:v>206256</c:v>
                </c:pt>
                <c:pt idx="4">
                  <c:v>225720</c:v>
                </c:pt>
                <c:pt idx="5" formatCode="#,##0">
                  <c:v>231636</c:v>
                </c:pt>
              </c:numCache>
            </c:numRef>
          </c:val>
          <c:extLst xmlns:c16r2="http://schemas.microsoft.com/office/drawing/2015/06/chart">
            <c:ext xmlns:c16="http://schemas.microsoft.com/office/drawing/2014/chart" uri="{C3380CC4-5D6E-409C-BE32-E72D297353CC}">
              <c16:uniqueId val="{00000000-37BB-4022-AB66-E103BE0C519E}"/>
            </c:ext>
          </c:extLst>
        </c:ser>
        <c:ser>
          <c:idx val="1"/>
          <c:order val="1"/>
          <c:tx>
            <c:v>Bénéfice net</c:v>
          </c:tx>
          <c:spPr>
            <a:solidFill>
              <a:schemeClr val="accent2"/>
            </a:solidFill>
            <a:ln>
              <a:noFill/>
            </a:ln>
            <a:effectLst/>
          </c:spPr>
          <c:invertIfNegative val="0"/>
          <c:cat>
            <c:numRef>
              <c:f>'[Données Annales.xlsx]Feuil1'!$A$5:$A$10</c:f>
              <c:numCache>
                <c:formatCode>General</c:formatCode>
                <c:ptCount val="6"/>
                <c:pt idx="0">
                  <c:v>2012</c:v>
                </c:pt>
                <c:pt idx="1">
                  <c:v>2013</c:v>
                </c:pt>
                <c:pt idx="2">
                  <c:v>2014</c:v>
                </c:pt>
                <c:pt idx="3">
                  <c:v>2015</c:v>
                </c:pt>
                <c:pt idx="4">
                  <c:v>2016</c:v>
                </c:pt>
                <c:pt idx="5">
                  <c:v>2017</c:v>
                </c:pt>
              </c:numCache>
            </c:numRef>
          </c:cat>
          <c:val>
            <c:numRef>
              <c:f>'[Données Annales.xlsx]Feuil1'!$D$5:$D$10</c:f>
              <c:numCache>
                <c:formatCode>General</c:formatCode>
                <c:ptCount val="6"/>
                <c:pt idx="0">
                  <c:v>100668</c:v>
                </c:pt>
                <c:pt idx="1">
                  <c:v>81911</c:v>
                </c:pt>
                <c:pt idx="2">
                  <c:v>70446</c:v>
                </c:pt>
                <c:pt idx="3">
                  <c:v>109745</c:v>
                </c:pt>
                <c:pt idx="4">
                  <c:v>122533</c:v>
                </c:pt>
                <c:pt idx="5">
                  <c:v>116318</c:v>
                </c:pt>
              </c:numCache>
            </c:numRef>
          </c:val>
          <c:extLst xmlns:c16r2="http://schemas.microsoft.com/office/drawing/2015/06/chart">
            <c:ext xmlns:c16="http://schemas.microsoft.com/office/drawing/2014/chart" uri="{C3380CC4-5D6E-409C-BE32-E72D297353CC}">
              <c16:uniqueId val="{00000001-37BB-4022-AB66-E103BE0C519E}"/>
            </c:ext>
          </c:extLst>
        </c:ser>
        <c:ser>
          <c:idx val="2"/>
          <c:order val="2"/>
          <c:tx>
            <c:v>Revenus diffusion électronique</c:v>
          </c:tx>
          <c:spPr>
            <a:solidFill>
              <a:schemeClr val="accent3"/>
            </a:solidFill>
            <a:ln>
              <a:noFill/>
            </a:ln>
            <a:effectLst/>
          </c:spPr>
          <c:invertIfNegative val="0"/>
          <c:cat>
            <c:numRef>
              <c:f>'[Données Annales.xlsx]Feuil1'!$A$5:$A$10</c:f>
              <c:numCache>
                <c:formatCode>General</c:formatCode>
                <c:ptCount val="6"/>
                <c:pt idx="0">
                  <c:v>2012</c:v>
                </c:pt>
                <c:pt idx="1">
                  <c:v>2013</c:v>
                </c:pt>
                <c:pt idx="2">
                  <c:v>2014</c:v>
                </c:pt>
                <c:pt idx="3">
                  <c:v>2015</c:v>
                </c:pt>
                <c:pt idx="4">
                  <c:v>2016</c:v>
                </c:pt>
                <c:pt idx="5">
                  <c:v>2017</c:v>
                </c:pt>
              </c:numCache>
            </c:numRef>
          </c:cat>
          <c:val>
            <c:numRef>
              <c:f>'[Données Annales.xlsx]Feuil1'!$E$5:$E$10</c:f>
              <c:numCache>
                <c:formatCode>General</c:formatCode>
                <c:ptCount val="6"/>
                <c:pt idx="0">
                  <c:v>19116</c:v>
                </c:pt>
                <c:pt idx="1">
                  <c:v>19196</c:v>
                </c:pt>
                <c:pt idx="2">
                  <c:v>35374</c:v>
                </c:pt>
                <c:pt idx="3">
                  <c:v>37200</c:v>
                </c:pt>
                <c:pt idx="4">
                  <c:v>34646</c:v>
                </c:pt>
                <c:pt idx="5">
                  <c:v>43582</c:v>
                </c:pt>
              </c:numCache>
            </c:numRef>
          </c:val>
          <c:extLst xmlns:c16r2="http://schemas.microsoft.com/office/drawing/2015/06/chart">
            <c:ext xmlns:c16="http://schemas.microsoft.com/office/drawing/2014/chart" uri="{C3380CC4-5D6E-409C-BE32-E72D297353CC}">
              <c16:uniqueId val="{00000002-37BB-4022-AB66-E103BE0C519E}"/>
            </c:ext>
          </c:extLst>
        </c:ser>
        <c:dLbls>
          <c:showLegendKey val="0"/>
          <c:showVal val="0"/>
          <c:showCatName val="0"/>
          <c:showSerName val="0"/>
          <c:showPercent val="0"/>
          <c:showBubbleSize val="0"/>
        </c:dLbls>
        <c:gapWidth val="150"/>
        <c:axId val="46537728"/>
        <c:axId val="46539520"/>
      </c:barChart>
      <c:catAx>
        <c:axId val="46537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6539520"/>
        <c:crosses val="autoZero"/>
        <c:auto val="1"/>
        <c:lblAlgn val="ctr"/>
        <c:lblOffset val="100"/>
        <c:noMultiLvlLbl val="0"/>
      </c:catAx>
      <c:valAx>
        <c:axId val="465395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653772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fr-FR"/>
          </a:p>
        </c:txPr>
      </c:dTable>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'[Données Annales.xlsx]Feuil2'!$A$6</c:f>
              <c:strCache>
                <c:ptCount val="1"/>
                <c:pt idx="0">
                  <c:v>2016</c:v>
                </c:pt>
              </c:strCache>
            </c:strRef>
          </c:tx>
          <c:spPr>
            <a:solidFill>
              <a:schemeClr val="accent1"/>
            </a:solidFill>
            <a:ln>
              <a:noFill/>
            </a:ln>
            <a:effectLst/>
          </c:spPr>
          <c:invertIfNegative val="0"/>
          <c:cat>
            <c:strRef>
              <c:f>'[Données Annales.xlsx]Feuil2'!$B$5:$T$5</c:f>
              <c:strCache>
                <c:ptCount val="19"/>
                <c:pt idx="0">
                  <c:v>Japon</c:v>
                </c:pt>
                <c:pt idx="1">
                  <c:v>Chine</c:v>
                </c:pt>
                <c:pt idx="2">
                  <c:v>Bangladesh</c:v>
                </c:pt>
                <c:pt idx="3">
                  <c:v>Corée du Sud</c:v>
                </c:pt>
                <c:pt idx="4">
                  <c:v>Australie</c:v>
                </c:pt>
                <c:pt idx="5">
                  <c:v>Russie</c:v>
                </c:pt>
                <c:pt idx="6">
                  <c:v>RU et Irlande</c:v>
                </c:pt>
                <c:pt idx="7">
                  <c:v>Allemagne</c:v>
                </c:pt>
                <c:pt idx="8">
                  <c:v>Italie</c:v>
                </c:pt>
                <c:pt idx="9">
                  <c:v>Espagne</c:v>
                </c:pt>
                <c:pt idx="10">
                  <c:v>France</c:v>
                </c:pt>
                <c:pt idx="11">
                  <c:v>Ethiopie</c:v>
                </c:pt>
                <c:pt idx="12">
                  <c:v>Kenya</c:v>
                </c:pt>
                <c:pt idx="13">
                  <c:v>Tanzanie</c:v>
                </c:pt>
                <c:pt idx="14">
                  <c:v>Turquie</c:v>
                </c:pt>
                <c:pt idx="15">
                  <c:v>Ouganda</c:v>
                </c:pt>
                <c:pt idx="16">
                  <c:v>Rwanda</c:v>
                </c:pt>
                <c:pt idx="17">
                  <c:v>Canada</c:v>
                </c:pt>
                <c:pt idx="18">
                  <c:v>USA</c:v>
                </c:pt>
              </c:strCache>
            </c:strRef>
          </c:cat>
          <c:val>
            <c:numRef>
              <c:f>'[Données Annales.xlsx]Feuil2'!$B$6:$T$6</c:f>
              <c:numCache>
                <c:formatCode>General</c:formatCode>
                <c:ptCount val="19"/>
                <c:pt idx="0">
                  <c:v>105</c:v>
                </c:pt>
                <c:pt idx="1">
                  <c:v>0</c:v>
                </c:pt>
                <c:pt idx="2">
                  <c:v>0</c:v>
                </c:pt>
                <c:pt idx="3">
                  <c:v>5</c:v>
                </c:pt>
                <c:pt idx="4">
                  <c:v>4</c:v>
                </c:pt>
                <c:pt idx="5">
                  <c:v>0</c:v>
                </c:pt>
                <c:pt idx="6">
                  <c:v>43</c:v>
                </c:pt>
                <c:pt idx="7">
                  <c:v>69</c:v>
                </c:pt>
                <c:pt idx="8">
                  <c:v>78</c:v>
                </c:pt>
                <c:pt idx="9">
                  <c:v>41</c:v>
                </c:pt>
                <c:pt idx="10">
                  <c:v>266</c:v>
                </c:pt>
                <c:pt idx="11">
                  <c:v>0</c:v>
                </c:pt>
                <c:pt idx="12">
                  <c:v>0</c:v>
                </c:pt>
                <c:pt idx="13">
                  <c:v>0</c:v>
                </c:pt>
                <c:pt idx="14">
                  <c:v>0</c:v>
                </c:pt>
                <c:pt idx="15">
                  <c:v>0</c:v>
                </c:pt>
                <c:pt idx="16">
                  <c:v>0</c:v>
                </c:pt>
                <c:pt idx="17">
                  <c:v>10</c:v>
                </c:pt>
                <c:pt idx="18">
                  <c:v>128</c:v>
                </c:pt>
              </c:numCache>
            </c:numRef>
          </c:val>
          <c:extLst xmlns:c16r2="http://schemas.microsoft.com/office/drawing/2015/06/chart">
            <c:ext xmlns:c16="http://schemas.microsoft.com/office/drawing/2014/chart" uri="{C3380CC4-5D6E-409C-BE32-E72D297353CC}">
              <c16:uniqueId val="{00000000-A688-46C0-9D9C-0E3104B4FA76}"/>
            </c:ext>
          </c:extLst>
        </c:ser>
        <c:ser>
          <c:idx val="1"/>
          <c:order val="1"/>
          <c:tx>
            <c:strRef>
              <c:f>'[Données Annales.xlsx]Feuil2'!$A$7</c:f>
              <c:strCache>
                <c:ptCount val="1"/>
                <c:pt idx="0">
                  <c:v>2017</c:v>
                </c:pt>
              </c:strCache>
            </c:strRef>
          </c:tx>
          <c:spPr>
            <a:solidFill>
              <a:schemeClr val="accent2"/>
            </a:solidFill>
            <a:ln>
              <a:noFill/>
            </a:ln>
            <a:effectLst/>
          </c:spPr>
          <c:invertIfNegative val="0"/>
          <c:cat>
            <c:strRef>
              <c:f>'[Données Annales.xlsx]Feuil2'!$B$5:$T$5</c:f>
              <c:strCache>
                <c:ptCount val="19"/>
                <c:pt idx="0">
                  <c:v>Japon</c:v>
                </c:pt>
                <c:pt idx="1">
                  <c:v>Chine</c:v>
                </c:pt>
                <c:pt idx="2">
                  <c:v>Bangladesh</c:v>
                </c:pt>
                <c:pt idx="3">
                  <c:v>Corée du Sud</c:v>
                </c:pt>
                <c:pt idx="4">
                  <c:v>Australie</c:v>
                </c:pt>
                <c:pt idx="5">
                  <c:v>Russie</c:v>
                </c:pt>
                <c:pt idx="6">
                  <c:v>RU et Irlande</c:v>
                </c:pt>
                <c:pt idx="7">
                  <c:v>Allemagne</c:v>
                </c:pt>
                <c:pt idx="8">
                  <c:v>Italie</c:v>
                </c:pt>
                <c:pt idx="9">
                  <c:v>Espagne</c:v>
                </c:pt>
                <c:pt idx="10">
                  <c:v>France</c:v>
                </c:pt>
                <c:pt idx="11">
                  <c:v>Ethiopie</c:v>
                </c:pt>
                <c:pt idx="12">
                  <c:v>Kenya</c:v>
                </c:pt>
                <c:pt idx="13">
                  <c:v>Tanzanie</c:v>
                </c:pt>
                <c:pt idx="14">
                  <c:v>Turquie</c:v>
                </c:pt>
                <c:pt idx="15">
                  <c:v>Ouganda</c:v>
                </c:pt>
                <c:pt idx="16">
                  <c:v>Rwanda</c:v>
                </c:pt>
                <c:pt idx="17">
                  <c:v>Canada</c:v>
                </c:pt>
                <c:pt idx="18">
                  <c:v>USA</c:v>
                </c:pt>
              </c:strCache>
            </c:strRef>
          </c:cat>
          <c:val>
            <c:numRef>
              <c:f>'[Données Annales.xlsx]Feuil2'!$B$7:$T$7</c:f>
              <c:numCache>
                <c:formatCode>General</c:formatCode>
                <c:ptCount val="19"/>
                <c:pt idx="0">
                  <c:v>136</c:v>
                </c:pt>
                <c:pt idx="1">
                  <c:v>102</c:v>
                </c:pt>
                <c:pt idx="2">
                  <c:v>68</c:v>
                </c:pt>
                <c:pt idx="3">
                  <c:v>40</c:v>
                </c:pt>
                <c:pt idx="4">
                  <c:v>35</c:v>
                </c:pt>
                <c:pt idx="5">
                  <c:v>52</c:v>
                </c:pt>
                <c:pt idx="6">
                  <c:v>133</c:v>
                </c:pt>
                <c:pt idx="7">
                  <c:v>210</c:v>
                </c:pt>
                <c:pt idx="8">
                  <c:v>88</c:v>
                </c:pt>
                <c:pt idx="9">
                  <c:v>51</c:v>
                </c:pt>
                <c:pt idx="10">
                  <c:v>230</c:v>
                </c:pt>
                <c:pt idx="11">
                  <c:v>66</c:v>
                </c:pt>
                <c:pt idx="12">
                  <c:v>115</c:v>
                </c:pt>
                <c:pt idx="13">
                  <c:v>76</c:v>
                </c:pt>
                <c:pt idx="14">
                  <c:v>68</c:v>
                </c:pt>
                <c:pt idx="15">
                  <c:v>63</c:v>
                </c:pt>
                <c:pt idx="16">
                  <c:v>41</c:v>
                </c:pt>
                <c:pt idx="17">
                  <c:v>53</c:v>
                </c:pt>
                <c:pt idx="18">
                  <c:v>267</c:v>
                </c:pt>
              </c:numCache>
            </c:numRef>
          </c:val>
          <c:extLst xmlns:c16r2="http://schemas.microsoft.com/office/drawing/2015/06/chart">
            <c:ext xmlns:c16="http://schemas.microsoft.com/office/drawing/2014/chart" uri="{C3380CC4-5D6E-409C-BE32-E72D297353CC}">
              <c16:uniqueId val="{00000001-A688-46C0-9D9C-0E3104B4FA76}"/>
            </c:ext>
          </c:extLst>
        </c:ser>
        <c:dLbls>
          <c:showLegendKey val="0"/>
          <c:showVal val="0"/>
          <c:showCatName val="0"/>
          <c:showSerName val="0"/>
          <c:showPercent val="0"/>
          <c:showBubbleSize val="0"/>
        </c:dLbls>
        <c:gapWidth val="219"/>
        <c:overlap val="-27"/>
        <c:axId val="46588288"/>
        <c:axId val="46589824"/>
      </c:barChart>
      <c:catAx>
        <c:axId val="46588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6589824"/>
        <c:crosses val="autoZero"/>
        <c:auto val="1"/>
        <c:lblAlgn val="ctr"/>
        <c:lblOffset val="100"/>
        <c:noMultiLvlLbl val="0"/>
      </c:catAx>
      <c:valAx>
        <c:axId val="46589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65882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C2D4F2-A964-4E49-9416-3EEB0FBCC115}" type="datetimeFigureOut">
              <a:rPr lang="fr-FR" smtClean="0"/>
              <a:t>29/11/2018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AEBD4E-A0CC-4C26-9073-65E021746968}" type="slidenum">
              <a:rPr lang="fr-FR" smtClean="0"/>
              <a:t>‹N°›</a:t>
            </a:fld>
            <a:endParaRPr lang="fr-FR"/>
          </a:p>
        </p:txBody>
      </p:sp>
    </p:spTree>
    <p:extLst>
      <p:ext uri="{BB962C8B-B14F-4D97-AF65-F5344CB8AC3E}">
        <p14:creationId xmlns:p14="http://schemas.microsoft.com/office/powerpoint/2010/main" val="1290309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6AEBD4E-A0CC-4C26-9073-65E021746968}" type="slidenum">
              <a:rPr lang="fr-FR" smtClean="0"/>
              <a:t>3</a:t>
            </a:fld>
            <a:endParaRPr lang="fr-FR"/>
          </a:p>
        </p:txBody>
      </p:sp>
    </p:spTree>
    <p:extLst>
      <p:ext uri="{BB962C8B-B14F-4D97-AF65-F5344CB8AC3E}">
        <p14:creationId xmlns:p14="http://schemas.microsoft.com/office/powerpoint/2010/main" val="3842106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6AEBD4E-A0CC-4C26-9073-65E021746968}" type="slidenum">
              <a:rPr lang="fr-FR" smtClean="0"/>
              <a:t>9</a:t>
            </a:fld>
            <a:endParaRPr lang="fr-FR"/>
          </a:p>
        </p:txBody>
      </p:sp>
    </p:spTree>
    <p:extLst>
      <p:ext uri="{BB962C8B-B14F-4D97-AF65-F5344CB8AC3E}">
        <p14:creationId xmlns:p14="http://schemas.microsoft.com/office/powerpoint/2010/main" val="958787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0557F06B-57A6-4698-BCCA-0EC7D9FADF9E}" type="datetimeFigureOut">
              <a:rPr lang="fr-FR" smtClean="0"/>
              <a:t>29/11/2018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4EBA6EA1-058E-4AEC-AD1E-1694BBE066A2}" type="slidenum">
              <a:rPr lang="fr-FR" smtClean="0"/>
              <a:t>‹N°›</a:t>
            </a:fld>
            <a:endParaRPr lang="fr-FR"/>
          </a:p>
        </p:txBody>
      </p:sp>
    </p:spTree>
    <p:extLst>
      <p:ext uri="{BB962C8B-B14F-4D97-AF65-F5344CB8AC3E}">
        <p14:creationId xmlns:p14="http://schemas.microsoft.com/office/powerpoint/2010/main" val="2744003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0557F06B-57A6-4698-BCCA-0EC7D9FADF9E}" type="datetimeFigureOut">
              <a:rPr lang="fr-FR" smtClean="0"/>
              <a:t>29/11/2018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4EBA6EA1-058E-4AEC-AD1E-1694BBE066A2}" type="slidenum">
              <a:rPr lang="fr-FR" smtClean="0"/>
              <a:t>‹N°›</a:t>
            </a:fld>
            <a:endParaRPr lang="fr-FR"/>
          </a:p>
        </p:txBody>
      </p:sp>
    </p:spTree>
    <p:extLst>
      <p:ext uri="{BB962C8B-B14F-4D97-AF65-F5344CB8AC3E}">
        <p14:creationId xmlns:p14="http://schemas.microsoft.com/office/powerpoint/2010/main" val="884116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Autofit/>
          </a:bodyPr>
          <a:lstStyle>
            <a:lvl1pPr>
              <a:defRPr sz="3600" b="0">
                <a:solidFill>
                  <a:srgbClr val="C00000"/>
                </a:solidFill>
                <a:latin typeface="Calisto MT" pitchFamily="18" charset="0"/>
              </a:defRPr>
            </a:lvl1pPr>
          </a:lstStyle>
          <a:p>
            <a:r>
              <a:rPr lang="fr-FR"/>
              <a:t>Modifiez le style du titre</a:t>
            </a:r>
            <a:endParaRPr lang="fr-FR" dirty="0"/>
          </a:p>
        </p:txBody>
      </p:sp>
      <p:sp>
        <p:nvSpPr>
          <p:cNvPr id="3" name="Espace réservé du contenu 2"/>
          <p:cNvSpPr>
            <a:spLocks noGrp="1"/>
          </p:cNvSpPr>
          <p:nvPr>
            <p:ph sz="half" idx="1"/>
          </p:nvPr>
        </p:nvSpPr>
        <p:spPr>
          <a:xfrm>
            <a:off x="457200" y="1052736"/>
            <a:ext cx="4038600" cy="5688632"/>
          </a:xfrm>
        </p:spPr>
        <p:txBody>
          <a:bodyPr/>
          <a:lstStyle>
            <a:lvl1pPr>
              <a:defRPr sz="2800" b="0">
                <a:latin typeface="Times New Roman" pitchFamily="18" charset="0"/>
                <a:cs typeface="Times New Roman" pitchFamily="18" charset="0"/>
              </a:defRPr>
            </a:lvl1pPr>
            <a:lvl2pPr>
              <a:defRPr sz="2400">
                <a:latin typeface="Garamond" pitchFamily="18" charset="0"/>
              </a:defRPr>
            </a:lvl2pPr>
            <a:lvl3pPr>
              <a:defRPr sz="2000">
                <a:latin typeface="Garamond" pitchFamily="18" charset="0"/>
              </a:defRPr>
            </a:lvl3pPr>
            <a:lvl4pPr>
              <a:defRPr sz="1800">
                <a:latin typeface="Garamond" pitchFamily="18" charset="0"/>
              </a:defRPr>
            </a:lvl4pPr>
            <a:lvl5pPr>
              <a:defRPr sz="1800">
                <a:latin typeface="Garamond" pitchFamily="18" charset="0"/>
              </a:defRPr>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4648200" y="1052736"/>
            <a:ext cx="4038600" cy="5688632"/>
          </a:xfrm>
        </p:spPr>
        <p:txBody>
          <a:bodyPr/>
          <a:lstStyle>
            <a:lvl1pPr>
              <a:defRPr sz="2800" b="0">
                <a:latin typeface="Times New Roman" pitchFamily="18" charset="0"/>
                <a:cs typeface="Times New Roman" pitchFamily="18" charset="0"/>
              </a:defRPr>
            </a:lvl1pPr>
            <a:lvl2pPr>
              <a:defRPr sz="2400">
                <a:latin typeface="Garamond" pitchFamily="18" charset="0"/>
              </a:defRPr>
            </a:lvl2pPr>
            <a:lvl3pPr>
              <a:defRPr sz="2000"/>
            </a:lvl3pPr>
            <a:lvl4pPr>
              <a:defRPr sz="1800">
                <a:latin typeface="Garamond" pitchFamily="18" charset="0"/>
              </a:defRPr>
            </a:lvl4pPr>
            <a:lvl5pPr>
              <a:defRPr sz="1800">
                <a:latin typeface="Garamond" pitchFamily="18" charset="0"/>
              </a:defRPr>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2262769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lstStyle>
            <a:lvl1pPr>
              <a:defRPr sz="3600">
                <a:solidFill>
                  <a:srgbClr val="C00000"/>
                </a:solidFill>
                <a:latin typeface="Calisto MT" pitchFamily="18" charset="0"/>
              </a:defRPr>
            </a:lvl1pPr>
          </a:lstStyle>
          <a:p>
            <a:r>
              <a:rPr lang="fr-FR"/>
              <a:t>Modifiez le style du titre</a:t>
            </a:r>
            <a:endParaRPr lang="fr-FR" dirty="0"/>
          </a:p>
        </p:txBody>
      </p:sp>
    </p:spTree>
    <p:extLst>
      <p:ext uri="{BB962C8B-B14F-4D97-AF65-F5344CB8AC3E}">
        <p14:creationId xmlns:p14="http://schemas.microsoft.com/office/powerpoint/2010/main" val="6902039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457200" y="1600200"/>
            <a:ext cx="8229600" cy="5141168"/>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1701045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Lst>
  <p:txStyles>
    <p:titleStyle>
      <a:lvl1pPr algn="ctr" defTabSz="914400" rtl="0" eaLnBrk="1" latinLnBrk="0" hangingPunct="1">
        <a:spcBef>
          <a:spcPct val="0"/>
        </a:spcBef>
        <a:buNone/>
        <a:defRPr sz="3600" kern="1200">
          <a:solidFill>
            <a:srgbClr val="C00000"/>
          </a:solidFill>
          <a:latin typeface="Calisto MT"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aramond"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aramond"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aramond"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aramond"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mfo.ac.uk/en/events/publishing-and-disseminating-social-sciences-and-humanities-french-and-british-approach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annales.ehess.fr/index.php?18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6008376-1E67-458B-BEA3-0EFA89640E54}"/>
              </a:ext>
            </a:extLst>
          </p:cNvPr>
          <p:cNvSpPr>
            <a:spLocks noGrp="1"/>
          </p:cNvSpPr>
          <p:nvPr>
            <p:ph type="ctrTitle"/>
          </p:nvPr>
        </p:nvSpPr>
        <p:spPr>
          <a:xfrm>
            <a:off x="755576" y="1340768"/>
            <a:ext cx="7772400" cy="1470025"/>
          </a:xfrm>
        </p:spPr>
        <p:txBody>
          <a:bodyPr>
            <a:noAutofit/>
          </a:bodyPr>
          <a:lstStyle/>
          <a:p>
            <a:r>
              <a:rPr lang="fr-FR" sz="3200" dirty="0"/>
              <a:t/>
            </a:r>
            <a:br>
              <a:rPr lang="fr-FR" sz="3200" dirty="0"/>
            </a:br>
            <a:r>
              <a:rPr lang="fr-FR" sz="3200" dirty="0"/>
              <a:t/>
            </a:r>
            <a:br>
              <a:rPr lang="fr-FR" sz="3200" dirty="0"/>
            </a:br>
            <a:r>
              <a:rPr lang="fr-FR" sz="3200" dirty="0"/>
              <a:t>L’édition anglaise de la revue </a:t>
            </a:r>
            <a:br>
              <a:rPr lang="fr-FR" sz="3200" dirty="0"/>
            </a:br>
            <a:r>
              <a:rPr lang="fr-FR" sz="3200" i="1" dirty="0"/>
              <a:t>Annales. Histoire, Sciences Sociales </a:t>
            </a:r>
            <a:br>
              <a:rPr lang="fr-FR" sz="3200" i="1" dirty="0"/>
            </a:br>
            <a:r>
              <a:rPr lang="fr-FR" sz="3200" dirty="0"/>
              <a:t>(2010-2018)</a:t>
            </a:r>
            <a:br>
              <a:rPr lang="fr-FR" sz="3200" dirty="0"/>
            </a:br>
            <a:endParaRPr lang="fr-FR" sz="3200" dirty="0"/>
          </a:p>
        </p:txBody>
      </p:sp>
      <p:sp>
        <p:nvSpPr>
          <p:cNvPr id="3" name="Sous-titre 2">
            <a:extLst>
              <a:ext uri="{FF2B5EF4-FFF2-40B4-BE49-F238E27FC236}">
                <a16:creationId xmlns:a16="http://schemas.microsoft.com/office/drawing/2014/main" xmlns="" id="{64DAC3C7-E5AA-4884-86C1-3F180B32108F}"/>
              </a:ext>
            </a:extLst>
          </p:cNvPr>
          <p:cNvSpPr>
            <a:spLocks noGrp="1"/>
          </p:cNvSpPr>
          <p:nvPr>
            <p:ph type="subTitle" idx="1"/>
          </p:nvPr>
        </p:nvSpPr>
        <p:spPr/>
        <p:txBody>
          <a:bodyPr>
            <a:normAutofit fontScale="70000" lnSpcReduction="20000"/>
          </a:bodyPr>
          <a:lstStyle/>
          <a:p>
            <a:endParaRPr lang="fr-FR" dirty="0"/>
          </a:p>
          <a:p>
            <a:r>
              <a:rPr lang="fr-FR" dirty="0"/>
              <a:t>« Les revues et la politique de traduction »</a:t>
            </a:r>
          </a:p>
          <a:p>
            <a:endParaRPr lang="fr-FR" dirty="0"/>
          </a:p>
          <a:p>
            <a:r>
              <a:rPr lang="fr-FR" dirty="0"/>
              <a:t>Comité de suivi de la Loi numérique</a:t>
            </a:r>
          </a:p>
          <a:p>
            <a:r>
              <a:rPr lang="fr-FR" dirty="0"/>
              <a:t>19 juin 2018</a:t>
            </a:r>
          </a:p>
        </p:txBody>
      </p:sp>
      <p:sp>
        <p:nvSpPr>
          <p:cNvPr id="4" name="Sous-titre 2">
            <a:extLst>
              <a:ext uri="{FF2B5EF4-FFF2-40B4-BE49-F238E27FC236}">
                <a16:creationId xmlns:a16="http://schemas.microsoft.com/office/drawing/2014/main" xmlns="" id="{64DAC3C7-E5AA-4884-86C1-3F180B32108F}"/>
              </a:ext>
            </a:extLst>
          </p:cNvPr>
          <p:cNvSpPr txBox="1">
            <a:spLocks/>
          </p:cNvSpPr>
          <p:nvPr/>
        </p:nvSpPr>
        <p:spPr>
          <a:xfrm>
            <a:off x="251520" y="116632"/>
            <a:ext cx="2880320" cy="100811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Times New Roman" pitchFamily="18" charset="0"/>
                <a:ea typeface="+mn-ea"/>
                <a:cs typeface="Times New Roman" pitchFamily="18"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Garamond" pitchFamily="18" charset="0"/>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Garamond" pitchFamily="18" charset="0"/>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Garamond" pitchFamily="18" charset="0"/>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Garamond" pitchFamily="18"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fr-FR" dirty="0" smtClean="0"/>
          </a:p>
          <a:p>
            <a:endParaRPr lang="fr-FR" dirty="0"/>
          </a:p>
        </p:txBody>
      </p:sp>
      <p:sp>
        <p:nvSpPr>
          <p:cNvPr id="5" name="Sous-titre 2">
            <a:extLst>
              <a:ext uri="{FF2B5EF4-FFF2-40B4-BE49-F238E27FC236}">
                <a16:creationId xmlns:a16="http://schemas.microsoft.com/office/drawing/2014/main" xmlns="" id="{64DAC3C7-E5AA-4884-86C1-3F180B32108F}"/>
              </a:ext>
            </a:extLst>
          </p:cNvPr>
          <p:cNvSpPr txBox="1">
            <a:spLocks/>
          </p:cNvSpPr>
          <p:nvPr/>
        </p:nvSpPr>
        <p:spPr>
          <a:xfrm>
            <a:off x="249790" y="260648"/>
            <a:ext cx="3170082" cy="864096"/>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Times New Roman" pitchFamily="18" charset="0"/>
                <a:ea typeface="+mn-ea"/>
                <a:cs typeface="Times New Roman" pitchFamily="18"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Garamond" pitchFamily="18" charset="0"/>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Garamond" pitchFamily="18" charset="0"/>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Garamond" pitchFamily="18" charset="0"/>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Garamond" pitchFamily="18"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fr-FR" dirty="0" smtClean="0"/>
          </a:p>
          <a:p>
            <a:pPr>
              <a:lnSpc>
                <a:spcPts val="1600"/>
              </a:lnSpc>
            </a:pPr>
            <a:r>
              <a:rPr lang="fr-FR" sz="4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Comité </a:t>
            </a:r>
            <a:r>
              <a:rPr lang="fr-FR" sz="4000" b="1" dirty="0">
                <a:solidFill>
                  <a:srgbClr val="002060"/>
                </a:solidFill>
                <a:latin typeface="Verdana" panose="020B0604030504040204" pitchFamily="34" charset="0"/>
                <a:ea typeface="Verdana" panose="020B0604030504040204" pitchFamily="34" charset="0"/>
                <a:cs typeface="Verdana" panose="020B0604030504040204" pitchFamily="34" charset="0"/>
              </a:rPr>
              <a:t>de soutien à l’édition scientifique</a:t>
            </a:r>
            <a:endParaRPr lang="fr-FR" sz="4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nSpc>
                <a:spcPts val="1600"/>
              </a:lnSpc>
            </a:pPr>
            <a:r>
              <a:rPr lang="fr-FR" sz="4000" b="1" dirty="0">
                <a:solidFill>
                  <a:srgbClr val="002060"/>
                </a:solidFill>
                <a:latin typeface="Verdana" panose="020B0604030504040204" pitchFamily="34" charset="0"/>
                <a:ea typeface="Verdana" panose="020B0604030504040204" pitchFamily="34" charset="0"/>
                <a:cs typeface="Verdana" panose="020B0604030504040204" pitchFamily="34" charset="0"/>
              </a:rPr>
              <a:t>Séminaire Traduction</a:t>
            </a:r>
            <a:endParaRPr lang="fr-FR" sz="4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nSpc>
                <a:spcPts val="1600"/>
              </a:lnSpc>
            </a:pPr>
            <a:r>
              <a:rPr lang="fr-FR" sz="4000" b="1" dirty="0">
                <a:solidFill>
                  <a:srgbClr val="002060"/>
                </a:solidFill>
                <a:latin typeface="Verdana" panose="020B0604030504040204" pitchFamily="34" charset="0"/>
                <a:ea typeface="Verdana" panose="020B0604030504040204" pitchFamily="34" charset="0"/>
                <a:cs typeface="Verdana" panose="020B0604030504040204" pitchFamily="34" charset="0"/>
              </a:rPr>
              <a:t>19 juin 2018</a:t>
            </a:r>
            <a:endParaRPr lang="fr-FR" sz="4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endParaRPr lang="fr-FR" sz="19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endParaRPr lang="fr-FR" dirty="0" smtClean="0"/>
          </a:p>
        </p:txBody>
      </p:sp>
    </p:spTree>
    <p:extLst>
      <p:ext uri="{BB962C8B-B14F-4D97-AF65-F5344CB8AC3E}">
        <p14:creationId xmlns:p14="http://schemas.microsoft.com/office/powerpoint/2010/main" val="2586472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52874F5-BD14-4809-8C55-24645C576185}"/>
              </a:ext>
            </a:extLst>
          </p:cNvPr>
          <p:cNvSpPr>
            <a:spLocks noGrp="1"/>
          </p:cNvSpPr>
          <p:nvPr>
            <p:ph type="title"/>
          </p:nvPr>
        </p:nvSpPr>
        <p:spPr/>
        <p:txBody>
          <a:bodyPr>
            <a:normAutofit fontScale="90000"/>
          </a:bodyPr>
          <a:lstStyle/>
          <a:p>
            <a:r>
              <a:rPr lang="fr-FR" dirty="0"/>
              <a:t>Bilan de la première année du partenariat (2017)</a:t>
            </a:r>
          </a:p>
        </p:txBody>
      </p:sp>
      <p:sp>
        <p:nvSpPr>
          <p:cNvPr id="3" name="Espace réservé du contenu 2">
            <a:extLst>
              <a:ext uri="{FF2B5EF4-FFF2-40B4-BE49-F238E27FC236}">
                <a16:creationId xmlns:a16="http://schemas.microsoft.com/office/drawing/2014/main" xmlns="" id="{872D9439-9937-4A54-824A-D371F67959F9}"/>
              </a:ext>
            </a:extLst>
          </p:cNvPr>
          <p:cNvSpPr>
            <a:spLocks noGrp="1"/>
          </p:cNvSpPr>
          <p:nvPr>
            <p:ph idx="1"/>
          </p:nvPr>
        </p:nvSpPr>
        <p:spPr/>
        <p:txBody>
          <a:bodyPr>
            <a:normAutofit fontScale="62500" lnSpcReduction="20000"/>
          </a:bodyPr>
          <a:lstStyle/>
          <a:p>
            <a:r>
              <a:rPr lang="fr-FR" dirty="0"/>
              <a:t>La transformation de l’ensemble de la chaîne de production et de diffusion a été d’une grande complexité et a occasionné un surtravail important pour l’équipe éditoriale</a:t>
            </a:r>
          </a:p>
          <a:p>
            <a:endParaRPr lang="fr-FR" dirty="0"/>
          </a:p>
          <a:p>
            <a:r>
              <a:rPr lang="fr-FR" dirty="0"/>
              <a:t>Les abonnements remontent légèrement pour la première fois depuis les années 1990</a:t>
            </a:r>
          </a:p>
          <a:p>
            <a:endParaRPr lang="fr-FR" dirty="0"/>
          </a:p>
          <a:p>
            <a:r>
              <a:rPr lang="fr-FR" dirty="0"/>
              <a:t>Le bilan financier est encourageant, car on craignait une baisse liée au changement, mais il reste à confirmer</a:t>
            </a:r>
          </a:p>
          <a:p>
            <a:endParaRPr lang="fr-FR" dirty="0"/>
          </a:p>
          <a:p>
            <a:r>
              <a:rPr lang="fr-FR" dirty="0"/>
              <a:t>La diffusion est en forte amélioration, en particulier par les souscriptions électroniques aux bouquets de CUP, ce qui rend les </a:t>
            </a:r>
            <a:r>
              <a:rPr lang="fr-FR" i="1" dirty="0"/>
              <a:t>Annales</a:t>
            </a:r>
            <a:r>
              <a:rPr lang="fr-FR" dirty="0"/>
              <a:t> plus largement disponibles, en particulier dans le monde anglophone</a:t>
            </a:r>
          </a:p>
          <a:p>
            <a:endParaRPr lang="fr-FR" dirty="0"/>
          </a:p>
          <a:p>
            <a:r>
              <a:rPr lang="fr-FR" dirty="0"/>
              <a:t>Il reste des points de fragilité, en particulier pour la vente et le réabonnement et pour le retard accumulé</a:t>
            </a:r>
          </a:p>
        </p:txBody>
      </p:sp>
    </p:spTree>
    <p:extLst>
      <p:ext uri="{BB962C8B-B14F-4D97-AF65-F5344CB8AC3E}">
        <p14:creationId xmlns:p14="http://schemas.microsoft.com/office/powerpoint/2010/main" val="2098283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155D417-2D48-453E-86EC-9B3A829417F0}"/>
              </a:ext>
            </a:extLst>
          </p:cNvPr>
          <p:cNvSpPr>
            <a:spLocks noGrp="1"/>
          </p:cNvSpPr>
          <p:nvPr>
            <p:ph type="title"/>
          </p:nvPr>
        </p:nvSpPr>
        <p:spPr/>
        <p:txBody>
          <a:bodyPr>
            <a:normAutofit fontScale="90000"/>
          </a:bodyPr>
          <a:lstStyle/>
          <a:p>
            <a:r>
              <a:rPr lang="fr-FR" dirty="0"/>
              <a:t>Nombre d’abonnés (2008-2017)</a:t>
            </a:r>
          </a:p>
        </p:txBody>
      </p:sp>
      <p:graphicFrame>
        <p:nvGraphicFramePr>
          <p:cNvPr id="3" name="Graphique 2">
            <a:extLst>
              <a:ext uri="{FF2B5EF4-FFF2-40B4-BE49-F238E27FC236}">
                <a16:creationId xmlns:a16="http://schemas.microsoft.com/office/drawing/2014/main" xmlns="" id="{8C777F71-CFA3-4FE9-BDAA-FCD81337C94F}"/>
              </a:ext>
            </a:extLst>
          </p:cNvPr>
          <p:cNvGraphicFramePr>
            <a:graphicFrameLocks/>
          </p:cNvGraphicFramePr>
          <p:nvPr>
            <p:extLst/>
          </p:nvPr>
        </p:nvGraphicFramePr>
        <p:xfrm>
          <a:off x="683568" y="1268760"/>
          <a:ext cx="8003232" cy="49685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81103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620EE140-E0E5-4066-9A04-5DE6F79D83E1}"/>
              </a:ext>
            </a:extLst>
          </p:cNvPr>
          <p:cNvSpPr>
            <a:spLocks noGrp="1"/>
          </p:cNvSpPr>
          <p:nvPr>
            <p:ph type="title"/>
          </p:nvPr>
        </p:nvSpPr>
        <p:spPr>
          <a:xfrm>
            <a:off x="251520" y="365125"/>
            <a:ext cx="8640960" cy="543595"/>
          </a:xfrm>
        </p:spPr>
        <p:txBody>
          <a:bodyPr>
            <a:normAutofit fontScale="90000"/>
          </a:bodyPr>
          <a:lstStyle/>
          <a:p>
            <a:r>
              <a:rPr lang="fr-FR" sz="2800" dirty="0"/>
              <a:t>Résultats financiers des </a:t>
            </a:r>
            <a:r>
              <a:rPr lang="fr-FR" sz="2800" i="1" dirty="0"/>
              <a:t>Annales</a:t>
            </a:r>
            <a:r>
              <a:rPr lang="fr-FR" sz="2800" dirty="0"/>
              <a:t> (2012-2017)</a:t>
            </a:r>
            <a:br>
              <a:rPr lang="fr-FR" sz="2800" dirty="0"/>
            </a:br>
            <a:r>
              <a:rPr lang="fr-FR" sz="2800" dirty="0"/>
              <a:t>(estimation à consolider)</a:t>
            </a:r>
          </a:p>
        </p:txBody>
      </p:sp>
      <p:graphicFrame>
        <p:nvGraphicFramePr>
          <p:cNvPr id="5" name="Graphique 4">
            <a:extLst>
              <a:ext uri="{FF2B5EF4-FFF2-40B4-BE49-F238E27FC236}">
                <a16:creationId xmlns:a16="http://schemas.microsoft.com/office/drawing/2014/main" xmlns="" id="{7FCD532E-6084-4E79-B0D2-96DC747F9F1E}"/>
              </a:ext>
            </a:extLst>
          </p:cNvPr>
          <p:cNvGraphicFramePr>
            <a:graphicFrameLocks/>
          </p:cNvGraphicFramePr>
          <p:nvPr>
            <p:extLst>
              <p:ext uri="{D42A27DB-BD31-4B8C-83A1-F6EECF244321}">
                <p14:modId xmlns:p14="http://schemas.microsoft.com/office/powerpoint/2010/main" val="1710522399"/>
              </p:ext>
            </p:extLst>
          </p:nvPr>
        </p:nvGraphicFramePr>
        <p:xfrm>
          <a:off x="395536" y="1196752"/>
          <a:ext cx="8280920" cy="49802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993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D9C6A36-6242-4279-80EE-37AA6281D3E1}"/>
              </a:ext>
            </a:extLst>
          </p:cNvPr>
          <p:cNvSpPr>
            <a:spLocks noGrp="1"/>
          </p:cNvSpPr>
          <p:nvPr>
            <p:ph type="title"/>
          </p:nvPr>
        </p:nvSpPr>
        <p:spPr/>
        <p:txBody>
          <a:bodyPr>
            <a:noAutofit/>
          </a:bodyPr>
          <a:lstStyle/>
          <a:p>
            <a:r>
              <a:rPr lang="fr-FR" sz="2400" dirty="0"/>
              <a:t>Institutions abonnées aux </a:t>
            </a:r>
            <a:r>
              <a:rPr lang="fr-FR" sz="2400" i="1" dirty="0"/>
              <a:t>Annales</a:t>
            </a:r>
            <a:r>
              <a:rPr lang="fr-FR" sz="2400" dirty="0"/>
              <a:t> par pays </a:t>
            </a:r>
            <a:br>
              <a:rPr lang="fr-FR" sz="2400" dirty="0"/>
            </a:br>
            <a:r>
              <a:rPr lang="fr-FR" sz="2400" dirty="0"/>
              <a:t>(2016 et 2017, hors diffusion Cairn)</a:t>
            </a:r>
          </a:p>
        </p:txBody>
      </p:sp>
      <p:graphicFrame>
        <p:nvGraphicFramePr>
          <p:cNvPr id="3" name="Graphique 2">
            <a:extLst>
              <a:ext uri="{FF2B5EF4-FFF2-40B4-BE49-F238E27FC236}">
                <a16:creationId xmlns:a16="http://schemas.microsoft.com/office/drawing/2014/main" xmlns="" id="{41C3258B-E609-4FCD-A750-E2AEBE279EF9}"/>
              </a:ext>
            </a:extLst>
          </p:cNvPr>
          <p:cNvGraphicFramePr>
            <a:graphicFrameLocks/>
          </p:cNvGraphicFramePr>
          <p:nvPr>
            <p:extLst>
              <p:ext uri="{D42A27DB-BD31-4B8C-83A1-F6EECF244321}">
                <p14:modId xmlns:p14="http://schemas.microsoft.com/office/powerpoint/2010/main" val="3245744944"/>
              </p:ext>
            </p:extLst>
          </p:nvPr>
        </p:nvGraphicFramePr>
        <p:xfrm>
          <a:off x="457200" y="1268760"/>
          <a:ext cx="8229600" cy="53146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97877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19FBB0B-7E3A-4BA7-BD4A-D29BCE5DA2B1}"/>
              </a:ext>
            </a:extLst>
          </p:cNvPr>
          <p:cNvSpPr>
            <a:spLocks noGrp="1"/>
          </p:cNvSpPr>
          <p:nvPr>
            <p:ph type="title"/>
          </p:nvPr>
        </p:nvSpPr>
        <p:spPr/>
        <p:txBody>
          <a:bodyPr>
            <a:normAutofit fontScale="90000"/>
          </a:bodyPr>
          <a:lstStyle/>
          <a:p>
            <a:r>
              <a:rPr lang="fr-FR" dirty="0"/>
              <a:t>Quelques perspectives sur la traduction en anglais d’une revue scientifique française</a:t>
            </a:r>
          </a:p>
        </p:txBody>
      </p:sp>
      <p:sp>
        <p:nvSpPr>
          <p:cNvPr id="3" name="Espace réservé du contenu 2">
            <a:extLst>
              <a:ext uri="{FF2B5EF4-FFF2-40B4-BE49-F238E27FC236}">
                <a16:creationId xmlns:a16="http://schemas.microsoft.com/office/drawing/2014/main" xmlns="" id="{B7822D56-663E-439D-B00A-E6E7E181CE7D}"/>
              </a:ext>
            </a:extLst>
          </p:cNvPr>
          <p:cNvSpPr>
            <a:spLocks noGrp="1"/>
          </p:cNvSpPr>
          <p:nvPr>
            <p:ph idx="1"/>
          </p:nvPr>
        </p:nvSpPr>
        <p:spPr>
          <a:xfrm>
            <a:off x="457200" y="1417638"/>
            <a:ext cx="8229600" cy="5539754"/>
          </a:xfrm>
        </p:spPr>
        <p:txBody>
          <a:bodyPr>
            <a:normAutofit fontScale="70000" lnSpcReduction="20000"/>
          </a:bodyPr>
          <a:lstStyle/>
          <a:p>
            <a:r>
              <a:rPr lang="fr-FR" dirty="0"/>
              <a:t>Le coût est important, mais il faut le considérer comme un investissement</a:t>
            </a:r>
          </a:p>
          <a:p>
            <a:r>
              <a:rPr lang="fr-FR" dirty="0"/>
              <a:t>Un modèle économique viable semble possible, en combinant une accessibilité de l’édition française et une valorisation internationale de l’édition anglaise</a:t>
            </a:r>
          </a:p>
          <a:p>
            <a:r>
              <a:rPr lang="fr-FR" dirty="0"/>
              <a:t>La traduction en anglais d’une revue française peut rencontrer un lectorat (cf. étude d’Yves Gingras), mais cela ne veut pas dire que c’est reproductible dans tous les cas (les </a:t>
            </a:r>
            <a:r>
              <a:rPr lang="fr-FR" i="1" dirty="0"/>
              <a:t>Annales</a:t>
            </a:r>
            <a:r>
              <a:rPr lang="fr-FR" dirty="0"/>
              <a:t> diffusaient déjà 2/3 de leurs abonnements à l’étranger historiquement) : il semble nécessaire d’avoir des stratégies finement différenciées selon les revues</a:t>
            </a:r>
          </a:p>
          <a:p>
            <a:r>
              <a:rPr lang="fr-FR" dirty="0"/>
              <a:t>Une telle opération montre l’intérêt et la nécessité d’une montée en puissance de l’édition en anglais depuis la France : il faudrait appuyer le développement de postes d’édition dans ce sens (ce qui n’est pas prévu actuellement). Il s’agit d’une stratégie nationale et publique d’indépendance scientifique.</a:t>
            </a:r>
          </a:p>
          <a:p>
            <a:r>
              <a:rPr lang="fr-FR" dirty="0"/>
              <a:t>Enfin, une telle opération montre le rôle clé des diffuseurs électroniques et la nécessité de collaborer avec des plateformes anglophones disposant du savoir-faire dans le domaine</a:t>
            </a:r>
          </a:p>
        </p:txBody>
      </p:sp>
    </p:spTree>
    <p:extLst>
      <p:ext uri="{BB962C8B-B14F-4D97-AF65-F5344CB8AC3E}">
        <p14:creationId xmlns:p14="http://schemas.microsoft.com/office/powerpoint/2010/main" val="2461950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52B1DC8-8407-4007-B3FB-181D49D40515}"/>
              </a:ext>
            </a:extLst>
          </p:cNvPr>
          <p:cNvSpPr>
            <a:spLocks noGrp="1"/>
          </p:cNvSpPr>
          <p:nvPr>
            <p:ph type="title"/>
          </p:nvPr>
        </p:nvSpPr>
        <p:spPr/>
        <p:txBody>
          <a:bodyPr/>
          <a:lstStyle/>
          <a:p>
            <a:r>
              <a:rPr lang="fr-FR" dirty="0"/>
              <a:t>L’origine du projet (2009-2011)</a:t>
            </a:r>
          </a:p>
        </p:txBody>
      </p:sp>
      <p:sp>
        <p:nvSpPr>
          <p:cNvPr id="3" name="Espace réservé du contenu 2">
            <a:extLst>
              <a:ext uri="{FF2B5EF4-FFF2-40B4-BE49-F238E27FC236}">
                <a16:creationId xmlns:a16="http://schemas.microsoft.com/office/drawing/2014/main" xmlns="" id="{29F1F02C-8019-45AF-9E62-235607CEA309}"/>
              </a:ext>
            </a:extLst>
          </p:cNvPr>
          <p:cNvSpPr>
            <a:spLocks noGrp="1"/>
          </p:cNvSpPr>
          <p:nvPr>
            <p:ph idx="1"/>
          </p:nvPr>
        </p:nvSpPr>
        <p:spPr>
          <a:xfrm>
            <a:off x="457200" y="1600200"/>
            <a:ext cx="8229600" cy="5257800"/>
          </a:xfrm>
        </p:spPr>
        <p:txBody>
          <a:bodyPr>
            <a:normAutofit fontScale="62500" lnSpcReduction="20000"/>
          </a:bodyPr>
          <a:lstStyle/>
          <a:p>
            <a:r>
              <a:rPr lang="fr-FR" b="1" dirty="0"/>
              <a:t>2009 : </a:t>
            </a:r>
            <a:r>
              <a:rPr lang="fr-FR" dirty="0"/>
              <a:t>bilan de l’évolution des </a:t>
            </a:r>
            <a:r>
              <a:rPr lang="fr-FR" i="1" dirty="0"/>
              <a:t>Annales</a:t>
            </a:r>
            <a:r>
              <a:rPr lang="fr-FR" dirty="0"/>
              <a:t> depuis la fin des années 1990 :</a:t>
            </a:r>
          </a:p>
          <a:p>
            <a:pPr>
              <a:buFontTx/>
              <a:buChar char="-"/>
            </a:pPr>
            <a:r>
              <a:rPr lang="fr-FR" dirty="0"/>
              <a:t>baisse régulière des abonnements en France et à l’étranger depuis les années 1990, accentuée par la mise en ligne sur Cairn au milieu des années 2000</a:t>
            </a:r>
          </a:p>
          <a:p>
            <a:pPr>
              <a:buFontTx/>
              <a:buChar char="-"/>
            </a:pPr>
            <a:r>
              <a:rPr lang="fr-FR" dirty="0"/>
              <a:t>Baisse parallèle du chiffre d’affaires de la revue, non compensée par la croissance des revenus électroniques</a:t>
            </a:r>
          </a:p>
          <a:p>
            <a:pPr marL="0" indent="0">
              <a:buNone/>
            </a:pPr>
            <a:r>
              <a:rPr lang="fr-FR" dirty="0"/>
              <a:t>Double enjeu : augmenter la diffusion, en particulier à l’étranger et compenser la perte de chiffre d’affaires</a:t>
            </a:r>
          </a:p>
          <a:p>
            <a:pPr marL="0" indent="0">
              <a:buNone/>
            </a:pPr>
            <a:endParaRPr lang="fr-FR" dirty="0"/>
          </a:p>
          <a:p>
            <a:r>
              <a:rPr lang="fr-FR" b="1" dirty="0"/>
              <a:t>2010</a:t>
            </a:r>
            <a:r>
              <a:rPr lang="fr-FR" dirty="0"/>
              <a:t> : conception du projet d’édition anglaise de la revue, première présentation à la Maison Française d’Oxford le 18 mai 2010</a:t>
            </a:r>
          </a:p>
          <a:p>
            <a:pPr marL="0" indent="0">
              <a:buNone/>
            </a:pPr>
            <a:r>
              <a:rPr lang="fr-FR" u="sng" dirty="0">
                <a:hlinkClick r:id="rId2"/>
              </a:rPr>
              <a:t>http://www.mfo.ac.uk/en/events/publishing-and-disseminating-social-sciences-and-humanities-french-and-british-approaches</a:t>
            </a:r>
            <a:endParaRPr lang="fr-FR" u="sng" dirty="0"/>
          </a:p>
          <a:p>
            <a:pPr marL="0" indent="0">
              <a:buNone/>
            </a:pPr>
            <a:endParaRPr lang="fr-FR" dirty="0"/>
          </a:p>
          <a:p>
            <a:r>
              <a:rPr lang="fr-FR" b="1" dirty="0"/>
              <a:t>2011</a:t>
            </a:r>
            <a:r>
              <a:rPr lang="fr-FR" dirty="0"/>
              <a:t> : signature de la convention avec le CNRS pour cinq ans, financement de 20 000 euros par an pour l’aide à la traduction ; engagement de l’EHESS (un poste d’éditrice) ; soutien de la Fondation Florence Gould et de l’American </a:t>
            </a:r>
            <a:r>
              <a:rPr lang="fr-FR" dirty="0" err="1"/>
              <a:t>University</a:t>
            </a:r>
            <a:r>
              <a:rPr lang="fr-FR" dirty="0"/>
              <a:t> of Paris</a:t>
            </a:r>
          </a:p>
        </p:txBody>
      </p:sp>
    </p:spTree>
    <p:extLst>
      <p:ext uri="{BB962C8B-B14F-4D97-AF65-F5344CB8AC3E}">
        <p14:creationId xmlns:p14="http://schemas.microsoft.com/office/powerpoint/2010/main" val="3105706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6660066-5D67-4F96-B07A-C063621739EB}"/>
              </a:ext>
            </a:extLst>
          </p:cNvPr>
          <p:cNvSpPr>
            <a:spLocks noGrp="1"/>
          </p:cNvSpPr>
          <p:nvPr>
            <p:ph type="title"/>
          </p:nvPr>
        </p:nvSpPr>
        <p:spPr/>
        <p:txBody>
          <a:bodyPr/>
          <a:lstStyle/>
          <a:p>
            <a:r>
              <a:rPr lang="fr-FR" dirty="0"/>
              <a:t>La stratégie éditoriale</a:t>
            </a:r>
          </a:p>
        </p:txBody>
      </p:sp>
      <p:sp>
        <p:nvSpPr>
          <p:cNvPr id="3" name="Espace réservé du contenu 2">
            <a:extLst>
              <a:ext uri="{FF2B5EF4-FFF2-40B4-BE49-F238E27FC236}">
                <a16:creationId xmlns:a16="http://schemas.microsoft.com/office/drawing/2014/main" xmlns="" id="{4D1A3B2C-0B2B-4209-A874-B91733A6142F}"/>
              </a:ext>
            </a:extLst>
          </p:cNvPr>
          <p:cNvSpPr>
            <a:spLocks noGrp="1"/>
          </p:cNvSpPr>
          <p:nvPr>
            <p:ph idx="1"/>
          </p:nvPr>
        </p:nvSpPr>
        <p:spPr/>
        <p:txBody>
          <a:bodyPr>
            <a:normAutofit fontScale="70000" lnSpcReduction="20000"/>
          </a:bodyPr>
          <a:lstStyle/>
          <a:p>
            <a:r>
              <a:rPr lang="fr-FR" dirty="0"/>
              <a:t>Présentation du projet dans deux éditoriaux : </a:t>
            </a:r>
            <a:r>
              <a:rPr lang="fr-FR" u="sng" dirty="0">
                <a:hlinkClick r:id="rId3"/>
              </a:rPr>
              <a:t>http://annales.ehess.fr/index.php?186</a:t>
            </a:r>
            <a:endParaRPr lang="fr-FR" u="sng" dirty="0"/>
          </a:p>
          <a:p>
            <a:endParaRPr lang="fr-FR" dirty="0"/>
          </a:p>
          <a:p>
            <a:r>
              <a:rPr lang="fr-FR" dirty="0"/>
              <a:t>Objectifs : </a:t>
            </a:r>
          </a:p>
          <a:p>
            <a:pPr>
              <a:buFontTx/>
              <a:buChar char="-"/>
            </a:pPr>
            <a:r>
              <a:rPr lang="fr-FR" dirty="0"/>
              <a:t>concevoir un nouveau type de revue, à l’âge numérique et mondialisé des sciences sociales, capable d’être identifiée comme une référence selon le standard international de publication, en particulier en langue anglaise, mais aussi de défendre et d’illustrer une politique éditoriale liée à une communauté scientifique de langue française. </a:t>
            </a:r>
          </a:p>
          <a:p>
            <a:pPr>
              <a:buFontTx/>
              <a:buChar char="-"/>
            </a:pPr>
            <a:endParaRPr lang="fr-FR" dirty="0"/>
          </a:p>
          <a:p>
            <a:pPr>
              <a:buFontTx/>
              <a:buChar char="-"/>
            </a:pPr>
            <a:r>
              <a:rPr lang="fr-FR" dirty="0"/>
              <a:t>articuler des normes professionnelles internationales propres à l’espace savant des sciences sociales et un projet intellectuel enraciné dans une tradition qui repose sur une conception originale des rapports entre l’histoire et les sciences sociales, autant d’un point de vue politique qu’épistémologique.</a:t>
            </a:r>
          </a:p>
        </p:txBody>
      </p:sp>
    </p:spTree>
    <p:extLst>
      <p:ext uri="{BB962C8B-B14F-4D97-AF65-F5344CB8AC3E}">
        <p14:creationId xmlns:p14="http://schemas.microsoft.com/office/powerpoint/2010/main" val="1891424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C2641EE-0A1B-4A63-A9CF-E80A5139010C}"/>
              </a:ext>
            </a:extLst>
          </p:cNvPr>
          <p:cNvSpPr>
            <a:spLocks noGrp="1"/>
          </p:cNvSpPr>
          <p:nvPr>
            <p:ph type="title"/>
          </p:nvPr>
        </p:nvSpPr>
        <p:spPr/>
        <p:txBody>
          <a:bodyPr/>
          <a:lstStyle/>
          <a:p>
            <a:r>
              <a:rPr lang="fr-FR" dirty="0"/>
              <a:t>Le lancement de l’édition anglaise (2012)</a:t>
            </a:r>
          </a:p>
        </p:txBody>
      </p:sp>
      <p:sp>
        <p:nvSpPr>
          <p:cNvPr id="3" name="Espace réservé du contenu 2">
            <a:extLst>
              <a:ext uri="{FF2B5EF4-FFF2-40B4-BE49-F238E27FC236}">
                <a16:creationId xmlns:a16="http://schemas.microsoft.com/office/drawing/2014/main" xmlns="" id="{A8B6D9F1-A745-4B81-A3E7-52225F17A870}"/>
              </a:ext>
            </a:extLst>
          </p:cNvPr>
          <p:cNvSpPr>
            <a:spLocks noGrp="1"/>
          </p:cNvSpPr>
          <p:nvPr>
            <p:ph idx="1"/>
          </p:nvPr>
        </p:nvSpPr>
        <p:spPr/>
        <p:txBody>
          <a:bodyPr>
            <a:normAutofit fontScale="85000" lnSpcReduction="10000"/>
          </a:bodyPr>
          <a:lstStyle/>
          <a:p>
            <a:r>
              <a:rPr lang="fr-FR" dirty="0"/>
              <a:t>Première année de l’édition anglaise en ligne, diffusée sur Cairn et Cairn international</a:t>
            </a:r>
          </a:p>
          <a:p>
            <a:endParaRPr lang="fr-FR" dirty="0"/>
          </a:p>
          <a:p>
            <a:r>
              <a:rPr lang="fr-FR" dirty="0"/>
              <a:t>Equipe éditoriale : Angela Krieger (éditrice), Steve Sawyer (AUP), Nicolas </a:t>
            </a:r>
            <a:r>
              <a:rPr lang="fr-FR" dirty="0" err="1"/>
              <a:t>Barreyre</a:t>
            </a:r>
            <a:r>
              <a:rPr lang="fr-FR" dirty="0"/>
              <a:t> (EHESS)</a:t>
            </a:r>
          </a:p>
          <a:p>
            <a:endParaRPr lang="fr-FR" dirty="0"/>
          </a:p>
          <a:p>
            <a:r>
              <a:rPr lang="fr-FR" dirty="0"/>
              <a:t>Constitution d’un pool de collaborateurs réguliers pour la traduction</a:t>
            </a:r>
          </a:p>
          <a:p>
            <a:endParaRPr lang="fr-FR" dirty="0"/>
          </a:p>
          <a:p>
            <a:r>
              <a:rPr lang="fr-FR" dirty="0"/>
              <a:t>Budget de traduction : entre 30 et 35 000 euros par an (20 000 euros CNRS, 10 000 euros EHESS, et le reste financé par la Fondation Gould)</a:t>
            </a:r>
          </a:p>
        </p:txBody>
      </p:sp>
    </p:spTree>
    <p:extLst>
      <p:ext uri="{BB962C8B-B14F-4D97-AF65-F5344CB8AC3E}">
        <p14:creationId xmlns:p14="http://schemas.microsoft.com/office/powerpoint/2010/main" val="2230845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1CECC7C-C6D5-4225-91DB-08D054E6F177}"/>
              </a:ext>
            </a:extLst>
          </p:cNvPr>
          <p:cNvSpPr>
            <a:spLocks noGrp="1"/>
          </p:cNvSpPr>
          <p:nvPr>
            <p:ph type="title"/>
          </p:nvPr>
        </p:nvSpPr>
        <p:spPr/>
        <p:txBody>
          <a:bodyPr/>
          <a:lstStyle/>
          <a:p>
            <a:r>
              <a:rPr lang="fr-FR" dirty="0"/>
              <a:t>L’organisation du travail de traduction</a:t>
            </a:r>
          </a:p>
        </p:txBody>
      </p:sp>
      <p:sp>
        <p:nvSpPr>
          <p:cNvPr id="3" name="Espace réservé du contenu 2">
            <a:extLst>
              <a:ext uri="{FF2B5EF4-FFF2-40B4-BE49-F238E27FC236}">
                <a16:creationId xmlns:a16="http://schemas.microsoft.com/office/drawing/2014/main" xmlns="" id="{2061B748-074C-43E7-B998-7F44BF376A1C}"/>
              </a:ext>
            </a:extLst>
          </p:cNvPr>
          <p:cNvSpPr>
            <a:spLocks noGrp="1"/>
          </p:cNvSpPr>
          <p:nvPr>
            <p:ph idx="1"/>
          </p:nvPr>
        </p:nvSpPr>
        <p:spPr/>
        <p:txBody>
          <a:bodyPr>
            <a:normAutofit fontScale="70000" lnSpcReduction="20000"/>
          </a:bodyPr>
          <a:lstStyle/>
          <a:p>
            <a:r>
              <a:rPr lang="fr-FR" dirty="0"/>
              <a:t>Préparation de la copie en français (ou en anglais) par une éditrice et le directeur de la revue</a:t>
            </a:r>
          </a:p>
          <a:p>
            <a:r>
              <a:rPr lang="fr-FR" dirty="0"/>
              <a:t>Conception du planning par l’éditrice anglaise</a:t>
            </a:r>
          </a:p>
          <a:p>
            <a:r>
              <a:rPr lang="fr-FR" dirty="0"/>
              <a:t>Envoi à un traducteur de notre pool</a:t>
            </a:r>
          </a:p>
          <a:p>
            <a:r>
              <a:rPr lang="fr-FR" dirty="0"/>
              <a:t>Traduction et échange direct entre le traducteur et l’auteur du texte</a:t>
            </a:r>
          </a:p>
          <a:p>
            <a:r>
              <a:rPr lang="fr-FR" dirty="0"/>
              <a:t>Préparation de la copie par l’éditrice anglaise et l’un des deux responsables de l’édition anglaise</a:t>
            </a:r>
          </a:p>
          <a:p>
            <a:r>
              <a:rPr lang="fr-FR" dirty="0"/>
              <a:t>Dernier échange avec l’auteur pour validation de la copie</a:t>
            </a:r>
          </a:p>
          <a:p>
            <a:r>
              <a:rPr lang="fr-FR" dirty="0"/>
              <a:t>Composition des épreuves et triple correction, par l’éditrice et les deux responsables éditoriaux</a:t>
            </a:r>
          </a:p>
          <a:p>
            <a:endParaRPr lang="fr-FR" dirty="0"/>
          </a:p>
          <a:p>
            <a:pPr marL="0" indent="0">
              <a:buNone/>
            </a:pPr>
            <a:r>
              <a:rPr lang="fr-FR" dirty="0"/>
              <a:t>Il ne s’agit pas de donner à lire des « traductions » mais une version bilingue des </a:t>
            </a:r>
            <a:r>
              <a:rPr lang="fr-FR" i="1" dirty="0"/>
              <a:t>Annales</a:t>
            </a:r>
            <a:r>
              <a:rPr lang="fr-FR" dirty="0"/>
              <a:t> dont les textes fassent référence dans les deux langues. L’opération de traduction à proprement parler ne représente que la moitié du temps de travail éditorial, l’édition à proprement parler est aussi importante, ce qui est essentiel dans le dispositif</a:t>
            </a:r>
          </a:p>
        </p:txBody>
      </p:sp>
    </p:spTree>
    <p:extLst>
      <p:ext uri="{BB962C8B-B14F-4D97-AF65-F5344CB8AC3E}">
        <p14:creationId xmlns:p14="http://schemas.microsoft.com/office/powerpoint/2010/main" val="3359217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2751E1F-6DFF-41A0-985E-019A7F1D4655}"/>
              </a:ext>
            </a:extLst>
          </p:cNvPr>
          <p:cNvSpPr>
            <a:spLocks noGrp="1"/>
          </p:cNvSpPr>
          <p:nvPr>
            <p:ph type="title"/>
          </p:nvPr>
        </p:nvSpPr>
        <p:spPr/>
        <p:txBody>
          <a:bodyPr/>
          <a:lstStyle/>
          <a:p>
            <a:r>
              <a:rPr lang="fr-FR" dirty="0"/>
              <a:t>La première phase (2012-2016)</a:t>
            </a:r>
          </a:p>
        </p:txBody>
      </p:sp>
      <p:sp>
        <p:nvSpPr>
          <p:cNvPr id="3" name="Espace réservé du contenu 2">
            <a:extLst>
              <a:ext uri="{FF2B5EF4-FFF2-40B4-BE49-F238E27FC236}">
                <a16:creationId xmlns:a16="http://schemas.microsoft.com/office/drawing/2014/main" xmlns="" id="{98ED3FDA-D6C9-47A7-9BA7-1ACBE6257CCB}"/>
              </a:ext>
            </a:extLst>
          </p:cNvPr>
          <p:cNvSpPr>
            <a:spLocks noGrp="1"/>
          </p:cNvSpPr>
          <p:nvPr>
            <p:ph idx="1"/>
          </p:nvPr>
        </p:nvSpPr>
        <p:spPr/>
        <p:txBody>
          <a:bodyPr>
            <a:normAutofit fontScale="85000" lnSpcReduction="10000"/>
          </a:bodyPr>
          <a:lstStyle/>
          <a:p>
            <a:r>
              <a:rPr lang="fr-FR" dirty="0"/>
              <a:t>Bilan de la diffusion et des recettes peu probant pour 2012-2014 : diffusion par Cairn international limitée</a:t>
            </a:r>
          </a:p>
          <a:p>
            <a:endParaRPr lang="fr-FR" dirty="0"/>
          </a:p>
          <a:p>
            <a:r>
              <a:rPr lang="fr-FR" dirty="0"/>
              <a:t>Arrivée d’une nouvelle éditrice, </a:t>
            </a:r>
            <a:r>
              <a:rPr lang="fr-FR" dirty="0" err="1"/>
              <a:t>Chloe</a:t>
            </a:r>
            <a:r>
              <a:rPr lang="fr-FR" dirty="0"/>
              <a:t> Morgan (2014)</a:t>
            </a:r>
          </a:p>
          <a:p>
            <a:endParaRPr lang="fr-FR" dirty="0"/>
          </a:p>
          <a:p>
            <a:r>
              <a:rPr lang="fr-FR" dirty="0"/>
              <a:t>Augmentation de la diffusion et des revenus de l’édition électronique en anglais avec le passage sur JSTOR et MUSE (2015)</a:t>
            </a:r>
          </a:p>
          <a:p>
            <a:endParaRPr lang="fr-FR" dirty="0"/>
          </a:p>
          <a:p>
            <a:r>
              <a:rPr lang="fr-FR" dirty="0"/>
              <a:t>Augmentation rapide des soumissions en anglais et en français</a:t>
            </a:r>
          </a:p>
          <a:p>
            <a:endParaRPr lang="fr-FR" dirty="0"/>
          </a:p>
          <a:p>
            <a:endParaRPr lang="fr-FR" dirty="0"/>
          </a:p>
          <a:p>
            <a:endParaRPr lang="fr-FR" dirty="0"/>
          </a:p>
        </p:txBody>
      </p:sp>
    </p:spTree>
    <p:extLst>
      <p:ext uri="{BB962C8B-B14F-4D97-AF65-F5344CB8AC3E}">
        <p14:creationId xmlns:p14="http://schemas.microsoft.com/office/powerpoint/2010/main" val="2377790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12FFC5C-BA57-4AA9-9054-942ADCAF6492}"/>
              </a:ext>
            </a:extLst>
          </p:cNvPr>
          <p:cNvSpPr>
            <a:spLocks noGrp="1"/>
          </p:cNvSpPr>
          <p:nvPr>
            <p:ph type="title"/>
          </p:nvPr>
        </p:nvSpPr>
        <p:spPr/>
        <p:txBody>
          <a:bodyPr>
            <a:normAutofit fontScale="90000"/>
          </a:bodyPr>
          <a:lstStyle/>
          <a:p>
            <a:r>
              <a:rPr lang="fr-FR" dirty="0"/>
              <a:t>L’évolution des soumissions et publications (1)</a:t>
            </a:r>
          </a:p>
        </p:txBody>
      </p:sp>
      <p:graphicFrame>
        <p:nvGraphicFramePr>
          <p:cNvPr id="4" name="Espace réservé du contenu 3">
            <a:extLst>
              <a:ext uri="{FF2B5EF4-FFF2-40B4-BE49-F238E27FC236}">
                <a16:creationId xmlns:a16="http://schemas.microsoft.com/office/drawing/2014/main" xmlns="" id="{74986EB8-A714-4DE2-915C-15C774534706}"/>
              </a:ext>
            </a:extLst>
          </p:cNvPr>
          <p:cNvGraphicFramePr>
            <a:graphicFrameLocks noGrp="1"/>
          </p:cNvGraphicFramePr>
          <p:nvPr>
            <p:ph idx="1"/>
            <p:extLst>
              <p:ext uri="{D42A27DB-BD31-4B8C-83A1-F6EECF244321}">
                <p14:modId xmlns:p14="http://schemas.microsoft.com/office/powerpoint/2010/main" val="1138140836"/>
              </p:ext>
            </p:extLst>
          </p:nvPr>
        </p:nvGraphicFramePr>
        <p:xfrm>
          <a:off x="1187624" y="1628800"/>
          <a:ext cx="6912770" cy="4085564"/>
        </p:xfrm>
        <a:graphic>
          <a:graphicData uri="http://schemas.openxmlformats.org/drawingml/2006/table">
            <a:tbl>
              <a:tblPr firstRow="1" firstCol="1" bandRow="1">
                <a:tableStyleId>{5C22544A-7EE6-4342-B048-85BDC9FD1C3A}</a:tableStyleId>
              </a:tblPr>
              <a:tblGrid>
                <a:gridCol w="1041546">
                  <a:extLst>
                    <a:ext uri="{9D8B030D-6E8A-4147-A177-3AD203B41FA5}">
                      <a16:colId xmlns:a16="http://schemas.microsoft.com/office/drawing/2014/main" xmlns="" val="3203847626"/>
                    </a:ext>
                  </a:extLst>
                </a:gridCol>
                <a:gridCol w="733138">
                  <a:extLst>
                    <a:ext uri="{9D8B030D-6E8A-4147-A177-3AD203B41FA5}">
                      <a16:colId xmlns:a16="http://schemas.microsoft.com/office/drawing/2014/main" xmlns="" val="1414410780"/>
                    </a:ext>
                  </a:extLst>
                </a:gridCol>
                <a:gridCol w="733138">
                  <a:extLst>
                    <a:ext uri="{9D8B030D-6E8A-4147-A177-3AD203B41FA5}">
                      <a16:colId xmlns:a16="http://schemas.microsoft.com/office/drawing/2014/main" xmlns="" val="3655168848"/>
                    </a:ext>
                  </a:extLst>
                </a:gridCol>
                <a:gridCol w="733903">
                  <a:extLst>
                    <a:ext uri="{9D8B030D-6E8A-4147-A177-3AD203B41FA5}">
                      <a16:colId xmlns:a16="http://schemas.microsoft.com/office/drawing/2014/main" xmlns="" val="1542075482"/>
                    </a:ext>
                  </a:extLst>
                </a:gridCol>
                <a:gridCol w="733903">
                  <a:extLst>
                    <a:ext uri="{9D8B030D-6E8A-4147-A177-3AD203B41FA5}">
                      <a16:colId xmlns:a16="http://schemas.microsoft.com/office/drawing/2014/main" xmlns="" val="279232723"/>
                    </a:ext>
                  </a:extLst>
                </a:gridCol>
                <a:gridCol w="733903">
                  <a:extLst>
                    <a:ext uri="{9D8B030D-6E8A-4147-A177-3AD203B41FA5}">
                      <a16:colId xmlns:a16="http://schemas.microsoft.com/office/drawing/2014/main" xmlns="" val="3755542475"/>
                    </a:ext>
                  </a:extLst>
                </a:gridCol>
                <a:gridCol w="733903">
                  <a:extLst>
                    <a:ext uri="{9D8B030D-6E8A-4147-A177-3AD203B41FA5}">
                      <a16:colId xmlns:a16="http://schemas.microsoft.com/office/drawing/2014/main" xmlns="" val="2782505809"/>
                    </a:ext>
                  </a:extLst>
                </a:gridCol>
                <a:gridCol w="733903">
                  <a:extLst>
                    <a:ext uri="{9D8B030D-6E8A-4147-A177-3AD203B41FA5}">
                      <a16:colId xmlns:a16="http://schemas.microsoft.com/office/drawing/2014/main" xmlns="" val="1468068506"/>
                    </a:ext>
                  </a:extLst>
                </a:gridCol>
                <a:gridCol w="735433">
                  <a:extLst>
                    <a:ext uri="{9D8B030D-6E8A-4147-A177-3AD203B41FA5}">
                      <a16:colId xmlns:a16="http://schemas.microsoft.com/office/drawing/2014/main" xmlns="" val="435121103"/>
                    </a:ext>
                  </a:extLst>
                </a:gridCol>
              </a:tblGrid>
              <a:tr h="271698">
                <a:tc>
                  <a:txBody>
                    <a:bodyPr/>
                    <a:lstStyle/>
                    <a:p>
                      <a:pPr algn="ctr">
                        <a:lnSpc>
                          <a:spcPct val="150000"/>
                        </a:lnSpc>
                        <a:spcAft>
                          <a:spcPts val="0"/>
                        </a:spcAft>
                      </a:pPr>
                      <a:r>
                        <a:rPr lang="fr-FR" sz="1000">
                          <a:effectLst/>
                        </a:rPr>
                        <a:t>Année</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2008</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2009</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2010</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2011</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2012</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2013</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2014</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2015</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extLst>
                  <a:ext uri="{0D108BD9-81ED-4DB2-BD59-A6C34878D82A}">
                    <a16:rowId xmlns:a16="http://schemas.microsoft.com/office/drawing/2014/main" xmlns="" val="3676751047"/>
                  </a:ext>
                </a:extLst>
              </a:tr>
              <a:tr h="877714">
                <a:tc>
                  <a:txBody>
                    <a:bodyPr/>
                    <a:lstStyle/>
                    <a:p>
                      <a:pPr algn="just">
                        <a:lnSpc>
                          <a:spcPct val="150000"/>
                        </a:lnSpc>
                        <a:spcAft>
                          <a:spcPts val="0"/>
                        </a:spcAft>
                      </a:pPr>
                      <a:r>
                        <a:rPr lang="fr-FR" sz="1000">
                          <a:effectLst/>
                        </a:rPr>
                        <a:t>Articles examinés par le comité</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50000"/>
                        </a:lnSpc>
                        <a:spcAft>
                          <a:spcPts val="0"/>
                        </a:spcAft>
                      </a:pPr>
                      <a:r>
                        <a:rPr lang="fr-FR" sz="1000">
                          <a:effectLst/>
                        </a:rPr>
                        <a:t>60</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67</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81</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83</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103</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91</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93</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75</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extLst>
                  <a:ext uri="{0D108BD9-81ED-4DB2-BD59-A6C34878D82A}">
                    <a16:rowId xmlns:a16="http://schemas.microsoft.com/office/drawing/2014/main" xmlns="" val="482101422"/>
                  </a:ext>
                </a:extLst>
              </a:tr>
              <a:tr h="574706">
                <a:tc>
                  <a:txBody>
                    <a:bodyPr/>
                    <a:lstStyle/>
                    <a:p>
                      <a:pPr algn="just">
                        <a:lnSpc>
                          <a:spcPct val="150000"/>
                        </a:lnSpc>
                        <a:spcAft>
                          <a:spcPts val="0"/>
                        </a:spcAft>
                      </a:pPr>
                      <a:r>
                        <a:rPr lang="fr-FR" sz="1000">
                          <a:effectLst/>
                        </a:rPr>
                        <a:t>Articles retenus</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50000"/>
                        </a:lnSpc>
                        <a:spcAft>
                          <a:spcPts val="0"/>
                        </a:spcAft>
                      </a:pPr>
                      <a:r>
                        <a:rPr lang="fr-FR" sz="1000">
                          <a:effectLst/>
                        </a:rPr>
                        <a:t>35</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33</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35</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25</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26</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29</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30</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20</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extLst>
                  <a:ext uri="{0D108BD9-81ED-4DB2-BD59-A6C34878D82A}">
                    <a16:rowId xmlns:a16="http://schemas.microsoft.com/office/drawing/2014/main" xmlns="" val="1274169885"/>
                  </a:ext>
                </a:extLst>
              </a:tr>
              <a:tr h="1180723">
                <a:tc>
                  <a:txBody>
                    <a:bodyPr/>
                    <a:lstStyle/>
                    <a:p>
                      <a:pPr algn="just">
                        <a:lnSpc>
                          <a:spcPct val="150000"/>
                        </a:lnSpc>
                        <a:spcAft>
                          <a:spcPts val="0"/>
                        </a:spcAft>
                      </a:pPr>
                      <a:r>
                        <a:rPr lang="fr-FR" sz="1000">
                          <a:effectLst/>
                        </a:rPr>
                        <a:t>Dont articles examinés en langue anglaise</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50000"/>
                        </a:lnSpc>
                        <a:spcAft>
                          <a:spcPts val="0"/>
                        </a:spcAft>
                      </a:pPr>
                      <a:r>
                        <a:rPr lang="fr-FR" sz="1000">
                          <a:effectLst/>
                        </a:rPr>
                        <a:t>4</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9</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4</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12</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10</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14</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20</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extLst>
                  <a:ext uri="{0D108BD9-81ED-4DB2-BD59-A6C34878D82A}">
                    <a16:rowId xmlns:a16="http://schemas.microsoft.com/office/drawing/2014/main" xmlns="" val="755289397"/>
                  </a:ext>
                </a:extLst>
              </a:tr>
              <a:tr h="1180723">
                <a:tc>
                  <a:txBody>
                    <a:bodyPr/>
                    <a:lstStyle/>
                    <a:p>
                      <a:pPr algn="just">
                        <a:lnSpc>
                          <a:spcPct val="150000"/>
                        </a:lnSpc>
                        <a:spcAft>
                          <a:spcPts val="0"/>
                        </a:spcAft>
                      </a:pPr>
                      <a:r>
                        <a:rPr lang="fr-FR" sz="1000">
                          <a:effectLst/>
                        </a:rPr>
                        <a:t>Dont articles retenus en langue anglaise</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50000"/>
                        </a:lnSpc>
                        <a:spcAft>
                          <a:spcPts val="0"/>
                        </a:spcAft>
                      </a:pPr>
                      <a:r>
                        <a:rPr lang="fr-FR" sz="1000">
                          <a:effectLst/>
                        </a:rPr>
                        <a:t>2</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3</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1</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2</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3</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a:effectLst/>
                        </a:rPr>
                        <a:t>6</a:t>
                      </a:r>
                      <a:endParaRPr lang="fr-FR"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tc>
                  <a:txBody>
                    <a:bodyPr/>
                    <a:lstStyle/>
                    <a:p>
                      <a:pPr algn="ctr">
                        <a:lnSpc>
                          <a:spcPct val="150000"/>
                        </a:lnSpc>
                        <a:spcAft>
                          <a:spcPts val="0"/>
                        </a:spcAft>
                      </a:pPr>
                      <a:r>
                        <a:rPr lang="fr-FR" sz="1000" dirty="0">
                          <a:effectLst/>
                        </a:rPr>
                        <a:t>7</a:t>
                      </a:r>
                      <a:endParaRPr lang="fr-FR" sz="1100" dirty="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nchor="ctr"/>
                </a:tc>
                <a:extLst>
                  <a:ext uri="{0D108BD9-81ED-4DB2-BD59-A6C34878D82A}">
                    <a16:rowId xmlns:a16="http://schemas.microsoft.com/office/drawing/2014/main" xmlns="" val="3446066879"/>
                  </a:ext>
                </a:extLst>
              </a:tr>
            </a:tbl>
          </a:graphicData>
        </a:graphic>
      </p:graphicFrame>
      <p:sp>
        <p:nvSpPr>
          <p:cNvPr id="5" name="Rectangle 1">
            <a:extLst>
              <a:ext uri="{FF2B5EF4-FFF2-40B4-BE49-F238E27FC236}">
                <a16:creationId xmlns:a16="http://schemas.microsoft.com/office/drawing/2014/main" xmlns="" id="{8D631CE7-A465-4903-970B-752833E8CD84}"/>
              </a:ext>
            </a:extLst>
          </p:cNvPr>
          <p:cNvSpPr>
            <a:spLocks noChangeArrowheads="1"/>
          </p:cNvSpPr>
          <p:nvPr/>
        </p:nvSpPr>
        <p:spPr bwMode="auto">
          <a:xfrm>
            <a:off x="-823218" y="-148817"/>
            <a:ext cx="11020022" cy="606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1431389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E8F2956-3D28-43E1-8646-1AF474095F24}"/>
              </a:ext>
            </a:extLst>
          </p:cNvPr>
          <p:cNvSpPr>
            <a:spLocks noGrp="1"/>
          </p:cNvSpPr>
          <p:nvPr>
            <p:ph type="title"/>
          </p:nvPr>
        </p:nvSpPr>
        <p:spPr/>
        <p:txBody>
          <a:bodyPr>
            <a:normAutofit fontScale="90000"/>
          </a:bodyPr>
          <a:lstStyle/>
          <a:p>
            <a:r>
              <a:rPr lang="fr-FR" dirty="0"/>
              <a:t>L’évolution des soumissions et publications (2)</a:t>
            </a:r>
          </a:p>
        </p:txBody>
      </p:sp>
      <p:sp>
        <p:nvSpPr>
          <p:cNvPr id="3" name="Espace réservé du contenu 2">
            <a:extLst>
              <a:ext uri="{FF2B5EF4-FFF2-40B4-BE49-F238E27FC236}">
                <a16:creationId xmlns:a16="http://schemas.microsoft.com/office/drawing/2014/main" xmlns="" id="{AB64CBA8-4941-4BD8-9A04-FB67157C4D34}"/>
              </a:ext>
            </a:extLst>
          </p:cNvPr>
          <p:cNvSpPr>
            <a:spLocks noGrp="1"/>
          </p:cNvSpPr>
          <p:nvPr>
            <p:ph idx="1"/>
          </p:nvPr>
        </p:nvSpPr>
        <p:spPr/>
        <p:txBody>
          <a:bodyPr>
            <a:normAutofit fontScale="70000" lnSpcReduction="20000"/>
          </a:bodyPr>
          <a:lstStyle/>
          <a:p>
            <a:r>
              <a:rPr lang="fr-FR" dirty="0"/>
              <a:t>En 2014, 20 % des textes acceptés avaient été soumis en anglais, ce qui est une vraie différence avec la période antérieure (5 % en 2008, 6 % en 2009, 8 % en 2010, 4 % en 2011, 8 % en 2012, 11 % en 2013). </a:t>
            </a:r>
          </a:p>
          <a:p>
            <a:endParaRPr lang="fr-FR" dirty="0"/>
          </a:p>
          <a:p>
            <a:r>
              <a:rPr lang="fr-FR" dirty="0"/>
              <a:t>En 2015, pour la première fois plus de 25 % des articles présentés en comité qui ont été soumis en langue anglaise, contre un peu plus de 6 % de moyenne entre 2008 et 2011, autour de 11 % en 2012 et 2013, 15 % en 2014.</a:t>
            </a:r>
          </a:p>
          <a:p>
            <a:endParaRPr lang="fr-FR" dirty="0"/>
          </a:p>
          <a:p>
            <a:r>
              <a:rPr lang="fr-FR" dirty="0"/>
              <a:t>Leur taux d’acceptation, signe de leur qualité, est supérieur au taux d’acceptation des textes en français ou dans une autre langue, puisque 35% ont été retenus par le comité.</a:t>
            </a:r>
          </a:p>
          <a:p>
            <a:endParaRPr lang="fr-FR" dirty="0"/>
          </a:p>
          <a:p>
            <a:r>
              <a:rPr lang="fr-FR" dirty="0"/>
              <a:t>La tendance générale de 2012 à 2016 : la revue reçoit de plus en plus d’articles en général, de plus en plus d’articles en anglais, de plus en plus de bons articles en anglais.</a:t>
            </a:r>
          </a:p>
          <a:p>
            <a:endParaRPr lang="fr-FR" dirty="0"/>
          </a:p>
        </p:txBody>
      </p:sp>
    </p:spTree>
    <p:extLst>
      <p:ext uri="{BB962C8B-B14F-4D97-AF65-F5344CB8AC3E}">
        <p14:creationId xmlns:p14="http://schemas.microsoft.com/office/powerpoint/2010/main" val="1483659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C1DA75C-0E75-40A9-ADE9-B3B968932A19}"/>
              </a:ext>
            </a:extLst>
          </p:cNvPr>
          <p:cNvSpPr>
            <a:spLocks noGrp="1"/>
          </p:cNvSpPr>
          <p:nvPr>
            <p:ph type="title"/>
          </p:nvPr>
        </p:nvSpPr>
        <p:spPr/>
        <p:txBody>
          <a:bodyPr>
            <a:normAutofit fontScale="90000"/>
          </a:bodyPr>
          <a:lstStyle/>
          <a:p>
            <a:r>
              <a:rPr lang="fr-FR" dirty="0"/>
              <a:t>Le partenariat avec Cambridge </a:t>
            </a:r>
            <a:r>
              <a:rPr lang="fr-FR" dirty="0" err="1"/>
              <a:t>University</a:t>
            </a:r>
            <a:r>
              <a:rPr lang="fr-FR" dirty="0"/>
              <a:t> </a:t>
            </a:r>
            <a:r>
              <a:rPr lang="fr-FR" dirty="0" err="1"/>
              <a:t>Press</a:t>
            </a:r>
            <a:endParaRPr lang="fr-FR" dirty="0"/>
          </a:p>
        </p:txBody>
      </p:sp>
      <p:sp>
        <p:nvSpPr>
          <p:cNvPr id="3" name="Espace réservé du contenu 2">
            <a:extLst>
              <a:ext uri="{FF2B5EF4-FFF2-40B4-BE49-F238E27FC236}">
                <a16:creationId xmlns:a16="http://schemas.microsoft.com/office/drawing/2014/main" xmlns="" id="{632AD983-344B-4FAE-A03F-0CAADEDAF9CD}"/>
              </a:ext>
            </a:extLst>
          </p:cNvPr>
          <p:cNvSpPr>
            <a:spLocks noGrp="1"/>
          </p:cNvSpPr>
          <p:nvPr>
            <p:ph idx="1"/>
          </p:nvPr>
        </p:nvSpPr>
        <p:spPr/>
        <p:txBody>
          <a:bodyPr>
            <a:normAutofit fontScale="62500" lnSpcReduction="20000"/>
          </a:bodyPr>
          <a:lstStyle/>
          <a:p>
            <a:r>
              <a:rPr lang="fr-FR" dirty="0"/>
              <a:t>Contrat de coédition signé pour cinq ans en juin 2016</a:t>
            </a:r>
          </a:p>
          <a:p>
            <a:endParaRPr lang="fr-FR" dirty="0"/>
          </a:p>
          <a:p>
            <a:r>
              <a:rPr lang="fr-FR" dirty="0"/>
              <a:t>Le travail éditorial est entièrement assuré par la revue, CUP prend tout en charge tous les frais et le travail depuis les fichiers Word stylés jusqu’à la distribution et à la diffusion électronique</a:t>
            </a:r>
          </a:p>
          <a:p>
            <a:endParaRPr lang="fr-FR" dirty="0"/>
          </a:p>
          <a:p>
            <a:r>
              <a:rPr lang="fr-FR" dirty="0"/>
              <a:t>Les tarifs de l’édition française pour la France restent inchangés, de même que sa diffusion électronique</a:t>
            </a:r>
          </a:p>
          <a:p>
            <a:endParaRPr lang="fr-FR" dirty="0"/>
          </a:p>
          <a:p>
            <a:r>
              <a:rPr lang="fr-FR" dirty="0"/>
              <a:t>L’édition anglaise a maintenant une version papier, et l’édition électronique anglaise est exclusive sur Cambridge </a:t>
            </a:r>
            <a:r>
              <a:rPr lang="fr-FR" dirty="0" err="1"/>
              <a:t>Core</a:t>
            </a:r>
            <a:r>
              <a:rPr lang="fr-FR" dirty="0"/>
              <a:t>, avec une tarification spécifique</a:t>
            </a:r>
          </a:p>
          <a:p>
            <a:endParaRPr lang="fr-FR" dirty="0"/>
          </a:p>
          <a:p>
            <a:r>
              <a:rPr lang="fr-FR" dirty="0"/>
              <a:t>Le chiffre d’affaires est partagé à 50%-50% entre les deux partenaires</a:t>
            </a:r>
          </a:p>
          <a:p>
            <a:endParaRPr lang="fr-FR" dirty="0"/>
          </a:p>
          <a:p>
            <a:r>
              <a:rPr lang="fr-FR" dirty="0"/>
              <a:t>Le coût de traduction est pris en charge, soustrait du chiffre d’affaires avant partage, ce qui a permis de renoncer à la subvention du CNRS. </a:t>
            </a:r>
          </a:p>
        </p:txBody>
      </p:sp>
    </p:spTree>
    <p:extLst>
      <p:ext uri="{BB962C8B-B14F-4D97-AF65-F5344CB8AC3E}">
        <p14:creationId xmlns:p14="http://schemas.microsoft.com/office/powerpoint/2010/main" val="1665522925"/>
      </p:ext>
    </p:extLst>
  </p:cSld>
  <p:clrMapOvr>
    <a:masterClrMapping/>
  </p:clrMapOvr>
</p:sld>
</file>

<file path=ppt/theme/theme1.xml><?xml version="1.0" encoding="utf-8"?>
<a:theme xmlns:a="http://schemas.openxmlformats.org/drawingml/2006/main" name="Présentation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Présentation1</Template>
  <TotalTime>912</TotalTime>
  <Words>1048</Words>
  <Application>Microsoft Office PowerPoint</Application>
  <PresentationFormat>Affichage à l'écran (4:3)</PresentationFormat>
  <Paragraphs>141</Paragraphs>
  <Slides>14</Slides>
  <Notes>2</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Présentation1</vt:lpstr>
      <vt:lpstr>  L’édition anglaise de la revue  Annales. Histoire, Sciences Sociales  (2010-2018) </vt:lpstr>
      <vt:lpstr>L’origine du projet (2009-2011)</vt:lpstr>
      <vt:lpstr>La stratégie éditoriale</vt:lpstr>
      <vt:lpstr>Le lancement de l’édition anglaise (2012)</vt:lpstr>
      <vt:lpstr>L’organisation du travail de traduction</vt:lpstr>
      <vt:lpstr>La première phase (2012-2016)</vt:lpstr>
      <vt:lpstr>L’évolution des soumissions et publications (1)</vt:lpstr>
      <vt:lpstr>L’évolution des soumissions et publications (2)</vt:lpstr>
      <vt:lpstr>Le partenariat avec Cambridge University Press</vt:lpstr>
      <vt:lpstr>Bilan de la première année du partenariat (2017)</vt:lpstr>
      <vt:lpstr>Nombre d’abonnés (2008-2017)</vt:lpstr>
      <vt:lpstr>Résultats financiers des Annales (2012-2017) (estimation à consolider)</vt:lpstr>
      <vt:lpstr>Institutions abonnées aux Annales par pays  (2016 et 2017, hors diffusion Cairn)</vt:lpstr>
      <vt:lpstr>Quelques perspectives sur la traduction en anglais d’une revue scientifique française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L’édition anglaise de la revue  Annales. Histoire, Sciences Sociales  (2010-2018)</dc:title>
  <dc:creator>SOPHIE GIRAUD</dc:creator>
  <cp:lastModifiedBy>Sophie GIRAUD</cp:lastModifiedBy>
  <cp:revision>4</cp:revision>
  <dcterms:created xsi:type="dcterms:W3CDTF">2011-02-28T14:01:00Z</dcterms:created>
  <dcterms:modified xsi:type="dcterms:W3CDTF">2018-11-29T14:11:03Z</dcterms:modified>
</cp:coreProperties>
</file>